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7" r:id="rId1"/>
  </p:sldMasterIdLst>
  <p:notesMasterIdLst>
    <p:notesMasterId r:id="rId20"/>
  </p:notesMasterIdLst>
  <p:sldIdLst>
    <p:sldId id="293" r:id="rId2"/>
    <p:sldId id="294" r:id="rId3"/>
    <p:sldId id="256" r:id="rId4"/>
    <p:sldId id="302" r:id="rId5"/>
    <p:sldId id="303" r:id="rId6"/>
    <p:sldId id="264" r:id="rId7"/>
    <p:sldId id="298" r:id="rId8"/>
    <p:sldId id="288" r:id="rId9"/>
    <p:sldId id="289" r:id="rId10"/>
    <p:sldId id="287" r:id="rId11"/>
    <p:sldId id="300" r:id="rId12"/>
    <p:sldId id="301" r:id="rId13"/>
    <p:sldId id="305" r:id="rId14"/>
    <p:sldId id="290" r:id="rId15"/>
    <p:sldId id="291" r:id="rId16"/>
    <p:sldId id="304" r:id="rId17"/>
    <p:sldId id="307" r:id="rId18"/>
    <p:sldId id="309" r:id="rId1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雄太 宮澤" initials="雄太" lastIdx="2" clrIdx="0">
    <p:extLst>
      <p:ext uri="{19B8F6BF-5375-455C-9EA6-DF929625EA0E}">
        <p15:presenceInfo xmlns:p15="http://schemas.microsoft.com/office/powerpoint/2012/main" userId="雄太 宮澤" providerId="None"/>
      </p:ext>
    </p:extLst>
  </p:cmAuthor>
  <p:cmAuthor id="2" name="宮澤　雄太" initials="宮澤　雄太" lastIdx="2" clrIdx="1">
    <p:extLst>
      <p:ext uri="{19B8F6BF-5375-455C-9EA6-DF929625EA0E}">
        <p15:presenceInfo xmlns:p15="http://schemas.microsoft.com/office/powerpoint/2012/main" userId="S-1-5-21-258223081-1961203686-3946804074-1139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DB8"/>
    <a:srgbClr val="0070C0"/>
    <a:srgbClr val="92D050"/>
    <a:srgbClr val="70AD47"/>
    <a:srgbClr val="BCD2AE"/>
    <a:srgbClr val="C8DABB"/>
    <a:srgbClr val="85BAE4"/>
    <a:srgbClr val="85BAE6"/>
    <a:srgbClr val="11E33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5" autoAdjust="0"/>
    <p:restoredTop sz="94660"/>
  </p:normalViewPr>
  <p:slideViewPr>
    <p:cSldViewPr snapToGrid="0">
      <p:cViewPr varScale="1">
        <p:scale>
          <a:sx n="97" d="100"/>
          <a:sy n="97" d="100"/>
        </p:scale>
        <p:origin x="1042" y="86"/>
      </p:cViewPr>
      <p:guideLst>
        <p:guide orient="horz" pos="2183"/>
        <p:guide pos="2880"/>
      </p:guideLst>
    </p:cSldViewPr>
  </p:slideViewPr>
  <p:notesTextViewPr>
    <p:cViewPr>
      <p:scale>
        <a:sx n="1" d="1"/>
        <a:sy n="1" d="1"/>
      </p:scale>
      <p:origin x="0" y="0"/>
    </p:cViewPr>
  </p:notesTextViewPr>
  <p:notesViewPr>
    <p:cSldViewPr snapToGrid="0" showGuides="1">
      <p:cViewPr varScale="1">
        <p:scale>
          <a:sx n="64" d="100"/>
          <a:sy n="64" d="100"/>
        </p:scale>
        <p:origin x="226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0F0EC1-7F77-4052-94A7-7E5C0AD319E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kumimoji="1" lang="ja-JP" altLang="en-US"/>
        </a:p>
      </dgm:t>
    </dgm:pt>
    <dgm:pt modelId="{EF6F97F0-31D1-4EB1-ABE2-0949ECBCACE2}">
      <dgm:prSet phldrT="[テキスト]"/>
      <dgm:spPr>
        <a:solidFill>
          <a:schemeClr val="bg2">
            <a:lumMod val="75000"/>
          </a:schemeClr>
        </a:solidFill>
      </dgm:spPr>
      <dgm:t>
        <a:bodyPr/>
        <a:lstStyle/>
        <a:p>
          <a:pPr algn="ctr"/>
          <a:r>
            <a:rPr lang="ja-JP" altLang="en-US" b="1" dirty="0" smtClean="0">
              <a:latin typeface="メイリオ" panose="020B0604030504040204" pitchFamily="50" charset="-128"/>
              <a:ea typeface="メイリオ" panose="020B0604030504040204" pitchFamily="50" charset="-128"/>
            </a:rPr>
            <a:t>より複雑化する日々の業務</a:t>
          </a:r>
          <a:endParaRPr kumimoji="1" lang="ja-JP" altLang="en-US" dirty="0">
            <a:latin typeface="メイリオ" panose="020B0604030504040204" pitchFamily="50" charset="-128"/>
            <a:ea typeface="メイリオ" panose="020B0604030504040204" pitchFamily="50" charset="-128"/>
          </a:endParaRPr>
        </a:p>
      </dgm:t>
    </dgm:pt>
    <dgm:pt modelId="{4FB3A799-6E37-4F25-AA52-A96634EE52B6}" type="parTrans" cxnId="{799E9511-1E63-4F64-A3D4-998A8F9ED1F6}">
      <dgm:prSet/>
      <dgm:spPr/>
      <dgm:t>
        <a:bodyPr/>
        <a:lstStyle/>
        <a:p>
          <a:endParaRPr kumimoji="1" lang="ja-JP" altLang="en-US"/>
        </a:p>
      </dgm:t>
    </dgm:pt>
    <dgm:pt modelId="{CA1C9112-E313-4979-8DB2-6B7B5476F017}" type="sibTrans" cxnId="{799E9511-1E63-4F64-A3D4-998A8F9ED1F6}">
      <dgm:prSet/>
      <dgm:spPr/>
      <dgm:t>
        <a:bodyPr/>
        <a:lstStyle/>
        <a:p>
          <a:endParaRPr kumimoji="1" lang="ja-JP" altLang="en-US"/>
        </a:p>
      </dgm:t>
    </dgm:pt>
    <dgm:pt modelId="{E2FA955E-CDD2-4652-9716-3AE70F344272}">
      <dgm:prSet phldrT="[テキスト]" custT="1"/>
      <dgm:spPr/>
      <dgm:t>
        <a:bodyPr/>
        <a:lstStyle/>
        <a:p>
          <a:endParaRPr kumimoji="1" lang="ja-JP" altLang="en-US" sz="1600" dirty="0"/>
        </a:p>
      </dgm:t>
    </dgm:pt>
    <dgm:pt modelId="{44A6FB75-9F80-454D-9F86-E7D27BF6446F}" type="parTrans" cxnId="{3CC7BAEB-7C2A-4774-92A5-D51125C3EB15}">
      <dgm:prSet/>
      <dgm:spPr/>
      <dgm:t>
        <a:bodyPr/>
        <a:lstStyle/>
        <a:p>
          <a:endParaRPr kumimoji="1" lang="ja-JP" altLang="en-US"/>
        </a:p>
      </dgm:t>
    </dgm:pt>
    <dgm:pt modelId="{2C556455-61A0-4BB0-A00B-070A3DF1361C}" type="sibTrans" cxnId="{3CC7BAEB-7C2A-4774-92A5-D51125C3EB15}">
      <dgm:prSet/>
      <dgm:spPr/>
      <dgm:t>
        <a:bodyPr/>
        <a:lstStyle/>
        <a:p>
          <a:endParaRPr kumimoji="1" lang="ja-JP" altLang="en-US"/>
        </a:p>
      </dgm:t>
    </dgm:pt>
    <dgm:pt modelId="{0DB83E84-992F-471F-AD69-AA944844D911}">
      <dgm:prSet phldrT="[テキスト]"/>
      <dgm:spPr>
        <a:solidFill>
          <a:schemeClr val="bg2">
            <a:lumMod val="75000"/>
          </a:schemeClr>
        </a:solidFill>
      </dgm:spPr>
      <dgm:t>
        <a:bodyPr/>
        <a:lstStyle/>
        <a:p>
          <a:pPr algn="ctr"/>
          <a:r>
            <a:rPr lang="ja-JP" altLang="en-US" b="1" dirty="0" smtClean="0">
              <a:latin typeface="メイリオ" panose="020B0604030504040204" pitchFamily="50" charset="-128"/>
              <a:ea typeface="メイリオ" panose="020B0604030504040204" pitchFamily="50" charset="-128"/>
            </a:rPr>
            <a:t>手当たり次第に改善策をとる</a:t>
          </a:r>
          <a:endParaRPr kumimoji="1" lang="ja-JP" altLang="en-US" dirty="0">
            <a:latin typeface="メイリオ" panose="020B0604030504040204" pitchFamily="50" charset="-128"/>
            <a:ea typeface="メイリオ" panose="020B0604030504040204" pitchFamily="50" charset="-128"/>
          </a:endParaRPr>
        </a:p>
      </dgm:t>
    </dgm:pt>
    <dgm:pt modelId="{00983EB1-4502-458A-BEB3-69905EBA7ED3}" type="parTrans" cxnId="{4168669B-157C-495F-9292-7514685F7BE9}">
      <dgm:prSet/>
      <dgm:spPr/>
      <dgm:t>
        <a:bodyPr/>
        <a:lstStyle/>
        <a:p>
          <a:endParaRPr kumimoji="1" lang="ja-JP" altLang="en-US"/>
        </a:p>
      </dgm:t>
    </dgm:pt>
    <dgm:pt modelId="{9A40CFB9-BF31-49E2-A8B9-2EC62497EA92}" type="sibTrans" cxnId="{4168669B-157C-495F-9292-7514685F7BE9}">
      <dgm:prSet/>
      <dgm:spPr/>
      <dgm:t>
        <a:bodyPr/>
        <a:lstStyle/>
        <a:p>
          <a:endParaRPr kumimoji="1" lang="ja-JP" altLang="en-US"/>
        </a:p>
      </dgm:t>
    </dgm:pt>
    <dgm:pt modelId="{F1E1BFAA-B05C-41F9-B094-E2A5C7D50978}">
      <dgm:prSet phldrT="[テキスト]"/>
      <dgm:spPr>
        <a:solidFill>
          <a:schemeClr val="bg2">
            <a:lumMod val="75000"/>
          </a:schemeClr>
        </a:solidFill>
      </dgm:spPr>
      <dgm:t>
        <a:bodyPr/>
        <a:lstStyle/>
        <a:p>
          <a:pPr algn="ctr"/>
          <a:r>
            <a:rPr lang="ja-JP" altLang="en-US" b="1" dirty="0" smtClean="0">
              <a:latin typeface="メイリオ" panose="020B0604030504040204" pitchFamily="50" charset="-128"/>
              <a:ea typeface="メイリオ" panose="020B0604030504040204" pitchFamily="50" charset="-128"/>
            </a:rPr>
            <a:t>評価基準の定義があいまい</a:t>
          </a:r>
          <a:endParaRPr kumimoji="1" lang="ja-JP" altLang="en-US" dirty="0">
            <a:latin typeface="メイリオ" panose="020B0604030504040204" pitchFamily="50" charset="-128"/>
            <a:ea typeface="メイリオ" panose="020B0604030504040204" pitchFamily="50" charset="-128"/>
          </a:endParaRPr>
        </a:p>
      </dgm:t>
    </dgm:pt>
    <dgm:pt modelId="{0FD075EB-6BCE-4D3D-8A5D-E867AFB27B21}" type="parTrans" cxnId="{5AB32AA0-5495-4338-A8FA-7E6C6D797F23}">
      <dgm:prSet/>
      <dgm:spPr/>
      <dgm:t>
        <a:bodyPr/>
        <a:lstStyle/>
        <a:p>
          <a:endParaRPr kumimoji="1" lang="ja-JP" altLang="en-US"/>
        </a:p>
      </dgm:t>
    </dgm:pt>
    <dgm:pt modelId="{803B0E58-8241-4E0E-95F5-C8D4B1A9245E}" type="sibTrans" cxnId="{5AB32AA0-5495-4338-A8FA-7E6C6D797F23}">
      <dgm:prSet/>
      <dgm:spPr/>
      <dgm:t>
        <a:bodyPr/>
        <a:lstStyle/>
        <a:p>
          <a:endParaRPr kumimoji="1" lang="ja-JP" altLang="en-US"/>
        </a:p>
      </dgm:t>
    </dgm:pt>
    <dgm:pt modelId="{1AF0F8EC-7B8F-4B0C-A145-F2095A7D187D}" type="pres">
      <dgm:prSet presAssocID="{1A0F0EC1-7F77-4052-94A7-7E5C0AD319E3}" presName="linear" presStyleCnt="0">
        <dgm:presLayoutVars>
          <dgm:animLvl val="lvl"/>
          <dgm:resizeHandles val="exact"/>
        </dgm:presLayoutVars>
      </dgm:prSet>
      <dgm:spPr/>
      <dgm:t>
        <a:bodyPr/>
        <a:lstStyle/>
        <a:p>
          <a:endParaRPr kumimoji="1" lang="ja-JP" altLang="en-US"/>
        </a:p>
      </dgm:t>
    </dgm:pt>
    <dgm:pt modelId="{9FA41E82-F000-4FA9-B2DB-C8A9634B3321}" type="pres">
      <dgm:prSet presAssocID="{EF6F97F0-31D1-4EB1-ABE2-0949ECBCACE2}" presName="parentText" presStyleLbl="node1" presStyleIdx="0" presStyleCnt="3" custScaleX="94308" custScaleY="75839" custLinFactNeighborX="-8972" custLinFactNeighborY="12374">
        <dgm:presLayoutVars>
          <dgm:chMax val="0"/>
          <dgm:bulletEnabled val="1"/>
        </dgm:presLayoutVars>
      </dgm:prSet>
      <dgm:spPr/>
      <dgm:t>
        <a:bodyPr/>
        <a:lstStyle/>
        <a:p>
          <a:endParaRPr kumimoji="1" lang="ja-JP" altLang="en-US"/>
        </a:p>
      </dgm:t>
    </dgm:pt>
    <dgm:pt modelId="{8B47467B-F6B5-4CFA-ACDC-33C07A0E930D}" type="pres">
      <dgm:prSet presAssocID="{EF6F97F0-31D1-4EB1-ABE2-0949ECBCACE2}" presName="childText" presStyleLbl="revTx" presStyleIdx="0" presStyleCnt="1">
        <dgm:presLayoutVars>
          <dgm:bulletEnabled val="1"/>
        </dgm:presLayoutVars>
      </dgm:prSet>
      <dgm:spPr/>
      <dgm:t>
        <a:bodyPr/>
        <a:lstStyle/>
        <a:p>
          <a:endParaRPr kumimoji="1" lang="ja-JP" altLang="en-US"/>
        </a:p>
      </dgm:t>
    </dgm:pt>
    <dgm:pt modelId="{CFCE7334-AAB5-487F-81B7-E4FAB12D7E13}" type="pres">
      <dgm:prSet presAssocID="{0DB83E84-992F-471F-AD69-AA944844D911}" presName="parentText" presStyleLbl="node1" presStyleIdx="1" presStyleCnt="3" custScaleX="94998" custScaleY="75839" custLinFactY="-1153" custLinFactNeighborX="-8405" custLinFactNeighborY="-100000">
        <dgm:presLayoutVars>
          <dgm:chMax val="0"/>
          <dgm:bulletEnabled val="1"/>
        </dgm:presLayoutVars>
      </dgm:prSet>
      <dgm:spPr/>
      <dgm:t>
        <a:bodyPr/>
        <a:lstStyle/>
        <a:p>
          <a:endParaRPr kumimoji="1" lang="ja-JP" altLang="en-US"/>
        </a:p>
      </dgm:t>
    </dgm:pt>
    <dgm:pt modelId="{550AA077-8863-4B95-B7BD-BE54C614D593}" type="pres">
      <dgm:prSet presAssocID="{9A40CFB9-BF31-49E2-A8B9-2EC62497EA92}" presName="spacer" presStyleCnt="0"/>
      <dgm:spPr/>
    </dgm:pt>
    <dgm:pt modelId="{80BD5F04-00CA-4682-A428-1EFF9ADD2FF8}" type="pres">
      <dgm:prSet presAssocID="{F1E1BFAA-B05C-41F9-B094-E2A5C7D50978}" presName="parentText" presStyleLbl="node1" presStyleIdx="2" presStyleCnt="3" custScaleX="94610" custScaleY="75839" custLinFactY="4829" custLinFactNeighborX="-2695" custLinFactNeighborY="100000">
        <dgm:presLayoutVars>
          <dgm:chMax val="0"/>
          <dgm:bulletEnabled val="1"/>
        </dgm:presLayoutVars>
      </dgm:prSet>
      <dgm:spPr/>
      <dgm:t>
        <a:bodyPr/>
        <a:lstStyle/>
        <a:p>
          <a:endParaRPr kumimoji="1" lang="ja-JP" altLang="en-US"/>
        </a:p>
      </dgm:t>
    </dgm:pt>
  </dgm:ptLst>
  <dgm:cxnLst>
    <dgm:cxn modelId="{BCE3B80D-AFF4-463B-8A0D-2DA7093DF980}" type="presOf" srcId="{EF6F97F0-31D1-4EB1-ABE2-0949ECBCACE2}" destId="{9FA41E82-F000-4FA9-B2DB-C8A9634B3321}" srcOrd="0" destOrd="0" presId="urn:microsoft.com/office/officeart/2005/8/layout/vList2"/>
    <dgm:cxn modelId="{4168669B-157C-495F-9292-7514685F7BE9}" srcId="{1A0F0EC1-7F77-4052-94A7-7E5C0AD319E3}" destId="{0DB83E84-992F-471F-AD69-AA944844D911}" srcOrd="1" destOrd="0" parTransId="{00983EB1-4502-458A-BEB3-69905EBA7ED3}" sibTransId="{9A40CFB9-BF31-49E2-A8B9-2EC62497EA92}"/>
    <dgm:cxn modelId="{94BBB57C-0E2E-41F3-9284-F9A5C78B3CF9}" type="presOf" srcId="{0DB83E84-992F-471F-AD69-AA944844D911}" destId="{CFCE7334-AAB5-487F-81B7-E4FAB12D7E13}" srcOrd="0" destOrd="0" presId="urn:microsoft.com/office/officeart/2005/8/layout/vList2"/>
    <dgm:cxn modelId="{799E9511-1E63-4F64-A3D4-998A8F9ED1F6}" srcId="{1A0F0EC1-7F77-4052-94A7-7E5C0AD319E3}" destId="{EF6F97F0-31D1-4EB1-ABE2-0949ECBCACE2}" srcOrd="0" destOrd="0" parTransId="{4FB3A799-6E37-4F25-AA52-A96634EE52B6}" sibTransId="{CA1C9112-E313-4979-8DB2-6B7B5476F017}"/>
    <dgm:cxn modelId="{5AB32AA0-5495-4338-A8FA-7E6C6D797F23}" srcId="{1A0F0EC1-7F77-4052-94A7-7E5C0AD319E3}" destId="{F1E1BFAA-B05C-41F9-B094-E2A5C7D50978}" srcOrd="2" destOrd="0" parTransId="{0FD075EB-6BCE-4D3D-8A5D-E867AFB27B21}" sibTransId="{803B0E58-8241-4E0E-95F5-C8D4B1A9245E}"/>
    <dgm:cxn modelId="{29872858-91DE-4115-947B-C21E6C8EA800}" type="presOf" srcId="{1A0F0EC1-7F77-4052-94A7-7E5C0AD319E3}" destId="{1AF0F8EC-7B8F-4B0C-A145-F2095A7D187D}" srcOrd="0" destOrd="0" presId="urn:microsoft.com/office/officeart/2005/8/layout/vList2"/>
    <dgm:cxn modelId="{C3904503-4FE6-4473-AED5-5956910F87DB}" type="presOf" srcId="{F1E1BFAA-B05C-41F9-B094-E2A5C7D50978}" destId="{80BD5F04-00CA-4682-A428-1EFF9ADD2FF8}" srcOrd="0" destOrd="0" presId="urn:microsoft.com/office/officeart/2005/8/layout/vList2"/>
    <dgm:cxn modelId="{6942A594-6B66-42BF-94C4-368D34373EB6}" type="presOf" srcId="{E2FA955E-CDD2-4652-9716-3AE70F344272}" destId="{8B47467B-F6B5-4CFA-ACDC-33C07A0E930D}" srcOrd="0" destOrd="0" presId="urn:microsoft.com/office/officeart/2005/8/layout/vList2"/>
    <dgm:cxn modelId="{3CC7BAEB-7C2A-4774-92A5-D51125C3EB15}" srcId="{EF6F97F0-31D1-4EB1-ABE2-0949ECBCACE2}" destId="{E2FA955E-CDD2-4652-9716-3AE70F344272}" srcOrd="0" destOrd="0" parTransId="{44A6FB75-9F80-454D-9F86-E7D27BF6446F}" sibTransId="{2C556455-61A0-4BB0-A00B-070A3DF1361C}"/>
    <dgm:cxn modelId="{102F9906-8443-4B51-BA30-238B8ED892EA}" type="presParOf" srcId="{1AF0F8EC-7B8F-4B0C-A145-F2095A7D187D}" destId="{9FA41E82-F000-4FA9-B2DB-C8A9634B3321}" srcOrd="0" destOrd="0" presId="urn:microsoft.com/office/officeart/2005/8/layout/vList2"/>
    <dgm:cxn modelId="{8571C31D-E99B-45AE-86E6-F20D211FDEEE}" type="presParOf" srcId="{1AF0F8EC-7B8F-4B0C-A145-F2095A7D187D}" destId="{8B47467B-F6B5-4CFA-ACDC-33C07A0E930D}" srcOrd="1" destOrd="0" presId="urn:microsoft.com/office/officeart/2005/8/layout/vList2"/>
    <dgm:cxn modelId="{800B9DEF-853F-4807-8192-AD3A4D12224F}" type="presParOf" srcId="{1AF0F8EC-7B8F-4B0C-A145-F2095A7D187D}" destId="{CFCE7334-AAB5-487F-81B7-E4FAB12D7E13}" srcOrd="2" destOrd="0" presId="urn:microsoft.com/office/officeart/2005/8/layout/vList2"/>
    <dgm:cxn modelId="{C90C67BA-A0B2-4A46-A949-B0C726BDFD1A}" type="presParOf" srcId="{1AF0F8EC-7B8F-4B0C-A145-F2095A7D187D}" destId="{550AA077-8863-4B95-B7BD-BE54C614D593}" srcOrd="3" destOrd="0" presId="urn:microsoft.com/office/officeart/2005/8/layout/vList2"/>
    <dgm:cxn modelId="{703C7B32-59E5-4784-AE99-AD94BA46B30B}" type="presParOf" srcId="{1AF0F8EC-7B8F-4B0C-A145-F2095A7D187D}" destId="{80BD5F04-00CA-4682-A428-1EFF9ADD2FF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5AC04-E3F0-45B9-9ABF-F6B12340D1A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kumimoji="1" lang="ja-JP" altLang="en-US"/>
        </a:p>
      </dgm:t>
    </dgm:pt>
    <dgm:pt modelId="{5150E325-0D55-42CE-8A69-88A4E34BF401}">
      <dgm:prSet phldrT="[テキスト]"/>
      <dgm:spPr>
        <a:solidFill>
          <a:srgbClr val="00B0F0"/>
        </a:solidFill>
      </dgm:spPr>
      <dgm:t>
        <a:bodyPr/>
        <a:lstStyle/>
        <a:p>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健康診断等　　　　会社の行事を告知</a:t>
          </a:r>
          <a:endParaRPr kumimoji="1" lang="ja-JP" altLang="en-US" dirty="0"/>
        </a:p>
      </dgm:t>
    </dgm:pt>
    <dgm:pt modelId="{F5339BF3-ABA6-43A2-8C58-11F77BF1B22C}" type="parTrans" cxnId="{A0F7C7A6-CF21-40D1-B58F-CC01418268AA}">
      <dgm:prSet/>
      <dgm:spPr/>
      <dgm:t>
        <a:bodyPr/>
        <a:lstStyle/>
        <a:p>
          <a:endParaRPr kumimoji="1" lang="ja-JP" altLang="en-US"/>
        </a:p>
      </dgm:t>
    </dgm:pt>
    <dgm:pt modelId="{8943B780-2035-4828-A197-FA3689FD8E14}" type="sibTrans" cxnId="{A0F7C7A6-CF21-40D1-B58F-CC01418268AA}">
      <dgm:prSet/>
      <dgm:spPr/>
      <dgm:t>
        <a:bodyPr/>
        <a:lstStyle/>
        <a:p>
          <a:endParaRPr kumimoji="1" lang="ja-JP" altLang="en-US"/>
        </a:p>
      </dgm:t>
    </dgm:pt>
    <dgm:pt modelId="{F9D77E74-6208-4C62-A216-86CCEA2EDA35}">
      <dgm:prSet phldrT="[テキスト]"/>
      <dgm:spPr>
        <a:solidFill>
          <a:srgbClr val="EA609E"/>
        </a:solidFill>
      </dgm:spPr>
      <dgm:t>
        <a:bodyPr/>
        <a:lstStyle/>
        <a:p>
          <a:r>
            <a:rPr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年次有給休暇の　推奨</a:t>
          </a:r>
          <a:endParaRPr kumimoji="1" lang="ja-JP" altLang="en-US" dirty="0"/>
        </a:p>
      </dgm:t>
    </dgm:pt>
    <dgm:pt modelId="{DF10C537-671D-41F1-BFF6-CCFD71CF375E}" type="parTrans" cxnId="{318C5CD8-2ECF-4AFD-944F-85ACB76F8710}">
      <dgm:prSet/>
      <dgm:spPr/>
      <dgm:t>
        <a:bodyPr/>
        <a:lstStyle/>
        <a:p>
          <a:endParaRPr kumimoji="1" lang="ja-JP" altLang="en-US"/>
        </a:p>
      </dgm:t>
    </dgm:pt>
    <dgm:pt modelId="{F78E62E2-D031-4E85-8236-E8EF40F397DA}" type="sibTrans" cxnId="{318C5CD8-2ECF-4AFD-944F-85ACB76F8710}">
      <dgm:prSet/>
      <dgm:spPr/>
      <dgm:t>
        <a:bodyPr/>
        <a:lstStyle/>
        <a:p>
          <a:endParaRPr kumimoji="1" lang="ja-JP" altLang="en-US"/>
        </a:p>
      </dgm:t>
    </dgm:pt>
    <dgm:pt modelId="{7D8E71A1-2076-44FC-B60B-22283B835A5C}">
      <dgm:prSet phldrT="[テキスト]"/>
      <dgm:spPr>
        <a:solidFill>
          <a:srgbClr val="00B050"/>
        </a:solidFill>
      </dgm:spPr>
      <dgm:t>
        <a:bodyPr/>
        <a:lstStyle/>
        <a:p>
          <a:r>
            <a:rPr lang="ja-JP" altLang="en-US"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業務の効率化</a:t>
          </a:r>
          <a:endParaRPr lang="en-US" altLang="ja-JP"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残業時間管理</a:t>
          </a:r>
          <a:endParaRPr kumimoji="1" lang="ja-JP" altLang="en-US" dirty="0"/>
        </a:p>
      </dgm:t>
    </dgm:pt>
    <dgm:pt modelId="{EEABBDA1-06C8-49CF-B0C3-B838CC10EB23}" type="parTrans" cxnId="{4B804529-2E4E-4448-9AD7-DF894B0F9F76}">
      <dgm:prSet/>
      <dgm:spPr/>
      <dgm:t>
        <a:bodyPr/>
        <a:lstStyle/>
        <a:p>
          <a:endParaRPr kumimoji="1" lang="ja-JP" altLang="en-US"/>
        </a:p>
      </dgm:t>
    </dgm:pt>
    <dgm:pt modelId="{FC16F33A-65FD-48CF-8203-1F4EC555FFB2}" type="sibTrans" cxnId="{4B804529-2E4E-4448-9AD7-DF894B0F9F76}">
      <dgm:prSet/>
      <dgm:spPr/>
      <dgm:t>
        <a:bodyPr/>
        <a:lstStyle/>
        <a:p>
          <a:endParaRPr kumimoji="1" lang="ja-JP" altLang="en-US"/>
        </a:p>
      </dgm:t>
    </dgm:pt>
    <dgm:pt modelId="{69E0B394-2319-486B-98FC-4FDFE5D7D898}">
      <dgm:prSet phldrT="[テキスト]"/>
      <dgm:spPr>
        <a:solidFill>
          <a:srgbClr val="FFC000"/>
        </a:solidFill>
      </dgm:spPr>
      <dgm:t>
        <a:bodyPr/>
        <a:lstStyle/>
        <a:p>
          <a:r>
            <a:rPr lang="ja-JP" altLang="en-US"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メンタルヘルス　　対策</a:t>
          </a:r>
          <a:endParaRPr kumimoji="1" lang="ja-JP" altLang="en-US" dirty="0"/>
        </a:p>
      </dgm:t>
    </dgm:pt>
    <dgm:pt modelId="{B8530296-E658-4FD2-854C-73D13574ABA6}" type="parTrans" cxnId="{6CE2FD67-60F2-480C-8D5B-10727FA3C2E7}">
      <dgm:prSet/>
      <dgm:spPr/>
      <dgm:t>
        <a:bodyPr/>
        <a:lstStyle/>
        <a:p>
          <a:endParaRPr kumimoji="1" lang="ja-JP" altLang="en-US"/>
        </a:p>
      </dgm:t>
    </dgm:pt>
    <dgm:pt modelId="{3ACC2251-E589-43DB-962C-C2BC3719D73A}" type="sibTrans" cxnId="{6CE2FD67-60F2-480C-8D5B-10727FA3C2E7}">
      <dgm:prSet/>
      <dgm:spPr/>
      <dgm:t>
        <a:bodyPr/>
        <a:lstStyle/>
        <a:p>
          <a:endParaRPr kumimoji="1" lang="ja-JP" altLang="en-US"/>
        </a:p>
      </dgm:t>
    </dgm:pt>
    <dgm:pt modelId="{AE318CAC-251F-4DE6-B52B-552637EF0B41}">
      <dgm:prSet phldrT="[テキスト]"/>
      <dgm:spPr>
        <a:solidFill>
          <a:srgbClr val="7030A0"/>
        </a:solidFill>
      </dgm:spPr>
      <dgm:t>
        <a:bodyPr/>
        <a:lstStyle/>
        <a:p>
          <a:r>
            <a:rPr lang="ja-JP" altLang="en-US" b="1" dirty="0" smtClean="0">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労働安全衛生法の</a:t>
          </a:r>
          <a:endParaRPr lang="en-US" altLang="ja-JP" b="1" dirty="0" smtClean="0">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b="1" dirty="0" smtClean="0">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改正に関わる周知</a:t>
          </a:r>
          <a:endParaRPr kumimoji="1" lang="ja-JP" altLang="en-US" dirty="0"/>
        </a:p>
      </dgm:t>
    </dgm:pt>
    <dgm:pt modelId="{7E18425A-B0FC-4F5E-89B1-552319CC5317}" type="parTrans" cxnId="{4BC57235-CDF2-415F-B42B-E65EBBCD3DEB}">
      <dgm:prSet/>
      <dgm:spPr/>
      <dgm:t>
        <a:bodyPr/>
        <a:lstStyle/>
        <a:p>
          <a:endParaRPr kumimoji="1" lang="ja-JP" altLang="en-US"/>
        </a:p>
      </dgm:t>
    </dgm:pt>
    <dgm:pt modelId="{7F473E3C-69B6-4457-8F95-5E0557B8B5ED}" type="sibTrans" cxnId="{4BC57235-CDF2-415F-B42B-E65EBBCD3DEB}">
      <dgm:prSet/>
      <dgm:spPr/>
      <dgm:t>
        <a:bodyPr/>
        <a:lstStyle/>
        <a:p>
          <a:endParaRPr kumimoji="1" lang="ja-JP" altLang="en-US"/>
        </a:p>
      </dgm:t>
    </dgm:pt>
    <dgm:pt modelId="{1D68DE05-33A5-453A-B381-62BEBC4C2008}" type="pres">
      <dgm:prSet presAssocID="{AD35AC04-E3F0-45B9-9ABF-F6B12340D1A1}" presName="cycle" presStyleCnt="0">
        <dgm:presLayoutVars>
          <dgm:dir/>
          <dgm:resizeHandles val="exact"/>
        </dgm:presLayoutVars>
      </dgm:prSet>
      <dgm:spPr/>
      <dgm:t>
        <a:bodyPr/>
        <a:lstStyle/>
        <a:p>
          <a:endParaRPr kumimoji="1" lang="ja-JP" altLang="en-US"/>
        </a:p>
      </dgm:t>
    </dgm:pt>
    <dgm:pt modelId="{840DF68B-7F7E-484C-BB37-E0727736278C}" type="pres">
      <dgm:prSet presAssocID="{5150E325-0D55-42CE-8A69-88A4E34BF401}" presName="node" presStyleLbl="node1" presStyleIdx="0" presStyleCnt="5" custScaleX="131227" custScaleY="135083" custRadScaleRad="103711" custRadScaleInc="-632">
        <dgm:presLayoutVars>
          <dgm:bulletEnabled val="1"/>
        </dgm:presLayoutVars>
      </dgm:prSet>
      <dgm:spPr/>
      <dgm:t>
        <a:bodyPr/>
        <a:lstStyle/>
        <a:p>
          <a:endParaRPr kumimoji="1" lang="ja-JP" altLang="en-US"/>
        </a:p>
      </dgm:t>
    </dgm:pt>
    <dgm:pt modelId="{A63EC8A5-7477-4401-9FDE-5D2D0749B6AF}" type="pres">
      <dgm:prSet presAssocID="{5150E325-0D55-42CE-8A69-88A4E34BF401}" presName="spNode" presStyleCnt="0"/>
      <dgm:spPr/>
    </dgm:pt>
    <dgm:pt modelId="{D29E6F53-0310-4871-BFD6-8363C03DA39D}" type="pres">
      <dgm:prSet presAssocID="{8943B780-2035-4828-A197-FA3689FD8E14}" presName="sibTrans" presStyleLbl="sibTrans1D1" presStyleIdx="0" presStyleCnt="5"/>
      <dgm:spPr/>
      <dgm:t>
        <a:bodyPr/>
        <a:lstStyle/>
        <a:p>
          <a:endParaRPr kumimoji="1" lang="ja-JP" altLang="en-US"/>
        </a:p>
      </dgm:t>
    </dgm:pt>
    <dgm:pt modelId="{0E12D9BD-5D98-4F3A-BB4D-A138CFA7ECBD}" type="pres">
      <dgm:prSet presAssocID="{F9D77E74-6208-4C62-A216-86CCEA2EDA35}" presName="node" presStyleLbl="node1" presStyleIdx="1" presStyleCnt="5" custScaleX="119486" custScaleY="138402">
        <dgm:presLayoutVars>
          <dgm:bulletEnabled val="1"/>
        </dgm:presLayoutVars>
      </dgm:prSet>
      <dgm:spPr/>
      <dgm:t>
        <a:bodyPr/>
        <a:lstStyle/>
        <a:p>
          <a:endParaRPr kumimoji="1" lang="ja-JP" altLang="en-US"/>
        </a:p>
      </dgm:t>
    </dgm:pt>
    <dgm:pt modelId="{D0E156DB-85B3-4B80-BC3D-9907C83DC2CA}" type="pres">
      <dgm:prSet presAssocID="{F9D77E74-6208-4C62-A216-86CCEA2EDA35}" presName="spNode" presStyleCnt="0"/>
      <dgm:spPr/>
    </dgm:pt>
    <dgm:pt modelId="{2619497E-B3AA-4773-8871-952124736FEC}" type="pres">
      <dgm:prSet presAssocID="{F78E62E2-D031-4E85-8236-E8EF40F397DA}" presName="sibTrans" presStyleLbl="sibTrans1D1" presStyleIdx="1" presStyleCnt="5"/>
      <dgm:spPr/>
      <dgm:t>
        <a:bodyPr/>
        <a:lstStyle/>
        <a:p>
          <a:endParaRPr kumimoji="1" lang="ja-JP" altLang="en-US"/>
        </a:p>
      </dgm:t>
    </dgm:pt>
    <dgm:pt modelId="{35740DBB-5C5E-4996-BCB0-EB042E9DBCD3}" type="pres">
      <dgm:prSet presAssocID="{7D8E71A1-2076-44FC-B60B-22283B835A5C}" presName="node" presStyleLbl="node1" presStyleIdx="2" presStyleCnt="5" custScaleX="123360" custScaleY="122371">
        <dgm:presLayoutVars>
          <dgm:bulletEnabled val="1"/>
        </dgm:presLayoutVars>
      </dgm:prSet>
      <dgm:spPr/>
      <dgm:t>
        <a:bodyPr/>
        <a:lstStyle/>
        <a:p>
          <a:endParaRPr kumimoji="1" lang="ja-JP" altLang="en-US"/>
        </a:p>
      </dgm:t>
    </dgm:pt>
    <dgm:pt modelId="{848BFEE6-DF4C-4A9E-ADD0-F284C8027076}" type="pres">
      <dgm:prSet presAssocID="{7D8E71A1-2076-44FC-B60B-22283B835A5C}" presName="spNode" presStyleCnt="0"/>
      <dgm:spPr/>
    </dgm:pt>
    <dgm:pt modelId="{D6776638-CA90-4D9A-BDAB-ACC60C23D603}" type="pres">
      <dgm:prSet presAssocID="{FC16F33A-65FD-48CF-8203-1F4EC555FFB2}" presName="sibTrans" presStyleLbl="sibTrans1D1" presStyleIdx="2" presStyleCnt="5"/>
      <dgm:spPr/>
      <dgm:t>
        <a:bodyPr/>
        <a:lstStyle/>
        <a:p>
          <a:endParaRPr kumimoji="1" lang="ja-JP" altLang="en-US"/>
        </a:p>
      </dgm:t>
    </dgm:pt>
    <dgm:pt modelId="{79702D59-B25A-4543-8DAE-7FA3D25D8D67}" type="pres">
      <dgm:prSet presAssocID="{69E0B394-2319-486B-98FC-4FDFE5D7D898}" presName="node" presStyleLbl="node1" presStyleIdx="3" presStyleCnt="5" custScaleX="120875" custScaleY="119531">
        <dgm:presLayoutVars>
          <dgm:bulletEnabled val="1"/>
        </dgm:presLayoutVars>
      </dgm:prSet>
      <dgm:spPr/>
      <dgm:t>
        <a:bodyPr/>
        <a:lstStyle/>
        <a:p>
          <a:endParaRPr kumimoji="1" lang="ja-JP" altLang="en-US"/>
        </a:p>
      </dgm:t>
    </dgm:pt>
    <dgm:pt modelId="{319EF5E6-FEAB-4A88-AE3E-FA97B8D38F33}" type="pres">
      <dgm:prSet presAssocID="{69E0B394-2319-486B-98FC-4FDFE5D7D898}" presName="spNode" presStyleCnt="0"/>
      <dgm:spPr/>
    </dgm:pt>
    <dgm:pt modelId="{24FBFED3-03C9-4E73-BC04-A5A340FBE6C2}" type="pres">
      <dgm:prSet presAssocID="{3ACC2251-E589-43DB-962C-C2BC3719D73A}" presName="sibTrans" presStyleLbl="sibTrans1D1" presStyleIdx="3" presStyleCnt="5"/>
      <dgm:spPr/>
      <dgm:t>
        <a:bodyPr/>
        <a:lstStyle/>
        <a:p>
          <a:endParaRPr kumimoji="1" lang="ja-JP" altLang="en-US"/>
        </a:p>
      </dgm:t>
    </dgm:pt>
    <dgm:pt modelId="{36E86DCA-977B-4771-A632-C001E1418988}" type="pres">
      <dgm:prSet presAssocID="{AE318CAC-251F-4DE6-B52B-552637EF0B41}" presName="node" presStyleLbl="node1" presStyleIdx="4" presStyleCnt="5" custScaleX="120912" custScaleY="139903" custRadScaleRad="100956" custRadScaleInc="-734">
        <dgm:presLayoutVars>
          <dgm:bulletEnabled val="1"/>
        </dgm:presLayoutVars>
      </dgm:prSet>
      <dgm:spPr/>
      <dgm:t>
        <a:bodyPr/>
        <a:lstStyle/>
        <a:p>
          <a:endParaRPr kumimoji="1" lang="ja-JP" altLang="en-US"/>
        </a:p>
      </dgm:t>
    </dgm:pt>
    <dgm:pt modelId="{D584457E-F7FC-4434-BDF3-A08DCF08ABE4}" type="pres">
      <dgm:prSet presAssocID="{AE318CAC-251F-4DE6-B52B-552637EF0B41}" presName="spNode" presStyleCnt="0"/>
      <dgm:spPr/>
    </dgm:pt>
    <dgm:pt modelId="{BBF7E710-6255-42B6-A298-365BEDF303BC}" type="pres">
      <dgm:prSet presAssocID="{7F473E3C-69B6-4457-8F95-5E0557B8B5ED}" presName="sibTrans" presStyleLbl="sibTrans1D1" presStyleIdx="4" presStyleCnt="5"/>
      <dgm:spPr/>
      <dgm:t>
        <a:bodyPr/>
        <a:lstStyle/>
        <a:p>
          <a:endParaRPr kumimoji="1" lang="ja-JP" altLang="en-US"/>
        </a:p>
      </dgm:t>
    </dgm:pt>
  </dgm:ptLst>
  <dgm:cxnLst>
    <dgm:cxn modelId="{BC5F8ED4-F45D-444F-8060-73265E5BB1BF}" type="presOf" srcId="{7F473E3C-69B6-4457-8F95-5E0557B8B5ED}" destId="{BBF7E710-6255-42B6-A298-365BEDF303BC}" srcOrd="0" destOrd="0" presId="urn:microsoft.com/office/officeart/2005/8/layout/cycle6"/>
    <dgm:cxn modelId="{1D52BFAA-F864-4879-B2C7-6AADA97E55D2}" type="presOf" srcId="{5150E325-0D55-42CE-8A69-88A4E34BF401}" destId="{840DF68B-7F7E-484C-BB37-E0727736278C}" srcOrd="0" destOrd="0" presId="urn:microsoft.com/office/officeart/2005/8/layout/cycle6"/>
    <dgm:cxn modelId="{4BC57235-CDF2-415F-B42B-E65EBBCD3DEB}" srcId="{AD35AC04-E3F0-45B9-9ABF-F6B12340D1A1}" destId="{AE318CAC-251F-4DE6-B52B-552637EF0B41}" srcOrd="4" destOrd="0" parTransId="{7E18425A-B0FC-4F5E-89B1-552319CC5317}" sibTransId="{7F473E3C-69B6-4457-8F95-5E0557B8B5ED}"/>
    <dgm:cxn modelId="{5D50B621-9D1F-4291-82EE-65554BC1F673}" type="presOf" srcId="{8943B780-2035-4828-A197-FA3689FD8E14}" destId="{D29E6F53-0310-4871-BFD6-8363C03DA39D}" srcOrd="0" destOrd="0" presId="urn:microsoft.com/office/officeart/2005/8/layout/cycle6"/>
    <dgm:cxn modelId="{022A63C3-6EBF-4C67-9E86-E41C5FE627FB}" type="presOf" srcId="{FC16F33A-65FD-48CF-8203-1F4EC555FFB2}" destId="{D6776638-CA90-4D9A-BDAB-ACC60C23D603}" srcOrd="0" destOrd="0" presId="urn:microsoft.com/office/officeart/2005/8/layout/cycle6"/>
    <dgm:cxn modelId="{F1EB9A72-6B3E-4828-B39F-AA10B83033D2}" type="presOf" srcId="{AD35AC04-E3F0-45B9-9ABF-F6B12340D1A1}" destId="{1D68DE05-33A5-453A-B381-62BEBC4C2008}" srcOrd="0" destOrd="0" presId="urn:microsoft.com/office/officeart/2005/8/layout/cycle6"/>
    <dgm:cxn modelId="{B7CAF1AC-B708-4384-9B60-B6D3E435754E}" type="presOf" srcId="{7D8E71A1-2076-44FC-B60B-22283B835A5C}" destId="{35740DBB-5C5E-4996-BCB0-EB042E9DBCD3}" srcOrd="0" destOrd="0" presId="urn:microsoft.com/office/officeart/2005/8/layout/cycle6"/>
    <dgm:cxn modelId="{6CE2FD67-60F2-480C-8D5B-10727FA3C2E7}" srcId="{AD35AC04-E3F0-45B9-9ABF-F6B12340D1A1}" destId="{69E0B394-2319-486B-98FC-4FDFE5D7D898}" srcOrd="3" destOrd="0" parTransId="{B8530296-E658-4FD2-854C-73D13574ABA6}" sibTransId="{3ACC2251-E589-43DB-962C-C2BC3719D73A}"/>
    <dgm:cxn modelId="{318C5CD8-2ECF-4AFD-944F-85ACB76F8710}" srcId="{AD35AC04-E3F0-45B9-9ABF-F6B12340D1A1}" destId="{F9D77E74-6208-4C62-A216-86CCEA2EDA35}" srcOrd="1" destOrd="0" parTransId="{DF10C537-671D-41F1-BFF6-CCFD71CF375E}" sibTransId="{F78E62E2-D031-4E85-8236-E8EF40F397DA}"/>
    <dgm:cxn modelId="{4B804529-2E4E-4448-9AD7-DF894B0F9F76}" srcId="{AD35AC04-E3F0-45B9-9ABF-F6B12340D1A1}" destId="{7D8E71A1-2076-44FC-B60B-22283B835A5C}" srcOrd="2" destOrd="0" parTransId="{EEABBDA1-06C8-49CF-B0C3-B838CC10EB23}" sibTransId="{FC16F33A-65FD-48CF-8203-1F4EC555FFB2}"/>
    <dgm:cxn modelId="{6CFAEBEF-D57F-457D-B820-A2EB88F0F765}" type="presOf" srcId="{AE318CAC-251F-4DE6-B52B-552637EF0B41}" destId="{36E86DCA-977B-4771-A632-C001E1418988}" srcOrd="0" destOrd="0" presId="urn:microsoft.com/office/officeart/2005/8/layout/cycle6"/>
    <dgm:cxn modelId="{A0F7C7A6-CF21-40D1-B58F-CC01418268AA}" srcId="{AD35AC04-E3F0-45B9-9ABF-F6B12340D1A1}" destId="{5150E325-0D55-42CE-8A69-88A4E34BF401}" srcOrd="0" destOrd="0" parTransId="{F5339BF3-ABA6-43A2-8C58-11F77BF1B22C}" sibTransId="{8943B780-2035-4828-A197-FA3689FD8E14}"/>
    <dgm:cxn modelId="{A1A4ECED-72CD-4FB1-830B-BC16BFE55568}" type="presOf" srcId="{F78E62E2-D031-4E85-8236-E8EF40F397DA}" destId="{2619497E-B3AA-4773-8871-952124736FEC}" srcOrd="0" destOrd="0" presId="urn:microsoft.com/office/officeart/2005/8/layout/cycle6"/>
    <dgm:cxn modelId="{DFD3B78B-17B0-444F-ADCB-22FBF26977F4}" type="presOf" srcId="{3ACC2251-E589-43DB-962C-C2BC3719D73A}" destId="{24FBFED3-03C9-4E73-BC04-A5A340FBE6C2}" srcOrd="0" destOrd="0" presId="urn:microsoft.com/office/officeart/2005/8/layout/cycle6"/>
    <dgm:cxn modelId="{821BF01E-5374-4100-B416-2EC47BC60D6F}" type="presOf" srcId="{69E0B394-2319-486B-98FC-4FDFE5D7D898}" destId="{79702D59-B25A-4543-8DAE-7FA3D25D8D67}" srcOrd="0" destOrd="0" presId="urn:microsoft.com/office/officeart/2005/8/layout/cycle6"/>
    <dgm:cxn modelId="{03C1F85B-90A7-4C01-890B-E6864B2C227D}" type="presOf" srcId="{F9D77E74-6208-4C62-A216-86CCEA2EDA35}" destId="{0E12D9BD-5D98-4F3A-BB4D-A138CFA7ECBD}" srcOrd="0" destOrd="0" presId="urn:microsoft.com/office/officeart/2005/8/layout/cycle6"/>
    <dgm:cxn modelId="{85D75E32-E9CA-4BDD-8A30-24376D250D41}" type="presParOf" srcId="{1D68DE05-33A5-453A-B381-62BEBC4C2008}" destId="{840DF68B-7F7E-484C-BB37-E0727736278C}" srcOrd="0" destOrd="0" presId="urn:microsoft.com/office/officeart/2005/8/layout/cycle6"/>
    <dgm:cxn modelId="{97555C93-560D-4C6B-A8E2-2790FB464CC8}" type="presParOf" srcId="{1D68DE05-33A5-453A-B381-62BEBC4C2008}" destId="{A63EC8A5-7477-4401-9FDE-5D2D0749B6AF}" srcOrd="1" destOrd="0" presId="urn:microsoft.com/office/officeart/2005/8/layout/cycle6"/>
    <dgm:cxn modelId="{92FB37C7-095B-4B80-8CC6-F99FE9042709}" type="presParOf" srcId="{1D68DE05-33A5-453A-B381-62BEBC4C2008}" destId="{D29E6F53-0310-4871-BFD6-8363C03DA39D}" srcOrd="2" destOrd="0" presId="urn:microsoft.com/office/officeart/2005/8/layout/cycle6"/>
    <dgm:cxn modelId="{86EA6F8C-D24C-45C1-956F-31AA55DBECED}" type="presParOf" srcId="{1D68DE05-33A5-453A-B381-62BEBC4C2008}" destId="{0E12D9BD-5D98-4F3A-BB4D-A138CFA7ECBD}" srcOrd="3" destOrd="0" presId="urn:microsoft.com/office/officeart/2005/8/layout/cycle6"/>
    <dgm:cxn modelId="{3F193011-50AB-4249-B17E-F19D7929014F}" type="presParOf" srcId="{1D68DE05-33A5-453A-B381-62BEBC4C2008}" destId="{D0E156DB-85B3-4B80-BC3D-9907C83DC2CA}" srcOrd="4" destOrd="0" presId="urn:microsoft.com/office/officeart/2005/8/layout/cycle6"/>
    <dgm:cxn modelId="{91D687E0-3720-43E1-B9B4-FE1239CC483C}" type="presParOf" srcId="{1D68DE05-33A5-453A-B381-62BEBC4C2008}" destId="{2619497E-B3AA-4773-8871-952124736FEC}" srcOrd="5" destOrd="0" presId="urn:microsoft.com/office/officeart/2005/8/layout/cycle6"/>
    <dgm:cxn modelId="{AC53FD6B-4B97-458F-B8D6-D24393A69CCE}" type="presParOf" srcId="{1D68DE05-33A5-453A-B381-62BEBC4C2008}" destId="{35740DBB-5C5E-4996-BCB0-EB042E9DBCD3}" srcOrd="6" destOrd="0" presId="urn:microsoft.com/office/officeart/2005/8/layout/cycle6"/>
    <dgm:cxn modelId="{B35E2C3B-DC4B-422C-8119-5D1156986058}" type="presParOf" srcId="{1D68DE05-33A5-453A-B381-62BEBC4C2008}" destId="{848BFEE6-DF4C-4A9E-ADD0-F284C8027076}" srcOrd="7" destOrd="0" presId="urn:microsoft.com/office/officeart/2005/8/layout/cycle6"/>
    <dgm:cxn modelId="{44175E55-DD30-41D3-B14C-476DF3DC62F9}" type="presParOf" srcId="{1D68DE05-33A5-453A-B381-62BEBC4C2008}" destId="{D6776638-CA90-4D9A-BDAB-ACC60C23D603}" srcOrd="8" destOrd="0" presId="urn:microsoft.com/office/officeart/2005/8/layout/cycle6"/>
    <dgm:cxn modelId="{EE28677B-129A-434C-BCE2-C33D67D99276}" type="presParOf" srcId="{1D68DE05-33A5-453A-B381-62BEBC4C2008}" destId="{79702D59-B25A-4543-8DAE-7FA3D25D8D67}" srcOrd="9" destOrd="0" presId="urn:microsoft.com/office/officeart/2005/8/layout/cycle6"/>
    <dgm:cxn modelId="{26C9DF3F-CBBA-44DA-B74B-3BD73BC400D0}" type="presParOf" srcId="{1D68DE05-33A5-453A-B381-62BEBC4C2008}" destId="{319EF5E6-FEAB-4A88-AE3E-FA97B8D38F33}" srcOrd="10" destOrd="0" presId="urn:microsoft.com/office/officeart/2005/8/layout/cycle6"/>
    <dgm:cxn modelId="{6B31BDDF-B8E4-491B-AA0A-9F0B382785D8}" type="presParOf" srcId="{1D68DE05-33A5-453A-B381-62BEBC4C2008}" destId="{24FBFED3-03C9-4E73-BC04-A5A340FBE6C2}" srcOrd="11" destOrd="0" presId="urn:microsoft.com/office/officeart/2005/8/layout/cycle6"/>
    <dgm:cxn modelId="{0CF9FF21-8A87-4146-BAC3-F86318333149}" type="presParOf" srcId="{1D68DE05-33A5-453A-B381-62BEBC4C2008}" destId="{36E86DCA-977B-4771-A632-C001E1418988}" srcOrd="12" destOrd="0" presId="urn:microsoft.com/office/officeart/2005/8/layout/cycle6"/>
    <dgm:cxn modelId="{636E965B-DB48-4F9E-96B5-A9FF3DDC22A6}" type="presParOf" srcId="{1D68DE05-33A5-453A-B381-62BEBC4C2008}" destId="{D584457E-F7FC-4434-BDF3-A08DCF08ABE4}" srcOrd="13" destOrd="0" presId="urn:microsoft.com/office/officeart/2005/8/layout/cycle6"/>
    <dgm:cxn modelId="{CCD87949-DF8B-4731-919D-383DDE9177DE}" type="presParOf" srcId="{1D68DE05-33A5-453A-B381-62BEBC4C2008}" destId="{BBF7E710-6255-42B6-A298-365BEDF303B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DF68B-7F7E-484C-BB37-E0727736278C}">
      <dsp:nvSpPr>
        <dsp:cNvPr id="0" name=""/>
        <dsp:cNvSpPr/>
      </dsp:nvSpPr>
      <dsp:spPr>
        <a:xfrm>
          <a:off x="1469635" y="-76457"/>
          <a:ext cx="1428835" cy="956033"/>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ja-JP" altLang="en-US" sz="1100" b="1" kern="1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健康診断等　　　　会社の行事を告知</a:t>
          </a:r>
          <a:endParaRPr kumimoji="1" lang="ja-JP" altLang="en-US" sz="1100" kern="1200" dirty="0"/>
        </a:p>
      </dsp:txBody>
      <dsp:txXfrm>
        <a:off x="1516305" y="-29787"/>
        <a:ext cx="1335495" cy="862693"/>
      </dsp:txXfrm>
    </dsp:sp>
    <dsp:sp modelId="{D29E6F53-0310-4871-BFD6-8363C03DA39D}">
      <dsp:nvSpPr>
        <dsp:cNvPr id="0" name=""/>
        <dsp:cNvSpPr/>
      </dsp:nvSpPr>
      <dsp:spPr>
        <a:xfrm>
          <a:off x="774105" y="401547"/>
          <a:ext cx="2827639" cy="2827639"/>
        </a:xfrm>
        <a:custGeom>
          <a:avLst/>
          <a:gdLst/>
          <a:ahLst/>
          <a:cxnLst/>
          <a:rect l="0" t="0" r="0" b="0"/>
          <a:pathLst>
            <a:path>
              <a:moveTo>
                <a:pt x="2128371" y="193860"/>
              </a:moveTo>
              <a:arcTo wR="1413819" hR="1413819" stAng="18021497" swAng="111014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12D9BD-5D98-4F3A-BB4D-A138CFA7ECBD}">
      <dsp:nvSpPr>
        <dsp:cNvPr id="0" name=""/>
        <dsp:cNvSpPr/>
      </dsp:nvSpPr>
      <dsp:spPr>
        <a:xfrm>
          <a:off x="2882059" y="888723"/>
          <a:ext cx="1300996" cy="979523"/>
        </a:xfrm>
        <a:prstGeom prst="roundRect">
          <a:avLst/>
        </a:prstGeom>
        <a:solidFill>
          <a:srgbClr val="EA6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ja-JP" altLang="en-US" sz="1100" b="1" kern="1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年次有給休暇の　推奨</a:t>
          </a:r>
          <a:endParaRPr kumimoji="1" lang="ja-JP" altLang="en-US" sz="1100" kern="1200" dirty="0"/>
        </a:p>
      </dsp:txBody>
      <dsp:txXfrm>
        <a:off x="2929875" y="936539"/>
        <a:ext cx="1205364" cy="883891"/>
      </dsp:txXfrm>
    </dsp:sp>
    <dsp:sp modelId="{2619497E-B3AA-4773-8871-952124736FEC}">
      <dsp:nvSpPr>
        <dsp:cNvPr id="0" name=""/>
        <dsp:cNvSpPr/>
      </dsp:nvSpPr>
      <dsp:spPr>
        <a:xfrm>
          <a:off x="774116" y="401559"/>
          <a:ext cx="2827639" cy="2827639"/>
        </a:xfrm>
        <a:custGeom>
          <a:avLst/>
          <a:gdLst/>
          <a:ahLst/>
          <a:cxnLst/>
          <a:rect l="0" t="0" r="0" b="0"/>
          <a:pathLst>
            <a:path>
              <a:moveTo>
                <a:pt x="2826377" y="1473531"/>
              </a:moveTo>
              <a:arcTo wR="1413819" hR="1413819" stAng="145234" swAng="16489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740DBB-5C5E-4996-BCB0-EB042E9DBCD3}">
      <dsp:nvSpPr>
        <dsp:cNvPr id="0" name=""/>
        <dsp:cNvSpPr/>
      </dsp:nvSpPr>
      <dsp:spPr>
        <a:xfrm>
          <a:off x="2347369" y="2526150"/>
          <a:ext cx="1343177" cy="86606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ja-JP" altLang="en-US" sz="1100" b="1"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業務の効率化</a:t>
          </a:r>
          <a:endParaRPr lang="en-US" altLang="ja-JP" sz="1100" b="1"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0" algn="ctr" defTabSz="488950">
            <a:lnSpc>
              <a:spcPct val="90000"/>
            </a:lnSpc>
            <a:spcBef>
              <a:spcPct val="0"/>
            </a:spcBef>
            <a:spcAft>
              <a:spcPct val="35000"/>
            </a:spcAft>
          </a:pPr>
          <a:r>
            <a:rPr lang="ja-JP" altLang="en-US" sz="1100" b="1"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残業時間管理</a:t>
          </a:r>
          <a:endParaRPr kumimoji="1" lang="ja-JP" altLang="en-US" sz="1100" kern="1200" dirty="0"/>
        </a:p>
      </dsp:txBody>
      <dsp:txXfrm>
        <a:off x="2389647" y="2568428"/>
        <a:ext cx="1258621" cy="781510"/>
      </dsp:txXfrm>
    </dsp:sp>
    <dsp:sp modelId="{D6776638-CA90-4D9A-BDAB-ACC60C23D603}">
      <dsp:nvSpPr>
        <dsp:cNvPr id="0" name=""/>
        <dsp:cNvSpPr/>
      </dsp:nvSpPr>
      <dsp:spPr>
        <a:xfrm>
          <a:off x="774116" y="401559"/>
          <a:ext cx="2827639" cy="2827639"/>
        </a:xfrm>
        <a:custGeom>
          <a:avLst/>
          <a:gdLst/>
          <a:ahLst/>
          <a:cxnLst/>
          <a:rect l="0" t="0" r="0" b="0"/>
          <a:pathLst>
            <a:path>
              <a:moveTo>
                <a:pt x="1569949" y="2818991"/>
              </a:moveTo>
              <a:arcTo wR="1413819" hR="1413819" stAng="5019589" swAng="79394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702D59-B25A-4543-8DAE-7FA3D25D8D67}">
      <dsp:nvSpPr>
        <dsp:cNvPr id="0" name=""/>
        <dsp:cNvSpPr/>
      </dsp:nvSpPr>
      <dsp:spPr>
        <a:xfrm>
          <a:off x="698853" y="2536200"/>
          <a:ext cx="1316120" cy="845966"/>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ja-JP" altLang="en-US" sz="1100" b="1"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メンタルヘルス　　対策</a:t>
          </a:r>
          <a:endParaRPr kumimoji="1" lang="ja-JP" altLang="en-US" sz="1100" kern="1200" dirty="0"/>
        </a:p>
      </dsp:txBody>
      <dsp:txXfrm>
        <a:off x="740150" y="2577497"/>
        <a:ext cx="1233526" cy="763372"/>
      </dsp:txXfrm>
    </dsp:sp>
    <dsp:sp modelId="{24FBFED3-03C9-4E73-BC04-A5A340FBE6C2}">
      <dsp:nvSpPr>
        <dsp:cNvPr id="0" name=""/>
        <dsp:cNvSpPr/>
      </dsp:nvSpPr>
      <dsp:spPr>
        <a:xfrm>
          <a:off x="759377" y="377251"/>
          <a:ext cx="2827639" cy="2827639"/>
        </a:xfrm>
        <a:custGeom>
          <a:avLst/>
          <a:gdLst/>
          <a:ahLst/>
          <a:cxnLst/>
          <a:rect l="0" t="0" r="0" b="0"/>
          <a:pathLst>
            <a:path>
              <a:moveTo>
                <a:pt x="208642" y="2153032"/>
              </a:moveTo>
              <a:arcTo wR="1413819" hR="1413819" stAng="8908591" swAng="16738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E86DCA-977B-4771-A632-C001E1418988}">
      <dsp:nvSpPr>
        <dsp:cNvPr id="0" name=""/>
        <dsp:cNvSpPr/>
      </dsp:nvSpPr>
      <dsp:spPr>
        <a:xfrm>
          <a:off x="170847" y="883410"/>
          <a:ext cx="1316523" cy="990146"/>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ja-JP" altLang="en-US" sz="1100" b="1" kern="1200" dirty="0" smtClean="0">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労働安全衛生法の</a:t>
          </a:r>
          <a:endParaRPr lang="en-US" altLang="ja-JP" sz="1100" b="1" kern="1200" dirty="0" smtClean="0">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0" algn="ctr" defTabSz="488950">
            <a:lnSpc>
              <a:spcPct val="90000"/>
            </a:lnSpc>
            <a:spcBef>
              <a:spcPct val="0"/>
            </a:spcBef>
            <a:spcAft>
              <a:spcPct val="35000"/>
            </a:spcAft>
          </a:pPr>
          <a:r>
            <a:rPr lang="ja-JP" altLang="en-US" sz="1100" b="1" kern="1200" dirty="0" smtClean="0">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改正に関わる周知</a:t>
          </a:r>
          <a:endParaRPr kumimoji="1" lang="ja-JP" altLang="en-US" sz="1100" kern="1200" dirty="0"/>
        </a:p>
      </dsp:txBody>
      <dsp:txXfrm>
        <a:off x="219182" y="931745"/>
        <a:ext cx="1219853" cy="893476"/>
      </dsp:txXfrm>
    </dsp:sp>
    <dsp:sp modelId="{BBF7E710-6255-42B6-A298-365BEDF303BC}">
      <dsp:nvSpPr>
        <dsp:cNvPr id="0" name=""/>
        <dsp:cNvSpPr/>
      </dsp:nvSpPr>
      <dsp:spPr>
        <a:xfrm>
          <a:off x="737601" y="422366"/>
          <a:ext cx="2827639" cy="2827639"/>
        </a:xfrm>
        <a:custGeom>
          <a:avLst/>
          <a:gdLst/>
          <a:ahLst/>
          <a:cxnLst/>
          <a:rect l="0" t="0" r="0" b="0"/>
          <a:pathLst>
            <a:path>
              <a:moveTo>
                <a:pt x="372377" y="457637"/>
              </a:moveTo>
              <a:arcTo wR="1413819" hR="1413819" stAng="13353365" swAng="110554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60FEDBA-BCBB-4F3F-BAEE-CC8BC0F303CA}" type="datetimeFigureOut">
              <a:rPr kumimoji="1" lang="ja-JP" altLang="en-US" smtClean="0"/>
              <a:t>2019/6/18</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9B7D1E9-711C-418B-988A-51A29A555599}" type="slidenum">
              <a:rPr kumimoji="1" lang="ja-JP" altLang="en-US" smtClean="0"/>
              <a:t>‹#›</a:t>
            </a:fld>
            <a:endParaRPr kumimoji="1" lang="ja-JP" altLang="en-US"/>
          </a:p>
        </p:txBody>
      </p:sp>
    </p:spTree>
    <p:extLst>
      <p:ext uri="{BB962C8B-B14F-4D97-AF65-F5344CB8AC3E}">
        <p14:creationId xmlns:p14="http://schemas.microsoft.com/office/powerpoint/2010/main" val="3981688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396419C-B723-43EB-9917-C97D6FD4D2F4}" type="datetimeFigureOut">
              <a:rPr kumimoji="1" lang="ja-JP" altLang="en-US" smtClean="0"/>
              <a:t>2019/6/18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152412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96419C-B723-43EB-9917-C97D6FD4D2F4}" type="datetimeFigureOut">
              <a:rPr kumimoji="1" lang="ja-JP" altLang="en-US" smtClean="0"/>
              <a:t>2019/6/18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36457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96419C-B723-43EB-9917-C97D6FD4D2F4}" type="datetimeFigureOut">
              <a:rPr kumimoji="1" lang="ja-JP" altLang="en-US" smtClean="0"/>
              <a:t>2019/6/18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1460238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0928" y="84480"/>
            <a:ext cx="1210810" cy="415760"/>
          </a:xfrm>
          <a:prstGeom prst="rect">
            <a:avLst/>
          </a:prstGeom>
        </p:spPr>
      </p:pic>
      <p:sp>
        <p:nvSpPr>
          <p:cNvPr id="2" name="正方形/長方形 1"/>
          <p:cNvSpPr/>
          <p:nvPr userDrawn="1"/>
        </p:nvSpPr>
        <p:spPr>
          <a:xfrm>
            <a:off x="0" y="6582266"/>
            <a:ext cx="9144000" cy="23177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6954338" y="6116772"/>
            <a:ext cx="2057400" cy="365125"/>
          </a:xfrm>
        </p:spPr>
        <p:txBody>
          <a:bodyPr/>
          <a:lstStyle/>
          <a:p>
            <a:fld id="{33543B0A-6AD6-4DB7-BAF7-B341BDFBB38B}" type="slidenum">
              <a:rPr kumimoji="1" lang="ja-JP" altLang="en-US" smtClean="0"/>
              <a:t>‹#›</a:t>
            </a:fld>
            <a:endParaRPr kumimoji="1" lang="ja-JP" altLang="en-US" dirty="0"/>
          </a:p>
        </p:txBody>
      </p:sp>
      <p:sp>
        <p:nvSpPr>
          <p:cNvPr id="9" name="Rectangle 22"/>
          <p:cNvSpPr txBox="1">
            <a:spLocks noGrp="1" noChangeArrowheads="1"/>
          </p:cNvSpPr>
          <p:nvPr userDrawn="1"/>
        </p:nvSpPr>
        <p:spPr bwMode="auto">
          <a:xfrm>
            <a:off x="6811463" y="6607399"/>
            <a:ext cx="21717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kumimoji="1" sz="2400">
                <a:solidFill>
                  <a:schemeClr val="tx1"/>
                </a:solidFill>
                <a:latin typeface="Arial" charset="0"/>
                <a:ea typeface="ＭＳ Ｐゴシック" pitchFamily="50" charset="-128"/>
              </a:defRPr>
            </a:lvl1pPr>
            <a:lvl2pPr marL="742950" indent="-285750">
              <a:defRPr kumimoji="1" sz="2400">
                <a:solidFill>
                  <a:schemeClr val="tx1"/>
                </a:solidFill>
                <a:latin typeface="Arial" charset="0"/>
                <a:ea typeface="ＭＳ Ｐゴシック" pitchFamily="50" charset="-128"/>
              </a:defRPr>
            </a:lvl2pPr>
            <a:lvl3pPr marL="1143000" indent="-228600">
              <a:defRPr kumimoji="1" sz="2400">
                <a:solidFill>
                  <a:schemeClr val="tx1"/>
                </a:solidFill>
                <a:latin typeface="Arial" charset="0"/>
                <a:ea typeface="ＭＳ Ｐゴシック" pitchFamily="50" charset="-128"/>
              </a:defRPr>
            </a:lvl3pPr>
            <a:lvl4pPr marL="1600200" indent="-228600">
              <a:defRPr kumimoji="1" sz="2400">
                <a:solidFill>
                  <a:schemeClr val="tx1"/>
                </a:solidFill>
                <a:latin typeface="Arial" charset="0"/>
                <a:ea typeface="ＭＳ Ｐゴシック" pitchFamily="50" charset="-128"/>
              </a:defRPr>
            </a:lvl4pPr>
            <a:lvl5pPr marL="2057400" indent="-228600">
              <a:defRPr kumimoji="1" sz="2400">
                <a:solidFill>
                  <a:schemeClr val="tx1"/>
                </a:solidFill>
                <a:latin typeface="Arial" charset="0"/>
                <a:ea typeface="ＭＳ Ｐゴシック" pitchFamily="50" charset="-128"/>
              </a:defRPr>
            </a:lvl5pPr>
            <a:lvl6pPr marL="2514600" indent="-228600" fontAlgn="base">
              <a:spcBef>
                <a:spcPct val="0"/>
              </a:spcBef>
              <a:spcAft>
                <a:spcPct val="0"/>
              </a:spcAft>
              <a:defRPr kumimoji="1" sz="2400">
                <a:solidFill>
                  <a:schemeClr val="tx1"/>
                </a:solidFill>
                <a:latin typeface="Arial" charset="0"/>
                <a:ea typeface="ＭＳ Ｐゴシック" pitchFamily="50" charset="-128"/>
              </a:defRPr>
            </a:lvl6pPr>
            <a:lvl7pPr marL="2971800" indent="-228600" fontAlgn="base">
              <a:spcBef>
                <a:spcPct val="0"/>
              </a:spcBef>
              <a:spcAft>
                <a:spcPct val="0"/>
              </a:spcAft>
              <a:defRPr kumimoji="1" sz="2400">
                <a:solidFill>
                  <a:schemeClr val="tx1"/>
                </a:solidFill>
                <a:latin typeface="Arial" charset="0"/>
                <a:ea typeface="ＭＳ Ｐゴシック" pitchFamily="50" charset="-128"/>
              </a:defRPr>
            </a:lvl7pPr>
            <a:lvl8pPr marL="3429000" indent="-228600" fontAlgn="base">
              <a:spcBef>
                <a:spcPct val="0"/>
              </a:spcBef>
              <a:spcAft>
                <a:spcPct val="0"/>
              </a:spcAft>
              <a:defRPr kumimoji="1" sz="2400">
                <a:solidFill>
                  <a:schemeClr val="tx1"/>
                </a:solidFill>
                <a:latin typeface="Arial" charset="0"/>
                <a:ea typeface="ＭＳ Ｐゴシック" pitchFamily="50" charset="-128"/>
              </a:defRPr>
            </a:lvl8pPr>
            <a:lvl9pPr marL="3886200" indent="-228600" fontAlgn="base">
              <a:spcBef>
                <a:spcPct val="0"/>
              </a:spcBef>
              <a:spcAft>
                <a:spcPct val="0"/>
              </a:spcAft>
              <a:defRPr kumimoji="1" sz="2400">
                <a:solidFill>
                  <a:schemeClr val="tx1"/>
                </a:solidFill>
                <a:latin typeface="Arial" charset="0"/>
                <a:ea typeface="ＭＳ Ｐゴシック" pitchFamily="50" charset="-128"/>
              </a:defRPr>
            </a:lvl9pPr>
          </a:lstStyle>
          <a:p>
            <a:pPr algn="r" eaLnBrk="1" fontAlgn="auto" hangingPunct="1">
              <a:spcBef>
                <a:spcPts val="0"/>
              </a:spcBef>
              <a:spcAft>
                <a:spcPts val="0"/>
              </a:spcAft>
              <a:defRPr/>
            </a:pPr>
            <a:r>
              <a:rPr lang="en-US" altLang="ja-JP" sz="675" i="1" kern="0" dirty="0" smtClean="0">
                <a:solidFill>
                  <a:schemeClr val="bg1"/>
                </a:solidFill>
              </a:rPr>
              <a:t>Copyright © 2017 USEN, Inc. All Rights Reserved</a:t>
            </a:r>
            <a:r>
              <a:rPr lang="en-US" altLang="ja-JP" sz="675" i="1" kern="0" dirty="0" smtClean="0">
                <a:solidFill>
                  <a:srgbClr val="000000"/>
                </a:solidFill>
              </a:rPr>
              <a:t>.</a:t>
            </a:r>
          </a:p>
        </p:txBody>
      </p:sp>
      <p:sp>
        <p:nvSpPr>
          <p:cNvPr id="10" name="Line 34"/>
          <p:cNvSpPr>
            <a:spLocks noChangeShapeType="1"/>
          </p:cNvSpPr>
          <p:nvPr userDrawn="1"/>
        </p:nvSpPr>
        <p:spPr bwMode="auto">
          <a:xfrm>
            <a:off x="58783" y="541471"/>
            <a:ext cx="9019903" cy="0"/>
          </a:xfrm>
          <a:prstGeom prst="line">
            <a:avLst/>
          </a:prstGeom>
          <a:noFill/>
          <a:ln w="127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eaLnBrk="1" hangingPunct="1">
              <a:defRPr/>
            </a:pPr>
            <a:endParaRPr lang="ja-JP" altLang="en-US" sz="1350" dirty="0">
              <a:latin typeface="Arial" charset="0"/>
              <a:ea typeface="ＭＳ Ｐゴシック" charset="0"/>
            </a:endParaRPr>
          </a:p>
        </p:txBody>
      </p:sp>
      <p:sp>
        <p:nvSpPr>
          <p:cNvPr id="11" name="Rectangle 23"/>
          <p:cNvSpPr txBox="1">
            <a:spLocks noChangeArrowheads="1"/>
          </p:cNvSpPr>
          <p:nvPr userDrawn="1"/>
        </p:nvSpPr>
        <p:spPr bwMode="auto">
          <a:xfrm>
            <a:off x="4421890" y="6582266"/>
            <a:ext cx="385763" cy="231775"/>
          </a:xfrm>
          <a:prstGeom prst="rect">
            <a:avLst/>
          </a:prstGeom>
          <a:solidFill>
            <a:schemeClr val="accent6"/>
          </a:solidFill>
          <a:ln>
            <a:noFill/>
          </a:ln>
          <a:effectLst/>
          <a:extLst>
            <a:ext uri="{FAA26D3D-D897-4be2-8F04-BA451C77F1D7}"/>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fld id="{126FAF84-603E-447A-BE56-E5F41A5EA256}" type="slidenum">
              <a:rPr lang="en-US" altLang="ja-JP" sz="900" smtClean="0">
                <a:solidFill>
                  <a:schemeClr val="bg1"/>
                </a:solidFill>
              </a:rPr>
              <a:pPr algn="ctr" eaLnBrk="1" hangingPunct="1">
                <a:defRPr/>
              </a:pPr>
              <a:t>‹#›</a:t>
            </a:fld>
            <a:endParaRPr lang="en-US" altLang="ja-JP" sz="900" dirty="0" smtClean="0">
              <a:solidFill>
                <a:schemeClr val="bg1"/>
              </a:solidFill>
            </a:endParaRPr>
          </a:p>
        </p:txBody>
      </p:sp>
    </p:spTree>
    <p:extLst>
      <p:ext uri="{BB962C8B-B14F-4D97-AF65-F5344CB8AC3E}">
        <p14:creationId xmlns:p14="http://schemas.microsoft.com/office/powerpoint/2010/main" val="250016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96419C-B723-43EB-9917-C97D6FD4D2F4}" type="datetimeFigureOut">
              <a:rPr kumimoji="1" lang="ja-JP" altLang="en-US" smtClean="0"/>
              <a:t>2019/6/18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953138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396419C-B723-43EB-9917-C97D6FD4D2F4}" type="datetimeFigureOut">
              <a:rPr kumimoji="1" lang="ja-JP" altLang="en-US" smtClean="0"/>
              <a:t>2019/6/18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43683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396419C-B723-43EB-9917-C97D6FD4D2F4}" type="datetimeFigureOut">
              <a:rPr kumimoji="1" lang="ja-JP" altLang="en-US" smtClean="0"/>
              <a:t>2019/6/18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137353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396419C-B723-43EB-9917-C97D6FD4D2F4}" type="datetimeFigureOut">
              <a:rPr kumimoji="1" lang="ja-JP" altLang="en-US" smtClean="0"/>
              <a:t>2019/6/18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144155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396419C-B723-43EB-9917-C97D6FD4D2F4}" type="datetimeFigureOut">
              <a:rPr kumimoji="1" lang="ja-JP" altLang="en-US" smtClean="0"/>
              <a:t>2019/6/18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406030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96419C-B723-43EB-9917-C97D6FD4D2F4}" type="datetimeFigureOut">
              <a:rPr kumimoji="1" lang="ja-JP" altLang="en-US" smtClean="0"/>
              <a:t>2019/6/18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292932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396419C-B723-43EB-9917-C97D6FD4D2F4}" type="datetimeFigureOut">
              <a:rPr kumimoji="1" lang="ja-JP" altLang="en-US" smtClean="0"/>
              <a:t>2019/6/18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53133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396419C-B723-43EB-9917-C97D6FD4D2F4}" type="datetimeFigureOut">
              <a:rPr kumimoji="1" lang="ja-JP" altLang="en-US" smtClean="0"/>
              <a:t>2019/6/18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356142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96419C-B723-43EB-9917-C97D6FD4D2F4}" type="datetimeFigureOut">
              <a:rPr kumimoji="1" lang="ja-JP" altLang="en-US" smtClean="0"/>
              <a:t>2019/6/18</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543B0A-6AD6-4DB7-BAF7-B341BDFBB38B}" type="slidenum">
              <a:rPr kumimoji="1" lang="ja-JP" altLang="en-US" smtClean="0"/>
              <a:t>‹#›</a:t>
            </a:fld>
            <a:endParaRPr kumimoji="1" lang="ja-JP" altLang="en-US" dirty="0"/>
          </a:p>
        </p:txBody>
      </p:sp>
    </p:spTree>
    <p:extLst>
      <p:ext uri="{BB962C8B-B14F-4D97-AF65-F5344CB8AC3E}">
        <p14:creationId xmlns:p14="http://schemas.microsoft.com/office/powerpoint/2010/main" val="204588358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ews.biglobe.ne.jp/economy/0731/atp_170731_9000541018.html" TargetMode="External"/><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hyperlink" Target="https://news.biglobe.ne.jp/economy/0731/atp_170731_9000541018.html" TargetMode="Externa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41381" y="2143421"/>
            <a:ext cx="6954875" cy="2626841"/>
          </a:xfrm>
          <a:prstGeom prst="rect">
            <a:avLst/>
          </a:prstGeom>
        </p:spPr>
      </p:pic>
      <p:sp>
        <p:nvSpPr>
          <p:cNvPr id="3" name="テキスト ボックス 2"/>
          <p:cNvSpPr txBox="1"/>
          <p:nvPr/>
        </p:nvSpPr>
        <p:spPr>
          <a:xfrm>
            <a:off x="3837214" y="5598935"/>
            <a:ext cx="1469572" cy="507831"/>
          </a:xfrm>
          <a:prstGeom prst="rect">
            <a:avLst/>
          </a:prstGeom>
          <a:noFill/>
          <a:ln>
            <a:noFill/>
          </a:ln>
        </p:spPr>
        <p:txBody>
          <a:bodyPr wrap="square" rtlCol="0">
            <a:spAutoFit/>
          </a:bodyPr>
          <a:lstStyle/>
          <a:p>
            <a:pPr algn="ctr"/>
            <a:r>
              <a:rPr lang="ja-JP" altLang="en-US" sz="1350" b="1" dirty="0">
                <a:latin typeface="メイリオ" panose="020B0604030504040204" pitchFamily="50" charset="-128"/>
                <a:ea typeface="メイリオ" panose="020B0604030504040204" pitchFamily="50" charset="-128"/>
                <a:cs typeface="メイリオ" panose="020B0604030504040204" pitchFamily="50" charset="-128"/>
              </a:rPr>
              <a:t>株式会社 </a:t>
            </a:r>
            <a:r>
              <a:rPr lang="en-US" altLang="ja-JP" sz="1350" b="1" dirty="0">
                <a:latin typeface="メイリオ" panose="020B0604030504040204" pitchFamily="50" charset="-128"/>
                <a:ea typeface="メイリオ" panose="020B0604030504040204" pitchFamily="50" charset="-128"/>
                <a:cs typeface="メイリオ" panose="020B0604030504040204" pitchFamily="50" charset="-128"/>
              </a:rPr>
              <a:t>USEN</a:t>
            </a:r>
          </a:p>
          <a:p>
            <a:pPr algn="ctr"/>
            <a:r>
              <a:rPr lang="ja-JP" altLang="en-US" sz="1350" b="1" dirty="0">
                <a:latin typeface="メイリオ" panose="020B0604030504040204" pitchFamily="50" charset="-128"/>
                <a:ea typeface="メイリオ" panose="020B0604030504040204" pitchFamily="50" charset="-128"/>
                <a:cs typeface="メイリオ" panose="020B0604030504040204" pitchFamily="50" charset="-128"/>
              </a:rPr>
              <a:t>法人営業統括部</a:t>
            </a:r>
          </a:p>
        </p:txBody>
      </p:sp>
      <p:sp>
        <p:nvSpPr>
          <p:cNvPr id="4" name="テキスト ボックス 3"/>
          <p:cNvSpPr txBox="1"/>
          <p:nvPr/>
        </p:nvSpPr>
        <p:spPr>
          <a:xfrm>
            <a:off x="1842569" y="3226010"/>
            <a:ext cx="5552501"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「働き方改革」にむけた</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のご提案</a:t>
            </a:r>
          </a:p>
        </p:txBody>
      </p:sp>
      <p:sp>
        <p:nvSpPr>
          <p:cNvPr id="6" name="テキスト ボックス 5"/>
          <p:cNvSpPr txBox="1"/>
          <p:nvPr/>
        </p:nvSpPr>
        <p:spPr>
          <a:xfrm>
            <a:off x="3721131" y="5371719"/>
            <a:ext cx="1701738" cy="300082"/>
          </a:xfrm>
          <a:prstGeom prst="rect">
            <a:avLst/>
          </a:prstGeom>
          <a:noFill/>
          <a:ln>
            <a:noFill/>
          </a:ln>
        </p:spPr>
        <p:txBody>
          <a:bodyPr wrap="square" rtlCol="0">
            <a:spAutoFit/>
          </a:bodyPr>
          <a:lstStyle/>
          <a:p>
            <a:pPr algn="ctr"/>
            <a:r>
              <a:rPr lang="en-US" altLang="ja-JP" sz="1350" b="1" dirty="0" smtClean="0">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35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350" b="1" dirty="0" smtClean="0">
                <a:latin typeface="メイリオ" panose="020B0604030504040204" pitchFamily="50" charset="-128"/>
                <a:ea typeface="メイリオ" panose="020B0604030504040204" pitchFamily="50" charset="-128"/>
                <a:cs typeface="メイリオ" panose="020B0604030504040204" pitchFamily="50" charset="-128"/>
              </a:rPr>
              <a:t>〇月〇日</a:t>
            </a:r>
            <a:endParaRPr lang="ja-JP" altLang="en-US" sz="135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87088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245458" y="936180"/>
            <a:ext cx="8592149" cy="72572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時間帯によって最適な音楽で業務効率向上</a:t>
            </a:r>
            <a:endPar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3"/>
          <p:cNvSpPr txBox="1">
            <a:spLocks noChangeArrowheads="1"/>
          </p:cNvSpPr>
          <p:nvPr/>
        </p:nvSpPr>
        <p:spPr bwMode="auto">
          <a:xfrm>
            <a:off x="388796" y="195848"/>
            <a:ext cx="7794642"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800" dirty="0" smtClean="0">
                <a:latin typeface="Meiryo UI" panose="020B0604030504040204" pitchFamily="50" charset="-128"/>
                <a:ea typeface="Meiryo UI" panose="020B0604030504040204" pitchFamily="50" charset="-128"/>
              </a:rPr>
              <a:t>【</a:t>
            </a:r>
            <a:r>
              <a:rPr lang="ja-JP" altLang="en-US" sz="8800" dirty="0">
                <a:latin typeface="Meiryo UI" panose="020B0604030504040204" pitchFamily="50" charset="-128"/>
                <a:ea typeface="Meiryo UI" panose="020B0604030504040204" pitchFamily="50" charset="-128"/>
              </a:rPr>
              <a:t>具体的な取り組み例</a:t>
            </a:r>
            <a:r>
              <a:rPr lang="en-US" altLang="ja-JP" sz="8800" dirty="0">
                <a:latin typeface="Meiryo UI" panose="020B0604030504040204" pitchFamily="50" charset="-128"/>
                <a:ea typeface="Meiryo UI" panose="020B0604030504040204" pitchFamily="50" charset="-128"/>
              </a:rPr>
              <a:t>】</a:t>
            </a:r>
          </a:p>
        </p:txBody>
      </p:sp>
      <p:sp>
        <p:nvSpPr>
          <p:cNvPr id="3" name="テキスト ボックス 2"/>
          <p:cNvSpPr txBox="1"/>
          <p:nvPr/>
        </p:nvSpPr>
        <p:spPr>
          <a:xfrm>
            <a:off x="2853789" y="1984791"/>
            <a:ext cx="3436422" cy="364143"/>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導入事例：三井ホーム株式会社 様</a:t>
            </a:r>
          </a:p>
        </p:txBody>
      </p:sp>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098" t="26156" r="10764" b="28020"/>
          <a:stretch/>
        </p:blipFill>
        <p:spPr bwMode="auto">
          <a:xfrm>
            <a:off x="255536" y="2474996"/>
            <a:ext cx="2271542" cy="149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923" t="24203" r="8923" b="30884"/>
          <a:stretch/>
        </p:blipFill>
        <p:spPr bwMode="auto">
          <a:xfrm>
            <a:off x="255536" y="1770165"/>
            <a:ext cx="2271542"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245458" y="4699721"/>
            <a:ext cx="2255302" cy="1525234"/>
          </a:xfrm>
          <a:prstGeom prst="roundRect">
            <a:avLst>
              <a:gd name="adj" fmla="val 9227"/>
            </a:avLst>
          </a:prstGeom>
          <a:ln w="3810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働き方改革</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「人の育成」を大事にしているため、働く人たち</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    パフォーマンス</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発揮しやすい環境を作りたい。</a:t>
            </a:r>
          </a:p>
        </p:txBody>
      </p:sp>
      <p:sp>
        <p:nvSpPr>
          <p:cNvPr id="18" name="角丸四角形 17"/>
          <p:cNvSpPr/>
          <p:nvPr/>
        </p:nvSpPr>
        <p:spPr>
          <a:xfrm>
            <a:off x="3219350" y="4698767"/>
            <a:ext cx="2486854" cy="1525234"/>
          </a:xfrm>
          <a:prstGeom prst="roundRect">
            <a:avLst>
              <a:gd name="adj" fmla="val 6127"/>
            </a:avLst>
          </a:prstGeom>
          <a:ln w="38100">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・始業時間：</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「朝のオフィス・ミュージック～ヒーリング～」</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・午前：</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「心と身体をリフレッシュさせるくつろぎ音楽」で張り詰めすぎない雰囲気づくり</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・正午：</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H-17</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「彩食</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BGM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～わが社のカフェテリア～」をかけてリラックスを促進</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・午後：</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S-01</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Concentration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～働く人の集中力</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UP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～」で、業務に最適な環境づくり</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・終業時間：ロッキーの</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6304083" y="4698767"/>
            <a:ext cx="2533524" cy="1525969"/>
          </a:xfrm>
          <a:prstGeom prst="roundRect">
            <a:avLst>
              <a:gd name="adj" fmla="val 7991"/>
            </a:avLst>
          </a:prstGeom>
          <a:ln w="38100">
            <a:solidFill>
              <a:srgbClr val="99CCFF"/>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各時間帯に求められる最適な形で、仕事の流れにメリハリがついた。</a:t>
            </a:r>
          </a:p>
          <a:p>
            <a:pPr lvl="0"/>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朝は、音楽があることでスムーズ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に仕事</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にとりかかれていたり</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、夕方</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には終礼で</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ロッキー</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のテーマを流すことで目途をつけて仕事をする意識がつき、</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業務を効率的にこなす社員が増えた。</a:t>
            </a:r>
          </a:p>
        </p:txBody>
      </p:sp>
      <p:sp>
        <p:nvSpPr>
          <p:cNvPr id="21" name="角丸四角形 20"/>
          <p:cNvSpPr/>
          <p:nvPr/>
        </p:nvSpPr>
        <p:spPr>
          <a:xfrm>
            <a:off x="249607" y="4147584"/>
            <a:ext cx="2271541" cy="444002"/>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3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導入のきっかけ</a:t>
            </a:r>
            <a:endParaRPr lang="en-US" altLang="ja-JP"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702734" y="2691501"/>
            <a:ext cx="6134873" cy="1026222"/>
          </a:xfrm>
          <a:prstGeom prst="rect">
            <a:avLst/>
          </a:prstGeom>
          <a:noFill/>
        </p:spPr>
        <p:txBody>
          <a:bodyPr wrap="square" rtlCol="0">
            <a:spAutoFit/>
          </a:bodyPr>
          <a:lstStyle/>
          <a:p>
            <a:pPr algn="ct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仕事にメリハリが</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つき、</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ああああああ</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残業</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時間削減効果も</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二等辺三角形 19"/>
          <p:cNvSpPr/>
          <p:nvPr/>
        </p:nvSpPr>
        <p:spPr>
          <a:xfrm rot="5400000">
            <a:off x="1852535" y="5037847"/>
            <a:ext cx="2077371" cy="241344"/>
          </a:xfrm>
          <a:prstGeom prst="triangle">
            <a:avLst>
              <a:gd name="adj" fmla="val 4909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6304083" y="4147584"/>
            <a:ext cx="2533524" cy="444002"/>
          </a:xfrm>
          <a:prstGeom prst="roundRect">
            <a:avLst/>
          </a:prstGeom>
          <a:solidFill>
            <a:srgbClr val="6699FF"/>
          </a:solidFill>
          <a:ln w="381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3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効果</a:t>
            </a:r>
            <a:endParaRPr lang="en-US" altLang="ja-JP"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二等辺三角形 16"/>
          <p:cNvSpPr/>
          <p:nvPr/>
        </p:nvSpPr>
        <p:spPr>
          <a:xfrm rot="5400000">
            <a:off x="4934893" y="5037846"/>
            <a:ext cx="2077371" cy="241344"/>
          </a:xfrm>
          <a:prstGeom prst="triangle">
            <a:avLst>
              <a:gd name="adj" fmla="val 4909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3219350" y="4147584"/>
            <a:ext cx="2486854" cy="444002"/>
          </a:xfrm>
          <a:prstGeom prst="roundRect">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3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活用方法</a:t>
            </a:r>
            <a:endParaRPr lang="en-US" altLang="ja-JP"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43027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txBox="1">
            <a:spLocks noChangeArrowheads="1"/>
          </p:cNvSpPr>
          <p:nvPr/>
        </p:nvSpPr>
        <p:spPr bwMode="auto">
          <a:xfrm>
            <a:off x="388796" y="195848"/>
            <a:ext cx="7794642"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800" dirty="0" smtClean="0">
                <a:latin typeface="Meiryo UI" panose="020B0604030504040204" pitchFamily="50" charset="-128"/>
                <a:ea typeface="Meiryo UI" panose="020B0604030504040204" pitchFamily="50" charset="-128"/>
              </a:rPr>
              <a:t>【</a:t>
            </a:r>
            <a:r>
              <a:rPr lang="ja-JP" altLang="en-US" sz="8800" dirty="0">
                <a:latin typeface="Meiryo UI" panose="020B0604030504040204" pitchFamily="50" charset="-128"/>
                <a:ea typeface="Meiryo UI" panose="020B0604030504040204" pitchFamily="50" charset="-128"/>
              </a:rPr>
              <a:t>具体的な取り組み例</a:t>
            </a:r>
            <a:r>
              <a:rPr lang="en-US" altLang="ja-JP" sz="8800" dirty="0">
                <a:latin typeface="Meiryo UI" panose="020B0604030504040204" pitchFamily="50" charset="-128"/>
                <a:ea typeface="Meiryo UI" panose="020B0604030504040204" pitchFamily="50" charset="-128"/>
              </a:rPr>
              <a:t>】</a:t>
            </a:r>
          </a:p>
        </p:txBody>
      </p:sp>
      <p:sp>
        <p:nvSpPr>
          <p:cNvPr id="34" name="角丸四角形 33"/>
          <p:cNvSpPr/>
          <p:nvPr/>
        </p:nvSpPr>
        <p:spPr>
          <a:xfrm>
            <a:off x="245458" y="936187"/>
            <a:ext cx="8592149" cy="72572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従業員のメンタルケア・仕事効率の向上</a:t>
            </a:r>
          </a:p>
        </p:txBody>
      </p:sp>
      <p:pic>
        <p:nvPicPr>
          <p:cNvPr id="17"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173" b="28720"/>
          <a:stretch/>
        </p:blipFill>
        <p:spPr bwMode="auto">
          <a:xfrm>
            <a:off x="245458" y="1789205"/>
            <a:ext cx="2223339" cy="919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58" y="2708614"/>
            <a:ext cx="2223339" cy="1528281"/>
          </a:xfrm>
          <a:prstGeom prst="rect">
            <a:avLst/>
          </a:prstGeom>
        </p:spPr>
      </p:pic>
      <p:sp>
        <p:nvSpPr>
          <p:cNvPr id="16" name="角丸四角形 15"/>
          <p:cNvSpPr/>
          <p:nvPr/>
        </p:nvSpPr>
        <p:spPr>
          <a:xfrm>
            <a:off x="278621" y="4802659"/>
            <a:ext cx="2207444" cy="1431087"/>
          </a:xfrm>
          <a:prstGeom prst="roundRect">
            <a:avLst>
              <a:gd name="adj" fmla="val 9227"/>
            </a:avLst>
          </a:prstGeom>
          <a:ln w="3810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従業員のメンタルケアを考慮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会社の雰囲気</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が静か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なので、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日の始まりに、リラックスして</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会話</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できるような柔らかい空気が作りたい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3189406" y="4801764"/>
            <a:ext cx="2434082" cy="1431087"/>
          </a:xfrm>
          <a:prstGeom prst="roundRect">
            <a:avLst>
              <a:gd name="adj" fmla="val 6127"/>
            </a:avLst>
          </a:prstGeom>
          <a:ln w="38100">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タイマー設定やアナウンス機能を有効的に活用</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・始業時間前：「朝礼</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分前です」タイマー設定でアナウンス機能を活用</a:t>
            </a:r>
            <a:endPar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・午前：「オフィスのクラシック」で生産性の向上をサポート</a:t>
            </a:r>
            <a:endPar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・正午：「オフィスをお洒落にする</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salon</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jazz</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」で心地よいランチタイムを演出</a:t>
            </a:r>
            <a:endPar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・午後：「</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Concentration </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～働く人の集中力</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UP </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～」で、業務に最適な</a:t>
            </a:r>
            <a:r>
              <a:rPr lang="ja-JP" altLang="en-US" sz="9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環境づくり</a:t>
            </a:r>
            <a:endPar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6208679" y="4801764"/>
            <a:ext cx="2479762" cy="1431776"/>
          </a:xfrm>
          <a:prstGeom prst="roundRect">
            <a:avLst>
              <a:gd name="adj" fmla="val 7991"/>
            </a:avLst>
          </a:prstGeom>
          <a:ln w="38100">
            <a:solidFill>
              <a:srgbClr val="99CCFF"/>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活気がありながら</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心地良い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状態で働けており</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心地良い音楽で気持が安らぐ」、「業務に集中できる」といった効果を肌で実感。</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従業員のメンタリティが向上し、   仕事の効率</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UP</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の効果が得られた</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282682" y="4284603"/>
            <a:ext cx="2223338" cy="416596"/>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3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導入のきっかけ</a:t>
            </a:r>
            <a:endParaRPr lang="en-US" altLang="ja-JP"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二等辺三角形 30"/>
          <p:cNvSpPr/>
          <p:nvPr/>
        </p:nvSpPr>
        <p:spPr>
          <a:xfrm rot="5400000">
            <a:off x="1893668" y="5115026"/>
            <a:ext cx="1949143" cy="236223"/>
          </a:xfrm>
          <a:prstGeom prst="triangle">
            <a:avLst>
              <a:gd name="adj" fmla="val 4909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6208679" y="4284603"/>
            <a:ext cx="2479762" cy="416596"/>
          </a:xfrm>
          <a:prstGeom prst="roundRect">
            <a:avLst/>
          </a:prstGeom>
          <a:solidFill>
            <a:srgbClr val="6699FF"/>
          </a:solidFill>
          <a:ln w="381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3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効果</a:t>
            </a:r>
            <a:endParaRPr lang="en-US" altLang="ja-JP"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二等辺三角形 34"/>
          <p:cNvSpPr/>
          <p:nvPr/>
        </p:nvSpPr>
        <p:spPr>
          <a:xfrm rot="5400000">
            <a:off x="4910617" y="5115025"/>
            <a:ext cx="1949143" cy="236223"/>
          </a:xfrm>
          <a:prstGeom prst="triangle">
            <a:avLst>
              <a:gd name="adj" fmla="val 4909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853789" y="1984791"/>
            <a:ext cx="343642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導入事例：</a:t>
            </a:r>
            <a:r>
              <a:rPr lang="ja-JP" altLang="en-US" sz="1600" b="1" dirty="0"/>
              <a:t>株式会社わかさ生活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様</a:t>
            </a:r>
          </a:p>
        </p:txBody>
      </p:sp>
      <p:sp>
        <p:nvSpPr>
          <p:cNvPr id="45" name="テキスト ボックス 44"/>
          <p:cNvSpPr txBox="1"/>
          <p:nvPr/>
        </p:nvSpPr>
        <p:spPr>
          <a:xfrm>
            <a:off x="2702734" y="2691501"/>
            <a:ext cx="6134873" cy="954107"/>
          </a:xfrm>
          <a:prstGeom prst="rect">
            <a:avLst/>
          </a:prstGeom>
          <a:noFill/>
        </p:spPr>
        <p:txBody>
          <a:bodyPr wrap="square" rtlCol="0">
            <a:spAutoFit/>
          </a:bodyPr>
          <a:lstStyle/>
          <a:p>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働き方改革の一端として、</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オフィス</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BGM</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は有効</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189406" y="4258565"/>
            <a:ext cx="2434082" cy="444002"/>
          </a:xfrm>
          <a:prstGeom prst="roundRect">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3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活用方法</a:t>
            </a:r>
            <a:endParaRPr lang="en-US" altLang="ja-JP"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847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p:cNvSpPr txBox="1"/>
          <p:nvPr/>
        </p:nvSpPr>
        <p:spPr>
          <a:xfrm>
            <a:off x="2702734" y="2691501"/>
            <a:ext cx="6134873" cy="523220"/>
          </a:xfrm>
          <a:prstGeom prst="rect">
            <a:avLst/>
          </a:prstGeom>
          <a:noFill/>
        </p:spPr>
        <p:txBody>
          <a:bodyPr wrap="square" rtlCol="0">
            <a:spAutoFit/>
          </a:bodyP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よりよい職場環境づくりへ</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3"/>
          <p:cNvSpPr txBox="1">
            <a:spLocks noChangeArrowheads="1"/>
          </p:cNvSpPr>
          <p:nvPr/>
        </p:nvSpPr>
        <p:spPr bwMode="auto">
          <a:xfrm>
            <a:off x="388796" y="195848"/>
            <a:ext cx="7794642"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800" dirty="0" smtClean="0">
                <a:latin typeface="Meiryo UI" panose="020B0604030504040204" pitchFamily="50" charset="-128"/>
                <a:ea typeface="Meiryo UI" panose="020B0604030504040204" pitchFamily="50" charset="-128"/>
              </a:rPr>
              <a:t>【</a:t>
            </a:r>
            <a:r>
              <a:rPr lang="ja-JP" altLang="en-US" sz="8800" dirty="0">
                <a:latin typeface="Meiryo UI" panose="020B0604030504040204" pitchFamily="50" charset="-128"/>
                <a:ea typeface="Meiryo UI" panose="020B0604030504040204" pitchFamily="50" charset="-128"/>
              </a:rPr>
              <a:t>具体的な取り組み例</a:t>
            </a:r>
            <a:r>
              <a:rPr lang="en-US" altLang="ja-JP" sz="8800" dirty="0">
                <a:latin typeface="Meiryo UI" panose="020B0604030504040204" pitchFamily="50" charset="-128"/>
                <a:ea typeface="Meiryo UI" panose="020B0604030504040204" pitchFamily="50" charset="-128"/>
              </a:rPr>
              <a:t>】</a:t>
            </a:r>
          </a:p>
        </p:txBody>
      </p:sp>
      <p:pic>
        <p:nvPicPr>
          <p:cNvPr id="1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15369" b="8814"/>
          <a:stretch/>
        </p:blipFill>
        <p:spPr bwMode="auto">
          <a:xfrm>
            <a:off x="256401" y="1750388"/>
            <a:ext cx="2271542" cy="111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0" descr="関連画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01" y="2602086"/>
            <a:ext cx="2271542" cy="1514362"/>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290283" y="4811066"/>
            <a:ext cx="2255302" cy="1418052"/>
          </a:xfrm>
          <a:prstGeom prst="roundRect">
            <a:avLst>
              <a:gd name="adj" fmla="val 9227"/>
            </a:avLst>
          </a:prstGeom>
          <a:ln w="3810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職場環境改善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福利厚生、業務環境改善という会社全体での目的から、会社の雰囲気をより良いものに変えていくツールがほしい。</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264175" y="4810179"/>
            <a:ext cx="2486854" cy="1418052"/>
          </a:xfrm>
          <a:prstGeom prst="roundRect">
            <a:avLst>
              <a:gd name="adj" fmla="val 6127"/>
            </a:avLst>
          </a:prstGeom>
          <a:ln w="38100">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タイマー設定で時間帯に</a:t>
            </a:r>
            <a:r>
              <a:rPr lang="ja-JP" altLang="en-US" sz="9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合わせた　　　　　　　　　　職場</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環境を演出</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・午前：「モーニング</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（小鳥の声入り）」でリフレッシュできる朝らしい爽やかな雰囲気づくり</a:t>
            </a:r>
            <a:endPar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・正午：「美食空間向け</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JAZZ</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」で心地よいランチタイムを演出</a:t>
            </a:r>
            <a:endPar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・午後：「</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Concentration </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～働く人の集中力</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UP </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～」で、生産性の向上を</a:t>
            </a:r>
            <a:r>
              <a:rPr lang="ja-JP" altLang="en-US" sz="9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サポート</a:t>
            </a:r>
            <a:endPar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6348908" y="4810179"/>
            <a:ext cx="2533524" cy="1418735"/>
          </a:xfrm>
          <a:prstGeom prst="roundRect">
            <a:avLst>
              <a:gd name="adj" fmla="val 7991"/>
            </a:avLst>
          </a:prstGeom>
          <a:ln w="38100">
            <a:solidFill>
              <a:srgbClr val="99CCFF"/>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時間帯や空間に応じた</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を流す　こと</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同士の会話、コミュニケーションが今まで以上に生まれて</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活気が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あり、</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とても明るい雰囲気になった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94432" y="4297729"/>
            <a:ext cx="2271541" cy="412801"/>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3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導入のきっかけ</a:t>
            </a:r>
            <a:endParaRPr lang="en-US" altLang="ja-JP"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二等辺三角形 31"/>
          <p:cNvSpPr/>
          <p:nvPr/>
        </p:nvSpPr>
        <p:spPr>
          <a:xfrm rot="5400000">
            <a:off x="1970351" y="5116951"/>
            <a:ext cx="1931389" cy="241344"/>
          </a:xfrm>
          <a:prstGeom prst="triangle">
            <a:avLst>
              <a:gd name="adj" fmla="val 4909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6348908" y="4297729"/>
            <a:ext cx="2533524" cy="412801"/>
          </a:xfrm>
          <a:prstGeom prst="roundRect">
            <a:avLst/>
          </a:prstGeom>
          <a:solidFill>
            <a:srgbClr val="6699FF"/>
          </a:solidFill>
          <a:ln w="381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3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効果</a:t>
            </a:r>
            <a:endParaRPr lang="en-US" altLang="ja-JP"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rot="5400000">
            <a:off x="5052709" y="5116950"/>
            <a:ext cx="1931389" cy="241344"/>
          </a:xfrm>
          <a:prstGeom prst="triangle">
            <a:avLst>
              <a:gd name="adj" fmla="val 4909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45458" y="936187"/>
            <a:ext cx="8592149" cy="72572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コミュニケーション増加・職場環境の改善</a:t>
            </a:r>
          </a:p>
        </p:txBody>
      </p:sp>
      <p:sp>
        <p:nvSpPr>
          <p:cNvPr id="21" name="テキスト ボックス 20"/>
          <p:cNvSpPr txBox="1"/>
          <p:nvPr/>
        </p:nvSpPr>
        <p:spPr>
          <a:xfrm>
            <a:off x="2853789" y="1984791"/>
            <a:ext cx="343642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導入事例：ヤマトエスロン株式会社 様</a:t>
            </a:r>
          </a:p>
        </p:txBody>
      </p:sp>
      <p:sp>
        <p:nvSpPr>
          <p:cNvPr id="18" name="角丸四角形 17"/>
          <p:cNvSpPr/>
          <p:nvPr/>
        </p:nvSpPr>
        <p:spPr>
          <a:xfrm>
            <a:off x="3264175" y="4299377"/>
            <a:ext cx="2486854" cy="411153"/>
          </a:xfrm>
          <a:prstGeom prst="roundRect">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3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活用方法</a:t>
            </a:r>
            <a:endParaRPr lang="en-US" altLang="ja-JP"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7999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41381" y="2143421"/>
            <a:ext cx="6954875" cy="2626841"/>
          </a:xfrm>
          <a:prstGeom prst="rect">
            <a:avLst/>
          </a:prstGeom>
        </p:spPr>
      </p:pic>
      <p:sp>
        <p:nvSpPr>
          <p:cNvPr id="4" name="テキスト ボックス 3"/>
          <p:cNvSpPr txBox="1"/>
          <p:nvPr/>
        </p:nvSpPr>
        <p:spPr>
          <a:xfrm>
            <a:off x="1842569" y="3226010"/>
            <a:ext cx="5552501" cy="523220"/>
          </a:xfrm>
          <a:prstGeom prst="rect">
            <a:avLst/>
          </a:prstGeom>
          <a:noFill/>
        </p:spPr>
        <p:txBody>
          <a:bodyPr wrap="square" rtlCol="0">
            <a:spAutoFit/>
          </a:bodyPr>
          <a:lstStyle/>
          <a:p>
            <a:pPr algn="ct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その</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他</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6651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13853" r="13853"/>
          <a:stretch/>
        </p:blipFill>
        <p:spPr>
          <a:xfrm>
            <a:off x="566857" y="1774023"/>
            <a:ext cx="4809392" cy="2910498"/>
          </a:xfrm>
          <a:prstGeom prst="rect">
            <a:avLst/>
          </a:prstGeom>
        </p:spPr>
      </p:pic>
      <p:sp>
        <p:nvSpPr>
          <p:cNvPr id="6" name="AutoShape 85"/>
          <p:cNvSpPr>
            <a:spLocks noChangeArrowheads="1"/>
          </p:cNvSpPr>
          <p:nvPr/>
        </p:nvSpPr>
        <p:spPr bwMode="auto">
          <a:xfrm>
            <a:off x="784924" y="766577"/>
            <a:ext cx="7372352" cy="747555"/>
          </a:xfrm>
          <a:prstGeom prst="roundRect">
            <a:avLst>
              <a:gd name="adj" fmla="val 5620"/>
            </a:avLst>
          </a:prstGeom>
          <a:solidFill>
            <a:schemeClr val="bg1"/>
          </a:solidFill>
          <a:ln w="28575" algn="ctr">
            <a:solidFill>
              <a:srgbClr val="969696"/>
            </a:solidFill>
            <a:round/>
            <a:headEnd/>
            <a:tailEnd/>
          </a:ln>
        </p:spPr>
        <p:txBody>
          <a:bodyPr wrap="none" anchor="ctr"/>
          <a:lstStyle>
            <a:lvl1pPr>
              <a:spcBef>
                <a:spcPct val="20000"/>
              </a:spcBef>
              <a:buClr>
                <a:srgbClr val="FF9900"/>
              </a:buClr>
              <a:buFont typeface="Wingdings" panose="05000000000000000000" pitchFamily="2" charset="2"/>
              <a:buChar char="p"/>
              <a:defRPr kumimoji="1" sz="2400">
                <a:solidFill>
                  <a:schemeClr val="tx2"/>
                </a:solidFill>
                <a:latin typeface="Arial" panose="020B0604020202020204" pitchFamily="34" charset="0"/>
                <a:ea typeface="ＭＳ Ｐゴシック" panose="020B0600070205080204" pitchFamily="50" charset="-128"/>
              </a:defRPr>
            </a:lvl1pPr>
            <a:lvl2pPr marL="742950" indent="-285750">
              <a:spcBef>
                <a:spcPct val="20000"/>
              </a:spcBef>
              <a:buClr>
                <a:srgbClr val="0066CC"/>
              </a:buClr>
              <a:buFont typeface="Wingdings" panose="05000000000000000000" pitchFamily="2" charset="2"/>
              <a:buChar char="n"/>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180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376637" y="3897673"/>
            <a:ext cx="1189831" cy="577081"/>
          </a:xfrm>
          <a:prstGeom prst="rect">
            <a:avLst/>
          </a:prstGeom>
          <a:noFill/>
          <a:ln w="19050">
            <a:solidFill>
              <a:srgbClr val="70AD47">
                <a:lumMod val="60000"/>
                <a:lumOff val="40000"/>
              </a:srgbClr>
            </a:solidFill>
          </a:ln>
        </p:spPr>
        <p:txBody>
          <a:bodyPr wrap="square">
            <a:spAutoFit/>
          </a:bodyPr>
          <a:lstStyle/>
          <a:p>
            <a:pPr algn="ctr">
              <a:defRPr/>
            </a:pPr>
            <a:r>
              <a:rPr kumimoji="0" lang="ja-JP" altLang="en-US" sz="1050" kern="0" dirty="0">
                <a:solidFill>
                  <a:srgbClr val="E7E6E6">
                    <a:lumMod val="10000"/>
                  </a:srgbClr>
                </a:solidFill>
                <a:latin typeface="Meiryo UI" panose="020B0604030504040204" pitchFamily="50" charset="-128"/>
                <a:ea typeface="Meiryo UI" panose="020B0604030504040204" pitchFamily="50" charset="-128"/>
              </a:rPr>
              <a:t>いつでも、どこでも</a:t>
            </a:r>
            <a:endParaRPr kumimoji="0" lang="en-US" altLang="ja-JP" sz="1050" kern="0" dirty="0">
              <a:solidFill>
                <a:srgbClr val="E7E6E6">
                  <a:lumMod val="10000"/>
                </a:srgbClr>
              </a:solidFill>
              <a:latin typeface="Meiryo UI" panose="020B0604030504040204" pitchFamily="50" charset="-128"/>
              <a:ea typeface="Meiryo UI" panose="020B0604030504040204" pitchFamily="50" charset="-128"/>
            </a:endParaRPr>
          </a:p>
          <a:p>
            <a:pPr algn="ctr">
              <a:defRPr/>
            </a:pPr>
            <a:r>
              <a:rPr kumimoji="0" lang="en-US" altLang="ja-JP" sz="1050" kern="0" dirty="0">
                <a:solidFill>
                  <a:srgbClr val="E7E6E6">
                    <a:lumMod val="10000"/>
                  </a:srgbClr>
                </a:solidFill>
                <a:latin typeface="Meiryo UI" panose="020B0604030504040204" pitchFamily="50" charset="-128"/>
                <a:ea typeface="Meiryo UI" panose="020B0604030504040204" pitchFamily="50" charset="-128"/>
              </a:rPr>
              <a:t>PC</a:t>
            </a:r>
            <a:r>
              <a:rPr kumimoji="0" lang="ja-JP" altLang="en-US" sz="1050" kern="0" dirty="0">
                <a:solidFill>
                  <a:srgbClr val="E7E6E6">
                    <a:lumMod val="10000"/>
                  </a:srgbClr>
                </a:solidFill>
                <a:latin typeface="Meiryo UI" panose="020B0604030504040204" pitchFamily="50" charset="-128"/>
                <a:ea typeface="Meiryo UI" panose="020B0604030504040204" pitchFamily="50" charset="-128"/>
              </a:rPr>
              <a:t>・スマホで</a:t>
            </a:r>
            <a:endParaRPr kumimoji="0" lang="en-US" altLang="ja-JP" sz="1050" kern="0" dirty="0">
              <a:solidFill>
                <a:srgbClr val="E7E6E6">
                  <a:lumMod val="10000"/>
                </a:srgbClr>
              </a:solidFill>
              <a:latin typeface="Meiryo UI" panose="020B0604030504040204" pitchFamily="50" charset="-128"/>
              <a:ea typeface="Meiryo UI" panose="020B0604030504040204" pitchFamily="50" charset="-128"/>
            </a:endParaRPr>
          </a:p>
          <a:p>
            <a:pPr algn="ctr">
              <a:defRPr/>
            </a:pPr>
            <a:r>
              <a:rPr kumimoji="0" lang="ja-JP" altLang="en-US" sz="1050" kern="0" dirty="0">
                <a:solidFill>
                  <a:srgbClr val="E7E6E6">
                    <a:lumMod val="10000"/>
                  </a:srgbClr>
                </a:solidFill>
                <a:latin typeface="Meiryo UI" panose="020B0604030504040204" pitchFamily="50" charset="-128"/>
                <a:ea typeface="Meiryo UI" panose="020B0604030504040204" pitchFamily="50" charset="-128"/>
              </a:rPr>
              <a:t>簡単アクセス</a:t>
            </a:r>
          </a:p>
        </p:txBody>
      </p:sp>
      <p:sp>
        <p:nvSpPr>
          <p:cNvPr id="8" name="Text Box 4"/>
          <p:cNvSpPr txBox="1">
            <a:spLocks noChangeArrowheads="1"/>
          </p:cNvSpPr>
          <p:nvPr/>
        </p:nvSpPr>
        <p:spPr bwMode="auto">
          <a:xfrm>
            <a:off x="447343" y="5079313"/>
            <a:ext cx="49874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1200" b="1" u="sng" dirty="0">
                <a:solidFill>
                  <a:srgbClr val="FF0000"/>
                </a:solidFill>
                <a:latin typeface="メイリオ" panose="020B0604030504040204" pitchFamily="50" charset="-128"/>
                <a:ea typeface="メイリオ" panose="020B0604030504040204" pitchFamily="50" charset="-128"/>
              </a:rPr>
              <a:t>労働安全衛生法の改正</a:t>
            </a:r>
            <a:r>
              <a:rPr lang="ja-JP" altLang="en-US" sz="1200" b="1" u="sng" dirty="0">
                <a:latin typeface="メイリオ" panose="020B0604030504040204" pitchFamily="50" charset="-128"/>
                <a:ea typeface="メイリオ" panose="020B0604030504040204" pitchFamily="50" charset="-128"/>
              </a:rPr>
              <a:t>に伴う</a:t>
            </a:r>
            <a:r>
              <a:rPr lang="ja-JP" altLang="en-US" sz="1200" b="1" u="sng" dirty="0">
                <a:solidFill>
                  <a:srgbClr val="FF0000"/>
                </a:solidFill>
                <a:latin typeface="メイリオ" panose="020B0604030504040204" pitchFamily="50" charset="-128"/>
                <a:ea typeface="メイリオ" panose="020B0604030504040204" pitchFamily="50" charset="-128"/>
              </a:rPr>
              <a:t>「ストレスチェックの義務化」</a:t>
            </a:r>
            <a:r>
              <a:rPr lang="ja-JP" altLang="en-US" sz="1200" b="1" u="sng" dirty="0">
                <a:solidFill>
                  <a:srgbClr val="000000">
                    <a:lumMod val="95000"/>
                    <a:lumOff val="5000"/>
                  </a:srgbClr>
                </a:solidFill>
                <a:latin typeface="メイリオ" panose="020B0604030504040204" pitchFamily="50" charset="-128"/>
                <a:ea typeface="メイリオ" panose="020B0604030504040204" pitchFamily="50" charset="-128"/>
              </a:rPr>
              <a:t>など</a:t>
            </a:r>
            <a:endParaRPr lang="en-US" altLang="ja-JP" sz="1200" b="1" u="sng" dirty="0">
              <a:solidFill>
                <a:srgbClr val="000000">
                  <a:lumMod val="95000"/>
                  <a:lumOff val="5000"/>
                </a:srgbClr>
              </a:solidFill>
              <a:latin typeface="メイリオ" panose="020B0604030504040204" pitchFamily="50" charset="-128"/>
              <a:ea typeface="メイリオ" panose="020B0604030504040204" pitchFamily="50" charset="-128"/>
            </a:endParaRPr>
          </a:p>
          <a:p>
            <a:pPr algn="ctr">
              <a:spcBef>
                <a:spcPct val="0"/>
              </a:spcBef>
              <a:buFontTx/>
              <a:buNone/>
              <a:defRPr/>
            </a:pPr>
            <a:r>
              <a:rPr lang="ja-JP" altLang="en-US" sz="1200" b="1" u="sng" dirty="0">
                <a:solidFill>
                  <a:srgbClr val="FF0000"/>
                </a:solidFill>
                <a:latin typeface="メイリオ" panose="020B0604030504040204" pitchFamily="50" charset="-128"/>
                <a:ea typeface="メイリオ" panose="020B0604030504040204" pitchFamily="50" charset="-128"/>
              </a:rPr>
              <a:t>厚生労働省の「指針」や「法令」</a:t>
            </a:r>
            <a:r>
              <a:rPr lang="ja-JP" altLang="en-US" sz="1200" b="1" u="sng" dirty="0">
                <a:solidFill>
                  <a:srgbClr val="000000">
                    <a:lumMod val="95000"/>
                    <a:lumOff val="5000"/>
                  </a:srgbClr>
                </a:solidFill>
                <a:latin typeface="メイリオ" panose="020B0604030504040204" pitchFamily="50" charset="-128"/>
                <a:ea typeface="メイリオ" panose="020B0604030504040204" pitchFamily="50" charset="-128"/>
              </a:rPr>
              <a:t>に沿った取り組みに必要な仕組みを、</a:t>
            </a:r>
            <a:endParaRPr lang="en-US" altLang="ja-JP" sz="1200" b="1" u="sng" dirty="0">
              <a:solidFill>
                <a:srgbClr val="000000">
                  <a:lumMod val="95000"/>
                  <a:lumOff val="5000"/>
                </a:srgbClr>
              </a:solidFill>
              <a:latin typeface="メイリオ" panose="020B0604030504040204" pitchFamily="50" charset="-128"/>
              <a:ea typeface="メイリオ" panose="020B0604030504040204" pitchFamily="50" charset="-128"/>
            </a:endParaRPr>
          </a:p>
          <a:p>
            <a:pPr algn="ctr">
              <a:spcBef>
                <a:spcPct val="0"/>
              </a:spcBef>
              <a:buFontTx/>
              <a:buNone/>
              <a:defRPr/>
            </a:pPr>
            <a:r>
              <a:rPr lang="ja-JP" altLang="en-US" sz="1200" b="1" u="sng" dirty="0">
                <a:solidFill>
                  <a:srgbClr val="000000">
                    <a:lumMod val="95000"/>
                    <a:lumOff val="5000"/>
                  </a:srgbClr>
                </a:solidFill>
                <a:latin typeface="メイリオ" panose="020B0604030504040204" pitchFamily="50" charset="-128"/>
                <a:ea typeface="メイリオ" panose="020B0604030504040204" pitchFamily="50" charset="-128"/>
              </a:rPr>
              <a:t>簡単かつ</a:t>
            </a:r>
            <a:r>
              <a:rPr lang="ja-JP" altLang="en-US" sz="1200" b="1" u="sng" dirty="0">
                <a:solidFill>
                  <a:srgbClr val="FF0000"/>
                </a:solidFill>
                <a:latin typeface="メイリオ" panose="020B0604030504040204" pitchFamily="50" charset="-128"/>
                <a:ea typeface="メイリオ" panose="020B0604030504040204" pitchFamily="50" charset="-128"/>
              </a:rPr>
              <a:t>体系的に創り上げる</a:t>
            </a:r>
            <a:r>
              <a:rPr lang="ja-JP" altLang="en-US" sz="1200" b="1" u="sng" dirty="0">
                <a:solidFill>
                  <a:srgbClr val="000000">
                    <a:lumMod val="95000"/>
                    <a:lumOff val="5000"/>
                  </a:srgbClr>
                </a:solidFill>
                <a:latin typeface="メイリオ" panose="020B0604030504040204" pitchFamily="50" charset="-128"/>
                <a:ea typeface="メイリオ" panose="020B0604030504040204" pitchFamily="50" charset="-128"/>
              </a:rPr>
              <a:t>ことができます。</a:t>
            </a:r>
          </a:p>
        </p:txBody>
      </p:sp>
      <p:pic>
        <p:nvPicPr>
          <p:cNvPr id="9" name="図 8"/>
          <p:cNvPicPr>
            <a:picLocks noChangeAspect="1"/>
          </p:cNvPicPr>
          <p:nvPr/>
        </p:nvPicPr>
        <p:blipFill>
          <a:blip r:embed="rId3"/>
          <a:stretch>
            <a:fillRect/>
          </a:stretch>
        </p:blipFill>
        <p:spPr>
          <a:xfrm>
            <a:off x="2232658" y="2598359"/>
            <a:ext cx="1477787" cy="1188180"/>
          </a:xfrm>
          <a:prstGeom prst="rect">
            <a:avLst/>
          </a:prstGeom>
        </p:spPr>
      </p:pic>
      <p:sp>
        <p:nvSpPr>
          <p:cNvPr id="15" name="Text Box 4"/>
          <p:cNvSpPr txBox="1">
            <a:spLocks noChangeArrowheads="1"/>
          </p:cNvSpPr>
          <p:nvPr/>
        </p:nvSpPr>
        <p:spPr bwMode="auto">
          <a:xfrm>
            <a:off x="425926" y="867455"/>
            <a:ext cx="80903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500" dirty="0">
                <a:latin typeface="Meiryo UI" panose="020B0604030504040204" pitchFamily="50" charset="-128"/>
                <a:ea typeface="Meiryo UI" panose="020B0604030504040204" pitchFamily="50" charset="-128"/>
              </a:rPr>
              <a:t>「こころの保健室」は、メンタルヘルスに特化した自社専用の保健室を、ストレスチェックから職場の</a:t>
            </a:r>
            <a:endParaRPr lang="en-US" altLang="ja-JP" sz="1500" dirty="0">
              <a:latin typeface="Meiryo UI" panose="020B0604030504040204" pitchFamily="50" charset="-128"/>
              <a:ea typeface="Meiryo UI" panose="020B0604030504040204" pitchFamily="50" charset="-128"/>
            </a:endParaRPr>
          </a:p>
          <a:p>
            <a:pPr algn="ctr">
              <a:spcBef>
                <a:spcPct val="0"/>
              </a:spcBef>
              <a:buNone/>
              <a:defRPr/>
            </a:pPr>
            <a:r>
              <a:rPr lang="ja-JP" altLang="en-US" sz="1500" dirty="0">
                <a:latin typeface="Meiryo UI" panose="020B0604030504040204" pitchFamily="50" charset="-128"/>
                <a:ea typeface="Meiryo UI" panose="020B0604030504040204" pitchFamily="50" charset="-128"/>
              </a:rPr>
              <a:t>環境改善のまで、一元管理して</a:t>
            </a:r>
            <a:r>
              <a:rPr lang="ja-JP" altLang="en-US" sz="1500" dirty="0" smtClean="0">
                <a:latin typeface="Meiryo UI" panose="020B0604030504040204" pitchFamily="50" charset="-128"/>
                <a:ea typeface="Meiryo UI" panose="020B0604030504040204" pitchFamily="50" charset="-128"/>
              </a:rPr>
              <a:t>、マルチデバイスでセキュアに</a:t>
            </a:r>
            <a:r>
              <a:rPr lang="ja-JP" altLang="en-US" sz="1500" dirty="0">
                <a:latin typeface="Meiryo UI" panose="020B0604030504040204" pitchFamily="50" charset="-128"/>
                <a:ea typeface="Meiryo UI" panose="020B0604030504040204" pitchFamily="50" charset="-128"/>
              </a:rPr>
              <a:t>利用できる</a:t>
            </a:r>
            <a:r>
              <a:rPr lang="en-US" altLang="ja-JP" sz="1500" dirty="0">
                <a:latin typeface="Meiryo UI" panose="020B0604030504040204" pitchFamily="50" charset="-128"/>
                <a:ea typeface="Meiryo UI" panose="020B0604030504040204" pitchFamily="50" charset="-128"/>
              </a:rPr>
              <a:t>ASP</a:t>
            </a:r>
            <a:r>
              <a:rPr lang="ja-JP" altLang="en-US" sz="1500" dirty="0">
                <a:latin typeface="Meiryo UI" panose="020B0604030504040204" pitchFamily="50" charset="-128"/>
                <a:ea typeface="Meiryo UI" panose="020B0604030504040204" pitchFamily="50" charset="-128"/>
              </a:rPr>
              <a:t>サービスです</a:t>
            </a:r>
            <a:r>
              <a:rPr lang="ja-JP" altLang="en-US" sz="1500" dirty="0" smtClean="0">
                <a:latin typeface="Meiryo UI" panose="020B0604030504040204" pitchFamily="50" charset="-128"/>
                <a:ea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endParaRPr>
          </a:p>
        </p:txBody>
      </p:sp>
      <p:sp>
        <p:nvSpPr>
          <p:cNvPr id="10" name="Rectangle 3"/>
          <p:cNvSpPr txBox="1">
            <a:spLocks noChangeArrowheads="1"/>
          </p:cNvSpPr>
          <p:nvPr/>
        </p:nvSpPr>
        <p:spPr bwMode="auto">
          <a:xfrm>
            <a:off x="388796" y="195848"/>
            <a:ext cx="7794642"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800" dirty="0" smtClean="0">
                <a:latin typeface="Meiryo UI" panose="020B0604030504040204" pitchFamily="50" charset="-128"/>
                <a:ea typeface="Meiryo UI" panose="020B0604030504040204" pitchFamily="50" charset="-128"/>
              </a:rPr>
              <a:t>【</a:t>
            </a:r>
            <a:r>
              <a:rPr lang="ja-JP" altLang="en-US" sz="8800" dirty="0" smtClean="0">
                <a:latin typeface="Meiryo UI" panose="020B0604030504040204" pitchFamily="50" charset="-128"/>
                <a:ea typeface="Meiryo UI" panose="020B0604030504040204" pitchFamily="50" charset="-128"/>
              </a:rPr>
              <a:t>その</a:t>
            </a:r>
            <a:r>
              <a:rPr lang="ja-JP" altLang="en-US" sz="8800" dirty="0">
                <a:latin typeface="Meiryo UI" panose="020B0604030504040204" pitchFamily="50" charset="-128"/>
                <a:ea typeface="Meiryo UI" panose="020B0604030504040204" pitchFamily="50" charset="-128"/>
              </a:rPr>
              <a:t>他</a:t>
            </a:r>
            <a:r>
              <a:rPr lang="en-US" altLang="ja-JP" sz="8800" dirty="0" smtClean="0">
                <a:latin typeface="Meiryo UI" panose="020B0604030504040204" pitchFamily="50" charset="-128"/>
                <a:ea typeface="Meiryo UI" panose="020B0604030504040204" pitchFamily="50" charset="-128"/>
              </a:rPr>
              <a:t>1-1】</a:t>
            </a:r>
            <a:r>
              <a:rPr lang="ja-JP" altLang="en-US" sz="8800" dirty="0" smtClean="0">
                <a:latin typeface="Meiryo UI" panose="020B0604030504040204" pitchFamily="50" charset="-128"/>
                <a:ea typeface="Meiryo UI" panose="020B0604030504040204" pitchFamily="50" charset="-128"/>
              </a:rPr>
              <a:t>「</a:t>
            </a:r>
            <a:r>
              <a:rPr lang="ja-JP" altLang="en-US" sz="8800" dirty="0">
                <a:latin typeface="Meiryo UI" panose="020B0604030504040204" pitchFamily="50" charset="-128"/>
                <a:ea typeface="Meiryo UI" panose="020B0604030504040204" pitchFamily="50" charset="-128"/>
              </a:rPr>
              <a:t>こころの保健室</a:t>
            </a:r>
            <a:r>
              <a:rPr lang="ja-JP" altLang="en-US" sz="8800" dirty="0" smtClean="0">
                <a:latin typeface="Meiryo UI" panose="020B0604030504040204" pitchFamily="50" charset="-128"/>
                <a:ea typeface="Meiryo UI" panose="020B0604030504040204" pitchFamily="50" charset="-128"/>
              </a:rPr>
              <a:t>」</a:t>
            </a:r>
            <a:r>
              <a:rPr lang="ja-JP" altLang="en-US" sz="7200" dirty="0" smtClean="0">
                <a:latin typeface="Meiryo UI" panose="020B0604030504040204" pitchFamily="50" charset="-128"/>
                <a:ea typeface="Meiryo UI" panose="020B0604030504040204" pitchFamily="50" charset="-128"/>
              </a:rPr>
              <a:t>～ストレスチェック</a:t>
            </a:r>
            <a:r>
              <a:rPr lang="ja-JP" altLang="en-US" sz="7200" dirty="0">
                <a:latin typeface="Meiryo UI" panose="020B0604030504040204" pitchFamily="50" charset="-128"/>
                <a:ea typeface="Meiryo UI" panose="020B0604030504040204" pitchFamily="50" charset="-128"/>
              </a:rPr>
              <a:t>を支援する</a:t>
            </a:r>
            <a:r>
              <a:rPr lang="ja-JP" altLang="en-US" sz="7200" dirty="0" smtClean="0">
                <a:latin typeface="Meiryo UI" panose="020B0604030504040204" pitchFamily="50" charset="-128"/>
                <a:ea typeface="Meiryo UI" panose="020B0604030504040204" pitchFamily="50" charset="-128"/>
              </a:rPr>
              <a:t>サービス～</a:t>
            </a:r>
            <a:endParaRPr lang="en-US" altLang="ja-JP" sz="72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58097" y="5732211"/>
            <a:ext cx="5565947" cy="215444"/>
          </a:xfrm>
          <a:prstGeom prst="rect">
            <a:avLst/>
          </a:prstGeom>
          <a:noFill/>
        </p:spPr>
        <p:txBody>
          <a:bodyPr wrap="none" rtlCol="0">
            <a:spAutoFit/>
          </a:bodyPr>
          <a:lstStyle/>
          <a:p>
            <a:r>
              <a:rPr lang="en-US" altLang="ja-JP" sz="800" u="sng" dirty="0">
                <a:solidFill>
                  <a:srgbClr val="FF0000"/>
                </a:solidFill>
                <a:latin typeface="Meiryo UI" panose="020B0604030504040204" pitchFamily="50" charset="-128"/>
                <a:ea typeface="Meiryo UI" panose="020B0604030504040204" pitchFamily="50" charset="-128"/>
              </a:rPr>
              <a:t>※</a:t>
            </a:r>
            <a:r>
              <a:rPr lang="ja-JP" altLang="en-US" sz="800" u="sng" dirty="0">
                <a:solidFill>
                  <a:srgbClr val="FF0000"/>
                </a:solidFill>
                <a:latin typeface="Meiryo UI" panose="020B0604030504040204" pitchFamily="50" charset="-128"/>
                <a:ea typeface="Meiryo UI" panose="020B0604030504040204" pitchFamily="50" charset="-128"/>
              </a:rPr>
              <a:t>「こころの保健室」について詳しい内容を知りたい場合は、営業担当へお問い合わせください。無料デモや提案資料を準備いたします</a:t>
            </a:r>
            <a:r>
              <a:rPr lang="ja-JP" altLang="en-US" sz="800" u="sng" dirty="0" smtClean="0">
                <a:solidFill>
                  <a:srgbClr val="FF0000"/>
                </a:solidFill>
                <a:latin typeface="Meiryo UI" panose="020B0604030504040204" pitchFamily="50" charset="-128"/>
                <a:ea typeface="Meiryo UI" panose="020B0604030504040204" pitchFamily="50" charset="-128"/>
              </a:rPr>
              <a:t>。</a:t>
            </a:r>
          </a:p>
        </p:txBody>
      </p:sp>
      <p:sp>
        <p:nvSpPr>
          <p:cNvPr id="17" name="テキスト ボックス 16"/>
          <p:cNvSpPr txBox="1"/>
          <p:nvPr/>
        </p:nvSpPr>
        <p:spPr>
          <a:xfrm>
            <a:off x="5633991" y="2359513"/>
            <a:ext cx="3266169" cy="1000274"/>
          </a:xfrm>
          <a:prstGeom prst="rect">
            <a:avLst/>
          </a:prstGeom>
          <a:noFill/>
        </p:spPr>
        <p:txBody>
          <a:bodyPr wrap="square" rtlCol="0">
            <a:spAutoFit/>
          </a:bodyPr>
          <a:lstStyle/>
          <a:p>
            <a:r>
              <a:rPr lang="ja-JP" altLang="en-US" sz="1400" dirty="0">
                <a:solidFill>
                  <a:srgbClr val="FF0000"/>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事業者の管理者にとって</a:t>
            </a:r>
          </a:p>
          <a:p>
            <a:r>
              <a:rPr lang="ja-JP" altLang="en-US" sz="900" dirty="0" smtClean="0">
                <a:latin typeface="メイリオ" panose="020B0604030504040204" pitchFamily="50" charset="-128"/>
                <a:ea typeface="メイリオ" panose="020B0604030504040204" pitchFamily="50" charset="-128"/>
              </a:rPr>
              <a:t>分析</a:t>
            </a:r>
            <a:r>
              <a:rPr lang="ja-JP" altLang="en-US" sz="900" dirty="0">
                <a:latin typeface="メイリオ" panose="020B0604030504040204" pitchFamily="50" charset="-128"/>
                <a:ea typeface="メイリオ" panose="020B0604030504040204" pitchFamily="50" charset="-128"/>
              </a:rPr>
              <a:t>やデータ保管、学習カリキュラムの策定などの運用負担が軽減</a:t>
            </a:r>
            <a:r>
              <a:rPr lang="ja-JP" altLang="en-US" sz="900" dirty="0" smtClean="0">
                <a:latin typeface="メイリオ" panose="020B0604030504040204" pitchFamily="50" charset="-128"/>
                <a:ea typeface="メイリオ" panose="020B0604030504040204" pitchFamily="50" charset="-128"/>
              </a:rPr>
              <a:t>される。従来</a:t>
            </a:r>
            <a:r>
              <a:rPr lang="ja-JP" altLang="en-US" sz="900" dirty="0">
                <a:latin typeface="メイリオ" panose="020B0604030504040204" pitchFamily="50" charset="-128"/>
                <a:ea typeface="メイリオ" panose="020B0604030504040204" pitchFamily="50" charset="-128"/>
              </a:rPr>
              <a:t>、個々に手配していたメンタルヘルスに関する研修などに代わる「</a:t>
            </a:r>
            <a:r>
              <a:rPr lang="en-US" altLang="ja-JP" sz="900" dirty="0">
                <a:latin typeface="メイリオ" panose="020B0604030504040204" pitchFamily="50" charset="-128"/>
                <a:ea typeface="メイリオ" panose="020B0604030504040204" pitchFamily="50" charset="-128"/>
              </a:rPr>
              <a:t>e</a:t>
            </a:r>
            <a:r>
              <a:rPr lang="ja-JP" altLang="en-US" sz="900" dirty="0">
                <a:latin typeface="メイリオ" panose="020B0604030504040204" pitchFamily="50" charset="-128"/>
                <a:ea typeface="メイリオ" panose="020B0604030504040204" pitchFamily="50" charset="-128"/>
              </a:rPr>
              <a:t>ラーニング」、「疲労度</a:t>
            </a:r>
            <a:r>
              <a:rPr lang="ja-JP" altLang="en-US" sz="900" dirty="0" smtClean="0">
                <a:latin typeface="メイリオ" panose="020B0604030504040204" pitchFamily="50" charset="-128"/>
                <a:ea typeface="メイリオ" panose="020B0604030504040204" pitchFamily="50" charset="-128"/>
              </a:rPr>
              <a:t>チェック</a:t>
            </a:r>
            <a:r>
              <a:rPr lang="ja-JP" altLang="en-US" sz="900" dirty="0">
                <a:latin typeface="メイリオ" panose="020B0604030504040204" pitchFamily="50" charset="-128"/>
                <a:ea typeface="メイリオ" panose="020B0604030504040204" pitchFamily="50" charset="-128"/>
              </a:rPr>
              <a:t>」も含まれたサービスとなるため、コスト削減に</a:t>
            </a:r>
            <a:r>
              <a:rPr lang="ja-JP" altLang="en-US" sz="900" dirty="0" smtClean="0">
                <a:latin typeface="メイリオ" panose="020B0604030504040204" pitchFamily="50" charset="-128"/>
                <a:ea typeface="メイリオ" panose="020B0604030504040204" pitchFamily="50" charset="-128"/>
              </a:rPr>
              <a:t>繋がる。</a:t>
            </a:r>
            <a:endParaRPr lang="ja-JP" altLang="en-US" sz="9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5633991" y="1779089"/>
            <a:ext cx="3266169" cy="584775"/>
          </a:xfrm>
          <a:prstGeom prst="rect">
            <a:avLst/>
          </a:prstGeom>
          <a:noFill/>
        </p:spPr>
        <p:txBody>
          <a:bodyPr wrap="square" rtlCol="0">
            <a:spAutoFit/>
          </a:bodyPr>
          <a:lstStyle/>
          <a:p>
            <a:r>
              <a:rPr lang="ja-JP" altLang="en-US" sz="1400" dirty="0">
                <a:solidFill>
                  <a:srgbClr val="FF0000"/>
                </a:solidFill>
                <a:latin typeface="メイリオ" panose="020B0604030504040204" pitchFamily="50" charset="-128"/>
                <a:ea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rPr>
              <a:t>従業員にとって</a:t>
            </a:r>
          </a:p>
          <a:p>
            <a:r>
              <a:rPr lang="ja-JP" altLang="en-US" sz="900" dirty="0" smtClean="0">
                <a:solidFill>
                  <a:srgbClr val="000000"/>
                </a:solidFill>
                <a:latin typeface="メイリオ" panose="020B0604030504040204" pitchFamily="50" charset="-128"/>
                <a:ea typeface="メイリオ" panose="020B0604030504040204" pitchFamily="50" charset="-128"/>
              </a:rPr>
              <a:t>いつ</a:t>
            </a:r>
            <a:r>
              <a:rPr lang="ja-JP" altLang="en-US" sz="900" dirty="0">
                <a:solidFill>
                  <a:srgbClr val="000000"/>
                </a:solidFill>
                <a:latin typeface="メイリオ" panose="020B0604030504040204" pitchFamily="50" charset="-128"/>
                <a:ea typeface="メイリオ" panose="020B0604030504040204" pitchFamily="50" charset="-128"/>
              </a:rPr>
              <a:t>でもどこでも、手軽にストレスチェック</a:t>
            </a:r>
            <a:r>
              <a:rPr lang="ja-JP" altLang="en-US" sz="900" dirty="0" smtClean="0">
                <a:solidFill>
                  <a:srgbClr val="000000"/>
                </a:solidFill>
                <a:latin typeface="メイリオ" panose="020B0604030504040204" pitchFamily="50" charset="-128"/>
                <a:ea typeface="メイリオ" panose="020B0604030504040204" pitchFamily="50" charset="-128"/>
              </a:rPr>
              <a:t>や</a:t>
            </a:r>
            <a:endParaRPr lang="en-US" altLang="ja-JP" sz="900" dirty="0" smtClean="0">
              <a:solidFill>
                <a:srgbClr val="000000"/>
              </a:solidFill>
              <a:latin typeface="メイリオ" panose="020B0604030504040204" pitchFamily="50" charset="-128"/>
              <a:ea typeface="メイリオ" panose="020B0604030504040204" pitchFamily="50" charset="-128"/>
            </a:endParaRPr>
          </a:p>
          <a:p>
            <a:r>
              <a:rPr lang="en-US" altLang="ja-JP" sz="900" dirty="0" smtClean="0">
                <a:solidFill>
                  <a:srgbClr val="000000"/>
                </a:solidFill>
                <a:latin typeface="メイリオ" panose="020B0604030504040204" pitchFamily="50" charset="-128"/>
                <a:ea typeface="メイリオ" panose="020B0604030504040204" pitchFamily="50" charset="-128"/>
              </a:rPr>
              <a:t>e</a:t>
            </a:r>
            <a:r>
              <a:rPr lang="ja-JP" altLang="en-US" sz="900" dirty="0">
                <a:solidFill>
                  <a:srgbClr val="000000"/>
                </a:solidFill>
                <a:latin typeface="メイリオ" panose="020B0604030504040204" pitchFamily="50" charset="-128"/>
                <a:ea typeface="メイリオ" panose="020B0604030504040204" pitchFamily="50" charset="-128"/>
              </a:rPr>
              <a:t>ラーニングを</a:t>
            </a:r>
            <a:r>
              <a:rPr lang="ja-JP" altLang="en-US" sz="900" dirty="0" smtClean="0">
                <a:solidFill>
                  <a:srgbClr val="000000"/>
                </a:solidFill>
                <a:latin typeface="メイリオ" panose="020B0604030504040204" pitchFamily="50" charset="-128"/>
                <a:ea typeface="メイリオ" panose="020B0604030504040204" pitchFamily="50" charset="-128"/>
              </a:rPr>
              <a:t>受けられ、回数</a:t>
            </a:r>
            <a:r>
              <a:rPr lang="ja-JP" altLang="en-US" sz="900" dirty="0">
                <a:solidFill>
                  <a:srgbClr val="000000"/>
                </a:solidFill>
                <a:latin typeface="メイリオ" panose="020B0604030504040204" pitchFamily="50" charset="-128"/>
                <a:ea typeface="メイリオ" panose="020B0604030504040204" pitchFamily="50" charset="-128"/>
              </a:rPr>
              <a:t>制限無く何度でも利用</a:t>
            </a:r>
            <a:r>
              <a:rPr lang="ja-JP" altLang="en-US" sz="900" dirty="0" smtClean="0">
                <a:solidFill>
                  <a:srgbClr val="000000"/>
                </a:solidFill>
                <a:latin typeface="メイリオ" panose="020B0604030504040204" pitchFamily="50" charset="-128"/>
                <a:ea typeface="メイリオ" panose="020B0604030504040204" pitchFamily="50" charset="-128"/>
              </a:rPr>
              <a:t>可能。</a:t>
            </a:r>
            <a:endParaRPr lang="ja-JP" altLang="en-US" sz="900" dirty="0">
              <a:solidFill>
                <a:srgbClr val="000000"/>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633991" y="3355435"/>
            <a:ext cx="3266169" cy="1138773"/>
          </a:xfrm>
          <a:prstGeom prst="rect">
            <a:avLst/>
          </a:prstGeom>
          <a:noFill/>
        </p:spPr>
        <p:txBody>
          <a:bodyPr wrap="square" rtlCol="0">
            <a:spAutoFit/>
          </a:bodyPr>
          <a:lstStyle/>
          <a:p>
            <a:r>
              <a:rPr lang="ja-JP" altLang="en-US" sz="1400" dirty="0">
                <a:solidFill>
                  <a:srgbClr val="FF0000"/>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企業トータルで考えた時</a:t>
            </a:r>
          </a:p>
          <a:p>
            <a:r>
              <a:rPr lang="ja-JP" altLang="en-US" sz="900" dirty="0" smtClean="0">
                <a:latin typeface="メイリオ" panose="020B0604030504040204" pitchFamily="50" charset="-128"/>
                <a:ea typeface="メイリオ" panose="020B0604030504040204" pitchFamily="50" charset="-128"/>
              </a:rPr>
              <a:t>低コスト</a:t>
            </a:r>
            <a:r>
              <a:rPr lang="ja-JP" altLang="en-US" sz="900" dirty="0">
                <a:latin typeface="メイリオ" panose="020B0604030504040204" pitchFamily="50" charset="-128"/>
                <a:ea typeface="メイリオ" panose="020B0604030504040204" pitchFamily="50" charset="-128"/>
              </a:rPr>
              <a:t>で予算応じて機能を自社最適化できる（法律によって義務化された内容のみ搭載する構成</a:t>
            </a:r>
            <a:r>
              <a:rPr lang="ja-JP" altLang="en-US" sz="900" dirty="0" smtClean="0">
                <a:latin typeface="メイリオ" panose="020B0604030504040204" pitchFamily="50" charset="-128"/>
                <a:ea typeface="メイリオ" panose="020B0604030504040204" pitchFamily="50" charset="-128"/>
              </a:rPr>
              <a:t>など</a:t>
            </a:r>
            <a:r>
              <a:rPr lang="ja-JP" altLang="en-US" sz="900" dirty="0">
                <a:latin typeface="メイリオ" panose="020B0604030504040204" pitchFamily="50" charset="-128"/>
                <a:ea typeface="メイリオ" panose="020B0604030504040204" pitchFamily="50" charset="-128"/>
              </a:rPr>
              <a:t>状況にあわせた仕様変更が可能で、自由度が高い）</a:t>
            </a:r>
          </a:p>
          <a:p>
            <a:r>
              <a:rPr lang="ja-JP" altLang="en-US" sz="900" dirty="0" smtClean="0">
                <a:latin typeface="メイリオ" panose="020B0604030504040204" pitchFamily="50" charset="-128"/>
                <a:ea typeface="メイリオ" panose="020B0604030504040204" pitchFamily="50" charset="-128"/>
              </a:rPr>
              <a:t>本サービス</a:t>
            </a:r>
            <a:r>
              <a:rPr lang="ja-JP" altLang="en-US" sz="900" dirty="0">
                <a:latin typeface="メイリオ" panose="020B0604030504040204" pitchFamily="50" charset="-128"/>
                <a:ea typeface="メイリオ" panose="020B0604030504040204" pitchFamily="50" charset="-128"/>
              </a:rPr>
              <a:t>の利用によって得られたデータ（ストレスチェック・疲労度チェック、研修の履歴等）は</a:t>
            </a:r>
            <a:r>
              <a:rPr lang="ja-JP" altLang="en-US" sz="900" dirty="0" smtClean="0">
                <a:latin typeface="メイリオ" panose="020B0604030504040204" pitchFamily="50" charset="-128"/>
                <a:ea typeface="メイリオ" panose="020B0604030504040204" pitchFamily="50" charset="-128"/>
              </a:rPr>
              <a:t>、最低</a:t>
            </a:r>
            <a:r>
              <a:rPr lang="en-US" altLang="ja-JP" sz="900" dirty="0">
                <a:latin typeface="メイリオ" panose="020B0604030504040204" pitchFamily="50" charset="-128"/>
                <a:ea typeface="メイリオ" panose="020B0604030504040204" pitchFamily="50" charset="-128"/>
              </a:rPr>
              <a:t>5</a:t>
            </a:r>
            <a:r>
              <a:rPr lang="ja-JP" altLang="en-US" sz="900" dirty="0">
                <a:latin typeface="メイリオ" panose="020B0604030504040204" pitchFamily="50" charset="-128"/>
                <a:ea typeface="メイリオ" panose="020B0604030504040204" pitchFamily="50" charset="-128"/>
              </a:rPr>
              <a:t>年間保管しているためリスク対策が万全に</a:t>
            </a:r>
            <a:r>
              <a:rPr lang="ja-JP" altLang="en-US" sz="900" dirty="0" smtClean="0">
                <a:latin typeface="メイリオ" panose="020B0604030504040204" pitchFamily="50" charset="-128"/>
                <a:ea typeface="メイリオ" panose="020B0604030504040204" pitchFamily="50" charset="-128"/>
              </a:rPr>
              <a:t>できる。</a:t>
            </a:r>
            <a:endParaRPr lang="ja-JP" altLang="en-US" sz="900" dirty="0">
              <a:latin typeface="メイリオ" panose="020B0604030504040204" pitchFamily="50" charset="-128"/>
              <a:ea typeface="メイリオ" panose="020B0604030504040204" pitchFamily="50" charset="-128"/>
            </a:endParaRPr>
          </a:p>
        </p:txBody>
      </p:sp>
      <p:pic>
        <p:nvPicPr>
          <p:cNvPr id="20" name="図 19"/>
          <p:cNvPicPr>
            <a:picLocks noChangeAspect="1"/>
          </p:cNvPicPr>
          <p:nvPr/>
        </p:nvPicPr>
        <p:blipFill rotWithShape="1">
          <a:blip r:embed="rId4">
            <a:extLst>
              <a:ext uri="{28A0092B-C50C-407E-A947-70E740481C1C}">
                <a14:useLocalDpi xmlns:a14="http://schemas.microsoft.com/office/drawing/2010/main" val="0"/>
              </a:ext>
            </a:extLst>
          </a:blip>
          <a:srcRect l="3224" t="15455" r="4026" b="5307"/>
          <a:stretch/>
        </p:blipFill>
        <p:spPr>
          <a:xfrm>
            <a:off x="6004560" y="4811840"/>
            <a:ext cx="2245360" cy="1330293"/>
          </a:xfrm>
          <a:prstGeom prst="rect">
            <a:avLst/>
          </a:prstGeom>
        </p:spPr>
      </p:pic>
      <p:sp>
        <p:nvSpPr>
          <p:cNvPr id="21" name="テキスト ボックス 20"/>
          <p:cNvSpPr txBox="1"/>
          <p:nvPr/>
        </p:nvSpPr>
        <p:spPr>
          <a:xfrm>
            <a:off x="4546908" y="1073570"/>
            <a:ext cx="312906" cy="169277"/>
          </a:xfrm>
          <a:prstGeom prst="rect">
            <a:avLst/>
          </a:prstGeom>
          <a:noFill/>
        </p:spPr>
        <p:txBody>
          <a:bodyPr wrap="none" rtlCol="0">
            <a:spAutoFit/>
          </a:bodyPr>
          <a:lstStyle/>
          <a:p>
            <a:r>
              <a:rPr kumimoji="1" lang="en-US" altLang="ja-JP" sz="500" dirty="0" smtClean="0"/>
              <a:t>※</a:t>
            </a:r>
            <a:r>
              <a:rPr kumimoji="1" lang="ja-JP" altLang="en-US" sz="500" dirty="0" smtClean="0"/>
              <a:t>１</a:t>
            </a:r>
            <a:endParaRPr kumimoji="1" lang="ja-JP" altLang="en-US" sz="500" dirty="0"/>
          </a:p>
        </p:txBody>
      </p:sp>
      <p:sp>
        <p:nvSpPr>
          <p:cNvPr id="22" name="テキスト ボックス 21"/>
          <p:cNvSpPr txBox="1"/>
          <p:nvPr/>
        </p:nvSpPr>
        <p:spPr>
          <a:xfrm>
            <a:off x="5376249" y="4620458"/>
            <a:ext cx="3669594" cy="184666"/>
          </a:xfrm>
          <a:prstGeom prst="rect">
            <a:avLst/>
          </a:prstGeom>
          <a:noFill/>
        </p:spPr>
        <p:txBody>
          <a:bodyPr wrap="none" rtlCol="0">
            <a:spAutoFit/>
          </a:bodyPr>
          <a:lstStyle/>
          <a:p>
            <a:r>
              <a:rPr kumimoji="1" lang="en-US" altLang="ja-JP" sz="600" dirty="0" smtClean="0"/>
              <a:t>※</a:t>
            </a:r>
            <a:r>
              <a:rPr kumimoji="1" lang="ja-JP" altLang="en-US" sz="600" dirty="0" smtClean="0"/>
              <a:t>１ マルチデバイス：サービス</a:t>
            </a:r>
            <a:r>
              <a:rPr kumimoji="1" lang="ja-JP" altLang="en-US" sz="600" dirty="0"/>
              <a:t>やコンテンツを複数の端末（デバイス）間で共通して利用できること</a:t>
            </a:r>
          </a:p>
        </p:txBody>
      </p:sp>
    </p:spTree>
    <p:extLst>
      <p:ext uri="{BB962C8B-B14F-4D97-AF65-F5344CB8AC3E}">
        <p14:creationId xmlns:p14="http://schemas.microsoft.com/office/powerpoint/2010/main" val="3385270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85"/>
          <p:cNvSpPr>
            <a:spLocks noChangeArrowheads="1"/>
          </p:cNvSpPr>
          <p:nvPr/>
        </p:nvSpPr>
        <p:spPr bwMode="auto">
          <a:xfrm>
            <a:off x="349416" y="770275"/>
            <a:ext cx="8533068" cy="421418"/>
          </a:xfrm>
          <a:prstGeom prst="roundRect">
            <a:avLst>
              <a:gd name="adj" fmla="val 5620"/>
            </a:avLst>
          </a:prstGeom>
          <a:solidFill>
            <a:schemeClr val="bg1"/>
          </a:solidFill>
          <a:ln w="28575" algn="ctr">
            <a:solidFill>
              <a:srgbClr val="969696"/>
            </a:solidFill>
            <a:round/>
            <a:headEnd/>
            <a:tailEnd/>
          </a:ln>
        </p:spPr>
        <p:txBody>
          <a:bodyPr wrap="none" anchor="ctr"/>
          <a:lstStyle>
            <a:lvl1pPr>
              <a:spcBef>
                <a:spcPct val="20000"/>
              </a:spcBef>
              <a:buFont typeface="Arial" panose="020B0604020202020204" pitchFamily="34" charset="0"/>
              <a:buChar char="•"/>
              <a:defRPr kumimoji="1" sz="3200">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lgn="ctr" defTabSz="685800">
              <a:spcBef>
                <a:spcPct val="0"/>
              </a:spcBef>
              <a:buNone/>
              <a:defRPr/>
            </a:pPr>
            <a:endParaRPr lang="ja-JP" altLang="en-US" sz="1800">
              <a:solidFill>
                <a:srgbClr val="FFFFFF"/>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467527" y="1740230"/>
            <a:ext cx="6206732" cy="3783365"/>
          </a:xfrm>
          <a:prstGeom prst="rect">
            <a:avLst/>
          </a:prstGeom>
          <a:solidFill>
            <a:schemeClr val="accent4">
              <a:lumMod val="20000"/>
              <a:lumOff val="80000"/>
            </a:schemeClr>
          </a:solidFill>
          <a:ln>
            <a:solidFill>
              <a:schemeClr val="accent4">
                <a:lumMod val="40000"/>
                <a:lumOff val="60000"/>
              </a:schemeClr>
            </a:solidFill>
          </a:ln>
          <a:effectLst>
            <a:outerShdw blurRad="50800" dist="38100" dir="2700000" algn="tl" rotWithShape="0">
              <a:prstClr val="black">
                <a:alpha val="40000"/>
              </a:prstClr>
            </a:outerShdw>
          </a:effectLst>
        </p:spPr>
      </p:pic>
      <p:sp>
        <p:nvSpPr>
          <p:cNvPr id="3" name="テキスト ボックス 2"/>
          <p:cNvSpPr txBox="1"/>
          <p:nvPr/>
        </p:nvSpPr>
        <p:spPr>
          <a:xfrm>
            <a:off x="101311" y="3035024"/>
            <a:ext cx="2885981" cy="507831"/>
          </a:xfrm>
          <a:prstGeom prst="rect">
            <a:avLst/>
          </a:prstGeom>
          <a:solidFill>
            <a:schemeClr val="bg1"/>
          </a:solidFill>
          <a:ln w="19050">
            <a:solidFill>
              <a:schemeClr val="accent2">
                <a:lumMod val="60000"/>
                <a:lumOff val="40000"/>
              </a:schemeClr>
            </a:solidFill>
          </a:ln>
        </p:spPr>
        <p:txBody>
          <a:bodyPr wrap="square" rtlCol="0">
            <a:spAutoFit/>
          </a:bodyPr>
          <a:lstStyle/>
          <a:p>
            <a:pPr defTabSz="685800">
              <a:defRPr/>
            </a:pPr>
            <a:r>
              <a:rPr lang="en-US" altLang="ja-JP" sz="1350" dirty="0">
                <a:solidFill>
                  <a:prstClr val="black">
                    <a:lumMod val="95000"/>
                    <a:lumOff val="5000"/>
                  </a:prstClr>
                </a:solidFill>
                <a:latin typeface="メイリオ" panose="020B0604030504040204" pitchFamily="50" charset="-128"/>
                <a:ea typeface="メイリオ" panose="020B0604030504040204" pitchFamily="50" charset="-128"/>
              </a:rPr>
              <a:t>e</a:t>
            </a:r>
            <a:r>
              <a:rPr lang="ja-JP" altLang="en-US" sz="1350" dirty="0">
                <a:solidFill>
                  <a:prstClr val="black">
                    <a:lumMod val="95000"/>
                    <a:lumOff val="5000"/>
                  </a:prstClr>
                </a:solidFill>
                <a:latin typeface="メイリオ" panose="020B0604030504040204" pitchFamily="50" charset="-128"/>
                <a:ea typeface="メイリオ" panose="020B0604030504040204" pitchFamily="50" charset="-128"/>
              </a:rPr>
              <a:t>ラーニングが実施できます。</a:t>
            </a:r>
            <a:endParaRPr lang="en-US" altLang="ja-JP" sz="1350" dirty="0">
              <a:solidFill>
                <a:prstClr val="black">
                  <a:lumMod val="95000"/>
                  <a:lumOff val="5000"/>
                </a:prstClr>
              </a:solidFill>
              <a:latin typeface="メイリオ" panose="020B0604030504040204" pitchFamily="50" charset="-128"/>
              <a:ea typeface="メイリオ" panose="020B0604030504040204" pitchFamily="50" charset="-128"/>
            </a:endParaRPr>
          </a:p>
          <a:p>
            <a:pPr defTabSz="685800">
              <a:defRPr/>
            </a:pPr>
            <a:r>
              <a:rPr lang="ja-JP" altLang="en-US" sz="1350" dirty="0">
                <a:solidFill>
                  <a:prstClr val="black">
                    <a:lumMod val="95000"/>
                    <a:lumOff val="5000"/>
                  </a:prstClr>
                </a:solidFill>
                <a:latin typeface="メイリオ" panose="020B0604030504040204" pitchFamily="50" charset="-128"/>
                <a:ea typeface="メイリオ" panose="020B0604030504040204" pitchFamily="50" charset="-128"/>
              </a:rPr>
              <a:t>受講可能なコースが表示されます。</a:t>
            </a:r>
          </a:p>
        </p:txBody>
      </p:sp>
      <p:sp>
        <p:nvSpPr>
          <p:cNvPr id="6" name="テキスト ボックス 5"/>
          <p:cNvSpPr txBox="1"/>
          <p:nvPr/>
        </p:nvSpPr>
        <p:spPr>
          <a:xfrm>
            <a:off x="7099091" y="1644389"/>
            <a:ext cx="1681986" cy="634789"/>
          </a:xfrm>
          <a:prstGeom prst="rect">
            <a:avLst/>
          </a:prstGeom>
          <a:solidFill>
            <a:schemeClr val="bg1"/>
          </a:solidFill>
          <a:ln w="19050">
            <a:solidFill>
              <a:schemeClr val="accent2">
                <a:lumMod val="60000"/>
                <a:lumOff val="40000"/>
              </a:schemeClr>
            </a:solidFill>
          </a:ln>
        </p:spPr>
        <p:txBody>
          <a:bodyPr wrap="square" rtlCol="0">
            <a:spAutoFit/>
          </a:bodyPr>
          <a:lstStyle/>
          <a:p>
            <a:pPr defTabSz="685800">
              <a:defRPr/>
            </a:pPr>
            <a:r>
              <a:rPr lang="ja-JP" altLang="en-US" sz="1350" dirty="0">
                <a:solidFill>
                  <a:prstClr val="black">
                    <a:lumMod val="95000"/>
                    <a:lumOff val="5000"/>
                  </a:prstClr>
                </a:solidFill>
                <a:latin typeface="メイリオ" panose="020B0604030504040204" pitchFamily="50" charset="-128"/>
                <a:ea typeface="メイリオ" panose="020B0604030504040204" pitchFamily="50" charset="-128"/>
              </a:rPr>
              <a:t>相談窓口が</a:t>
            </a:r>
            <a:endParaRPr lang="en-US" altLang="ja-JP" sz="1350" dirty="0">
              <a:solidFill>
                <a:prstClr val="black">
                  <a:lumMod val="95000"/>
                  <a:lumOff val="5000"/>
                </a:prstClr>
              </a:solidFill>
              <a:latin typeface="メイリオ" panose="020B0604030504040204" pitchFamily="50" charset="-128"/>
              <a:ea typeface="メイリオ" panose="020B0604030504040204" pitchFamily="50" charset="-128"/>
            </a:endParaRPr>
          </a:p>
          <a:p>
            <a:pPr defTabSz="685800">
              <a:defRPr/>
            </a:pPr>
            <a:r>
              <a:rPr lang="ja-JP" altLang="en-US" sz="1350" dirty="0">
                <a:solidFill>
                  <a:prstClr val="black">
                    <a:lumMod val="95000"/>
                    <a:lumOff val="5000"/>
                  </a:prstClr>
                </a:solidFill>
                <a:latin typeface="メイリオ" panose="020B0604030504040204" pitchFamily="50" charset="-128"/>
                <a:ea typeface="メイリオ" panose="020B0604030504040204" pitchFamily="50" charset="-128"/>
              </a:rPr>
              <a:t>閲覧できます。</a:t>
            </a:r>
            <a:endParaRPr lang="en-US" altLang="ja-JP" sz="1350" dirty="0">
              <a:solidFill>
                <a:prstClr val="black">
                  <a:lumMod val="95000"/>
                  <a:lumOff val="5000"/>
                </a:prstClr>
              </a:solidFill>
              <a:latin typeface="メイリオ" panose="020B0604030504040204" pitchFamily="50" charset="-128"/>
              <a:ea typeface="メイリオ" panose="020B0604030504040204" pitchFamily="50" charset="-128"/>
            </a:endParaRPr>
          </a:p>
          <a:p>
            <a:pPr defTabSz="685800">
              <a:defRPr/>
            </a:pPr>
            <a:r>
              <a:rPr lang="ja-JP" altLang="en-US" sz="825" dirty="0">
                <a:solidFill>
                  <a:prstClr val="black">
                    <a:lumMod val="95000"/>
                    <a:lumOff val="5000"/>
                  </a:prstClr>
                </a:solidFill>
                <a:latin typeface="メイリオ" panose="020B0604030504040204" pitchFamily="50" charset="-128"/>
                <a:ea typeface="メイリオ" panose="020B0604030504040204" pitchFamily="50" charset="-128"/>
              </a:rPr>
              <a:t>（自社に合わせて、編集可能）</a:t>
            </a:r>
            <a:endParaRPr lang="en-US" altLang="ja-JP" sz="825" dirty="0">
              <a:solidFill>
                <a:prstClr val="black">
                  <a:lumMod val="95000"/>
                  <a:lumOff val="5000"/>
                </a:prstClr>
              </a:solidFill>
              <a:latin typeface="メイリオ" panose="020B0604030504040204" pitchFamily="50" charset="-128"/>
              <a:ea typeface="メイリオ" panose="020B0604030504040204" pitchFamily="50" charset="-128"/>
            </a:endParaRPr>
          </a:p>
        </p:txBody>
      </p:sp>
      <p:cxnSp>
        <p:nvCxnSpPr>
          <p:cNvPr id="7" name="直線矢印コネクタ 6"/>
          <p:cNvCxnSpPr>
            <a:stCxn id="6" idx="1"/>
            <a:endCxn id="8" idx="3"/>
          </p:cNvCxnSpPr>
          <p:nvPr/>
        </p:nvCxnSpPr>
        <p:spPr>
          <a:xfrm flipH="1">
            <a:off x="5886567" y="1961784"/>
            <a:ext cx="1212524" cy="395203"/>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5282707" y="2143033"/>
            <a:ext cx="603860" cy="427908"/>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游ゴシック" panose="020F0502020204030204"/>
              <a:ea typeface="游ゴシック" panose="020B0400000000000000" pitchFamily="50" charset="-128"/>
            </a:endParaRPr>
          </a:p>
        </p:txBody>
      </p:sp>
      <p:sp>
        <p:nvSpPr>
          <p:cNvPr id="9" name="角丸四角形 8"/>
          <p:cNvSpPr/>
          <p:nvPr/>
        </p:nvSpPr>
        <p:spPr>
          <a:xfrm>
            <a:off x="1462890" y="3603439"/>
            <a:ext cx="4124822" cy="1098404"/>
          </a:xfrm>
          <a:prstGeom prst="roundRect">
            <a:avLst>
              <a:gd name="adj" fmla="val 602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游ゴシック" panose="020F0502020204030204"/>
              <a:ea typeface="游ゴシック" panose="020B0400000000000000" pitchFamily="50" charset="-128"/>
            </a:endParaRPr>
          </a:p>
        </p:txBody>
      </p:sp>
      <p:sp>
        <p:nvSpPr>
          <p:cNvPr id="10" name="角丸四角形 9"/>
          <p:cNvSpPr/>
          <p:nvPr/>
        </p:nvSpPr>
        <p:spPr>
          <a:xfrm>
            <a:off x="3049231" y="2147579"/>
            <a:ext cx="684634" cy="423362"/>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游ゴシック" panose="020F0502020204030204"/>
              <a:ea typeface="游ゴシック" panose="020B0400000000000000" pitchFamily="50" charset="-128"/>
            </a:endParaRPr>
          </a:p>
        </p:txBody>
      </p:sp>
      <p:sp>
        <p:nvSpPr>
          <p:cNvPr id="12" name="角丸四角形 11"/>
          <p:cNvSpPr/>
          <p:nvPr/>
        </p:nvSpPr>
        <p:spPr>
          <a:xfrm>
            <a:off x="3795280" y="2147579"/>
            <a:ext cx="647210" cy="423362"/>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游ゴシック" panose="020F0502020204030204"/>
              <a:ea typeface="游ゴシック" panose="020B0400000000000000" pitchFamily="50" charset="-128"/>
            </a:endParaRPr>
          </a:p>
        </p:txBody>
      </p:sp>
      <p:cxnSp>
        <p:nvCxnSpPr>
          <p:cNvPr id="14" name="直線矢印コネクタ 13"/>
          <p:cNvCxnSpPr>
            <a:endCxn id="9" idx="1"/>
          </p:cNvCxnSpPr>
          <p:nvPr/>
        </p:nvCxnSpPr>
        <p:spPr>
          <a:xfrm>
            <a:off x="834273" y="3532227"/>
            <a:ext cx="628618" cy="620414"/>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448317" y="4960834"/>
            <a:ext cx="3401871" cy="507831"/>
          </a:xfrm>
          <a:prstGeom prst="rect">
            <a:avLst/>
          </a:prstGeom>
          <a:solidFill>
            <a:schemeClr val="accent4">
              <a:lumMod val="20000"/>
              <a:lumOff val="80000"/>
            </a:schemeClr>
          </a:solidFill>
          <a:ln w="19050">
            <a:solidFill>
              <a:schemeClr val="accent4">
                <a:lumMod val="60000"/>
                <a:lumOff val="40000"/>
              </a:schemeClr>
            </a:solidFill>
          </a:ln>
        </p:spPr>
        <p:txBody>
          <a:bodyPr wrap="square" rtlCol="0">
            <a:spAutoFit/>
          </a:bodyPr>
          <a:lstStyle/>
          <a:p>
            <a:pPr defTabSz="685800">
              <a:defRPr/>
            </a:pPr>
            <a:r>
              <a:rPr lang="en-US" altLang="ja-JP" sz="1350" b="1" u="sng" dirty="0">
                <a:solidFill>
                  <a:srgbClr val="FF0000"/>
                </a:solidFill>
                <a:latin typeface="メイリオ" panose="020B0604030504040204" pitchFamily="50" charset="-128"/>
                <a:ea typeface="メイリオ" panose="020B0604030504040204" pitchFamily="50" charset="-128"/>
              </a:rPr>
              <a:t>※TOP</a:t>
            </a:r>
            <a:r>
              <a:rPr lang="ja-JP" altLang="en-US" sz="1350" b="1" u="sng" dirty="0">
                <a:solidFill>
                  <a:srgbClr val="FF0000"/>
                </a:solidFill>
                <a:latin typeface="メイリオ" panose="020B0604030504040204" pitchFamily="50" charset="-128"/>
                <a:ea typeface="メイリオ" panose="020B0604030504040204" pitchFamily="50" charset="-128"/>
              </a:rPr>
              <a:t>画面に表示される内容（機能）は、ご契約内容によって異なります。</a:t>
            </a:r>
          </a:p>
        </p:txBody>
      </p:sp>
      <p:sp>
        <p:nvSpPr>
          <p:cNvPr id="28" name="角丸四角形 27"/>
          <p:cNvSpPr/>
          <p:nvPr/>
        </p:nvSpPr>
        <p:spPr>
          <a:xfrm>
            <a:off x="2302659" y="2147579"/>
            <a:ext cx="684634" cy="423362"/>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游ゴシック" panose="020F0502020204030204"/>
              <a:ea typeface="游ゴシック" panose="020B0400000000000000" pitchFamily="50" charset="-128"/>
            </a:endParaRPr>
          </a:p>
        </p:txBody>
      </p:sp>
      <p:cxnSp>
        <p:nvCxnSpPr>
          <p:cNvPr id="29" name="直線矢印コネクタ 28"/>
          <p:cNvCxnSpPr>
            <a:stCxn id="28" idx="2"/>
          </p:cNvCxnSpPr>
          <p:nvPr/>
        </p:nvCxnSpPr>
        <p:spPr>
          <a:xfrm flipH="1">
            <a:off x="1568020" y="2570941"/>
            <a:ext cx="1076956" cy="476538"/>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37"/>
          <p:cNvSpPr txBox="1">
            <a:spLocks noChangeArrowheads="1"/>
          </p:cNvSpPr>
          <p:nvPr/>
        </p:nvSpPr>
        <p:spPr bwMode="auto">
          <a:xfrm>
            <a:off x="385602" y="2243887"/>
            <a:ext cx="1436699" cy="369332"/>
          </a:xfrm>
          <a:prstGeom prst="rect">
            <a:avLst/>
          </a:prstGeom>
          <a:solidFill>
            <a:schemeClr val="accent4">
              <a:lumMod val="20000"/>
              <a:lumOff val="80000"/>
            </a:schemeClr>
          </a:solidFill>
          <a:ln w="38100">
            <a:solidFill>
              <a:schemeClr val="bg1"/>
            </a:solidFill>
            <a:miter lim="800000"/>
            <a:headEnd/>
            <a:tailEnd/>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685800" fontAlgn="base">
              <a:spcBef>
                <a:spcPct val="0"/>
              </a:spcBef>
              <a:spcAft>
                <a:spcPct val="0"/>
              </a:spcAft>
              <a:buNone/>
              <a:defRPr/>
            </a:pPr>
            <a:r>
              <a:rPr lang="ja-JP" altLang="en-US" sz="900" b="1" u="sng" dirty="0" smtClean="0">
                <a:solidFill>
                  <a:srgbClr val="EC6540"/>
                </a:solidFill>
                <a:latin typeface="メイリオ" panose="020B0604030504040204" pitchFamily="50" charset="-128"/>
                <a:ea typeface="メイリオ" panose="020B0604030504040204" pitchFamily="50" charset="-128"/>
              </a:rPr>
              <a:t>労働者</a:t>
            </a:r>
            <a:r>
              <a:rPr lang="ja-JP" altLang="en-US" sz="900" b="1" u="sng" dirty="0">
                <a:solidFill>
                  <a:srgbClr val="EC6540"/>
                </a:solidFill>
                <a:latin typeface="メイリオ" panose="020B0604030504040204" pitchFamily="50" charset="-128"/>
                <a:ea typeface="メイリオ" panose="020B0604030504040204" pitchFamily="50" charset="-128"/>
              </a:rPr>
              <a:t>の心の健康の</a:t>
            </a:r>
            <a:endParaRPr lang="en-US" altLang="ja-JP" sz="900" b="1" u="sng" dirty="0">
              <a:solidFill>
                <a:srgbClr val="EC6540"/>
              </a:solidFill>
              <a:latin typeface="メイリオ" panose="020B0604030504040204" pitchFamily="50" charset="-128"/>
              <a:ea typeface="メイリオ" panose="020B0604030504040204" pitchFamily="50" charset="-128"/>
            </a:endParaRPr>
          </a:p>
          <a:p>
            <a:pPr defTabSz="685800" fontAlgn="base">
              <a:spcBef>
                <a:spcPct val="0"/>
              </a:spcBef>
              <a:spcAft>
                <a:spcPct val="0"/>
              </a:spcAft>
              <a:buNone/>
              <a:defRPr/>
            </a:pPr>
            <a:r>
              <a:rPr lang="ja-JP" altLang="en-US" sz="900" b="1" u="sng" dirty="0">
                <a:solidFill>
                  <a:srgbClr val="EC6540"/>
                </a:solidFill>
                <a:latin typeface="メイリオ" panose="020B0604030504040204" pitchFamily="50" charset="-128"/>
                <a:ea typeface="メイリオ" panose="020B0604030504040204" pitchFamily="50" charset="-128"/>
              </a:rPr>
              <a:t>保持増進のための指針</a:t>
            </a:r>
          </a:p>
        </p:txBody>
      </p:sp>
      <p:sp>
        <p:nvSpPr>
          <p:cNvPr id="23" name="テキスト ボックス 37"/>
          <p:cNvSpPr txBox="1">
            <a:spLocks noChangeArrowheads="1"/>
          </p:cNvSpPr>
          <p:nvPr/>
        </p:nvSpPr>
        <p:spPr bwMode="auto">
          <a:xfrm>
            <a:off x="2987292" y="2676777"/>
            <a:ext cx="2492990" cy="230832"/>
          </a:xfrm>
          <a:prstGeom prst="rect">
            <a:avLst/>
          </a:prstGeom>
          <a:solidFill>
            <a:schemeClr val="accent4">
              <a:lumMod val="20000"/>
              <a:lumOff val="80000"/>
            </a:schemeClr>
          </a:solidFill>
          <a:ln w="38100">
            <a:solidFill>
              <a:schemeClr val="bg1"/>
            </a:solidFill>
          </a:ln>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685800" fontAlgn="base">
              <a:spcBef>
                <a:spcPct val="0"/>
              </a:spcBef>
              <a:spcAft>
                <a:spcPct val="0"/>
              </a:spcAft>
              <a:buNone/>
              <a:defRPr/>
            </a:pPr>
            <a:r>
              <a:rPr lang="ja-JP" altLang="en-US" sz="900" b="1" u="sng" dirty="0">
                <a:solidFill>
                  <a:srgbClr val="EC6540"/>
                </a:solidFill>
                <a:latin typeface="メイリオ" panose="020B0604030504040204" pitchFamily="50" charset="-128"/>
                <a:ea typeface="メイリオ" panose="020B0604030504040204" pitchFamily="50" charset="-128"/>
              </a:rPr>
              <a:t>！ストレスチェックの義務化、安全配慮義務</a:t>
            </a:r>
          </a:p>
        </p:txBody>
      </p:sp>
      <p:cxnSp>
        <p:nvCxnSpPr>
          <p:cNvPr id="31" name="直線矢印コネクタ 30"/>
          <p:cNvCxnSpPr>
            <a:stCxn id="12" idx="2"/>
            <a:endCxn id="23" idx="0"/>
          </p:cNvCxnSpPr>
          <p:nvPr/>
        </p:nvCxnSpPr>
        <p:spPr>
          <a:xfrm>
            <a:off x="4118885" y="2570941"/>
            <a:ext cx="114902" cy="105836"/>
          </a:xfrm>
          <a:prstGeom prst="straightConnector1">
            <a:avLst/>
          </a:prstGeom>
          <a:ln w="190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 Box 4"/>
          <p:cNvSpPr txBox="1">
            <a:spLocks noChangeArrowheads="1"/>
          </p:cNvSpPr>
          <p:nvPr/>
        </p:nvSpPr>
        <p:spPr bwMode="auto">
          <a:xfrm>
            <a:off x="291598" y="802230"/>
            <a:ext cx="864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lgn="ctr" defTabSz="685800">
              <a:spcBef>
                <a:spcPct val="0"/>
              </a:spcBef>
              <a:buNone/>
              <a:defRPr/>
            </a:pPr>
            <a:r>
              <a:rPr lang="ja-JP" altLang="en-US" sz="1800" dirty="0">
                <a:solidFill>
                  <a:srgbClr val="000000"/>
                </a:solidFill>
                <a:latin typeface="Meiryo UI" panose="020B0604030504040204" pitchFamily="50" charset="-128"/>
                <a:ea typeface="Meiryo UI" panose="020B0604030504040204" pitchFamily="50" charset="-128"/>
              </a:rPr>
              <a:t>ストレスチェックだけでなく、一元的にメンタルヘルス対策の活動を展開することができます。</a:t>
            </a:r>
          </a:p>
        </p:txBody>
      </p:sp>
      <p:cxnSp>
        <p:nvCxnSpPr>
          <p:cNvPr id="42" name="直線矢印コネクタ 41"/>
          <p:cNvCxnSpPr/>
          <p:nvPr/>
        </p:nvCxnSpPr>
        <p:spPr>
          <a:xfrm flipH="1">
            <a:off x="1873302" y="2370393"/>
            <a:ext cx="320817" cy="108671"/>
          </a:xfrm>
          <a:prstGeom prst="straightConnector1">
            <a:avLst/>
          </a:prstGeom>
          <a:ln w="190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a:stCxn id="10" idx="2"/>
          </p:cNvCxnSpPr>
          <p:nvPr/>
        </p:nvCxnSpPr>
        <p:spPr>
          <a:xfrm>
            <a:off x="3391548" y="2570941"/>
            <a:ext cx="678633" cy="93391"/>
          </a:xfrm>
          <a:prstGeom prst="straightConnector1">
            <a:avLst/>
          </a:prstGeom>
          <a:ln w="190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3"/>
          <p:cNvSpPr txBox="1">
            <a:spLocks noChangeArrowheads="1"/>
          </p:cNvSpPr>
          <p:nvPr/>
        </p:nvSpPr>
        <p:spPr bwMode="auto">
          <a:xfrm>
            <a:off x="388796" y="187056"/>
            <a:ext cx="8003364"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t">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800" dirty="0" smtClean="0">
                <a:latin typeface="Meiryo UI" panose="020B0604030504040204" pitchFamily="50" charset="-128"/>
                <a:ea typeface="Meiryo UI" panose="020B0604030504040204" pitchFamily="50" charset="-128"/>
              </a:rPr>
              <a:t>【</a:t>
            </a:r>
            <a:r>
              <a:rPr lang="ja-JP" altLang="en-US" sz="8800" dirty="0" smtClean="0">
                <a:latin typeface="Meiryo UI" panose="020B0604030504040204" pitchFamily="50" charset="-128"/>
                <a:ea typeface="Meiryo UI" panose="020B0604030504040204" pitchFamily="50" charset="-128"/>
              </a:rPr>
              <a:t>その</a:t>
            </a:r>
            <a:r>
              <a:rPr lang="ja-JP" altLang="en-US" sz="8800" dirty="0">
                <a:latin typeface="Meiryo UI" panose="020B0604030504040204" pitchFamily="50" charset="-128"/>
                <a:ea typeface="Meiryo UI" panose="020B0604030504040204" pitchFamily="50" charset="-128"/>
              </a:rPr>
              <a:t>他</a:t>
            </a:r>
            <a:r>
              <a:rPr lang="en-US" altLang="ja-JP" sz="8800" dirty="0" smtClean="0">
                <a:latin typeface="Meiryo UI" panose="020B0604030504040204" pitchFamily="50" charset="-128"/>
                <a:ea typeface="Meiryo UI" panose="020B0604030504040204" pitchFamily="50" charset="-128"/>
              </a:rPr>
              <a:t>1-2】</a:t>
            </a:r>
            <a:r>
              <a:rPr lang="ja-JP" altLang="en-US" sz="9600" dirty="0">
                <a:solidFill>
                  <a:prstClr val="black"/>
                </a:solidFill>
                <a:latin typeface="Meiryo UI" panose="020B0604030504040204" pitchFamily="50" charset="-128"/>
                <a:ea typeface="Meiryo UI" panose="020B0604030504040204" pitchFamily="50" charset="-128"/>
              </a:rPr>
              <a:t>自社専用のポータルサイトを</a:t>
            </a:r>
            <a:r>
              <a:rPr lang="ja-JP" altLang="en-US" sz="9600" dirty="0" smtClean="0">
                <a:solidFill>
                  <a:prstClr val="black"/>
                </a:solidFill>
                <a:latin typeface="Meiryo UI" panose="020B0604030504040204" pitchFamily="50" charset="-128"/>
                <a:ea typeface="Meiryo UI" panose="020B0604030504040204" pitchFamily="50" charset="-128"/>
              </a:rPr>
              <a:t>構築</a:t>
            </a:r>
            <a:r>
              <a:rPr lang="ja-JP" altLang="en-US" sz="4800" dirty="0" smtClean="0">
                <a:solidFill>
                  <a:prstClr val="black"/>
                </a:solidFill>
                <a:latin typeface="Meiryo UI" panose="020B0604030504040204" pitchFamily="50" charset="-128"/>
                <a:ea typeface="Meiryo UI" panose="020B0604030504040204" pitchFamily="50" charset="-128"/>
              </a:rPr>
              <a:t>～</a:t>
            </a:r>
            <a:r>
              <a:rPr lang="ja-JP" altLang="en-US" sz="4800" dirty="0">
                <a:solidFill>
                  <a:prstClr val="black"/>
                </a:solidFill>
                <a:latin typeface="Meiryo UI" panose="020B0604030504040204" pitchFamily="50" charset="-128"/>
                <a:ea typeface="Meiryo UI" panose="020B0604030504040204" pitchFamily="50" charset="-128"/>
              </a:rPr>
              <a:t>法令遵守の</a:t>
            </a:r>
            <a:r>
              <a:rPr lang="ja-JP" altLang="en-US" sz="4800" dirty="0" smtClean="0">
                <a:solidFill>
                  <a:prstClr val="black"/>
                </a:solidFill>
                <a:latin typeface="Meiryo UI" panose="020B0604030504040204" pitchFamily="50" charset="-128"/>
                <a:ea typeface="Meiryo UI" panose="020B0604030504040204" pitchFamily="50" charset="-128"/>
              </a:rPr>
              <a:t>体制を構築可能～</a:t>
            </a:r>
            <a:endParaRPr lang="ja-JP" altLang="en-US" sz="4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3670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図 62"/>
          <p:cNvPicPr>
            <a:picLocks noChangeAspect="1"/>
          </p:cNvPicPr>
          <p:nvPr/>
        </p:nvPicPr>
        <p:blipFill>
          <a:blip r:embed="rId2"/>
          <a:stretch>
            <a:fillRect/>
          </a:stretch>
        </p:blipFill>
        <p:spPr>
          <a:xfrm>
            <a:off x="5593079" y="4536139"/>
            <a:ext cx="3289405" cy="1651746"/>
          </a:xfrm>
          <a:prstGeom prst="rect">
            <a:avLst/>
          </a:prstGeom>
        </p:spPr>
      </p:pic>
      <p:sp>
        <p:nvSpPr>
          <p:cNvPr id="39" name="AutoShape 85"/>
          <p:cNvSpPr>
            <a:spLocks noChangeArrowheads="1"/>
          </p:cNvSpPr>
          <p:nvPr/>
        </p:nvSpPr>
        <p:spPr bwMode="auto">
          <a:xfrm>
            <a:off x="349416" y="770275"/>
            <a:ext cx="8533068" cy="421418"/>
          </a:xfrm>
          <a:prstGeom prst="roundRect">
            <a:avLst>
              <a:gd name="adj" fmla="val 5620"/>
            </a:avLst>
          </a:prstGeom>
          <a:solidFill>
            <a:schemeClr val="bg1"/>
          </a:solidFill>
          <a:ln w="28575" algn="ctr">
            <a:solidFill>
              <a:srgbClr val="969696"/>
            </a:solidFill>
            <a:round/>
            <a:headEnd/>
            <a:tailEnd/>
          </a:ln>
        </p:spPr>
        <p:txBody>
          <a:bodyPr wrap="none" anchor="ctr"/>
          <a:lstStyle>
            <a:lvl1pPr>
              <a:spcBef>
                <a:spcPct val="20000"/>
              </a:spcBef>
              <a:buFont typeface="Arial" panose="020B0604020202020204" pitchFamily="34" charset="0"/>
              <a:buChar char="•"/>
              <a:defRPr kumimoji="1" sz="3200">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lgn="ctr" defTabSz="685800">
              <a:spcBef>
                <a:spcPct val="0"/>
              </a:spcBef>
              <a:buNone/>
              <a:defRPr/>
            </a:pPr>
            <a:endParaRPr lang="ja-JP" altLang="en-US" sz="1800">
              <a:solidFill>
                <a:srgbClr val="FFFFFF"/>
              </a:solidFill>
              <a:latin typeface="Meiryo UI" panose="020B0604030504040204" pitchFamily="50" charset="-128"/>
              <a:ea typeface="Meiryo UI" panose="020B0604030504040204" pitchFamily="50" charset="-128"/>
            </a:endParaRPr>
          </a:p>
        </p:txBody>
      </p:sp>
      <p:sp>
        <p:nvSpPr>
          <p:cNvPr id="40" name="Text Box 4"/>
          <p:cNvSpPr txBox="1">
            <a:spLocks noChangeArrowheads="1"/>
          </p:cNvSpPr>
          <p:nvPr/>
        </p:nvSpPr>
        <p:spPr bwMode="auto">
          <a:xfrm>
            <a:off x="291598" y="802230"/>
            <a:ext cx="864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lgn="ctr" defTabSz="685800">
              <a:spcBef>
                <a:spcPct val="0"/>
              </a:spcBef>
              <a:buNone/>
              <a:defRPr/>
            </a:pPr>
            <a:r>
              <a:rPr lang="ja-JP" altLang="en-US" sz="1800" dirty="0" smtClean="0">
                <a:solidFill>
                  <a:srgbClr val="000000"/>
                </a:solidFill>
                <a:latin typeface="Meiryo UI" panose="020B0604030504040204" pitchFamily="50" charset="-128"/>
                <a:ea typeface="Meiryo UI" panose="020B0604030504040204" pitchFamily="50" charset="-128"/>
              </a:rPr>
              <a:t>香りで上質な空間をトータルプロデュース</a:t>
            </a:r>
            <a:endParaRPr lang="ja-JP" altLang="en-US" sz="1800" dirty="0">
              <a:solidFill>
                <a:srgbClr val="000000"/>
              </a:solidFill>
              <a:latin typeface="Meiryo UI" panose="020B0604030504040204" pitchFamily="50" charset="-128"/>
              <a:ea typeface="Meiryo UI" panose="020B0604030504040204" pitchFamily="50" charset="-128"/>
            </a:endParaRPr>
          </a:p>
        </p:txBody>
      </p:sp>
      <p:sp>
        <p:nvSpPr>
          <p:cNvPr id="24" name="Rectangle 3"/>
          <p:cNvSpPr txBox="1">
            <a:spLocks noChangeArrowheads="1"/>
          </p:cNvSpPr>
          <p:nvPr/>
        </p:nvSpPr>
        <p:spPr bwMode="auto">
          <a:xfrm>
            <a:off x="388796" y="187056"/>
            <a:ext cx="7785940"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t">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800" dirty="0" smtClean="0">
                <a:latin typeface="Meiryo UI" panose="020B0604030504040204" pitchFamily="50" charset="-128"/>
                <a:ea typeface="Meiryo UI" panose="020B0604030504040204" pitchFamily="50" charset="-128"/>
              </a:rPr>
              <a:t>【</a:t>
            </a:r>
            <a:r>
              <a:rPr lang="ja-JP" altLang="en-US" sz="8800" dirty="0" smtClean="0">
                <a:latin typeface="Meiryo UI" panose="020B0604030504040204" pitchFamily="50" charset="-128"/>
                <a:ea typeface="Meiryo UI" panose="020B0604030504040204" pitchFamily="50" charset="-128"/>
              </a:rPr>
              <a:t>その</a:t>
            </a:r>
            <a:r>
              <a:rPr lang="ja-JP" altLang="en-US" sz="8800" dirty="0">
                <a:latin typeface="Meiryo UI" panose="020B0604030504040204" pitchFamily="50" charset="-128"/>
                <a:ea typeface="Meiryo UI" panose="020B0604030504040204" pitchFamily="50" charset="-128"/>
              </a:rPr>
              <a:t>他</a:t>
            </a:r>
            <a:r>
              <a:rPr lang="en-US" altLang="ja-JP" sz="8800" dirty="0" smtClean="0">
                <a:latin typeface="Meiryo UI" panose="020B0604030504040204" pitchFamily="50" charset="-128"/>
                <a:ea typeface="Meiryo UI" panose="020B0604030504040204" pitchFamily="50" charset="-128"/>
              </a:rPr>
              <a:t>2】</a:t>
            </a:r>
            <a:r>
              <a:rPr lang="ja-JP" altLang="en-US" sz="8800" dirty="0" smtClean="0">
                <a:latin typeface="Meiryo UI" panose="020B0604030504040204" pitchFamily="50" charset="-128"/>
                <a:ea typeface="Meiryo UI" panose="020B0604030504040204" pitchFamily="50" charset="-128"/>
              </a:rPr>
              <a:t>香りを使ったリラックス効果・ストレス軽減</a:t>
            </a:r>
            <a:endParaRPr lang="ja-JP" altLang="en-US" sz="4800" dirty="0">
              <a:solidFill>
                <a:prstClr val="black"/>
              </a:solidFill>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276225" y="1371357"/>
            <a:ext cx="1630834" cy="712681"/>
            <a:chOff x="1300219" y="3138760"/>
            <a:chExt cx="1630834" cy="1048255"/>
          </a:xfrm>
          <a:solidFill>
            <a:schemeClr val="bg2">
              <a:lumMod val="75000"/>
            </a:schemeClr>
          </a:solidFill>
        </p:grpSpPr>
        <p:sp>
          <p:nvSpPr>
            <p:cNvPr id="25" name="角丸四角形 24"/>
            <p:cNvSpPr/>
            <p:nvPr/>
          </p:nvSpPr>
          <p:spPr>
            <a:xfrm>
              <a:off x="1300219" y="3138760"/>
              <a:ext cx="1630834" cy="104825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角丸四角形 4"/>
            <p:cNvSpPr txBox="1"/>
            <p:nvPr/>
          </p:nvSpPr>
          <p:spPr>
            <a:xfrm>
              <a:off x="1351391" y="3189932"/>
              <a:ext cx="1528490" cy="9459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ja-JP" altLang="en-US" sz="13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オフィスにおける香り</a:t>
              </a:r>
              <a:r>
                <a:rPr lang="ja-JP" altLang="en-US" sz="13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の効果とは</a:t>
              </a:r>
              <a:endParaRPr kumimoji="1" lang="ja-JP" altLang="en-US" sz="1300" kern="1200" dirty="0"/>
            </a:p>
          </p:txBody>
        </p:sp>
      </p:grpSp>
      <p:sp>
        <p:nvSpPr>
          <p:cNvPr id="4" name="正方形/長方形 3"/>
          <p:cNvSpPr/>
          <p:nvPr/>
        </p:nvSpPr>
        <p:spPr>
          <a:xfrm>
            <a:off x="2047791" y="1543031"/>
            <a:ext cx="5032147" cy="369332"/>
          </a:xfrm>
          <a:prstGeom prst="rect">
            <a:avLst/>
          </a:prstGeom>
        </p:spPr>
        <p:txBody>
          <a:bodyPr wrap="none">
            <a:spAutoFit/>
          </a:bodyPr>
          <a:lstStyle/>
          <a:p>
            <a:r>
              <a:rPr lang="ja-JP" altLang="en-US" b="1" dirty="0" smtClean="0"/>
              <a:t>従業員のストレスを軽減、リラックス感を促進</a:t>
            </a:r>
            <a:endParaRPr lang="ja-JP" altLang="en-US" dirty="0"/>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2794" y="3322780"/>
            <a:ext cx="3688207" cy="1331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図 20"/>
          <p:cNvPicPr>
            <a:picLocks noChangeAspect="1"/>
          </p:cNvPicPr>
          <p:nvPr/>
        </p:nvPicPr>
        <p:blipFill>
          <a:blip r:embed="rId4"/>
          <a:stretch>
            <a:fillRect/>
          </a:stretch>
        </p:blipFill>
        <p:spPr>
          <a:xfrm>
            <a:off x="1732794" y="4832239"/>
            <a:ext cx="3710106" cy="1317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4" name="テキスト ボックス 53"/>
          <p:cNvSpPr txBox="1"/>
          <p:nvPr/>
        </p:nvSpPr>
        <p:spPr>
          <a:xfrm>
            <a:off x="283859" y="2217094"/>
            <a:ext cx="1298755" cy="2616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altLang="ja-JP" sz="1100" dirty="0" smtClean="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マスキング</a:t>
            </a:r>
            <a:r>
              <a:rPr lang="en-US" altLang="ja-JP" sz="1100" dirty="0">
                <a:latin typeface="メイリオ" panose="020B0604030504040204" pitchFamily="50" charset="-128"/>
                <a:ea typeface="メイリオ" panose="020B0604030504040204" pitchFamily="50" charset="-128"/>
              </a:rPr>
              <a:t>-</a:t>
            </a:r>
          </a:p>
        </p:txBody>
      </p:sp>
      <p:sp>
        <p:nvSpPr>
          <p:cNvPr id="55" name="テキスト ボックス 54"/>
          <p:cNvSpPr txBox="1"/>
          <p:nvPr/>
        </p:nvSpPr>
        <p:spPr>
          <a:xfrm>
            <a:off x="1652950" y="2207463"/>
            <a:ext cx="5644666" cy="1015663"/>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rPr>
              <a:t>不快臭の上から香りをかぶせるのでなく、特殊消臭剤により、</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不快臭を感じる花のセンサーにカバーした上で、嫌なニオイと混ざることなく</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効果的に香らせることができます。</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たばこ臭、汗臭、下水臭、飲食物の臭いなど、様々な不快臭の消臭が可能。</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全国</a:t>
            </a:r>
            <a:r>
              <a:rPr lang="en-US" altLang="ja-JP" sz="1200" dirty="0" smtClean="0">
                <a:latin typeface="メイリオ" panose="020B0604030504040204" pitchFamily="50" charset="-128"/>
                <a:ea typeface="メイリオ" panose="020B0604030504040204" pitchFamily="50" charset="-128"/>
              </a:rPr>
              <a:t>10,000</a:t>
            </a:r>
            <a:r>
              <a:rPr lang="ja-JP" altLang="en-US" sz="1200" dirty="0" smtClean="0">
                <a:latin typeface="メイリオ" panose="020B0604030504040204" pitchFamily="50" charset="-128"/>
                <a:ea typeface="メイリオ" panose="020B0604030504040204" pitchFamily="50" charset="-128"/>
              </a:rPr>
              <a:t>台以上とさまざまな業界で導入いただいております。</a:t>
            </a:r>
            <a:endParaRPr lang="ja-JP" altLang="en-US" sz="1200" dirty="0">
              <a:latin typeface="メイリオ" panose="020B0604030504040204" pitchFamily="50" charset="-128"/>
              <a:ea typeface="メイリオ" panose="020B0604030504040204" pitchFamily="50" charset="-128"/>
            </a:endParaRPr>
          </a:p>
        </p:txBody>
      </p:sp>
      <p:sp>
        <p:nvSpPr>
          <p:cNvPr id="56" name="テキスト ボックス 55"/>
          <p:cNvSpPr txBox="1"/>
          <p:nvPr/>
        </p:nvSpPr>
        <p:spPr>
          <a:xfrm>
            <a:off x="279388" y="3278560"/>
            <a:ext cx="1303226" cy="43088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ja-JP" altLang="en-US" sz="1100" dirty="0" smtClean="0">
                <a:latin typeface="メイリオ" panose="020B0604030504040204" pitchFamily="50" charset="-128"/>
                <a:ea typeface="メイリオ" panose="020B0604030504040204" pitchFamily="50" charset="-128"/>
              </a:rPr>
              <a:t>導入企業</a:t>
            </a:r>
            <a:endParaRPr lang="en-US" altLang="ja-JP" sz="1100" dirty="0" smtClean="0">
              <a:latin typeface="メイリオ" panose="020B0604030504040204" pitchFamily="50" charset="-128"/>
              <a:ea typeface="メイリオ" panose="020B0604030504040204" pitchFamily="50" charset="-128"/>
            </a:endParaRPr>
          </a:p>
          <a:p>
            <a:pPr algn="ctr"/>
            <a:r>
              <a:rPr lang="ja-JP" altLang="en-US" sz="1100" dirty="0" smtClean="0">
                <a:latin typeface="メイリオ" panose="020B0604030504040204" pitchFamily="50" charset="-128"/>
                <a:ea typeface="メイリオ" panose="020B0604030504040204" pitchFamily="50" charset="-128"/>
              </a:rPr>
              <a:t>一覧</a:t>
            </a:r>
            <a:endParaRPr lang="en-US" altLang="ja-JP" sz="1100" dirty="0">
              <a:latin typeface="メイリオ" panose="020B0604030504040204" pitchFamily="50" charset="-128"/>
              <a:ea typeface="メイリオ" panose="020B0604030504040204" pitchFamily="50" charset="-128"/>
            </a:endParaRPr>
          </a:p>
        </p:txBody>
      </p:sp>
      <p:sp>
        <p:nvSpPr>
          <p:cNvPr id="57" name="テキスト ボックス 56"/>
          <p:cNvSpPr txBox="1"/>
          <p:nvPr/>
        </p:nvSpPr>
        <p:spPr>
          <a:xfrm>
            <a:off x="279389" y="4764180"/>
            <a:ext cx="1303226" cy="2616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ja-JP" altLang="en-US" sz="1100" dirty="0" smtClean="0">
                <a:latin typeface="メイリオ" panose="020B0604030504040204" pitchFamily="50" charset="-128"/>
                <a:ea typeface="メイリオ" panose="020B0604030504040204" pitchFamily="50" charset="-128"/>
              </a:rPr>
              <a:t>ディフーザー一覧</a:t>
            </a:r>
            <a:endParaRPr lang="en-US" altLang="ja-JP" sz="1100" dirty="0">
              <a:latin typeface="メイリオ" panose="020B0604030504040204" pitchFamily="50" charset="-128"/>
              <a:ea typeface="メイリオ" panose="020B0604030504040204" pitchFamily="50" charset="-128"/>
            </a:endParaRPr>
          </a:p>
        </p:txBody>
      </p:sp>
      <p:sp>
        <p:nvSpPr>
          <p:cNvPr id="64" name="正方形/長方形 63"/>
          <p:cNvSpPr/>
          <p:nvPr/>
        </p:nvSpPr>
        <p:spPr>
          <a:xfrm>
            <a:off x="2469322" y="6307953"/>
            <a:ext cx="4955203" cy="276999"/>
          </a:xfrm>
          <a:prstGeom prst="rect">
            <a:avLst/>
          </a:prstGeom>
        </p:spPr>
        <p:txBody>
          <a:bodyPr wrap="none">
            <a:spAutoFit/>
          </a:bodyPr>
          <a:lstStyle/>
          <a:p>
            <a:r>
              <a:rPr lang="ja-JP" altLang="en-US" sz="1200" b="1" dirty="0" smtClean="0">
                <a:solidFill>
                  <a:srgbClr val="FF0000"/>
                </a:solidFill>
              </a:rPr>
              <a:t>無料トライアルも実施しています。まずはお気軽にお試しください。</a:t>
            </a:r>
            <a:endParaRPr lang="ja-JP" altLang="en-US" sz="1200" dirty="0">
              <a:solidFill>
                <a:srgbClr val="FF0000"/>
              </a:solidFill>
            </a:endParaRPr>
          </a:p>
        </p:txBody>
      </p:sp>
      <p:sp>
        <p:nvSpPr>
          <p:cNvPr id="2" name="Rectangle 2"/>
          <p:cNvSpPr>
            <a:spLocks noChangeArrowheads="1"/>
          </p:cNvSpPr>
          <p:nvPr/>
        </p:nvSpPr>
        <p:spPr bwMode="auto">
          <a:xfrm>
            <a:off x="-2250830" y="39552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smtClean="0">
                <a:ln>
                  <a:noFill/>
                </a:ln>
                <a:solidFill>
                  <a:schemeClr val="tx1"/>
                </a:solidFill>
                <a:effectLst/>
                <a:latin typeface="Arial" panose="020B0604020202020204" pitchFamily="34" charset="0"/>
              </a:rPr>
              <a:t>　</a:t>
            </a:r>
          </a:p>
        </p:txBody>
      </p:sp>
      <p:sp>
        <p:nvSpPr>
          <p:cNvPr id="5" name="正方形/長方形 4"/>
          <p:cNvSpPr/>
          <p:nvPr/>
        </p:nvSpPr>
        <p:spPr>
          <a:xfrm>
            <a:off x="279389" y="4457010"/>
            <a:ext cx="340825" cy="157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4713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85"/>
          <p:cNvSpPr>
            <a:spLocks noChangeArrowheads="1"/>
          </p:cNvSpPr>
          <p:nvPr/>
        </p:nvSpPr>
        <p:spPr bwMode="auto">
          <a:xfrm>
            <a:off x="349416" y="770275"/>
            <a:ext cx="8533068" cy="421418"/>
          </a:xfrm>
          <a:prstGeom prst="roundRect">
            <a:avLst>
              <a:gd name="adj" fmla="val 5620"/>
            </a:avLst>
          </a:prstGeom>
          <a:solidFill>
            <a:schemeClr val="bg1"/>
          </a:solidFill>
          <a:ln w="28575" algn="ctr">
            <a:solidFill>
              <a:srgbClr val="969696"/>
            </a:solidFill>
            <a:round/>
            <a:headEnd/>
            <a:tailEnd/>
          </a:ln>
        </p:spPr>
        <p:txBody>
          <a:bodyPr wrap="none" anchor="ctr"/>
          <a:lstStyle>
            <a:lvl1pPr>
              <a:spcBef>
                <a:spcPct val="20000"/>
              </a:spcBef>
              <a:buFont typeface="Arial" panose="020B0604020202020204" pitchFamily="34" charset="0"/>
              <a:buChar char="•"/>
              <a:defRPr kumimoji="1" sz="3200">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lgn="ctr" defTabSz="685800">
              <a:spcBef>
                <a:spcPct val="0"/>
              </a:spcBef>
              <a:buNone/>
              <a:defRPr/>
            </a:pPr>
            <a:endParaRPr lang="ja-JP" altLang="en-US" sz="1800">
              <a:solidFill>
                <a:srgbClr val="FFFFFF"/>
              </a:solidFill>
              <a:latin typeface="Meiryo UI" panose="020B0604030504040204" pitchFamily="50" charset="-128"/>
              <a:ea typeface="Meiryo UI" panose="020B0604030504040204" pitchFamily="50" charset="-128"/>
            </a:endParaRPr>
          </a:p>
        </p:txBody>
      </p:sp>
      <p:sp>
        <p:nvSpPr>
          <p:cNvPr id="40" name="Text Box 4"/>
          <p:cNvSpPr txBox="1">
            <a:spLocks noChangeArrowheads="1"/>
          </p:cNvSpPr>
          <p:nvPr/>
        </p:nvSpPr>
        <p:spPr bwMode="auto">
          <a:xfrm>
            <a:off x="291598" y="802230"/>
            <a:ext cx="864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lgn="ctr" defTabSz="685800">
              <a:spcBef>
                <a:spcPct val="0"/>
              </a:spcBef>
              <a:buNone/>
              <a:defRPr/>
            </a:pPr>
            <a:r>
              <a:rPr lang="en-US" altLang="ja-JP" sz="1800" dirty="0" smtClean="0">
                <a:solidFill>
                  <a:srgbClr val="000000"/>
                </a:solidFill>
                <a:latin typeface="Meiryo UI" panose="020B0604030504040204" pitchFamily="50" charset="-128"/>
                <a:ea typeface="Meiryo UI" panose="020B0604030504040204" pitchFamily="50" charset="-128"/>
              </a:rPr>
              <a:t>ES</a:t>
            </a:r>
            <a:r>
              <a:rPr lang="ja-JP" altLang="en-US" sz="1800" dirty="0" smtClean="0">
                <a:solidFill>
                  <a:srgbClr val="000000"/>
                </a:solidFill>
                <a:latin typeface="Meiryo UI" panose="020B0604030504040204" pitchFamily="50" charset="-128"/>
                <a:ea typeface="Meiryo UI" panose="020B0604030504040204" pitchFamily="50" charset="-128"/>
              </a:rPr>
              <a:t>向上～スマホ・タブレットで雑誌が読み放題～</a:t>
            </a:r>
            <a:endParaRPr lang="ja-JP" altLang="en-US" sz="1800" dirty="0">
              <a:solidFill>
                <a:srgbClr val="000000"/>
              </a:solidFill>
              <a:latin typeface="Meiryo UI" panose="020B0604030504040204" pitchFamily="50" charset="-128"/>
              <a:ea typeface="Meiryo UI" panose="020B0604030504040204" pitchFamily="50" charset="-128"/>
            </a:endParaRPr>
          </a:p>
        </p:txBody>
      </p:sp>
      <p:sp>
        <p:nvSpPr>
          <p:cNvPr id="24" name="Rectangle 3"/>
          <p:cNvSpPr txBox="1">
            <a:spLocks noChangeArrowheads="1"/>
          </p:cNvSpPr>
          <p:nvPr/>
        </p:nvSpPr>
        <p:spPr bwMode="auto">
          <a:xfrm>
            <a:off x="388796" y="187056"/>
            <a:ext cx="7785940"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t">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800" dirty="0" smtClean="0">
                <a:latin typeface="Meiryo UI" panose="020B0604030504040204" pitchFamily="50" charset="-128"/>
                <a:ea typeface="Meiryo UI" panose="020B0604030504040204" pitchFamily="50" charset="-128"/>
              </a:rPr>
              <a:t>【</a:t>
            </a:r>
            <a:r>
              <a:rPr lang="ja-JP" altLang="en-US" sz="8800" dirty="0" smtClean="0">
                <a:latin typeface="Meiryo UI" panose="020B0604030504040204" pitchFamily="50" charset="-128"/>
                <a:ea typeface="Meiryo UI" panose="020B0604030504040204" pitchFamily="50" charset="-128"/>
              </a:rPr>
              <a:t>その他</a:t>
            </a:r>
            <a:r>
              <a:rPr lang="en-US" altLang="ja-JP" sz="8800" dirty="0" smtClean="0">
                <a:latin typeface="Meiryo UI" panose="020B0604030504040204" pitchFamily="50" charset="-128"/>
                <a:ea typeface="Meiryo UI" panose="020B0604030504040204" pitchFamily="50" charset="-128"/>
              </a:rPr>
              <a:t>3】d</a:t>
            </a:r>
            <a:r>
              <a:rPr lang="ja-JP" altLang="en-US" sz="8800" dirty="0" smtClean="0">
                <a:latin typeface="Meiryo UI" panose="020B0604030504040204" pitchFamily="50" charset="-128"/>
                <a:ea typeface="Meiryo UI" panose="020B0604030504040204" pitchFamily="50" charset="-128"/>
              </a:rPr>
              <a:t>マガジン </a:t>
            </a:r>
            <a:r>
              <a:rPr lang="en-US" altLang="ja-JP" sz="8800" dirty="0" smtClean="0">
                <a:latin typeface="Meiryo UI" panose="020B0604030504040204" pitchFamily="50" charset="-128"/>
                <a:ea typeface="Meiryo UI" panose="020B0604030504040204" pitchFamily="50" charset="-128"/>
              </a:rPr>
              <a:t>for Biz</a:t>
            </a:r>
            <a:r>
              <a:rPr lang="ja-JP" altLang="en-US" sz="8800" dirty="0" smtClean="0">
                <a:latin typeface="Meiryo UI" panose="020B0604030504040204" pitchFamily="50" charset="-128"/>
                <a:ea typeface="Meiryo UI" panose="020B0604030504040204" pitchFamily="50" charset="-128"/>
              </a:rPr>
              <a:t>による福利厚生</a:t>
            </a:r>
            <a:endParaRPr lang="ja-JP" altLang="en-US" sz="4800" dirty="0">
              <a:solidFill>
                <a:prstClr val="black"/>
              </a:solidFill>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445972" y="2682367"/>
            <a:ext cx="1630834" cy="1169615"/>
            <a:chOff x="1300219" y="3138760"/>
            <a:chExt cx="1630834" cy="1048255"/>
          </a:xfrm>
          <a:solidFill>
            <a:schemeClr val="bg2">
              <a:lumMod val="75000"/>
            </a:schemeClr>
          </a:solidFill>
        </p:grpSpPr>
        <p:sp>
          <p:nvSpPr>
            <p:cNvPr id="25" name="角丸四角形 24"/>
            <p:cNvSpPr/>
            <p:nvPr/>
          </p:nvSpPr>
          <p:spPr>
            <a:xfrm>
              <a:off x="1300219" y="3138760"/>
              <a:ext cx="1630834" cy="104825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角丸四角形 4"/>
            <p:cNvSpPr txBox="1"/>
            <p:nvPr/>
          </p:nvSpPr>
          <p:spPr>
            <a:xfrm>
              <a:off x="1351391" y="3189932"/>
              <a:ext cx="1528490" cy="9459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ja-JP" altLang="en-US" dirty="0" smtClean="0">
                  <a:latin typeface="Meiryo UI" panose="020B0604030504040204" pitchFamily="50" charset="-128"/>
                  <a:ea typeface="Meiryo UI" panose="020B0604030504040204" pitchFamily="50" charset="-128"/>
                </a:rPr>
                <a:t>導入</a:t>
              </a:r>
              <a:r>
                <a:rPr lang="ja-JP" altLang="en-US" dirty="0">
                  <a:latin typeface="Meiryo UI" panose="020B0604030504040204" pitchFamily="50" charset="-128"/>
                  <a:ea typeface="Meiryo UI" panose="020B0604030504040204" pitchFamily="50" charset="-128"/>
                </a:rPr>
                <a:t>効果</a:t>
              </a:r>
              <a:endParaRPr kumimoji="1" lang="ja-JP" altLang="en-US" kern="1200" dirty="0">
                <a:latin typeface="Meiryo UI" panose="020B0604030504040204" pitchFamily="50" charset="-128"/>
                <a:ea typeface="Meiryo UI" panose="020B0604030504040204" pitchFamily="50" charset="-128"/>
              </a:endParaRPr>
            </a:p>
          </p:txBody>
        </p:sp>
      </p:grpSp>
      <p:sp>
        <p:nvSpPr>
          <p:cNvPr id="37" name="正方形/長方形 36"/>
          <p:cNvSpPr/>
          <p:nvPr/>
        </p:nvSpPr>
        <p:spPr>
          <a:xfrm>
            <a:off x="3473518" y="3172597"/>
            <a:ext cx="4968587" cy="215444"/>
          </a:xfrm>
          <a:prstGeom prst="rect">
            <a:avLst/>
          </a:prstGeom>
        </p:spPr>
        <p:txBody>
          <a:bodyPr wrap="square" lIns="0" tIns="0" rIns="0" bIns="0">
            <a:spAutoFit/>
          </a:bodyPr>
          <a:lstStyle/>
          <a:p>
            <a:r>
              <a:rPr lang="ja-JP" altLang="en-US" sz="1400" dirty="0" smtClean="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月々の雑誌購入コストの削減。購入の手間や管理も簡単になります。</a:t>
            </a:r>
            <a:endPar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9" name="正方形/長方形 48"/>
          <p:cNvSpPr/>
          <p:nvPr/>
        </p:nvSpPr>
        <p:spPr>
          <a:xfrm>
            <a:off x="3467562" y="3575258"/>
            <a:ext cx="3242433" cy="215444"/>
          </a:xfrm>
          <a:prstGeom prst="rect">
            <a:avLst/>
          </a:prstGeom>
        </p:spPr>
        <p:txBody>
          <a:bodyPr wrap="square" lIns="0" tIns="0" rIns="0" bIns="0">
            <a:spAutoFit/>
          </a:bodyPr>
          <a:lstStyle/>
          <a:p>
            <a:r>
              <a:rPr lang="ja-JP" altLang="en-US" sz="1400" dirty="0" smtClean="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書籍廃棄物の削減し、環境への社会貢献。</a:t>
            </a:r>
            <a:endPar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2" name="グループ化 1"/>
          <p:cNvGrpSpPr/>
          <p:nvPr/>
        </p:nvGrpSpPr>
        <p:grpSpPr>
          <a:xfrm>
            <a:off x="388796" y="1460468"/>
            <a:ext cx="2600138" cy="281043"/>
            <a:chOff x="388796" y="1466575"/>
            <a:chExt cx="2600138" cy="281043"/>
          </a:xfrm>
        </p:grpSpPr>
        <p:pic>
          <p:nvPicPr>
            <p:cNvPr id="80" name="図 79"/>
            <p:cNvPicPr>
              <a:picLocks noChangeAspect="1"/>
            </p:cNvPicPr>
            <p:nvPr/>
          </p:nvPicPr>
          <p:blipFill>
            <a:blip r:embed="rId2"/>
            <a:stretch>
              <a:fillRect/>
            </a:stretch>
          </p:blipFill>
          <p:spPr>
            <a:xfrm>
              <a:off x="388796" y="1466575"/>
              <a:ext cx="1749884" cy="256424"/>
            </a:xfrm>
            <a:prstGeom prst="rect">
              <a:avLst/>
            </a:prstGeom>
          </p:spPr>
        </p:pic>
        <p:sp>
          <p:nvSpPr>
            <p:cNvPr id="81" name="正方形/長方形 80"/>
            <p:cNvSpPr/>
            <p:nvPr/>
          </p:nvSpPr>
          <p:spPr>
            <a:xfrm>
              <a:off x="1951918" y="1491021"/>
              <a:ext cx="1037016" cy="256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rPr>
                <a:t>とは？</a:t>
              </a:r>
              <a:endParaRPr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82" name="テキスト ボックス 81"/>
          <p:cNvSpPr txBox="1"/>
          <p:nvPr/>
        </p:nvSpPr>
        <p:spPr>
          <a:xfrm>
            <a:off x="388796" y="1832808"/>
            <a:ext cx="7620798" cy="492443"/>
          </a:xfrm>
          <a:prstGeom prst="rect">
            <a:avLst/>
          </a:prstGeom>
          <a:noFill/>
        </p:spPr>
        <p:txBody>
          <a:bodyPr wrap="square" lIns="0" tIns="0" rIns="0" bIns="0" rtlCol="0">
            <a:spAutoFit/>
          </a:bodyPr>
          <a:lstStyle/>
          <a:p>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定額月額料金で、</a:t>
            </a:r>
            <a:r>
              <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rPr>
              <a:t>160</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誌以上の雑誌がスマホ・タブレットで読み放題にな</a:t>
            </a: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る</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アプリです。</a:t>
            </a:r>
            <a:r>
              <a:rPr lang="en-US" altLang="ja-JP" sz="1600" b="1" dirty="0" err="1" smtClean="0">
                <a:latin typeface="Meiryo UI" panose="020B0604030504040204" pitchFamily="50" charset="-128"/>
                <a:ea typeface="Meiryo UI" panose="020B0604030504040204" pitchFamily="50" charset="-128"/>
                <a:cs typeface="メイリオ" panose="020B0604030504040204" pitchFamily="50" charset="-128"/>
              </a:rPr>
              <a:t>docomo</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でなくても利用が可能！</a:t>
            </a:r>
            <a:endParaRPr lang="ja-JP" altLang="en-US" sz="16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4" name="テキスト ボックス 83"/>
          <p:cNvSpPr txBox="1"/>
          <p:nvPr/>
        </p:nvSpPr>
        <p:spPr>
          <a:xfrm>
            <a:off x="2245077" y="3121985"/>
            <a:ext cx="1118946"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ja-JP" altLang="en-US" sz="1400" dirty="0" smtClean="0"/>
              <a:t>コスト削減</a:t>
            </a:r>
            <a:endParaRPr lang="en-US" altLang="ja-JP" sz="1400" dirty="0"/>
          </a:p>
        </p:txBody>
      </p:sp>
      <p:sp>
        <p:nvSpPr>
          <p:cNvPr id="85" name="テキスト ボックス 84"/>
          <p:cNvSpPr txBox="1"/>
          <p:nvPr/>
        </p:nvSpPr>
        <p:spPr>
          <a:xfrm>
            <a:off x="2245077" y="2682367"/>
            <a:ext cx="1118946"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altLang="ja-JP" sz="1400" dirty="0" smtClean="0"/>
              <a:t>ES</a:t>
            </a:r>
            <a:r>
              <a:rPr lang="ja-JP" altLang="en-US" sz="1400" dirty="0"/>
              <a:t>向上</a:t>
            </a:r>
            <a:endParaRPr lang="en-US" altLang="ja-JP" sz="1400" dirty="0" smtClean="0"/>
          </a:p>
        </p:txBody>
      </p:sp>
      <p:sp>
        <p:nvSpPr>
          <p:cNvPr id="86" name="テキスト ボックス 85"/>
          <p:cNvSpPr txBox="1"/>
          <p:nvPr/>
        </p:nvSpPr>
        <p:spPr>
          <a:xfrm>
            <a:off x="2243107" y="3544205"/>
            <a:ext cx="1118946"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altLang="ja-JP" sz="1400" dirty="0" smtClean="0"/>
              <a:t>CSR</a:t>
            </a:r>
            <a:r>
              <a:rPr lang="ja-JP" altLang="en-US" sz="1400" dirty="0" smtClean="0"/>
              <a:t>へ寄与</a:t>
            </a:r>
            <a:endParaRPr lang="en-US" altLang="ja-JP" sz="1400" dirty="0"/>
          </a:p>
        </p:txBody>
      </p:sp>
      <p:sp>
        <p:nvSpPr>
          <p:cNvPr id="87" name="正方形/長方形 86"/>
          <p:cNvSpPr/>
          <p:nvPr/>
        </p:nvSpPr>
        <p:spPr>
          <a:xfrm>
            <a:off x="3469532" y="2647324"/>
            <a:ext cx="5219432" cy="430887"/>
          </a:xfrm>
          <a:prstGeom prst="rect">
            <a:avLst/>
          </a:prstGeom>
        </p:spPr>
        <p:txBody>
          <a:bodyPr wrap="square" lIns="0" tIns="0" rIns="0" bIns="0">
            <a:spAutoFit/>
          </a:bodyPr>
          <a:lstStyle/>
          <a:p>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休憩時間や社内食堂で</a:t>
            </a:r>
            <a:r>
              <a:rPr lang="ja-JP" altLang="en-US" sz="1400" dirty="0" smtClean="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160</a:t>
            </a:r>
            <a:r>
              <a:rPr lang="ja-JP" altLang="en-US" sz="1400" dirty="0" smtClean="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誌以上（バックナンバー含め</a:t>
            </a:r>
            <a:r>
              <a:rPr lang="en-US" altLang="ja-JP" sz="1400" dirty="0" smtClean="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800</a:t>
            </a:r>
            <a:r>
              <a:rPr lang="ja-JP" altLang="en-US" sz="1400" dirty="0" smtClean="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冊）の</a:t>
            </a:r>
            <a:endParaRPr lang="en-US" altLang="ja-JP" sz="1400" dirty="0" smtClean="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smtClean="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rPr>
              <a:t>雑誌を読め、従業員満足度向上。</a:t>
            </a:r>
            <a:endPar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20" name="図 119"/>
          <p:cNvPicPr>
            <a:picLocks noChangeAspect="1"/>
          </p:cNvPicPr>
          <p:nvPr/>
        </p:nvPicPr>
        <p:blipFill rotWithShape="1">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p:blipFill>
        <p:spPr>
          <a:xfrm>
            <a:off x="5766491" y="4561130"/>
            <a:ext cx="2837137" cy="1559253"/>
          </a:xfrm>
          <a:prstGeom prst="rect">
            <a:avLst/>
          </a:prstGeom>
        </p:spPr>
      </p:pic>
      <p:pic>
        <p:nvPicPr>
          <p:cNvPr id="121" name="図 12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61389" y="4561130"/>
            <a:ext cx="2640051" cy="1559254"/>
          </a:xfrm>
          <a:prstGeom prst="rect">
            <a:avLst/>
          </a:prstGeom>
        </p:spPr>
      </p:pic>
      <p:sp>
        <p:nvSpPr>
          <p:cNvPr id="122" name="右矢印 121"/>
          <p:cNvSpPr/>
          <p:nvPr/>
        </p:nvSpPr>
        <p:spPr>
          <a:xfrm>
            <a:off x="4169552" y="4999857"/>
            <a:ext cx="746041" cy="612817"/>
          </a:xfrm>
          <a:prstGeom prst="rightArrow">
            <a:avLst/>
          </a:prstGeom>
          <a:gradFill flip="none" rotWithShape="1">
            <a:gsLst>
              <a:gs pos="0">
                <a:srgbClr val="2F9152"/>
              </a:gs>
              <a:gs pos="50000">
                <a:srgbClr val="42C270"/>
              </a:gs>
              <a:gs pos="100000">
                <a:schemeClr val="accent3">
                  <a:lumMod val="20000"/>
                  <a:lumOff val="80000"/>
                </a:schemeClr>
              </a:gs>
            </a:gsLst>
            <a:lin ang="10800000" scaled="1"/>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350">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5183706" y="4363376"/>
            <a:ext cx="1564298" cy="161583"/>
          </a:xfrm>
          <a:prstGeom prst="rect">
            <a:avLst/>
          </a:prstGeom>
          <a:noFill/>
        </p:spPr>
        <p:txBody>
          <a:bodyPr wrap="square" lIns="0" tIns="0" rIns="0" bIns="0" rtlCol="0">
            <a:spAutoFit/>
          </a:bodyPr>
          <a:lstStyle/>
          <a:p>
            <a:r>
              <a:rPr lang="ja-JP" altLang="en-US" sz="1050" b="1" dirty="0" smtClean="0">
                <a:solidFill>
                  <a:srgbClr val="C12525"/>
                </a:solidFill>
                <a:latin typeface="Meiryo UI" panose="020B0604030504040204" pitchFamily="50" charset="-128"/>
                <a:ea typeface="Meiryo UI" panose="020B0604030504040204" pitchFamily="50" charset="-128"/>
                <a:cs typeface="メイリオ" panose="020B0604030504040204" pitchFamily="50" charset="-128"/>
              </a:rPr>
              <a:t>自分</a:t>
            </a:r>
            <a:r>
              <a:rPr lang="ja-JP" altLang="en-US" sz="1050" b="1" dirty="0">
                <a:solidFill>
                  <a:srgbClr val="C12525"/>
                </a:solidFill>
                <a:latin typeface="Meiryo UI" panose="020B0604030504040204" pitchFamily="50" charset="-128"/>
                <a:ea typeface="Meiryo UI" panose="020B0604030504040204" pitchFamily="50" charset="-128"/>
                <a:cs typeface="メイリオ" panose="020B0604030504040204" pitchFamily="50" charset="-128"/>
              </a:rPr>
              <a:t>で読みたい雑誌を選ぶ</a:t>
            </a:r>
          </a:p>
        </p:txBody>
      </p:sp>
      <p:sp>
        <p:nvSpPr>
          <p:cNvPr id="124" name="テキスト ボックス 123"/>
          <p:cNvSpPr txBox="1"/>
          <p:nvPr/>
        </p:nvSpPr>
        <p:spPr>
          <a:xfrm>
            <a:off x="676614" y="4363376"/>
            <a:ext cx="3224826" cy="161583"/>
          </a:xfrm>
          <a:prstGeom prst="rect">
            <a:avLst/>
          </a:prstGeom>
          <a:noFill/>
        </p:spPr>
        <p:txBody>
          <a:bodyPr wrap="square" lIns="0" tIns="0" rIns="0" bIns="0" rtlCol="0">
            <a:spAutoFit/>
          </a:bodyPr>
          <a:lstStyle/>
          <a:p>
            <a:r>
              <a:rPr lang="ja-JP" altLang="en-US" sz="1050" b="1" dirty="0">
                <a:latin typeface="Meiryo UI" panose="020B0604030504040204" pitchFamily="50" charset="-128"/>
                <a:ea typeface="Meiryo UI" panose="020B0604030504040204" pitchFamily="50" charset="-128"/>
                <a:cs typeface="メイリオ" panose="020B0604030504040204" pitchFamily="50" charset="-128"/>
              </a:rPr>
              <a:t>限られた雑誌のなかから数種類だけ持っていって閲覧する</a:t>
            </a:r>
          </a:p>
        </p:txBody>
      </p:sp>
      <p:sp>
        <p:nvSpPr>
          <p:cNvPr id="125" name="テキスト ボックス 124"/>
          <p:cNvSpPr txBox="1"/>
          <p:nvPr/>
        </p:nvSpPr>
        <p:spPr>
          <a:xfrm>
            <a:off x="382687" y="4023937"/>
            <a:ext cx="2979366" cy="230832"/>
          </a:xfrm>
          <a:prstGeom prst="rect">
            <a:avLst/>
          </a:prstGeom>
          <a:solidFill>
            <a:schemeClr val="bg1"/>
          </a:solidFill>
        </p:spPr>
        <p:txBody>
          <a:bodyPr wrap="square" lIns="54000" tIns="0" rIns="27000" bIns="0" rtlCol="0">
            <a:spAutoFit/>
          </a:bodyPr>
          <a:lstStyle/>
          <a:p>
            <a:r>
              <a:rPr lang="ja-JP" altLang="en-US" sz="1500" b="1" dirty="0" smtClean="0">
                <a:solidFill>
                  <a:srgbClr val="70AD47"/>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500" b="1" dirty="0" smtClean="0">
                <a:solidFill>
                  <a:srgbClr val="70AD47"/>
                </a:solidFill>
                <a:latin typeface="Meiryo UI" panose="020B0604030504040204" pitchFamily="50" charset="-128"/>
                <a:ea typeface="Meiryo UI" panose="020B0604030504040204" pitchFamily="50" charset="-128"/>
                <a:cs typeface="メイリオ" panose="020B0604030504040204" pitchFamily="50" charset="-128"/>
              </a:rPr>
              <a:t>d</a:t>
            </a:r>
            <a:r>
              <a:rPr lang="ja-JP" altLang="en-US" sz="1500" b="1" dirty="0" smtClean="0">
                <a:solidFill>
                  <a:srgbClr val="70AD47"/>
                </a:solidFill>
                <a:latin typeface="Meiryo UI" panose="020B0604030504040204" pitchFamily="50" charset="-128"/>
                <a:ea typeface="Meiryo UI" panose="020B0604030504040204" pitchFamily="50" charset="-128"/>
                <a:cs typeface="メイリオ" panose="020B0604030504040204" pitchFamily="50" charset="-128"/>
              </a:rPr>
              <a:t>マガジン </a:t>
            </a:r>
            <a:r>
              <a:rPr lang="en-US" altLang="ja-JP" sz="1500" b="1" dirty="0" smtClean="0">
                <a:solidFill>
                  <a:srgbClr val="70AD47"/>
                </a:solidFill>
                <a:latin typeface="Meiryo UI" panose="020B0604030504040204" pitchFamily="50" charset="-128"/>
                <a:ea typeface="Meiryo UI" panose="020B0604030504040204" pitchFamily="50" charset="-128"/>
                <a:cs typeface="メイリオ" panose="020B0604030504040204" pitchFamily="50" charset="-128"/>
              </a:rPr>
              <a:t>for Biz</a:t>
            </a:r>
            <a:r>
              <a:rPr lang="ja-JP" altLang="en-US" sz="1500" b="1" dirty="0" smtClean="0">
                <a:solidFill>
                  <a:srgbClr val="70AD47"/>
                </a:solidFill>
                <a:latin typeface="Meiryo UI" panose="020B0604030504040204" pitchFamily="50" charset="-128"/>
                <a:ea typeface="Meiryo UI" panose="020B0604030504040204" pitchFamily="50" charset="-128"/>
                <a:cs typeface="メイリオ" panose="020B0604030504040204" pitchFamily="50" charset="-128"/>
              </a:rPr>
              <a:t>導入イメージ</a:t>
            </a:r>
            <a:endParaRPr lang="en-US" altLang="ja-JP" sz="1500" b="1" dirty="0" smtClean="0">
              <a:solidFill>
                <a:srgbClr val="70AD47"/>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26" name="テキスト ボックス 125"/>
          <p:cNvSpPr txBox="1"/>
          <p:nvPr/>
        </p:nvSpPr>
        <p:spPr>
          <a:xfrm>
            <a:off x="676614" y="4561954"/>
            <a:ext cx="584775" cy="1558429"/>
          </a:xfrm>
          <a:prstGeom prst="rect">
            <a:avLst/>
          </a:prstGeom>
          <a:solidFill>
            <a:srgbClr val="70AD47"/>
          </a:solidFill>
        </p:spPr>
        <p:style>
          <a:lnRef idx="0">
            <a:scrgbClr r="0" g="0" b="0"/>
          </a:lnRef>
          <a:fillRef idx="1002">
            <a:schemeClr val="lt2"/>
          </a:fillRef>
          <a:effectRef idx="0">
            <a:scrgbClr r="0" g="0" b="0"/>
          </a:effectRef>
          <a:fontRef idx="major"/>
        </p:style>
        <p:txBody>
          <a:bodyPr vert="eaVert" wrap="square" lIns="0" tIns="0" rIns="0" bIns="0" rtlCol="0">
            <a:spAutoFit/>
          </a:bodyPr>
          <a:lstStyle/>
          <a:p>
            <a:pPr algn="ct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従　来</a:t>
            </a:r>
            <a:endPar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endParaRPr>
          </a:p>
          <a:p>
            <a:pPr algn="ct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27" name="テキスト ボックス 126"/>
          <p:cNvSpPr txBox="1"/>
          <p:nvPr/>
        </p:nvSpPr>
        <p:spPr>
          <a:xfrm>
            <a:off x="5183706" y="4561954"/>
            <a:ext cx="584775" cy="1558429"/>
          </a:xfrm>
          <a:prstGeom prst="rect">
            <a:avLst/>
          </a:prstGeom>
          <a:solidFill>
            <a:srgbClr val="FF0000"/>
          </a:solidFill>
        </p:spPr>
        <p:style>
          <a:lnRef idx="0">
            <a:scrgbClr r="0" g="0" b="0"/>
          </a:lnRef>
          <a:fillRef idx="1002">
            <a:schemeClr val="lt2"/>
          </a:fillRef>
          <a:effectRef idx="0">
            <a:scrgbClr r="0" g="0" b="0"/>
          </a:effectRef>
          <a:fontRef idx="major"/>
        </p:style>
        <p:txBody>
          <a:bodyPr vert="eaVert" wrap="square" lIns="0" tIns="0" rIns="0" bIns="0" rtlCol="0">
            <a:spAutoFit/>
          </a:bodyPr>
          <a:lstStyle/>
          <a:p>
            <a:pPr algn="ct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導入後</a:t>
            </a:r>
            <a:endPar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endParaRPr>
          </a:p>
          <a:p>
            <a:pPr algn="ct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 name="正方形/長方形 2"/>
          <p:cNvSpPr/>
          <p:nvPr/>
        </p:nvSpPr>
        <p:spPr>
          <a:xfrm>
            <a:off x="3433697" y="6290523"/>
            <a:ext cx="5448787" cy="246221"/>
          </a:xfrm>
          <a:prstGeom prst="rect">
            <a:avLst/>
          </a:prstGeom>
        </p:spPr>
        <p:txBody>
          <a:bodyPr wrap="square">
            <a:spAutoFit/>
          </a:bodyPr>
          <a:lstStyle/>
          <a:p>
            <a:pPr lvl="0"/>
            <a:r>
              <a:rPr lang="ja-JP" altLang="en-US" sz="1000" dirty="0" smtClean="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自身</a:t>
            </a:r>
            <a:r>
              <a:rPr lang="ja-JP" altLang="en-US" sz="1000" dirty="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のスマホ</a:t>
            </a:r>
            <a:r>
              <a:rPr lang="ja-JP" altLang="en-US" sz="1000" dirty="0" smtClean="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等でも利用</a:t>
            </a:r>
            <a:r>
              <a:rPr lang="ja-JP" altLang="en-US" sz="1000" dirty="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できます</a:t>
            </a:r>
            <a:r>
              <a:rPr lang="ja-JP" altLang="en-US" sz="1000" dirty="0" smtClean="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。面倒</a:t>
            </a:r>
            <a:r>
              <a:rPr lang="ja-JP" altLang="en-US" sz="1000" dirty="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な手続き等はなく</a:t>
            </a:r>
            <a:r>
              <a:rPr lang="ja-JP" altLang="en-US" sz="1000" dirty="0" smtClean="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指定</a:t>
            </a:r>
            <a:r>
              <a:rPr lang="en-US" altLang="ja-JP" sz="1000" dirty="0" smtClean="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Wi-Fi</a:t>
            </a:r>
            <a:r>
              <a:rPr lang="ja-JP" altLang="en-US" sz="1000" dirty="0" smtClean="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に繋ぐだけで</a:t>
            </a:r>
            <a:r>
              <a:rPr lang="ja-JP" altLang="en-US" sz="1000" dirty="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お楽しみ</a:t>
            </a:r>
            <a:r>
              <a:rPr lang="ja-JP" altLang="en-US" sz="1000" dirty="0" smtClean="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rPr>
              <a:t>いただけます。</a:t>
            </a:r>
            <a:endParaRPr lang="en-US" altLang="ja-JP" sz="1000" dirty="0" smtClean="0">
              <a:solidFill>
                <a:prstClr val="black">
                  <a:lumMod val="85000"/>
                  <a:lumOff val="15000"/>
                </a:prst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31" name="図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093" y="1502651"/>
            <a:ext cx="805286" cy="805286"/>
          </a:xfrm>
          <a:prstGeom prst="rect">
            <a:avLst/>
          </a:prstGeom>
        </p:spPr>
      </p:pic>
    </p:spTree>
    <p:extLst>
      <p:ext uri="{BB962C8B-B14F-4D97-AF65-F5344CB8AC3E}">
        <p14:creationId xmlns:p14="http://schemas.microsoft.com/office/powerpoint/2010/main" val="3200437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9"/>
          <p:cNvSpPr txBox="1">
            <a:spLocks noChangeArrowheads="1"/>
          </p:cNvSpPr>
          <p:nvPr/>
        </p:nvSpPr>
        <p:spPr bwMode="auto">
          <a:xfrm>
            <a:off x="2187258" y="1343487"/>
            <a:ext cx="6875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600" b="1" dirty="0" smtClean="0">
                <a:latin typeface="Meiryo UI" panose="020B0604030504040204" pitchFamily="50" charset="-128"/>
                <a:ea typeface="Meiryo UI" panose="020B0604030504040204" pitchFamily="50" charset="-128"/>
              </a:rPr>
              <a:t>オフィス</a:t>
            </a:r>
            <a:r>
              <a:rPr lang="ja-JP" altLang="en-US" sz="1600" b="1" dirty="0">
                <a:latin typeface="Meiryo UI" panose="020B0604030504040204" pitchFamily="50" charset="-128"/>
                <a:ea typeface="Meiryo UI" panose="020B0604030504040204" pitchFamily="50" charset="-128"/>
              </a:rPr>
              <a:t>コーヒ</a:t>
            </a:r>
            <a:r>
              <a:rPr lang="ja-JP" altLang="en-US" sz="1600" b="1" dirty="0" smtClean="0">
                <a:latin typeface="Meiryo UI" panose="020B0604030504040204" pitchFamily="50" charset="-128"/>
                <a:ea typeface="Meiryo UI" panose="020B0604030504040204" pitchFamily="50" charset="-128"/>
              </a:rPr>
              <a:t>ーによって</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リラックス</a:t>
            </a:r>
            <a:r>
              <a:rPr lang="ja-JP" altLang="en-US" sz="1600" b="1" dirty="0">
                <a:latin typeface="Meiryo UI" panose="020B0604030504040204" pitchFamily="50" charset="-128"/>
                <a:ea typeface="Meiryo UI" panose="020B0604030504040204" pitchFamily="50" charset="-128"/>
              </a:rPr>
              <a:t>効果、集中力を高め、業務の生産性向上につながります</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職場内のコミュニケーションを活性化させ、イキイキとした職場づくり</a:t>
            </a:r>
            <a:r>
              <a:rPr lang="ja-JP" altLang="en-US" sz="1600" b="1" dirty="0" smtClean="0">
                <a:latin typeface="Meiryo UI" panose="020B0604030504040204" pitchFamily="50" charset="-128"/>
                <a:ea typeface="Meiryo UI" panose="020B0604030504040204" pitchFamily="50" charset="-128"/>
              </a:rPr>
              <a:t>につながります。</a:t>
            </a:r>
            <a:endParaRPr lang="ja-JP" altLang="en-US" sz="1600" b="1" dirty="0">
              <a:latin typeface="Meiryo UI" panose="020B0604030504040204" pitchFamily="50" charset="-128"/>
              <a:ea typeface="Meiryo UI" panose="020B0604030504040204" pitchFamily="50" charset="-128"/>
            </a:endParaRPr>
          </a:p>
        </p:txBody>
      </p:sp>
      <p:sp>
        <p:nvSpPr>
          <p:cNvPr id="39" name="AutoShape 85"/>
          <p:cNvSpPr>
            <a:spLocks noChangeArrowheads="1"/>
          </p:cNvSpPr>
          <p:nvPr/>
        </p:nvSpPr>
        <p:spPr bwMode="auto">
          <a:xfrm>
            <a:off x="349416" y="770275"/>
            <a:ext cx="8533068" cy="421418"/>
          </a:xfrm>
          <a:prstGeom prst="roundRect">
            <a:avLst>
              <a:gd name="adj" fmla="val 5620"/>
            </a:avLst>
          </a:prstGeom>
          <a:solidFill>
            <a:schemeClr val="bg1"/>
          </a:solidFill>
          <a:ln w="28575" algn="ctr">
            <a:solidFill>
              <a:srgbClr val="969696"/>
            </a:solidFill>
            <a:round/>
            <a:headEnd/>
            <a:tailEnd/>
          </a:ln>
        </p:spPr>
        <p:txBody>
          <a:bodyPr wrap="none" anchor="ctr"/>
          <a:lstStyle>
            <a:lvl1pPr>
              <a:spcBef>
                <a:spcPct val="20000"/>
              </a:spcBef>
              <a:buFont typeface="Arial" panose="020B0604020202020204" pitchFamily="34" charset="0"/>
              <a:buChar char="•"/>
              <a:defRPr kumimoji="1" sz="3200">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lgn="ctr" defTabSz="685800">
              <a:spcBef>
                <a:spcPct val="0"/>
              </a:spcBef>
              <a:buNone/>
              <a:defRPr/>
            </a:pPr>
            <a:endParaRPr lang="ja-JP" altLang="en-US" sz="1800">
              <a:solidFill>
                <a:srgbClr val="FFFFFF"/>
              </a:solidFill>
              <a:latin typeface="Meiryo UI" panose="020B0604030504040204" pitchFamily="50" charset="-128"/>
              <a:ea typeface="Meiryo UI" panose="020B0604030504040204" pitchFamily="50" charset="-128"/>
            </a:endParaRPr>
          </a:p>
        </p:txBody>
      </p:sp>
      <p:sp>
        <p:nvSpPr>
          <p:cNvPr id="40" name="Text Box 4"/>
          <p:cNvSpPr txBox="1">
            <a:spLocks noChangeArrowheads="1"/>
          </p:cNvSpPr>
          <p:nvPr/>
        </p:nvSpPr>
        <p:spPr bwMode="auto">
          <a:xfrm>
            <a:off x="291598" y="802230"/>
            <a:ext cx="864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lgn="ctr" defTabSz="685800">
              <a:spcBef>
                <a:spcPct val="0"/>
              </a:spcBef>
              <a:buNone/>
              <a:defRPr/>
            </a:pPr>
            <a:r>
              <a:rPr lang="ja-JP" altLang="en-US" sz="1800" dirty="0">
                <a:solidFill>
                  <a:srgbClr val="000000"/>
                </a:solidFill>
                <a:latin typeface="Meiryo UI" panose="020B0604030504040204" pitchFamily="50" charset="-128"/>
                <a:ea typeface="Meiryo UI" panose="020B0604030504040204" pitchFamily="50" charset="-128"/>
              </a:rPr>
              <a:t>コーヒーリラックス効果</a:t>
            </a:r>
            <a:r>
              <a:rPr lang="en-US" altLang="ja-JP" sz="1800" dirty="0">
                <a:solidFill>
                  <a:srgbClr val="000000"/>
                </a:solidFill>
                <a:latin typeface="Meiryo UI" panose="020B0604030504040204" pitchFamily="50" charset="-128"/>
                <a:ea typeface="Meiryo UI" panose="020B0604030504040204" pitchFamily="50" charset="-128"/>
              </a:rPr>
              <a:t>×</a:t>
            </a:r>
            <a:r>
              <a:rPr lang="ja-JP" altLang="en-US" sz="1800" dirty="0">
                <a:solidFill>
                  <a:srgbClr val="000000"/>
                </a:solidFill>
                <a:latin typeface="Meiryo UI" panose="020B0604030504040204" pitchFamily="50" charset="-128"/>
                <a:ea typeface="Meiryo UI" panose="020B0604030504040204" pitchFamily="50" charset="-128"/>
              </a:rPr>
              <a:t>コミュニケーション向上　→→→　働き方改善</a:t>
            </a:r>
            <a:r>
              <a:rPr lang="en-US" altLang="ja-JP" sz="1800" dirty="0">
                <a:solidFill>
                  <a:srgbClr val="000000"/>
                </a:solidFill>
                <a:latin typeface="Meiryo UI" panose="020B0604030504040204" pitchFamily="50" charset="-128"/>
                <a:ea typeface="Meiryo UI" panose="020B0604030504040204" pitchFamily="50" charset="-128"/>
              </a:rPr>
              <a:t>/</a:t>
            </a:r>
            <a:r>
              <a:rPr lang="ja-JP" altLang="en-US" sz="1800" dirty="0">
                <a:solidFill>
                  <a:srgbClr val="000000"/>
                </a:solidFill>
                <a:latin typeface="Meiryo UI" panose="020B0604030504040204" pitchFamily="50" charset="-128"/>
                <a:ea typeface="Meiryo UI" panose="020B0604030504040204" pitchFamily="50" charset="-128"/>
              </a:rPr>
              <a:t>生産性向上</a:t>
            </a:r>
          </a:p>
        </p:txBody>
      </p:sp>
      <p:sp>
        <p:nvSpPr>
          <p:cNvPr id="24" name="Rectangle 3"/>
          <p:cNvSpPr txBox="1">
            <a:spLocks noChangeArrowheads="1"/>
          </p:cNvSpPr>
          <p:nvPr/>
        </p:nvSpPr>
        <p:spPr bwMode="auto">
          <a:xfrm>
            <a:off x="388796" y="187056"/>
            <a:ext cx="7785940"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t">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800" dirty="0">
                <a:latin typeface="Meiryo UI" panose="020B0604030504040204" pitchFamily="50" charset="-128"/>
                <a:ea typeface="Meiryo UI" panose="020B0604030504040204" pitchFamily="50" charset="-128"/>
              </a:rPr>
              <a:t>【</a:t>
            </a:r>
            <a:r>
              <a:rPr lang="ja-JP" altLang="en-US" sz="8800" dirty="0">
                <a:latin typeface="Meiryo UI" panose="020B0604030504040204" pitchFamily="50" charset="-128"/>
                <a:ea typeface="Meiryo UI" panose="020B0604030504040204" pitchFamily="50" charset="-128"/>
              </a:rPr>
              <a:t>その他４</a:t>
            </a:r>
            <a:r>
              <a:rPr lang="en-US" altLang="ja-JP" sz="8800" dirty="0">
                <a:latin typeface="Meiryo UI" panose="020B0604030504040204" pitchFamily="50" charset="-128"/>
                <a:ea typeface="Meiryo UI" panose="020B0604030504040204" pitchFamily="50" charset="-128"/>
              </a:rPr>
              <a:t>】</a:t>
            </a:r>
            <a:r>
              <a:rPr lang="ja-JP" altLang="en-US" sz="8800" dirty="0">
                <a:latin typeface="Meiryo UI" panose="020B0604030504040204" pitchFamily="50" charset="-128"/>
                <a:ea typeface="Meiryo UI" panose="020B0604030504040204" pitchFamily="50" charset="-128"/>
              </a:rPr>
              <a:t>　コーヒーでイキイキとした職場づくりへ</a:t>
            </a:r>
          </a:p>
        </p:txBody>
      </p:sp>
      <p:sp>
        <p:nvSpPr>
          <p:cNvPr id="30" name="正方形/長方形 29"/>
          <p:cNvSpPr/>
          <p:nvPr/>
        </p:nvSpPr>
        <p:spPr>
          <a:xfrm>
            <a:off x="379449" y="2262408"/>
            <a:ext cx="1787779" cy="3710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latin typeface="Meiryo UI" pitchFamily="50" charset="-128"/>
                <a:ea typeface="Meiryo UI" pitchFamily="50" charset="-128"/>
                <a:cs typeface="Meiryo UI" pitchFamily="50" charset="-128"/>
              </a:rPr>
              <a:t>リラックス効果</a:t>
            </a:r>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416" y="2847031"/>
            <a:ext cx="3022309" cy="200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テキスト ボックス 13"/>
          <p:cNvSpPr txBox="1">
            <a:spLocks noChangeArrowheads="1"/>
          </p:cNvSpPr>
          <p:nvPr/>
        </p:nvSpPr>
        <p:spPr bwMode="auto">
          <a:xfrm>
            <a:off x="370329" y="2625653"/>
            <a:ext cx="2749333" cy="24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auto" hangingPunct="1">
              <a:spcBef>
                <a:spcPct val="0"/>
              </a:spcBef>
              <a:spcAft>
                <a:spcPts val="0"/>
              </a:spcAft>
              <a:buFontTx/>
              <a:buNone/>
              <a:defRPr/>
            </a:pPr>
            <a:r>
              <a:rPr lang="en-US" altLang="ja-JP" sz="1050" dirty="0">
                <a:solidFill>
                  <a:srgbClr val="000000"/>
                </a:solidFill>
                <a:latin typeface="Meiryo UI" pitchFamily="50" charset="-128"/>
                <a:ea typeface="Meiryo UI" pitchFamily="50" charset="-128"/>
                <a:cs typeface="Meiryo UI" pitchFamily="50" charset="-128"/>
              </a:rPr>
              <a:t>Q:</a:t>
            </a:r>
            <a:r>
              <a:rPr lang="ja-JP" altLang="en-US" sz="1050" dirty="0">
                <a:solidFill>
                  <a:srgbClr val="000000"/>
                </a:solidFill>
                <a:latin typeface="Meiryo UI" pitchFamily="50" charset="-128"/>
                <a:ea typeface="Meiryo UI" pitchFamily="50" charset="-128"/>
                <a:cs typeface="Meiryo UI" pitchFamily="50" charset="-128"/>
              </a:rPr>
              <a:t>コーヒーにどの様な効果を期待していますか？</a:t>
            </a:r>
          </a:p>
        </p:txBody>
      </p:sp>
      <p:pic>
        <p:nvPicPr>
          <p:cNvPr id="3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237" y="2917187"/>
            <a:ext cx="2709329" cy="206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931" y="2720753"/>
            <a:ext cx="2318896" cy="21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正方形/長方形 40"/>
          <p:cNvSpPr/>
          <p:nvPr/>
        </p:nvSpPr>
        <p:spPr>
          <a:xfrm>
            <a:off x="360480" y="4878405"/>
            <a:ext cx="1787779" cy="37260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latin typeface="Meiryo UI" pitchFamily="50" charset="-128"/>
                <a:ea typeface="Meiryo UI" pitchFamily="50" charset="-128"/>
                <a:cs typeface="Meiryo UI" pitchFamily="50" charset="-128"/>
              </a:rPr>
              <a:t>ラインナップ</a:t>
            </a:r>
          </a:p>
        </p:txBody>
      </p:sp>
      <p:sp>
        <p:nvSpPr>
          <p:cNvPr id="42" name="正方形/長方形 41"/>
          <p:cNvSpPr/>
          <p:nvPr/>
        </p:nvSpPr>
        <p:spPr>
          <a:xfrm>
            <a:off x="6026946" y="2262407"/>
            <a:ext cx="2418480" cy="3710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latin typeface="Meiryo UI" pitchFamily="50" charset="-128"/>
                <a:ea typeface="Meiryo UI" pitchFamily="50" charset="-128"/>
                <a:cs typeface="Meiryo UI" pitchFamily="50" charset="-128"/>
              </a:rPr>
              <a:t>コミュニケーション活性化</a:t>
            </a:r>
          </a:p>
        </p:txBody>
      </p:sp>
      <p:pic>
        <p:nvPicPr>
          <p:cNvPr id="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036" y="5098223"/>
            <a:ext cx="2328380" cy="133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6">
            <a:extLst>
              <a:ext uri="{28A0092B-C50C-407E-A947-70E740481C1C}">
                <a14:useLocalDpi xmlns:a14="http://schemas.microsoft.com/office/drawing/2010/main" val="0"/>
              </a:ext>
            </a:extLst>
          </a:blip>
          <a:srcRect l="42839" t="5084" r="2867" b="3357"/>
          <a:stretch>
            <a:fillRect/>
          </a:stretch>
        </p:blipFill>
        <p:spPr bwMode="auto">
          <a:xfrm>
            <a:off x="2382203" y="5090429"/>
            <a:ext cx="1441604" cy="135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7826" y="3193605"/>
            <a:ext cx="2864658" cy="15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5521" y="5099783"/>
            <a:ext cx="2445352" cy="132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テキスト ボックス 12"/>
          <p:cNvSpPr txBox="1">
            <a:spLocks noChangeArrowheads="1"/>
          </p:cNvSpPr>
          <p:nvPr/>
        </p:nvSpPr>
        <p:spPr bwMode="auto">
          <a:xfrm>
            <a:off x="349416" y="5386638"/>
            <a:ext cx="1809907" cy="93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dirty="0">
                <a:latin typeface="Meiryo UI" panose="020B0604030504040204" pitchFamily="50" charset="-128"/>
                <a:ea typeface="Meiryo UI" panose="020B0604030504040204" pitchFamily="50" charset="-128"/>
              </a:rPr>
              <a:t>小人数～大人数まで</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職場環境に合わせて、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ご提案させて頂きます。</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p:txBody>
      </p:sp>
      <p:sp>
        <p:nvSpPr>
          <p:cNvPr id="48" name="テキスト ボックス 13"/>
          <p:cNvSpPr txBox="1">
            <a:spLocks noChangeArrowheads="1"/>
          </p:cNvSpPr>
          <p:nvPr/>
        </p:nvSpPr>
        <p:spPr bwMode="auto">
          <a:xfrm>
            <a:off x="6026945" y="2633448"/>
            <a:ext cx="2855539" cy="40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auto" hangingPunct="1">
              <a:spcBef>
                <a:spcPct val="0"/>
              </a:spcBef>
              <a:spcAft>
                <a:spcPts val="0"/>
              </a:spcAft>
              <a:buFontTx/>
              <a:buNone/>
              <a:defRPr/>
            </a:pPr>
            <a:r>
              <a:rPr lang="ja-JP" altLang="en-US" sz="1050" dirty="0" smtClean="0">
                <a:solidFill>
                  <a:srgbClr val="000000"/>
                </a:solidFill>
                <a:latin typeface="Meiryo UI" pitchFamily="50" charset="-128"/>
                <a:ea typeface="Meiryo UI" pitchFamily="50" charset="-128"/>
                <a:cs typeface="Meiryo UI" pitchFamily="50" charset="-128"/>
              </a:rPr>
              <a:t>リラックスした気持ちで、話をすることで、</a:t>
            </a:r>
            <a:endParaRPr lang="en-US" altLang="ja-JP" sz="1050" dirty="0" smtClean="0">
              <a:solidFill>
                <a:srgbClr val="000000"/>
              </a:solidFill>
              <a:latin typeface="Meiryo UI" pitchFamily="50" charset="-128"/>
              <a:ea typeface="Meiryo UI" pitchFamily="50" charset="-128"/>
              <a:cs typeface="Meiryo UI" pitchFamily="50" charset="-128"/>
            </a:endParaRPr>
          </a:p>
          <a:p>
            <a:pPr eaLnBrk="1" fontAlgn="auto" hangingPunct="1">
              <a:spcBef>
                <a:spcPct val="0"/>
              </a:spcBef>
              <a:spcAft>
                <a:spcPts val="0"/>
              </a:spcAft>
              <a:buFontTx/>
              <a:buNone/>
              <a:defRPr/>
            </a:pPr>
            <a:r>
              <a:rPr lang="ja-JP" altLang="en-US" sz="1050" dirty="0" smtClean="0">
                <a:solidFill>
                  <a:srgbClr val="000000"/>
                </a:solidFill>
                <a:latin typeface="Meiryo UI" pitchFamily="50" charset="-128"/>
                <a:ea typeface="Meiryo UI" pitchFamily="50" charset="-128"/>
                <a:cs typeface="Meiryo UI" pitchFamily="50" charset="-128"/>
              </a:rPr>
              <a:t>コミュニケーション活性化につながります。</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50" name="テキスト ボックス 30"/>
          <p:cNvSpPr txBox="1">
            <a:spLocks noChangeArrowheads="1"/>
          </p:cNvSpPr>
          <p:nvPr/>
        </p:nvSpPr>
        <p:spPr bwMode="auto">
          <a:xfrm>
            <a:off x="7068995" y="6212906"/>
            <a:ext cx="1269307" cy="2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000">
                <a:solidFill>
                  <a:schemeClr val="bg1"/>
                </a:solidFill>
                <a:latin typeface="Meiryo UI" panose="020B0604030504040204" pitchFamily="50" charset="-128"/>
                <a:ea typeface="Meiryo UI" panose="020B0604030504040204" pitchFamily="50" charset="-128"/>
              </a:rPr>
              <a:t>2018</a:t>
            </a:r>
            <a:r>
              <a:rPr lang="ja-JP" altLang="en-US" sz="1000">
                <a:solidFill>
                  <a:schemeClr val="bg1"/>
                </a:solidFill>
                <a:latin typeface="Meiryo UI" panose="020B0604030504040204" pitchFamily="50" charset="-128"/>
                <a:ea typeface="Meiryo UI" panose="020B0604030504040204" pitchFamily="50" charset="-128"/>
              </a:rPr>
              <a:t>年</a:t>
            </a:r>
            <a:r>
              <a:rPr lang="en-US" altLang="ja-JP" sz="1000">
                <a:solidFill>
                  <a:schemeClr val="bg1"/>
                </a:solidFill>
                <a:latin typeface="Meiryo UI" panose="020B0604030504040204" pitchFamily="50" charset="-128"/>
                <a:ea typeface="Meiryo UI" panose="020B0604030504040204" pitchFamily="50" charset="-128"/>
              </a:rPr>
              <a:t>1</a:t>
            </a:r>
            <a:r>
              <a:rPr lang="ja-JP" altLang="en-US" sz="1000">
                <a:solidFill>
                  <a:schemeClr val="bg1"/>
                </a:solidFill>
                <a:latin typeface="Meiryo UI" panose="020B0604030504040204" pitchFamily="50" charset="-128"/>
                <a:ea typeface="Meiryo UI" panose="020B0604030504040204" pitchFamily="50" charset="-128"/>
              </a:rPr>
              <a:t>月新発売</a:t>
            </a:r>
          </a:p>
        </p:txBody>
      </p:sp>
      <p:grpSp>
        <p:nvGrpSpPr>
          <p:cNvPr id="52" name="グループ化 51"/>
          <p:cNvGrpSpPr/>
          <p:nvPr/>
        </p:nvGrpSpPr>
        <p:grpSpPr>
          <a:xfrm>
            <a:off x="425214" y="1305012"/>
            <a:ext cx="1630834" cy="825869"/>
            <a:chOff x="1300219" y="3138760"/>
            <a:chExt cx="1630834" cy="1048255"/>
          </a:xfrm>
          <a:solidFill>
            <a:schemeClr val="bg2">
              <a:lumMod val="75000"/>
            </a:schemeClr>
          </a:solidFill>
        </p:grpSpPr>
        <p:sp>
          <p:nvSpPr>
            <p:cNvPr id="53" name="角丸四角形 52"/>
            <p:cNvSpPr/>
            <p:nvPr/>
          </p:nvSpPr>
          <p:spPr>
            <a:xfrm>
              <a:off x="1300219" y="3138760"/>
              <a:ext cx="1630834" cy="104825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角丸四角形 4"/>
            <p:cNvSpPr txBox="1"/>
            <p:nvPr/>
          </p:nvSpPr>
          <p:spPr>
            <a:xfrm>
              <a:off x="1351391" y="3189932"/>
              <a:ext cx="1528490" cy="9459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ja-JP" altLang="en-US" dirty="0" smtClean="0">
                  <a:latin typeface="Meiryo UI" panose="020B0604030504040204" pitchFamily="50" charset="-128"/>
                  <a:ea typeface="Meiryo UI" panose="020B0604030504040204" pitchFamily="50" charset="-128"/>
                </a:rPr>
                <a:t>導入</a:t>
              </a:r>
              <a:r>
                <a:rPr lang="ja-JP" altLang="en-US" dirty="0">
                  <a:latin typeface="Meiryo UI" panose="020B0604030504040204" pitchFamily="50" charset="-128"/>
                  <a:ea typeface="Meiryo UI" panose="020B0604030504040204" pitchFamily="50" charset="-128"/>
                </a:rPr>
                <a:t>効果</a:t>
              </a:r>
              <a:endParaRPr kumimoji="1" lang="ja-JP" altLang="en-US" kern="12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178623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141381" y="2143421"/>
            <a:ext cx="6954875" cy="2626841"/>
          </a:xfrm>
          <a:prstGeom prst="rect">
            <a:avLst/>
          </a:prstGeom>
        </p:spPr>
      </p:pic>
      <p:sp>
        <p:nvSpPr>
          <p:cNvPr id="4" name="テキスト ボックス 3"/>
          <p:cNvSpPr txBox="1"/>
          <p:nvPr/>
        </p:nvSpPr>
        <p:spPr>
          <a:xfrm>
            <a:off x="565960" y="89809"/>
            <a:ext cx="1771021"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はじめに</a:t>
            </a:r>
          </a:p>
        </p:txBody>
      </p:sp>
      <p:sp>
        <p:nvSpPr>
          <p:cNvPr id="5" name="正方形/長方形 4"/>
          <p:cNvSpPr/>
          <p:nvPr/>
        </p:nvSpPr>
        <p:spPr>
          <a:xfrm>
            <a:off x="1018738" y="1161982"/>
            <a:ext cx="7200160" cy="4589718"/>
          </a:xfrm>
          <a:prstGeom prst="rect">
            <a:avLst/>
          </a:prstGeom>
        </p:spPr>
        <p:txBody>
          <a:bodyPr wrap="square">
            <a:spAutoFit/>
          </a:bodyPr>
          <a:lstStyle/>
          <a:p>
            <a:pPr algn="just">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人々のライフスタイルに直結する「働き方」について</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日本は長時間労働が蔓延化していること、</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人口減少による働き手の不足といった問題があがっており、</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企業にとって</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長時間労働の削減</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職場環境の改善</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は喫緊の課題です。</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それに伴い、長時間労働の抑制や年次有給休暇の取得促進等の</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働き方改革</a:t>
            </a: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に取り組む企業が非常に多くみられます。</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設立以来、</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と向き合ってきた弊社では</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音で空間をデザインする</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コンセプトに、オフィスに特化した楽曲の選曲・編成・空間づくりも</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手がけております。</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職員の働きやすさ向上と理想的なメンタルバランスの構築に向けて</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弊社のサービスが一助となれば幸いです。</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7036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293818" y="204576"/>
            <a:ext cx="5724525"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latin typeface="Meiryo UI" panose="020B0604030504040204" pitchFamily="50" charset="-128"/>
                <a:ea typeface="Meiryo UI" panose="020B0604030504040204" pitchFamily="50" charset="-128"/>
              </a:rPr>
              <a:t>企業が抱える課題と取り組み</a:t>
            </a:r>
          </a:p>
        </p:txBody>
      </p:sp>
      <p:sp>
        <p:nvSpPr>
          <p:cNvPr id="4" name="テキスト ボックス 3"/>
          <p:cNvSpPr txBox="1"/>
          <p:nvPr/>
        </p:nvSpPr>
        <p:spPr>
          <a:xfrm>
            <a:off x="1474184" y="2018100"/>
            <a:ext cx="1107996"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課題</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cxnSp>
        <p:nvCxnSpPr>
          <p:cNvPr id="15" name="直線コネクタ 14"/>
          <p:cNvCxnSpPr>
            <a:stCxn id="55" idx="3"/>
            <a:endCxn id="78" idx="1"/>
          </p:cNvCxnSpPr>
          <p:nvPr/>
        </p:nvCxnSpPr>
        <p:spPr>
          <a:xfrm flipV="1">
            <a:off x="1657392" y="4734369"/>
            <a:ext cx="389759" cy="26938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55" idx="3"/>
            <a:endCxn id="82" idx="1"/>
          </p:cNvCxnSpPr>
          <p:nvPr/>
        </p:nvCxnSpPr>
        <p:spPr>
          <a:xfrm>
            <a:off x="1657392" y="5003749"/>
            <a:ext cx="389759" cy="25050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65" idx="3"/>
            <a:endCxn id="99" idx="1"/>
          </p:cNvCxnSpPr>
          <p:nvPr/>
        </p:nvCxnSpPr>
        <p:spPr>
          <a:xfrm flipV="1">
            <a:off x="1648248" y="2767066"/>
            <a:ext cx="383847" cy="51057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110" idx="1"/>
            <a:endCxn id="65" idx="3"/>
          </p:cNvCxnSpPr>
          <p:nvPr/>
        </p:nvCxnSpPr>
        <p:spPr>
          <a:xfrm flipH="1" flipV="1">
            <a:off x="1648248" y="3277638"/>
            <a:ext cx="379934" cy="52595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65" idx="3"/>
            <a:endCxn id="103" idx="1"/>
          </p:cNvCxnSpPr>
          <p:nvPr/>
        </p:nvCxnSpPr>
        <p:spPr>
          <a:xfrm>
            <a:off x="1648248" y="3277638"/>
            <a:ext cx="438405" cy="120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5955318" y="2019244"/>
            <a:ext cx="1569660"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取り組み</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grpSp>
        <p:nvGrpSpPr>
          <p:cNvPr id="54" name="グループ化 53"/>
          <p:cNvGrpSpPr/>
          <p:nvPr/>
        </p:nvGrpSpPr>
        <p:grpSpPr>
          <a:xfrm>
            <a:off x="514801" y="4746738"/>
            <a:ext cx="1142591" cy="514022"/>
            <a:chOff x="1300219" y="3138760"/>
            <a:chExt cx="1630834" cy="1048255"/>
          </a:xfrm>
        </p:grpSpPr>
        <p:sp>
          <p:nvSpPr>
            <p:cNvPr id="55" name="角丸四角形 54"/>
            <p:cNvSpPr/>
            <p:nvPr/>
          </p:nvSpPr>
          <p:spPr>
            <a:xfrm>
              <a:off x="1300219" y="3138760"/>
              <a:ext cx="1630834" cy="1048255"/>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角丸四角形 4"/>
            <p:cNvSpPr txBox="1"/>
            <p:nvPr/>
          </p:nvSpPr>
          <p:spPr>
            <a:xfrm>
              <a:off x="1351391" y="3189932"/>
              <a:ext cx="1528490" cy="9459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ja-JP" altLang="en-US" sz="1600" dirty="0">
                  <a:solidFill>
                    <a:prstClr val="white"/>
                  </a:solidFill>
                  <a:latin typeface="ＭＳ Ｐゴシック" panose="020B0600070205080204" pitchFamily="50" charset="-128"/>
                  <a:ea typeface="メイリオ" panose="020B0604030504040204" pitchFamily="50" charset="-128"/>
                  <a:cs typeface="ＭＳ Ｐゴシック" panose="020B0600070205080204" pitchFamily="50" charset="-128"/>
                </a:rPr>
                <a:t>制度</a:t>
              </a:r>
              <a:endParaRPr lang="ja-JP" altLang="en-US" sz="1600" dirty="0">
                <a:solidFill>
                  <a:prstClr val="white"/>
                </a:solidFill>
              </a:endParaRPr>
            </a:p>
          </p:txBody>
        </p:sp>
      </p:grpSp>
      <p:grpSp>
        <p:nvGrpSpPr>
          <p:cNvPr id="64" name="グループ化 63"/>
          <p:cNvGrpSpPr/>
          <p:nvPr/>
        </p:nvGrpSpPr>
        <p:grpSpPr>
          <a:xfrm>
            <a:off x="505657" y="2962324"/>
            <a:ext cx="1142591" cy="630627"/>
            <a:chOff x="1300219" y="3138760"/>
            <a:chExt cx="1630834" cy="1048255"/>
          </a:xfrm>
          <a:solidFill>
            <a:schemeClr val="accent6"/>
          </a:solidFill>
        </p:grpSpPr>
        <p:sp>
          <p:nvSpPr>
            <p:cNvPr id="65" name="角丸四角形 64"/>
            <p:cNvSpPr/>
            <p:nvPr/>
          </p:nvSpPr>
          <p:spPr>
            <a:xfrm>
              <a:off x="1300219" y="3138760"/>
              <a:ext cx="1630834" cy="104825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角丸四角形 4"/>
            <p:cNvSpPr txBox="1"/>
            <p:nvPr/>
          </p:nvSpPr>
          <p:spPr>
            <a:xfrm>
              <a:off x="1351391" y="3189932"/>
              <a:ext cx="1528490" cy="9459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ja-JP" altLang="en-US" sz="1600" dirty="0" smtClean="0">
                  <a:solidFill>
                    <a:prstClr val="white"/>
                  </a:solidFill>
                  <a:latin typeface="ＭＳ Ｐゴシック" panose="020B0600070205080204" pitchFamily="50" charset="-128"/>
                  <a:ea typeface="メイリオ" panose="020B0604030504040204" pitchFamily="50" charset="-128"/>
                  <a:cs typeface="ＭＳ Ｐゴシック" panose="020B0600070205080204" pitchFamily="50" charset="-128"/>
                </a:rPr>
                <a:t>労働</a:t>
              </a:r>
              <a:r>
                <a:rPr lang="ja-JP" altLang="en-US" sz="1600" dirty="0">
                  <a:solidFill>
                    <a:prstClr val="white"/>
                  </a:solidFill>
                  <a:latin typeface="ＭＳ Ｐゴシック" panose="020B0600070205080204" pitchFamily="50" charset="-128"/>
                  <a:ea typeface="メイリオ" panose="020B0604030504040204" pitchFamily="50" charset="-128"/>
                  <a:cs typeface="ＭＳ Ｐゴシック" panose="020B0600070205080204" pitchFamily="50" charset="-128"/>
                </a:rPr>
                <a:t>環境　　労働</a:t>
              </a:r>
              <a:r>
                <a:rPr lang="ja-JP" altLang="en-US" sz="1600" dirty="0" smtClean="0">
                  <a:solidFill>
                    <a:prstClr val="white"/>
                  </a:solidFill>
                  <a:latin typeface="ＭＳ Ｐゴシック" panose="020B0600070205080204" pitchFamily="50" charset="-128"/>
                  <a:ea typeface="メイリオ" panose="020B0604030504040204" pitchFamily="50" charset="-128"/>
                  <a:cs typeface="ＭＳ Ｐゴシック" panose="020B0600070205080204" pitchFamily="50" charset="-128"/>
                </a:rPr>
                <a:t>時間</a:t>
              </a:r>
              <a:endParaRPr lang="en-US" altLang="ja-JP" sz="1600" dirty="0">
                <a:solidFill>
                  <a:prstClr val="white"/>
                </a:solidFill>
                <a:latin typeface="ＭＳ Ｐゴシック" panose="020B0600070205080204" pitchFamily="50" charset="-128"/>
                <a:ea typeface="メイリオ" panose="020B0604030504040204" pitchFamily="50" charset="-128"/>
                <a:cs typeface="ＭＳ Ｐゴシック" panose="020B0600070205080204" pitchFamily="50" charset="-128"/>
              </a:endParaRPr>
            </a:p>
          </p:txBody>
        </p:sp>
      </p:grpSp>
      <p:grpSp>
        <p:nvGrpSpPr>
          <p:cNvPr id="77" name="グループ化 76"/>
          <p:cNvGrpSpPr/>
          <p:nvPr/>
        </p:nvGrpSpPr>
        <p:grpSpPr>
          <a:xfrm>
            <a:off x="2047151" y="4477358"/>
            <a:ext cx="1863433" cy="514022"/>
            <a:chOff x="1300219" y="3138760"/>
            <a:chExt cx="1630834" cy="1048255"/>
          </a:xfrm>
        </p:grpSpPr>
        <p:sp>
          <p:nvSpPr>
            <p:cNvPr id="78" name="角丸四角形 77"/>
            <p:cNvSpPr/>
            <p:nvPr/>
          </p:nvSpPr>
          <p:spPr>
            <a:xfrm>
              <a:off x="1300219" y="3138760"/>
              <a:ext cx="1630834" cy="1048255"/>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角丸四角形 4"/>
            <p:cNvSpPr txBox="1"/>
            <p:nvPr/>
          </p:nvSpPr>
          <p:spPr>
            <a:xfrm>
              <a:off x="1351390" y="3189932"/>
              <a:ext cx="1528490" cy="9459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ja-JP" altLang="en-US" sz="1350" dirty="0" smtClean="0">
                  <a:solidFill>
                    <a:schemeClr val="bg1"/>
                  </a:solidFill>
                  <a:latin typeface="ＭＳ Ｐゴシック" panose="020B0600070205080204" pitchFamily="50" charset="-128"/>
                  <a:ea typeface="メイリオ" panose="020B0604030504040204" pitchFamily="50" charset="-128"/>
                  <a:cs typeface="ＭＳ Ｐゴシック" panose="020B0600070205080204" pitchFamily="50" charset="-128"/>
                </a:rPr>
                <a:t>メンタルヘルス対策</a:t>
              </a:r>
              <a:endParaRPr lang="ja-JP" altLang="en-US" sz="1350" dirty="0">
                <a:solidFill>
                  <a:schemeClr val="bg1"/>
                </a:solidFill>
              </a:endParaRPr>
            </a:p>
          </p:txBody>
        </p:sp>
      </p:grpSp>
      <p:grpSp>
        <p:nvGrpSpPr>
          <p:cNvPr id="81" name="グループ化 80"/>
          <p:cNvGrpSpPr/>
          <p:nvPr/>
        </p:nvGrpSpPr>
        <p:grpSpPr>
          <a:xfrm>
            <a:off x="2047151" y="4997239"/>
            <a:ext cx="1863433" cy="514022"/>
            <a:chOff x="1300219" y="3138760"/>
            <a:chExt cx="1630834" cy="1048255"/>
          </a:xfrm>
        </p:grpSpPr>
        <p:sp>
          <p:nvSpPr>
            <p:cNvPr id="82" name="角丸四角形 81"/>
            <p:cNvSpPr/>
            <p:nvPr/>
          </p:nvSpPr>
          <p:spPr>
            <a:xfrm>
              <a:off x="1300219" y="3138760"/>
              <a:ext cx="1630834" cy="1048255"/>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3" name="角丸四角形 4"/>
            <p:cNvSpPr txBox="1"/>
            <p:nvPr/>
          </p:nvSpPr>
          <p:spPr>
            <a:xfrm>
              <a:off x="1351390" y="3189932"/>
              <a:ext cx="1528490" cy="9459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ja-JP" altLang="en-US" sz="1350" dirty="0">
                  <a:solidFill>
                    <a:schemeClr val="bg1"/>
                  </a:solidFill>
                  <a:latin typeface="ＭＳ Ｐゴシック" panose="020B0600070205080204" pitchFamily="50" charset="-128"/>
                  <a:ea typeface="メイリオ" panose="020B0604030504040204" pitchFamily="50" charset="-128"/>
                  <a:cs typeface="ＭＳ Ｐゴシック" panose="020B0600070205080204" pitchFamily="50" charset="-128"/>
                </a:rPr>
                <a:t>ハラスメント対策</a:t>
              </a:r>
              <a:endParaRPr lang="ja-JP" altLang="en-US" sz="1350" dirty="0">
                <a:solidFill>
                  <a:schemeClr val="bg1"/>
                </a:solidFill>
              </a:endParaRPr>
            </a:p>
          </p:txBody>
        </p:sp>
      </p:grpSp>
      <p:grpSp>
        <p:nvGrpSpPr>
          <p:cNvPr id="98" name="グループ化 97"/>
          <p:cNvGrpSpPr/>
          <p:nvPr/>
        </p:nvGrpSpPr>
        <p:grpSpPr>
          <a:xfrm>
            <a:off x="2032095" y="2510055"/>
            <a:ext cx="1863433" cy="514022"/>
            <a:chOff x="1300219" y="3138760"/>
            <a:chExt cx="1630834" cy="1048255"/>
          </a:xfrm>
          <a:solidFill>
            <a:schemeClr val="accent6"/>
          </a:solidFill>
        </p:grpSpPr>
        <p:sp>
          <p:nvSpPr>
            <p:cNvPr id="99" name="角丸四角形 98"/>
            <p:cNvSpPr/>
            <p:nvPr/>
          </p:nvSpPr>
          <p:spPr>
            <a:xfrm>
              <a:off x="1300219" y="3138760"/>
              <a:ext cx="1630834" cy="104825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0" name="角丸四角形 4"/>
            <p:cNvSpPr txBox="1"/>
            <p:nvPr/>
          </p:nvSpPr>
          <p:spPr>
            <a:xfrm>
              <a:off x="1351390" y="3189932"/>
              <a:ext cx="1528490" cy="9459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ja-JP" altLang="en-US" sz="1350" dirty="0">
                  <a:solidFill>
                    <a:schemeClr val="bg1"/>
                  </a:solidFill>
                  <a:latin typeface="ＭＳ Ｐゴシック" panose="020B0600070205080204" pitchFamily="50" charset="-128"/>
                  <a:ea typeface="メイリオ" panose="020B0604030504040204" pitchFamily="50" charset="-128"/>
                  <a:cs typeface="ＭＳ Ｐゴシック" panose="020B0600070205080204" pitchFamily="50" charset="-128"/>
                </a:rPr>
                <a:t>残業時間軽減</a:t>
              </a:r>
            </a:p>
          </p:txBody>
        </p:sp>
      </p:grpSp>
      <p:grpSp>
        <p:nvGrpSpPr>
          <p:cNvPr id="101" name="グループ化 100"/>
          <p:cNvGrpSpPr/>
          <p:nvPr/>
        </p:nvGrpSpPr>
        <p:grpSpPr>
          <a:xfrm>
            <a:off x="2028184" y="3021829"/>
            <a:ext cx="1863433" cy="514022"/>
            <a:chOff x="1300219" y="3138760"/>
            <a:chExt cx="1630834" cy="1048255"/>
          </a:xfrm>
          <a:solidFill>
            <a:schemeClr val="accent6"/>
          </a:solidFill>
        </p:grpSpPr>
        <p:sp>
          <p:nvSpPr>
            <p:cNvPr id="102" name="角丸四角形 101"/>
            <p:cNvSpPr/>
            <p:nvPr/>
          </p:nvSpPr>
          <p:spPr>
            <a:xfrm>
              <a:off x="1300219" y="3138760"/>
              <a:ext cx="1630834" cy="104825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角丸四角形 4"/>
            <p:cNvSpPr txBox="1"/>
            <p:nvPr/>
          </p:nvSpPr>
          <p:spPr>
            <a:xfrm>
              <a:off x="1351390" y="3189932"/>
              <a:ext cx="1528490" cy="9459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ja-JP" altLang="en-US" sz="1350" dirty="0">
                  <a:solidFill>
                    <a:schemeClr val="bg1"/>
                  </a:solidFill>
                  <a:latin typeface="ＭＳ Ｐゴシック" panose="020B0600070205080204" pitchFamily="50" charset="-128"/>
                  <a:ea typeface="メイリオ" panose="020B0604030504040204" pitchFamily="50" charset="-128"/>
                  <a:cs typeface="ＭＳ Ｐゴシック" panose="020B0600070205080204" pitchFamily="50" charset="-128"/>
                </a:rPr>
                <a:t>有給取得推進</a:t>
              </a:r>
              <a:endParaRPr lang="ja-JP" altLang="en-US" sz="1350" dirty="0">
                <a:solidFill>
                  <a:schemeClr val="bg1"/>
                </a:solidFill>
              </a:endParaRPr>
            </a:p>
          </p:txBody>
        </p:sp>
      </p:grpSp>
      <p:grpSp>
        <p:nvGrpSpPr>
          <p:cNvPr id="109" name="グループ化 108"/>
          <p:cNvGrpSpPr/>
          <p:nvPr/>
        </p:nvGrpSpPr>
        <p:grpSpPr>
          <a:xfrm>
            <a:off x="2028182" y="3546579"/>
            <a:ext cx="1863433" cy="514022"/>
            <a:chOff x="1300219" y="3138760"/>
            <a:chExt cx="1630834" cy="1048255"/>
          </a:xfrm>
          <a:solidFill>
            <a:schemeClr val="accent6"/>
          </a:solidFill>
        </p:grpSpPr>
        <p:sp>
          <p:nvSpPr>
            <p:cNvPr id="110" name="角丸四角形 109"/>
            <p:cNvSpPr/>
            <p:nvPr/>
          </p:nvSpPr>
          <p:spPr>
            <a:xfrm>
              <a:off x="1300219" y="3138760"/>
              <a:ext cx="1630834" cy="104825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1" name="角丸四角形 4"/>
            <p:cNvSpPr txBox="1"/>
            <p:nvPr/>
          </p:nvSpPr>
          <p:spPr>
            <a:xfrm>
              <a:off x="1351390" y="3189932"/>
              <a:ext cx="1528490" cy="9459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ja-JP" altLang="en-US" sz="1350" dirty="0">
                  <a:solidFill>
                    <a:schemeClr val="bg1"/>
                  </a:solidFill>
                  <a:latin typeface="ＭＳ Ｐゴシック" panose="020B0600070205080204" pitchFamily="50" charset="-128"/>
                  <a:ea typeface="メイリオ" panose="020B0604030504040204" pitchFamily="50" charset="-128"/>
                  <a:cs typeface="ＭＳ Ｐゴシック" panose="020B0600070205080204" pitchFamily="50" charset="-128"/>
                </a:rPr>
                <a:t>余暇の活用</a:t>
              </a:r>
              <a:endParaRPr lang="ja-JP" altLang="en-US" sz="1350" dirty="0">
                <a:solidFill>
                  <a:schemeClr val="bg1"/>
                </a:solidFill>
              </a:endParaRPr>
            </a:p>
          </p:txBody>
        </p:sp>
      </p:grpSp>
      <p:sp>
        <p:nvSpPr>
          <p:cNvPr id="3" name="正方形/長方形 2"/>
          <p:cNvSpPr/>
          <p:nvPr/>
        </p:nvSpPr>
        <p:spPr>
          <a:xfrm>
            <a:off x="541509" y="833024"/>
            <a:ext cx="7922044" cy="830997"/>
          </a:xfrm>
          <a:prstGeom prst="rect">
            <a:avLst/>
          </a:prstGeom>
          <a:ln w="28575">
            <a:solidFill>
              <a:schemeClr val="accent6"/>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ja-JP" altLang="en-US" sz="1600" b="1" dirty="0">
                <a:latin typeface="メイリオ" panose="020B0604030504040204" pitchFamily="50" charset="-128"/>
                <a:ea typeface="メイリオ" panose="020B0604030504040204" pitchFamily="50" charset="-128"/>
              </a:rPr>
              <a:t>「働き方改革」は、</a:t>
            </a:r>
            <a:r>
              <a:rPr lang="ja-JP" altLang="en-US" sz="1600" b="1" dirty="0">
                <a:solidFill>
                  <a:srgbClr val="FF0000"/>
                </a:solidFill>
                <a:latin typeface="メイリオ" panose="020B0604030504040204" pitchFamily="50" charset="-128"/>
                <a:ea typeface="メイリオ" panose="020B0604030504040204" pitchFamily="50" charset="-128"/>
              </a:rPr>
              <a:t>日本の企業文化</a:t>
            </a:r>
            <a:r>
              <a:rPr lang="ja-JP" altLang="en-US" sz="1600" b="1" dirty="0" smtClean="0">
                <a:solidFill>
                  <a:srgbClr val="FF0000"/>
                </a:solidFill>
                <a:latin typeface="メイリオ" panose="020B0604030504040204" pitchFamily="50" charset="-128"/>
                <a:ea typeface="メイリオ" panose="020B0604030504040204" pitchFamily="50" charset="-128"/>
              </a:rPr>
              <a:t>、日本人</a:t>
            </a:r>
            <a:r>
              <a:rPr lang="ja-JP" altLang="en-US" sz="1600" b="1" dirty="0">
                <a:solidFill>
                  <a:srgbClr val="FF0000"/>
                </a:solidFill>
                <a:latin typeface="メイリオ" panose="020B0604030504040204" pitchFamily="50" charset="-128"/>
                <a:ea typeface="メイリオ" panose="020B0604030504040204" pitchFamily="50" charset="-128"/>
              </a:rPr>
              <a:t>のライフスタイル</a:t>
            </a:r>
            <a:r>
              <a:rPr lang="ja-JP" altLang="en-US" sz="1600" b="1" dirty="0" smtClean="0">
                <a:solidFill>
                  <a:srgbClr val="FF0000"/>
                </a:solidFill>
                <a:latin typeface="メイリオ" panose="020B0604030504040204" pitchFamily="50" charset="-128"/>
                <a:ea typeface="メイリオ" panose="020B0604030504040204" pitchFamily="50" charset="-128"/>
              </a:rPr>
              <a:t>、働く</a:t>
            </a:r>
            <a:r>
              <a:rPr lang="ja-JP" altLang="en-US" sz="1600" b="1" dirty="0">
                <a:solidFill>
                  <a:srgbClr val="FF0000"/>
                </a:solidFill>
                <a:latin typeface="メイリオ" panose="020B0604030504040204" pitchFamily="50" charset="-128"/>
                <a:ea typeface="メイリオ" panose="020B0604030504040204" pitchFamily="50" charset="-128"/>
              </a:rPr>
              <a:t>ということに対する考え方そのものに着手する改革</a:t>
            </a:r>
            <a:r>
              <a:rPr lang="ja-JP" altLang="en-US" sz="1600" b="1" dirty="0">
                <a:latin typeface="メイリオ" panose="020B0604030504040204" pitchFamily="50" charset="-128"/>
                <a:ea typeface="メイリオ" panose="020B0604030504040204" pitchFamily="50" charset="-128"/>
              </a:rPr>
              <a:t>です。</a:t>
            </a:r>
          </a:p>
        </p:txBody>
      </p:sp>
      <p:graphicFrame>
        <p:nvGraphicFramePr>
          <p:cNvPr id="40" name="表 39"/>
          <p:cNvGraphicFramePr>
            <a:graphicFrameLocks noGrp="1"/>
          </p:cNvGraphicFramePr>
          <p:nvPr>
            <p:extLst>
              <p:ext uri="{D42A27DB-BD31-4B8C-83A1-F6EECF244321}">
                <p14:modId xmlns:p14="http://schemas.microsoft.com/office/powerpoint/2010/main" val="1906867067"/>
              </p:ext>
            </p:extLst>
          </p:nvPr>
        </p:nvGraphicFramePr>
        <p:xfrm>
          <a:off x="4817393" y="2538830"/>
          <a:ext cx="3845510" cy="3263241"/>
        </p:xfrm>
        <a:graphic>
          <a:graphicData uri="http://schemas.openxmlformats.org/drawingml/2006/table">
            <a:tbl>
              <a:tblPr firstRow="1" bandRow="1">
                <a:tableStyleId>{793D81CF-94F2-401A-BA57-92F5A7B2D0C5}</a:tableStyleId>
              </a:tblPr>
              <a:tblGrid>
                <a:gridCol w="3845510">
                  <a:extLst>
                    <a:ext uri="{9D8B030D-6E8A-4147-A177-3AD203B41FA5}">
                      <a16:colId xmlns:a16="http://schemas.microsoft.com/office/drawing/2014/main" xmlns="" val="1138915077"/>
                    </a:ext>
                  </a:extLst>
                </a:gridCol>
              </a:tblGrid>
              <a:tr h="2905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400" dirty="0" smtClean="0">
                          <a:latin typeface="メイリオ" panose="020B0604030504040204" pitchFamily="50" charset="-128"/>
                          <a:ea typeface="メイリオ" panose="020B0604030504040204" pitchFamily="50" charset="-128"/>
                        </a:rPr>
                        <a:t>「働きやすい職場」の改革トップ</a:t>
                      </a:r>
                      <a:r>
                        <a:rPr lang="en-US" altLang="ja-JP" sz="1400" dirty="0" smtClean="0">
                          <a:latin typeface="メイリオ" panose="020B0604030504040204" pitchFamily="50" charset="-128"/>
                          <a:ea typeface="メイリオ" panose="020B0604030504040204" pitchFamily="50" charset="-128"/>
                        </a:rPr>
                        <a:t>10</a:t>
                      </a:r>
                    </a:p>
                  </a:txBody>
                  <a:tcPr/>
                </a:tc>
                <a:extLst>
                  <a:ext uri="{0D108BD9-81ED-4DB2-BD59-A6C34878D82A}">
                    <a16:rowId xmlns:a16="http://schemas.microsoft.com/office/drawing/2014/main" xmlns="" val="3284134751"/>
                  </a:ext>
                </a:extLst>
              </a:tr>
              <a:tr h="283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anose="020B0604030504040204" pitchFamily="50" charset="-128"/>
                          <a:ea typeface="メイリオ" panose="020B0604030504040204" pitchFamily="50" charset="-128"/>
                        </a:rPr>
                        <a:t>１　　 </a:t>
                      </a:r>
                      <a:r>
                        <a:rPr lang="ja-JP" altLang="en-US" sz="1200" dirty="0" smtClean="0">
                          <a:latin typeface="メイリオ" panose="020B0604030504040204" pitchFamily="50" charset="-128"/>
                          <a:ea typeface="メイリオ" panose="020B0604030504040204" pitchFamily="50" charset="-128"/>
                        </a:rPr>
                        <a:t>トップメッセージ発信</a:t>
                      </a:r>
                      <a:endParaRPr lang="en-US" altLang="ja-JP" sz="1200" dirty="0" smtClean="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xmlns="" val="4277708038"/>
                  </a:ext>
                </a:extLst>
              </a:tr>
              <a:tr h="283821">
                <a:tc>
                  <a:txBody>
                    <a:bodyPr/>
                    <a:lstStyle/>
                    <a:p>
                      <a:r>
                        <a:rPr kumimoji="1" lang="ja-JP" altLang="en-US" dirty="0" smtClean="0">
                          <a:latin typeface="メイリオ" panose="020B0604030504040204" pitchFamily="50" charset="-128"/>
                          <a:ea typeface="メイリオ" panose="020B0604030504040204" pitchFamily="50" charset="-128"/>
                        </a:rPr>
                        <a:t>２　　休暇取得の推進</a:t>
                      </a:r>
                      <a:endParaRPr kumimoji="1" lang="en-US" altLang="ja-JP" dirty="0" smtClean="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xmlns="" val="141880912"/>
                  </a:ext>
                </a:extLst>
              </a:tr>
              <a:tr h="283821">
                <a:tc>
                  <a:txBody>
                    <a:bodyPr/>
                    <a:lstStyle/>
                    <a:p>
                      <a:r>
                        <a:rPr kumimoji="1" lang="ja-JP" altLang="en-US" dirty="0" smtClean="0">
                          <a:latin typeface="メイリオ" panose="020B0604030504040204" pitchFamily="50" charset="-128"/>
                          <a:ea typeface="メイリオ" panose="020B0604030504040204" pitchFamily="50" charset="-128"/>
                        </a:rPr>
                        <a:t>３　　労働時間の削減</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xmlns="" val="1681946045"/>
                  </a:ext>
                </a:extLst>
              </a:tr>
              <a:tr h="283821">
                <a:tc>
                  <a:txBody>
                    <a:bodyPr/>
                    <a:lstStyle/>
                    <a:p>
                      <a:r>
                        <a:rPr kumimoji="1" lang="ja-JP" altLang="en-US" dirty="0" smtClean="0">
                          <a:latin typeface="メイリオ" panose="020B0604030504040204" pitchFamily="50" charset="-128"/>
                          <a:ea typeface="メイリオ" panose="020B0604030504040204" pitchFamily="50" charset="-128"/>
                        </a:rPr>
                        <a:t>４　　育児・介護中に時短勤務しやすい配置</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xmlns="" val="3737633218"/>
                  </a:ext>
                </a:extLst>
              </a:tr>
              <a:tr h="283821">
                <a:tc>
                  <a:txBody>
                    <a:bodyPr/>
                    <a:lstStyle/>
                    <a:p>
                      <a:r>
                        <a:rPr kumimoji="1" lang="ja-JP" altLang="en-US" dirty="0" smtClean="0">
                          <a:latin typeface="メイリオ" panose="020B0604030504040204" pitchFamily="50" charset="-128"/>
                          <a:ea typeface="メイリオ" panose="020B0604030504040204" pitchFamily="50" charset="-128"/>
                        </a:rPr>
                        <a:t>５　　業務フローの見直し</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xmlns="" val="2452828412"/>
                  </a:ext>
                </a:extLst>
              </a:tr>
              <a:tr h="283821">
                <a:tc>
                  <a:txBody>
                    <a:bodyPr/>
                    <a:lstStyle/>
                    <a:p>
                      <a:r>
                        <a:rPr kumimoji="1" lang="ja-JP" altLang="en-US" dirty="0" smtClean="0">
                          <a:latin typeface="メイリオ" panose="020B0604030504040204" pitchFamily="50" charset="-128"/>
                          <a:ea typeface="メイリオ" panose="020B0604030504040204" pitchFamily="50" charset="-128"/>
                        </a:rPr>
                        <a:t>６　　労働時間の見える化</a:t>
                      </a:r>
                      <a:endParaRPr kumimoji="1" lang="en-US" altLang="ja-JP" dirty="0" smtClean="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xmlns="" val="3893361285"/>
                  </a:ext>
                </a:extLst>
              </a:tr>
              <a:tr h="283821">
                <a:tc>
                  <a:txBody>
                    <a:bodyPr/>
                    <a:lstStyle/>
                    <a:p>
                      <a:r>
                        <a:rPr kumimoji="1" lang="ja-JP" altLang="en-US" dirty="0" smtClean="0">
                          <a:latin typeface="メイリオ" panose="020B0604030504040204" pitchFamily="50" charset="-128"/>
                          <a:ea typeface="メイリオ" panose="020B0604030504040204" pitchFamily="50" charset="-128"/>
                        </a:rPr>
                        <a:t>７　　無駄な業務の削減</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xmlns="" val="166080196"/>
                  </a:ext>
                </a:extLst>
              </a:tr>
              <a:tr h="283821">
                <a:tc>
                  <a:txBody>
                    <a:bodyPr/>
                    <a:lstStyle/>
                    <a:p>
                      <a:r>
                        <a:rPr kumimoji="1" lang="ja-JP" altLang="en-US" dirty="0" smtClean="0">
                          <a:latin typeface="メイリオ" panose="020B0604030504040204" pitchFamily="50" charset="-128"/>
                          <a:ea typeface="メイリオ" panose="020B0604030504040204" pitchFamily="50" charset="-128"/>
                        </a:rPr>
                        <a:t>８　　厳格なノー残業デー</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xmlns="" val="4090366654"/>
                  </a:ext>
                </a:extLst>
              </a:tr>
              <a:tr h="283821">
                <a:tc>
                  <a:txBody>
                    <a:bodyPr/>
                    <a:lstStyle/>
                    <a:p>
                      <a:r>
                        <a:rPr kumimoji="1" lang="ja-JP" altLang="en-US" dirty="0" smtClean="0">
                          <a:latin typeface="メイリオ" panose="020B0604030504040204" pitchFamily="50" charset="-128"/>
                          <a:ea typeface="メイリオ" panose="020B0604030504040204" pitchFamily="50" charset="-128"/>
                        </a:rPr>
                        <a:t>９　　管理職向け研修</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xmlns="" val="4100650992"/>
                  </a:ext>
                </a:extLst>
              </a:tr>
              <a:tr h="283821">
                <a:tc>
                  <a:txBody>
                    <a:bodyPr/>
                    <a:lstStyle/>
                    <a:p>
                      <a:r>
                        <a:rPr kumimoji="1" lang="ja-JP" altLang="en-US" dirty="0" smtClean="0">
                          <a:latin typeface="メイリオ" panose="020B0604030504040204" pitchFamily="50" charset="-128"/>
                          <a:ea typeface="メイリオ" panose="020B0604030504040204" pitchFamily="50" charset="-128"/>
                        </a:rPr>
                        <a:t>１０　会議の運営見直し</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xmlns="" val="1805102046"/>
                  </a:ext>
                </a:extLst>
              </a:tr>
            </a:tbl>
          </a:graphicData>
        </a:graphic>
      </p:graphicFrame>
      <p:sp>
        <p:nvSpPr>
          <p:cNvPr id="2" name="テキスト ボックス 1"/>
          <p:cNvSpPr txBox="1"/>
          <p:nvPr/>
        </p:nvSpPr>
        <p:spPr>
          <a:xfrm>
            <a:off x="7081520" y="5836909"/>
            <a:ext cx="1685077" cy="230832"/>
          </a:xfrm>
          <a:prstGeom prst="rect">
            <a:avLst/>
          </a:prstGeom>
          <a:noFill/>
        </p:spPr>
        <p:txBody>
          <a:bodyPr wrap="none" rtlCol="0">
            <a:spAutoFit/>
          </a:bodyPr>
          <a:lstStyle/>
          <a:p>
            <a:r>
              <a:rPr lang="ja-JP" altLang="en-US" sz="900" dirty="0" smtClean="0"/>
              <a:t>引用：</a:t>
            </a:r>
            <a:r>
              <a:rPr lang="en-US" altLang="ja-JP" sz="900" dirty="0" smtClean="0"/>
              <a:t>NTT</a:t>
            </a:r>
            <a:r>
              <a:rPr lang="ja-JP" altLang="en-US" sz="900" dirty="0" smtClean="0"/>
              <a:t>データ経営研究所</a:t>
            </a:r>
            <a:endParaRPr kumimoji="1" lang="ja-JP" altLang="en-US" sz="900" dirty="0"/>
          </a:p>
        </p:txBody>
      </p:sp>
    </p:spTree>
    <p:extLst>
      <p:ext uri="{BB962C8B-B14F-4D97-AF65-F5344CB8AC3E}">
        <p14:creationId xmlns:p14="http://schemas.microsoft.com/office/powerpoint/2010/main" val="205845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93818" y="204576"/>
            <a:ext cx="5702535"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smtClean="0">
                <a:latin typeface="Meiryo UI" panose="020B0604030504040204" pitchFamily="50" charset="-128"/>
                <a:ea typeface="Meiryo UI" panose="020B0604030504040204" pitchFamily="50" charset="-128"/>
              </a:rPr>
              <a:t>働き方改革の施策としての効果検証～失敗例～</a:t>
            </a:r>
            <a:endParaRPr lang="en-US" altLang="ja-JP" sz="3300"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5485" y="942896"/>
            <a:ext cx="2048564" cy="2254265"/>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5485" y="2980880"/>
            <a:ext cx="2275807" cy="1780819"/>
          </a:xfrm>
          <a:prstGeom prst="rect">
            <a:avLst/>
          </a:prstGeom>
        </p:spPr>
      </p:pic>
      <p:sp>
        <p:nvSpPr>
          <p:cNvPr id="11" name="テキスト ボックス 10"/>
          <p:cNvSpPr txBox="1"/>
          <p:nvPr/>
        </p:nvSpPr>
        <p:spPr>
          <a:xfrm>
            <a:off x="690584" y="5469480"/>
            <a:ext cx="8044178" cy="523220"/>
          </a:xfrm>
          <a:prstGeom prst="rect">
            <a:avLst/>
          </a:prstGeom>
          <a:noFill/>
        </p:spPr>
        <p:txBody>
          <a:bodyPr wrap="square" rtlCol="0">
            <a:spAutoFit/>
          </a:bodyPr>
          <a:lstStyle/>
          <a:p>
            <a:pPr algn="ctr"/>
            <a:r>
              <a:rPr kumimoji="1" lang="ja-JP" altLang="en-US" sz="2800" b="1" dirty="0" smtClean="0">
                <a:latin typeface="メイリオ" panose="020B0604030504040204" pitchFamily="50" charset="-128"/>
                <a:ea typeface="メイリオ" panose="020B0604030504040204" pitchFamily="50" charset="-128"/>
              </a:rPr>
              <a:t>「働き方改革」の効果検証が</a:t>
            </a:r>
            <a:r>
              <a:rPr kumimoji="1" lang="ja-JP" altLang="en-US" sz="2800" b="1" dirty="0" smtClean="0">
                <a:solidFill>
                  <a:srgbClr val="FF0000"/>
                </a:solidFill>
                <a:latin typeface="メイリオ" panose="020B0604030504040204" pitchFamily="50" charset="-128"/>
                <a:ea typeface="メイリオ" panose="020B0604030504040204" pitchFamily="50" charset="-128"/>
              </a:rPr>
              <a:t>難しい。</a:t>
            </a:r>
            <a:endParaRPr kumimoji="1" lang="en-US" altLang="ja-JP" sz="2800" b="1" dirty="0" smtClean="0">
              <a:solidFill>
                <a:srgbClr val="FF0000"/>
              </a:solidFill>
              <a:latin typeface="メイリオ" panose="020B0604030504040204" pitchFamily="50" charset="-128"/>
              <a:ea typeface="メイリオ" panose="020B0604030504040204" pitchFamily="50" charset="-128"/>
            </a:endParaRPr>
          </a:p>
        </p:txBody>
      </p:sp>
      <p:sp>
        <p:nvSpPr>
          <p:cNvPr id="13" name="二等辺三角形 12"/>
          <p:cNvSpPr/>
          <p:nvPr/>
        </p:nvSpPr>
        <p:spPr>
          <a:xfrm rot="10800000">
            <a:off x="2267160" y="4793954"/>
            <a:ext cx="4609680" cy="2219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graphicFrame>
        <p:nvGraphicFramePr>
          <p:cNvPr id="17" name="図表 16"/>
          <p:cNvGraphicFramePr/>
          <p:nvPr>
            <p:extLst>
              <p:ext uri="{D42A27DB-BD31-4B8C-83A1-F6EECF244321}">
                <p14:modId xmlns:p14="http://schemas.microsoft.com/office/powerpoint/2010/main" val="409231062"/>
              </p:ext>
            </p:extLst>
          </p:nvPr>
        </p:nvGraphicFramePr>
        <p:xfrm>
          <a:off x="293818" y="788116"/>
          <a:ext cx="5781667" cy="35696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453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93818" y="204576"/>
            <a:ext cx="5702535"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300" dirty="0" smtClean="0">
                <a:latin typeface="Meiryo UI" panose="020B0604030504040204" pitchFamily="50" charset="-128"/>
                <a:ea typeface="Meiryo UI" panose="020B0604030504040204" pitchFamily="50" charset="-128"/>
              </a:rPr>
              <a:t>USEN</a:t>
            </a:r>
            <a:r>
              <a:rPr lang="ja-JP" altLang="en-US" sz="3300" dirty="0" smtClean="0">
                <a:latin typeface="Meiryo UI" panose="020B0604030504040204" pitchFamily="50" charset="-128"/>
                <a:ea typeface="Meiryo UI" panose="020B0604030504040204" pitchFamily="50" charset="-128"/>
              </a:rPr>
              <a:t>で</a:t>
            </a:r>
            <a:r>
              <a:rPr lang="ja-JP" altLang="en-US" sz="3300" dirty="0">
                <a:latin typeface="Meiryo UI" panose="020B0604030504040204" pitchFamily="50" charset="-128"/>
                <a:ea typeface="Meiryo UI" panose="020B0604030504040204" pitchFamily="50" charset="-128"/>
              </a:rPr>
              <a:t>出来</a:t>
            </a:r>
            <a:r>
              <a:rPr lang="ja-JP" altLang="en-US" sz="3300" dirty="0" smtClean="0">
                <a:latin typeface="Meiryo UI" panose="020B0604030504040204" pitchFamily="50" charset="-128"/>
                <a:ea typeface="Meiryo UI" panose="020B0604030504040204" pitchFamily="50" charset="-128"/>
              </a:rPr>
              <a:t>る働き方改革のサービスラインナップ</a:t>
            </a:r>
            <a:endParaRPr lang="en-US" altLang="ja-JP" sz="3300" dirty="0" smtClean="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702" y="1072729"/>
            <a:ext cx="2078979" cy="1357059"/>
          </a:xfrm>
          <a:prstGeom prst="rect">
            <a:avLst/>
          </a:prstGeom>
          <a:solidFill>
            <a:srgbClr val="FFFFFF">
              <a:shade val="85000"/>
            </a:srgbClr>
          </a:solidFill>
          <a:ln w="1905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845" y="1072729"/>
            <a:ext cx="2078978" cy="1357625"/>
          </a:xfrm>
          <a:prstGeom prst="rect">
            <a:avLst/>
          </a:prstGeom>
          <a:solidFill>
            <a:srgbClr val="FFFFFF">
              <a:shade val="85000"/>
            </a:srgbClr>
          </a:solidFill>
          <a:ln w="1905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5287" y="1072729"/>
            <a:ext cx="2109542" cy="1357059"/>
          </a:xfrm>
          <a:prstGeom prst="rect">
            <a:avLst/>
          </a:prstGeom>
          <a:solidFill>
            <a:srgbClr val="FFFFFF">
              <a:shade val="85000"/>
            </a:srgbClr>
          </a:solidFill>
          <a:ln w="1905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4845" y="2718735"/>
            <a:ext cx="2055409" cy="1338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7191" y="2713165"/>
            <a:ext cx="2058151" cy="1344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5287" y="2713164"/>
            <a:ext cx="2113304" cy="1344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二等辺三角形 21"/>
          <p:cNvSpPr/>
          <p:nvPr/>
        </p:nvSpPr>
        <p:spPr>
          <a:xfrm rot="10800000">
            <a:off x="2283345" y="4549467"/>
            <a:ext cx="4609680" cy="2219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23" name="テキスト ボックス 22"/>
          <p:cNvSpPr txBox="1"/>
          <p:nvPr/>
        </p:nvSpPr>
        <p:spPr>
          <a:xfrm>
            <a:off x="913020" y="5226284"/>
            <a:ext cx="8044178" cy="523220"/>
          </a:xfrm>
          <a:prstGeom prst="rect">
            <a:avLst/>
          </a:prstGeom>
          <a:noFill/>
        </p:spPr>
        <p:txBody>
          <a:bodyPr wrap="square" rtlCol="0">
            <a:spAutoFit/>
          </a:bodyPr>
          <a:lstStyle/>
          <a:p>
            <a:pPr algn="ctr"/>
            <a:r>
              <a:rPr lang="ja-JP" altLang="en-US" sz="2800" b="1" dirty="0" smtClean="0">
                <a:latin typeface="メイリオ" panose="020B0604030504040204" pitchFamily="50" charset="-128"/>
                <a:ea typeface="メイリオ" panose="020B0604030504040204" pitchFamily="50" charset="-128"/>
              </a:rPr>
              <a:t>様々なシーンに</a:t>
            </a:r>
            <a:r>
              <a:rPr kumimoji="1" lang="ja-JP" altLang="en-US" sz="2800" b="1" dirty="0" smtClean="0">
                <a:latin typeface="メイリオ" panose="020B0604030504040204" pitchFamily="50" charset="-128"/>
                <a:ea typeface="メイリオ" panose="020B0604030504040204" pitchFamily="50" charset="-128"/>
              </a:rPr>
              <a:t>応じた「働き方改革」が可能</a:t>
            </a:r>
            <a:endParaRPr kumimoji="1" lang="en-US" altLang="ja-JP" sz="2800" b="1" dirty="0" smtClean="0">
              <a:solidFill>
                <a:srgbClr val="FF0000"/>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140" y="4937337"/>
            <a:ext cx="893447" cy="893447"/>
          </a:xfrm>
          <a:prstGeom prst="rect">
            <a:avLst/>
          </a:prstGeom>
        </p:spPr>
      </p:pic>
      <p:pic>
        <p:nvPicPr>
          <p:cNvPr id="17" name="図 16"/>
          <p:cNvPicPr>
            <a:picLocks noChangeAspect="1"/>
          </p:cNvPicPr>
          <p:nvPr/>
        </p:nvPicPr>
        <p:blipFill>
          <a:blip r:embed="rId9"/>
          <a:stretch>
            <a:fillRect/>
          </a:stretch>
        </p:blipFill>
        <p:spPr>
          <a:xfrm>
            <a:off x="6957192" y="1072729"/>
            <a:ext cx="2078979" cy="1357059"/>
          </a:xfrm>
          <a:prstGeom prst="rect">
            <a:avLst/>
          </a:prstGeom>
          <a:solidFill>
            <a:srgbClr val="FFFFFF">
              <a:shade val="85000"/>
            </a:srgbClr>
          </a:solidFill>
          <a:ln w="1905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図 1"/>
          <p:cNvPicPr>
            <a:picLocks noChangeAspect="1"/>
          </p:cNvPicPr>
          <p:nvPr/>
        </p:nvPicPr>
        <p:blipFill>
          <a:blip r:embed="rId10"/>
          <a:stretch>
            <a:fillRect/>
          </a:stretch>
        </p:blipFill>
        <p:spPr>
          <a:xfrm>
            <a:off x="141702" y="2718735"/>
            <a:ext cx="2091679" cy="1338453"/>
          </a:xfrm>
          <a:prstGeom prst="rect">
            <a:avLst/>
          </a:prstGeom>
          <a:solidFill>
            <a:srgbClr val="FFFFFF">
              <a:shade val="85000"/>
            </a:srgbClr>
          </a:solidFill>
          <a:ln w="19050" cap="sq">
            <a:solidFill>
              <a:srgbClr val="046DB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0353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728" y="798613"/>
            <a:ext cx="1780121" cy="1259436"/>
          </a:xfrm>
          <a:prstGeom prst="rect">
            <a:avLst/>
          </a:prstGeom>
        </p:spPr>
      </p:pic>
      <p:sp>
        <p:nvSpPr>
          <p:cNvPr id="3" name="正方形/長方形 2"/>
          <p:cNvSpPr/>
          <p:nvPr/>
        </p:nvSpPr>
        <p:spPr>
          <a:xfrm>
            <a:off x="450050" y="5027695"/>
            <a:ext cx="8104669" cy="707886"/>
          </a:xfrm>
          <a:prstGeom prst="rect">
            <a:avLst/>
          </a:prstGeom>
        </p:spPr>
        <p:txBody>
          <a:bodyPr wrap="square">
            <a:spAutoFit/>
          </a:bodyPr>
          <a:lstStyle/>
          <a:p>
            <a:pPr algn="ctr"/>
            <a:r>
              <a:rPr lang="ja-JP" altLang="en-US" sz="2000" dirty="0" smtClean="0">
                <a:solidFill>
                  <a:srgbClr val="454545"/>
                </a:solidFill>
                <a:latin typeface="メイリオ" panose="020B0604030504040204" pitchFamily="50" charset="-128"/>
                <a:ea typeface="メイリオ" panose="020B0604030504040204" pitchFamily="50" charset="-128"/>
              </a:rPr>
              <a:t>「</a:t>
            </a:r>
            <a:r>
              <a:rPr lang="en-US" altLang="ja-JP" sz="2000" dirty="0" smtClean="0">
                <a:solidFill>
                  <a:srgbClr val="454545"/>
                </a:solidFill>
                <a:latin typeface="メイリオ" panose="020B0604030504040204" pitchFamily="50" charset="-128"/>
                <a:ea typeface="メイリオ" panose="020B0604030504040204" pitchFamily="50" charset="-128"/>
              </a:rPr>
              <a:t>Sound </a:t>
            </a:r>
            <a:r>
              <a:rPr lang="en-US" altLang="ja-JP" sz="2000" dirty="0">
                <a:solidFill>
                  <a:srgbClr val="454545"/>
                </a:solidFill>
                <a:latin typeface="メイリオ" panose="020B0604030504040204" pitchFamily="50" charset="-128"/>
                <a:ea typeface="メイリオ" panose="020B0604030504040204" pitchFamily="50" charset="-128"/>
              </a:rPr>
              <a:t>Design for </a:t>
            </a:r>
            <a:r>
              <a:rPr lang="en-US" altLang="ja-JP" sz="2000" dirty="0" smtClean="0">
                <a:solidFill>
                  <a:srgbClr val="454545"/>
                </a:solidFill>
                <a:latin typeface="メイリオ" panose="020B0604030504040204" pitchFamily="50" charset="-128"/>
                <a:ea typeface="メイリオ" panose="020B0604030504040204" pitchFamily="50" charset="-128"/>
              </a:rPr>
              <a:t>OFFICE</a:t>
            </a:r>
            <a:r>
              <a:rPr lang="ja-JP" altLang="en-US" sz="2000" dirty="0" smtClean="0">
                <a:solidFill>
                  <a:srgbClr val="454545"/>
                </a:solidFill>
                <a:latin typeface="メイリオ" panose="020B0604030504040204" pitchFamily="50" charset="-128"/>
                <a:ea typeface="メイリオ" panose="020B0604030504040204" pitchFamily="50" charset="-128"/>
              </a:rPr>
              <a:t>」は</a:t>
            </a:r>
            <a:r>
              <a:rPr lang="ja-JP" altLang="en-US" sz="2000" dirty="0">
                <a:solidFill>
                  <a:srgbClr val="454545"/>
                </a:solidFill>
                <a:latin typeface="メイリオ" panose="020B0604030504040204" pitchFamily="50" charset="-128"/>
                <a:ea typeface="メイリオ" panose="020B0604030504040204" pitchFamily="50" charset="-128"/>
              </a:rPr>
              <a:t>、オフィスに必要な</a:t>
            </a:r>
            <a:r>
              <a:rPr lang="en-US" altLang="ja-JP" sz="2000" dirty="0">
                <a:solidFill>
                  <a:srgbClr val="454545"/>
                </a:solidFill>
                <a:latin typeface="メイリオ" panose="020B0604030504040204" pitchFamily="50" charset="-128"/>
                <a:ea typeface="メイリオ" panose="020B0604030504040204" pitchFamily="50" charset="-128"/>
              </a:rPr>
              <a:t>4</a:t>
            </a:r>
            <a:r>
              <a:rPr lang="ja-JP" altLang="en-US" sz="2000" dirty="0" err="1">
                <a:solidFill>
                  <a:srgbClr val="454545"/>
                </a:solidFill>
                <a:latin typeface="メイリオ" panose="020B0604030504040204" pitchFamily="50" charset="-128"/>
                <a:ea typeface="メイリオ" panose="020B0604030504040204" pitchFamily="50" charset="-128"/>
              </a:rPr>
              <a:t>つの</a:t>
            </a:r>
            <a:r>
              <a:rPr lang="ja-JP" altLang="en-US" sz="2000" dirty="0">
                <a:solidFill>
                  <a:srgbClr val="454545"/>
                </a:solidFill>
                <a:latin typeface="メイリオ" panose="020B0604030504040204" pitchFamily="50" charset="-128"/>
                <a:ea typeface="メイリオ" panose="020B0604030504040204" pitchFamily="50" charset="-128"/>
              </a:rPr>
              <a:t>機能で、</a:t>
            </a:r>
            <a:br>
              <a:rPr lang="ja-JP" altLang="en-US" sz="2000" dirty="0">
                <a:solidFill>
                  <a:srgbClr val="454545"/>
                </a:solidFill>
                <a:latin typeface="メイリオ" panose="020B0604030504040204" pitchFamily="50" charset="-128"/>
                <a:ea typeface="メイリオ" panose="020B0604030504040204" pitchFamily="50" charset="-128"/>
              </a:rPr>
            </a:br>
            <a:r>
              <a:rPr lang="ja-JP" altLang="en-US" sz="2000" dirty="0">
                <a:solidFill>
                  <a:srgbClr val="454545"/>
                </a:solidFill>
                <a:latin typeface="メイリオ" panose="020B0604030504040204" pitchFamily="50" charset="-128"/>
                <a:ea typeface="メイリオ" panose="020B0604030504040204" pitchFamily="50" charset="-128"/>
              </a:rPr>
              <a:t>音の力で働く人にやさしく、働きやすいオフィス環境をつくります♪</a:t>
            </a:r>
            <a:endParaRPr lang="en-US" altLang="ja-JP" sz="2000" dirty="0">
              <a:solidFill>
                <a:srgbClr val="454545"/>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1793680" y="1201714"/>
            <a:ext cx="7129697" cy="461665"/>
          </a:xfrm>
          <a:prstGeom prst="rect">
            <a:avLst/>
          </a:prstGeom>
        </p:spPr>
        <p:txBody>
          <a:bodyPr wrap="square">
            <a:spAutoFit/>
          </a:bodyPr>
          <a:lstStyle/>
          <a:p>
            <a:pPr algn="ctr"/>
            <a:r>
              <a:rPr lang="ja-JP" altLang="en-US" sz="1400" b="1" dirty="0">
                <a:solidFill>
                  <a:srgbClr val="454545"/>
                </a:solidFill>
                <a:latin typeface="メイリオ" panose="020B0604030504040204" pitchFamily="50" charset="-128"/>
                <a:ea typeface="メイリオ" panose="020B0604030504040204" pitchFamily="50" charset="-128"/>
              </a:rPr>
              <a:t>オフィス専用</a:t>
            </a:r>
            <a:r>
              <a:rPr lang="en-US" altLang="ja-JP" sz="1400" b="1" dirty="0">
                <a:solidFill>
                  <a:srgbClr val="454545"/>
                </a:solidFill>
                <a:latin typeface="メイリオ" panose="020B0604030504040204" pitchFamily="50" charset="-128"/>
                <a:ea typeface="メイリオ" panose="020B0604030504040204" pitchFamily="50" charset="-128"/>
              </a:rPr>
              <a:t>BGM</a:t>
            </a:r>
            <a:r>
              <a:rPr lang="ja-JP" altLang="en-US" sz="1400" b="1" dirty="0">
                <a:solidFill>
                  <a:srgbClr val="454545"/>
                </a:solidFill>
                <a:latin typeface="メイリオ" panose="020B0604030504040204" pitchFamily="50" charset="-128"/>
                <a:ea typeface="メイリオ" panose="020B0604030504040204" pitchFamily="50" charset="-128"/>
              </a:rPr>
              <a:t>サービス</a:t>
            </a:r>
            <a:r>
              <a:rPr lang="ja-JP" altLang="en-US" sz="2400" b="1" dirty="0">
                <a:solidFill>
                  <a:srgbClr val="454545"/>
                </a:solidFill>
                <a:latin typeface="メイリオ" panose="020B0604030504040204" pitchFamily="50" charset="-128"/>
                <a:ea typeface="メイリオ" panose="020B0604030504040204" pitchFamily="50" charset="-128"/>
              </a:rPr>
              <a:t>「</a:t>
            </a:r>
            <a:r>
              <a:rPr lang="en-US" altLang="ja-JP" sz="2400" b="1" dirty="0">
                <a:solidFill>
                  <a:srgbClr val="454545"/>
                </a:solidFill>
                <a:latin typeface="メイリオ" panose="020B0604030504040204" pitchFamily="50" charset="-128"/>
                <a:ea typeface="メイリオ" panose="020B0604030504040204" pitchFamily="50" charset="-128"/>
              </a:rPr>
              <a:t>Sound Design for</a:t>
            </a:r>
            <a:r>
              <a:rPr lang="ja-JP" altLang="en-US" sz="2400" b="1" dirty="0">
                <a:solidFill>
                  <a:srgbClr val="454545"/>
                </a:solidFill>
                <a:latin typeface="メイリオ" panose="020B0604030504040204" pitchFamily="50" charset="-128"/>
                <a:ea typeface="メイリオ" panose="020B0604030504040204" pitchFamily="50" charset="-128"/>
              </a:rPr>
              <a:t> </a:t>
            </a:r>
            <a:r>
              <a:rPr lang="en-US" altLang="ja-JP" sz="2400" b="1" dirty="0">
                <a:solidFill>
                  <a:srgbClr val="454545"/>
                </a:solidFill>
                <a:latin typeface="メイリオ" panose="020B0604030504040204" pitchFamily="50" charset="-128"/>
                <a:ea typeface="メイリオ" panose="020B0604030504040204" pitchFamily="50" charset="-128"/>
              </a:rPr>
              <a:t>OFFICE</a:t>
            </a:r>
            <a:r>
              <a:rPr lang="ja-JP" altLang="en-US" sz="2400" b="1" dirty="0">
                <a:solidFill>
                  <a:srgbClr val="454545"/>
                </a:solidFill>
                <a:latin typeface="メイリオ" panose="020B0604030504040204" pitchFamily="50" charset="-128"/>
                <a:ea typeface="メイリオ" panose="020B0604030504040204" pitchFamily="50" charset="-128"/>
              </a:rPr>
              <a:t>」</a:t>
            </a:r>
            <a:endParaRPr lang="en-US" altLang="ja-JP" sz="2400" b="1" dirty="0">
              <a:solidFill>
                <a:srgbClr val="454545"/>
              </a:solidFill>
              <a:latin typeface="メイリオ" panose="020B0604030504040204" pitchFamily="50" charset="-128"/>
              <a:ea typeface="メイリオ" panose="020B0604030504040204" pitchFamily="50" charset="-128"/>
            </a:endParaRPr>
          </a:p>
        </p:txBody>
      </p:sp>
      <p:sp>
        <p:nvSpPr>
          <p:cNvPr id="19" name="Rectangle 3"/>
          <p:cNvSpPr txBox="1">
            <a:spLocks noChangeArrowheads="1"/>
          </p:cNvSpPr>
          <p:nvPr/>
        </p:nvSpPr>
        <p:spPr bwMode="auto">
          <a:xfrm>
            <a:off x="392448" y="192111"/>
            <a:ext cx="7794642"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8400" dirty="0">
                <a:latin typeface="Meiryo UI" panose="020B0604030504040204" pitchFamily="50" charset="-128"/>
                <a:ea typeface="Meiryo UI" panose="020B0604030504040204" pitchFamily="50" charset="-128"/>
              </a:rPr>
              <a:t>月額</a:t>
            </a:r>
            <a:r>
              <a:rPr lang="en-US" altLang="ja-JP" sz="8400" dirty="0">
                <a:latin typeface="Meiryo UI" panose="020B0604030504040204" pitchFamily="50" charset="-128"/>
                <a:ea typeface="Meiryo UI" panose="020B0604030504040204" pitchFamily="50" charset="-128"/>
              </a:rPr>
              <a:t>5,000</a:t>
            </a:r>
            <a:r>
              <a:rPr lang="ja-JP" altLang="en-US" sz="8400" dirty="0">
                <a:latin typeface="Meiryo UI" panose="020B0604030504040204" pitchFamily="50" charset="-128"/>
                <a:ea typeface="Meiryo UI" panose="020B0604030504040204" pitchFamily="50" charset="-128"/>
              </a:rPr>
              <a:t>円から出来る働き方</a:t>
            </a:r>
            <a:r>
              <a:rPr lang="ja-JP" altLang="en-US" sz="8400" dirty="0" smtClean="0">
                <a:latin typeface="Meiryo UI" panose="020B0604030504040204" pitchFamily="50" charset="-128"/>
                <a:ea typeface="Meiryo UI" panose="020B0604030504040204" pitchFamily="50" charset="-128"/>
              </a:rPr>
              <a:t>改革</a:t>
            </a:r>
            <a:endParaRPr lang="en-US" altLang="ja-JP" sz="3600" b="1" dirty="0">
              <a:solidFill>
                <a:srgbClr val="454545"/>
              </a:solidFill>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rotWithShape="1">
          <a:blip r:embed="rId3"/>
          <a:srcRect r="72849"/>
          <a:stretch/>
        </p:blipFill>
        <p:spPr>
          <a:xfrm>
            <a:off x="399181" y="2178859"/>
            <a:ext cx="1061842" cy="1096461"/>
          </a:xfrm>
          <a:prstGeom prst="rect">
            <a:avLst/>
          </a:prstGeom>
        </p:spPr>
      </p:pic>
      <p:pic>
        <p:nvPicPr>
          <p:cNvPr id="23" name="図 22"/>
          <p:cNvPicPr>
            <a:picLocks noChangeAspect="1"/>
          </p:cNvPicPr>
          <p:nvPr/>
        </p:nvPicPr>
        <p:blipFill rotWithShape="1">
          <a:blip r:embed="rId4"/>
          <a:srcRect r="72633"/>
          <a:stretch/>
        </p:blipFill>
        <p:spPr>
          <a:xfrm>
            <a:off x="399181" y="3613217"/>
            <a:ext cx="1061842" cy="1042333"/>
          </a:xfrm>
          <a:prstGeom prst="rect">
            <a:avLst/>
          </a:prstGeom>
        </p:spPr>
      </p:pic>
      <p:pic>
        <p:nvPicPr>
          <p:cNvPr id="24" name="図 23"/>
          <p:cNvPicPr>
            <a:picLocks noChangeAspect="1"/>
          </p:cNvPicPr>
          <p:nvPr/>
        </p:nvPicPr>
        <p:blipFill rotWithShape="1">
          <a:blip r:embed="rId5"/>
          <a:srcRect r="72755"/>
          <a:stretch/>
        </p:blipFill>
        <p:spPr>
          <a:xfrm>
            <a:off x="4734341" y="2178859"/>
            <a:ext cx="1079992" cy="1096461"/>
          </a:xfrm>
          <a:prstGeom prst="rect">
            <a:avLst/>
          </a:prstGeom>
        </p:spPr>
      </p:pic>
      <p:pic>
        <p:nvPicPr>
          <p:cNvPr id="25" name="図 24"/>
          <p:cNvPicPr>
            <a:picLocks noChangeAspect="1"/>
          </p:cNvPicPr>
          <p:nvPr/>
        </p:nvPicPr>
        <p:blipFill rotWithShape="1">
          <a:blip r:embed="rId6"/>
          <a:srcRect r="72981"/>
          <a:stretch/>
        </p:blipFill>
        <p:spPr>
          <a:xfrm>
            <a:off x="4734341" y="3585303"/>
            <a:ext cx="1075787" cy="1042333"/>
          </a:xfrm>
          <a:prstGeom prst="rect">
            <a:avLst/>
          </a:prstGeom>
        </p:spPr>
      </p:pic>
      <p:sp>
        <p:nvSpPr>
          <p:cNvPr id="27" name="正方形/長方形 26"/>
          <p:cNvSpPr/>
          <p:nvPr/>
        </p:nvSpPr>
        <p:spPr>
          <a:xfrm>
            <a:off x="1461023" y="2179073"/>
            <a:ext cx="3088582" cy="769441"/>
          </a:xfrm>
          <a:prstGeom prst="rect">
            <a:avLst/>
          </a:prstGeom>
          <a:noFill/>
        </p:spPr>
        <p:txBody>
          <a:bodyPr wrap="square" lIns="91440" tIns="45720" rIns="91440" bIns="45720">
            <a:spAutoFit/>
          </a:bodyPr>
          <a:lstStyle/>
          <a:p>
            <a:pPr algn="ctr"/>
            <a:r>
              <a:rPr lang="ja-JP" alt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集中力向上</a:t>
            </a:r>
            <a:endParaRPr lang="ja-JP" alt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8" name="テキスト ボックス 27"/>
          <p:cNvSpPr txBox="1"/>
          <p:nvPr/>
        </p:nvSpPr>
        <p:spPr>
          <a:xfrm>
            <a:off x="1530374" y="2865260"/>
            <a:ext cx="3088582" cy="415498"/>
          </a:xfrm>
          <a:prstGeom prst="rect">
            <a:avLst/>
          </a:prstGeom>
          <a:noFill/>
        </p:spPr>
        <p:txBody>
          <a:bodyPr wrap="square" rtlCol="0">
            <a:spAutoFit/>
          </a:bodyPr>
          <a:lstStyle/>
          <a:p>
            <a:r>
              <a:rPr kumimoji="1" lang="ja-JP" altLang="en-US" sz="700" dirty="0" smtClean="0"/>
              <a:t>集中力を高め、仕事の効率を上げるチャンネル・セレクション。</a:t>
            </a:r>
            <a:endParaRPr kumimoji="1" lang="en-US" altLang="ja-JP" sz="700" dirty="0" smtClean="0"/>
          </a:p>
          <a:p>
            <a:r>
              <a:rPr kumimoji="1" lang="en-US" altLang="ja-JP" sz="700" dirty="0" smtClean="0"/>
              <a:t>BGM</a:t>
            </a:r>
            <a:r>
              <a:rPr kumimoji="1" lang="ja-JP" altLang="en-US" sz="700" dirty="0" smtClean="0"/>
              <a:t>でオフィスの騒音をマスキングすることにより、集中力を向上させる効果も期待できます。</a:t>
            </a:r>
            <a:endParaRPr kumimoji="1" lang="en-US" altLang="ja-JP" sz="700" dirty="0" smtClean="0"/>
          </a:p>
        </p:txBody>
      </p:sp>
      <p:sp>
        <p:nvSpPr>
          <p:cNvPr id="29" name="正方形/長方形 28"/>
          <p:cNvSpPr/>
          <p:nvPr/>
        </p:nvSpPr>
        <p:spPr>
          <a:xfrm>
            <a:off x="5743997" y="2178859"/>
            <a:ext cx="3088582" cy="769441"/>
          </a:xfrm>
          <a:prstGeom prst="rect">
            <a:avLst/>
          </a:prstGeom>
          <a:noFill/>
        </p:spPr>
        <p:txBody>
          <a:bodyPr wrap="square" lIns="91440" tIns="45720" rIns="91440" bIns="45720">
            <a:spAutoFit/>
          </a:bodyPr>
          <a:lstStyle/>
          <a:p>
            <a:pPr algn="ctr"/>
            <a:r>
              <a:rPr lang="ja-JP" altLang="en-US" sz="4400" b="1" dirty="0">
                <a:ln w="9525">
                  <a:solidFill>
                    <a:schemeClr val="bg1"/>
                  </a:solidFill>
                  <a:prstDash val="solid"/>
                </a:ln>
                <a:solidFill>
                  <a:srgbClr val="924898"/>
                </a:solidFill>
                <a:effectLst>
                  <a:outerShdw blurRad="12700" dist="38100" dir="2700000" algn="tl" rotWithShape="0">
                    <a:schemeClr val="accent5">
                      <a:lumMod val="60000"/>
                      <a:lumOff val="40000"/>
                    </a:schemeClr>
                  </a:outerShdw>
                </a:effectLst>
              </a:rPr>
              <a:t>リラックス</a:t>
            </a:r>
            <a:endParaRPr lang="ja-JP" altLang="en-US" sz="4400" b="1" cap="none" spc="0" dirty="0">
              <a:ln w="9525">
                <a:solidFill>
                  <a:schemeClr val="bg1"/>
                </a:solidFill>
                <a:prstDash val="solid"/>
              </a:ln>
              <a:solidFill>
                <a:srgbClr val="924898"/>
              </a:solidFill>
              <a:effectLst>
                <a:outerShdw blurRad="12700" dist="38100" dir="2700000" algn="tl" rotWithShape="0">
                  <a:schemeClr val="accent5">
                    <a:lumMod val="60000"/>
                    <a:lumOff val="40000"/>
                  </a:schemeClr>
                </a:outerShdw>
              </a:effectLst>
            </a:endParaRPr>
          </a:p>
        </p:txBody>
      </p:sp>
      <p:sp>
        <p:nvSpPr>
          <p:cNvPr id="30" name="テキスト ボックス 29"/>
          <p:cNvSpPr txBox="1"/>
          <p:nvPr/>
        </p:nvSpPr>
        <p:spPr>
          <a:xfrm>
            <a:off x="5882698" y="2865260"/>
            <a:ext cx="3088582" cy="415498"/>
          </a:xfrm>
          <a:prstGeom prst="rect">
            <a:avLst/>
          </a:prstGeom>
          <a:noFill/>
        </p:spPr>
        <p:txBody>
          <a:bodyPr wrap="square" rtlCol="0">
            <a:spAutoFit/>
          </a:bodyPr>
          <a:lstStyle/>
          <a:p>
            <a:r>
              <a:rPr kumimoji="1" lang="ja-JP" altLang="en-US" sz="700" dirty="0" smtClean="0"/>
              <a:t>限られたスペースに多くの人が働くオフィスではストレスがかかりやすいもの。リラクセーション効果をもたらすサウンドで、働く人のストレスを緩和します。</a:t>
            </a:r>
            <a:endParaRPr kumimoji="1" lang="en-US" altLang="ja-JP" sz="700" dirty="0" smtClean="0"/>
          </a:p>
        </p:txBody>
      </p:sp>
      <p:sp>
        <p:nvSpPr>
          <p:cNvPr id="31" name="正方形/長方形 30"/>
          <p:cNvSpPr/>
          <p:nvPr/>
        </p:nvSpPr>
        <p:spPr>
          <a:xfrm>
            <a:off x="1461023" y="3571031"/>
            <a:ext cx="3439419" cy="769441"/>
          </a:xfrm>
          <a:prstGeom prst="rect">
            <a:avLst/>
          </a:prstGeom>
          <a:noFill/>
        </p:spPr>
        <p:txBody>
          <a:bodyPr wrap="square" lIns="91440" tIns="45720" rIns="91440" bIns="45720">
            <a:spAutoFit/>
          </a:bodyPr>
          <a:lstStyle/>
          <a:p>
            <a:r>
              <a:rPr lang="ja-JP" altLang="en-US" sz="4400" b="1" cap="none" spc="-300" dirty="0" smtClean="0">
                <a:ln w="9525">
                  <a:solidFill>
                    <a:schemeClr val="bg1"/>
                  </a:solidFill>
                  <a:prstDash val="solid"/>
                </a:ln>
                <a:solidFill>
                  <a:srgbClr val="EA609E"/>
                </a:solidFill>
                <a:effectLst>
                  <a:outerShdw blurRad="12700" dist="38100" dir="2700000" algn="tl" rotWithShape="0">
                    <a:schemeClr val="accent5">
                      <a:lumMod val="60000"/>
                      <a:lumOff val="40000"/>
                    </a:schemeClr>
                  </a:outerShdw>
                </a:effectLst>
              </a:rPr>
              <a:t>リフレッシュ</a:t>
            </a:r>
            <a:endParaRPr lang="ja-JP" altLang="en-US" sz="4400" b="1" cap="none" spc="-300" dirty="0">
              <a:ln w="9525">
                <a:solidFill>
                  <a:schemeClr val="bg1"/>
                </a:solidFill>
                <a:prstDash val="solid"/>
              </a:ln>
              <a:solidFill>
                <a:srgbClr val="EA609E"/>
              </a:solidFill>
              <a:effectLst>
                <a:outerShdw blurRad="12700" dist="38100" dir="2700000" algn="tl" rotWithShape="0">
                  <a:schemeClr val="accent5">
                    <a:lumMod val="60000"/>
                    <a:lumOff val="40000"/>
                  </a:schemeClr>
                </a:outerShdw>
              </a:effectLst>
            </a:endParaRPr>
          </a:p>
        </p:txBody>
      </p:sp>
      <p:sp>
        <p:nvSpPr>
          <p:cNvPr id="32" name="テキスト ボックス 31"/>
          <p:cNvSpPr txBox="1"/>
          <p:nvPr/>
        </p:nvSpPr>
        <p:spPr>
          <a:xfrm>
            <a:off x="1553391" y="4240052"/>
            <a:ext cx="3088582" cy="415498"/>
          </a:xfrm>
          <a:prstGeom prst="rect">
            <a:avLst/>
          </a:prstGeom>
          <a:noFill/>
        </p:spPr>
        <p:txBody>
          <a:bodyPr wrap="square" rtlCol="0">
            <a:spAutoFit/>
          </a:bodyPr>
          <a:lstStyle/>
          <a:p>
            <a:r>
              <a:rPr kumimoji="1" lang="ja-JP" altLang="en-US" sz="700" dirty="0" smtClean="0"/>
              <a:t>気分転換を促すことで心身の健康を保つチャンネル・セレクション。</a:t>
            </a:r>
            <a:endParaRPr kumimoji="1" lang="en-US" altLang="ja-JP" sz="700" dirty="0" smtClean="0"/>
          </a:p>
          <a:p>
            <a:r>
              <a:rPr kumimoji="1" lang="ja-JP" altLang="en-US" sz="700" dirty="0" smtClean="0"/>
              <a:t>明るく爽やかな雰囲気を作り、職場でのコミュニケーション活性化を　目指します。</a:t>
            </a:r>
            <a:endParaRPr kumimoji="1" lang="en-US" altLang="ja-JP" sz="700" dirty="0" smtClean="0"/>
          </a:p>
        </p:txBody>
      </p:sp>
      <p:sp>
        <p:nvSpPr>
          <p:cNvPr id="33" name="正方形/長方形 32"/>
          <p:cNvSpPr/>
          <p:nvPr/>
        </p:nvSpPr>
        <p:spPr>
          <a:xfrm>
            <a:off x="5810128" y="3571030"/>
            <a:ext cx="3439419" cy="769441"/>
          </a:xfrm>
          <a:prstGeom prst="rect">
            <a:avLst/>
          </a:prstGeom>
          <a:noFill/>
        </p:spPr>
        <p:txBody>
          <a:bodyPr wrap="square" lIns="91440" tIns="45720" rIns="91440" bIns="45720">
            <a:spAutoFit/>
          </a:bodyPr>
          <a:lstStyle/>
          <a:p>
            <a:r>
              <a:rPr lang="ja-JP" altLang="en-US" sz="4400" b="1" cap="none" spc="-300" dirty="0" smtClean="0">
                <a:ln w="9525">
                  <a:solidFill>
                    <a:schemeClr val="bg1"/>
                  </a:solidFill>
                  <a:prstDash val="solid"/>
                </a:ln>
                <a:solidFill>
                  <a:srgbClr val="F39800"/>
                </a:solidFill>
                <a:effectLst>
                  <a:outerShdw blurRad="12700" dist="38100" dir="2700000" algn="tl" rotWithShape="0">
                    <a:schemeClr val="accent5">
                      <a:lumMod val="60000"/>
                      <a:lumOff val="40000"/>
                    </a:schemeClr>
                  </a:outerShdw>
                </a:effectLst>
              </a:rPr>
              <a:t>気づき</a:t>
            </a:r>
            <a:endParaRPr lang="ja-JP" altLang="en-US" sz="4400" b="1" cap="none" spc="-300" dirty="0">
              <a:ln w="9525">
                <a:solidFill>
                  <a:schemeClr val="bg1"/>
                </a:solidFill>
                <a:prstDash val="solid"/>
              </a:ln>
              <a:solidFill>
                <a:srgbClr val="F39800"/>
              </a:solidFill>
              <a:effectLst>
                <a:outerShdw blurRad="12700" dist="38100" dir="2700000" algn="tl" rotWithShape="0">
                  <a:schemeClr val="accent5">
                    <a:lumMod val="60000"/>
                    <a:lumOff val="40000"/>
                  </a:schemeClr>
                </a:outerShdw>
              </a:effectLst>
            </a:endParaRPr>
          </a:p>
        </p:txBody>
      </p:sp>
      <p:sp>
        <p:nvSpPr>
          <p:cNvPr id="34" name="テキスト ボックス 33"/>
          <p:cNvSpPr txBox="1"/>
          <p:nvPr/>
        </p:nvSpPr>
        <p:spPr>
          <a:xfrm>
            <a:off x="5902496" y="4240052"/>
            <a:ext cx="3088582" cy="415498"/>
          </a:xfrm>
          <a:prstGeom prst="rect">
            <a:avLst/>
          </a:prstGeom>
          <a:noFill/>
        </p:spPr>
        <p:txBody>
          <a:bodyPr wrap="square" rtlCol="0">
            <a:spAutoFit/>
          </a:bodyPr>
          <a:lstStyle/>
          <a:p>
            <a:r>
              <a:rPr kumimoji="1" lang="ja-JP" altLang="en-US" sz="700" dirty="0" smtClean="0"/>
              <a:t>例えば「ノー残業デー」をアナウンスして定時退社を促す、ラジオ体操で適度な運動を促す</a:t>
            </a:r>
            <a:r>
              <a:rPr kumimoji="1" lang="en-US" altLang="ja-JP" sz="700" dirty="0" smtClean="0"/>
              <a:t>…</a:t>
            </a:r>
            <a:r>
              <a:rPr kumimoji="1" lang="ja-JP" altLang="en-US" sz="700" dirty="0" smtClean="0"/>
              <a:t>メンタルヘルス対策を</a:t>
            </a:r>
            <a:r>
              <a:rPr kumimoji="1" lang="ja-JP" altLang="en-US" sz="700" dirty="0"/>
              <a:t>支援</a:t>
            </a:r>
            <a:r>
              <a:rPr kumimoji="1" lang="ja-JP" altLang="en-US" sz="700" dirty="0" smtClean="0"/>
              <a:t>する便利なサウンドツール。</a:t>
            </a:r>
            <a:endParaRPr kumimoji="1" lang="en-US" altLang="ja-JP" sz="700" dirty="0" smtClean="0"/>
          </a:p>
        </p:txBody>
      </p:sp>
    </p:spTree>
    <p:extLst>
      <p:ext uri="{BB962C8B-B14F-4D97-AF65-F5344CB8AC3E}">
        <p14:creationId xmlns:p14="http://schemas.microsoft.com/office/powerpoint/2010/main" val="2834465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und-design.usen.com/img/function/img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536" y="2508055"/>
            <a:ext cx="4275947" cy="20106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38471" y="2513540"/>
            <a:ext cx="4368108" cy="3315759"/>
            <a:chOff x="-162520" y="2575087"/>
            <a:chExt cx="4964484" cy="3522065"/>
          </a:xfrm>
        </p:grpSpPr>
        <p:graphicFrame>
          <p:nvGraphicFramePr>
            <p:cNvPr id="4" name="図表 3"/>
            <p:cNvGraphicFramePr/>
            <p:nvPr>
              <p:extLst>
                <p:ext uri="{D42A27DB-BD31-4B8C-83A1-F6EECF244321}">
                  <p14:modId xmlns:p14="http://schemas.microsoft.com/office/powerpoint/2010/main" val="305987829"/>
                </p:ext>
              </p:extLst>
            </p:nvPr>
          </p:nvGraphicFramePr>
          <p:xfrm>
            <a:off x="-162520" y="2575087"/>
            <a:ext cx="4964484" cy="3522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2865" y="3944955"/>
              <a:ext cx="1453714" cy="1028503"/>
            </a:xfrm>
            <a:prstGeom prst="rect">
              <a:avLst/>
            </a:prstGeom>
          </p:spPr>
        </p:pic>
      </p:grpSp>
      <p:sp>
        <p:nvSpPr>
          <p:cNvPr id="19" name="Rectangle 3"/>
          <p:cNvSpPr txBox="1">
            <a:spLocks noChangeArrowheads="1"/>
          </p:cNvSpPr>
          <p:nvPr/>
        </p:nvSpPr>
        <p:spPr bwMode="auto">
          <a:xfrm>
            <a:off x="388796" y="195848"/>
            <a:ext cx="7794642"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8400" dirty="0">
                <a:latin typeface="Meiryo UI" panose="020B0604030504040204" pitchFamily="50" charset="-128"/>
                <a:ea typeface="Meiryo UI" panose="020B0604030504040204" pitchFamily="50" charset="-128"/>
              </a:rPr>
              <a:t>月額</a:t>
            </a:r>
            <a:r>
              <a:rPr lang="en-US" altLang="ja-JP" sz="8400" dirty="0">
                <a:latin typeface="Meiryo UI" panose="020B0604030504040204" pitchFamily="50" charset="-128"/>
                <a:ea typeface="Meiryo UI" panose="020B0604030504040204" pitchFamily="50" charset="-128"/>
              </a:rPr>
              <a:t>5,000</a:t>
            </a:r>
            <a:r>
              <a:rPr lang="ja-JP" altLang="en-US" sz="8400" dirty="0">
                <a:latin typeface="Meiryo UI" panose="020B0604030504040204" pitchFamily="50" charset="-128"/>
                <a:ea typeface="Meiryo UI" panose="020B0604030504040204" pitchFamily="50" charset="-128"/>
              </a:rPr>
              <a:t>円から出来る働き方改革</a:t>
            </a:r>
            <a:r>
              <a:rPr lang="ja-JP" altLang="en-US" sz="3300" dirty="0">
                <a:latin typeface="Meiryo UI" panose="020B0604030504040204" pitchFamily="50" charset="-128"/>
                <a:ea typeface="Meiryo UI" panose="020B0604030504040204" pitchFamily="50" charset="-128"/>
              </a:rPr>
              <a:t>　　</a:t>
            </a:r>
            <a:endParaRPr lang="en-US" altLang="ja-JP" sz="3600" b="1" dirty="0">
              <a:solidFill>
                <a:srgbClr val="454545"/>
              </a:solidFill>
              <a:latin typeface="メイリオ" panose="020B0604030504040204" pitchFamily="50" charset="-128"/>
              <a:ea typeface="メイリオ" panose="020B0604030504040204" pitchFamily="50" charset="-128"/>
            </a:endParaRPr>
          </a:p>
        </p:txBody>
      </p:sp>
      <p:sp>
        <p:nvSpPr>
          <p:cNvPr id="23" name="正方形/長方形 22"/>
          <p:cNvSpPr/>
          <p:nvPr/>
        </p:nvSpPr>
        <p:spPr>
          <a:xfrm>
            <a:off x="0" y="1559514"/>
            <a:ext cx="4572000" cy="584775"/>
          </a:xfrm>
          <a:prstGeom prst="rect">
            <a:avLst/>
          </a:prstGeom>
        </p:spPr>
        <p:txBody>
          <a:bodyPr wrap="square">
            <a:spAutoFit/>
          </a:bodyPr>
          <a:lstStyle/>
          <a:p>
            <a:pPr algn="ctr"/>
            <a:r>
              <a:rPr lang="ja-JP" altLang="en-US" sz="1600" dirty="0" smtClean="0">
                <a:solidFill>
                  <a:srgbClr val="454545"/>
                </a:solidFill>
                <a:latin typeface="メイリオ" panose="020B0604030504040204" pitchFamily="50" charset="-128"/>
                <a:ea typeface="メイリオ" panose="020B0604030504040204" pitchFamily="50" charset="-128"/>
              </a:rPr>
              <a:t>「</a:t>
            </a:r>
            <a:r>
              <a:rPr lang="en-US" altLang="ja-JP" sz="1600" dirty="0" smtClean="0">
                <a:solidFill>
                  <a:srgbClr val="454545"/>
                </a:solidFill>
                <a:latin typeface="メイリオ" panose="020B0604030504040204" pitchFamily="50" charset="-128"/>
                <a:ea typeface="メイリオ" panose="020B0604030504040204" pitchFamily="50" charset="-128"/>
              </a:rPr>
              <a:t>Sound </a:t>
            </a:r>
            <a:r>
              <a:rPr lang="en-US" altLang="ja-JP" sz="1600" dirty="0">
                <a:solidFill>
                  <a:srgbClr val="454545"/>
                </a:solidFill>
                <a:latin typeface="メイリオ" panose="020B0604030504040204" pitchFamily="50" charset="-128"/>
                <a:ea typeface="メイリオ" panose="020B0604030504040204" pitchFamily="50" charset="-128"/>
              </a:rPr>
              <a:t>Design for </a:t>
            </a:r>
            <a:r>
              <a:rPr lang="en-US" altLang="ja-JP" sz="1600" dirty="0" smtClean="0">
                <a:solidFill>
                  <a:srgbClr val="454545"/>
                </a:solidFill>
                <a:latin typeface="メイリオ" panose="020B0604030504040204" pitchFamily="50" charset="-128"/>
                <a:ea typeface="メイリオ" panose="020B0604030504040204" pitchFamily="50" charset="-128"/>
              </a:rPr>
              <a:t>OFFICE</a:t>
            </a:r>
            <a:r>
              <a:rPr lang="ja-JP" altLang="en-US" sz="1600" dirty="0" smtClean="0">
                <a:solidFill>
                  <a:srgbClr val="454545"/>
                </a:solidFill>
                <a:latin typeface="メイリオ" panose="020B0604030504040204" pitchFamily="50" charset="-128"/>
                <a:ea typeface="メイリオ" panose="020B0604030504040204" pitchFamily="50" charset="-128"/>
              </a:rPr>
              <a:t>」で働き方改革</a:t>
            </a:r>
            <a:endParaRPr lang="en-US" altLang="ja-JP" sz="1600" dirty="0" smtClean="0">
              <a:solidFill>
                <a:srgbClr val="454545"/>
              </a:solidFill>
              <a:latin typeface="メイリオ" panose="020B0604030504040204" pitchFamily="50" charset="-128"/>
              <a:ea typeface="メイリオ" panose="020B0604030504040204" pitchFamily="50" charset="-128"/>
            </a:endParaRPr>
          </a:p>
          <a:p>
            <a:pPr algn="ctr"/>
            <a:r>
              <a:rPr lang="ja-JP" altLang="en-US" sz="1600" dirty="0" smtClean="0">
                <a:solidFill>
                  <a:srgbClr val="454545"/>
                </a:solidFill>
                <a:latin typeface="メイリオ" panose="020B0604030504040204" pitchFamily="50" charset="-128"/>
                <a:ea typeface="メイリオ" panose="020B0604030504040204" pitchFamily="50" charset="-128"/>
              </a:rPr>
              <a:t>働きやすいオフィス５つの提案♪</a:t>
            </a:r>
            <a:endParaRPr lang="en-US" altLang="ja-JP" sz="1600" dirty="0">
              <a:solidFill>
                <a:srgbClr val="454545"/>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406579" y="1566118"/>
            <a:ext cx="4640706" cy="584775"/>
          </a:xfrm>
          <a:prstGeom prst="rect">
            <a:avLst/>
          </a:prstGeom>
        </p:spPr>
        <p:txBody>
          <a:bodyPr wrap="square">
            <a:spAutoFit/>
          </a:bodyPr>
          <a:lstStyle/>
          <a:p>
            <a:pPr algn="ctr"/>
            <a:r>
              <a:rPr lang="en-US" altLang="ja-JP" sz="1600" b="1" dirty="0" smtClean="0">
                <a:latin typeface="メイリオ" panose="020B0604030504040204" pitchFamily="50" charset="-128"/>
                <a:ea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rPr>
              <a:t>約</a:t>
            </a:r>
            <a:r>
              <a:rPr lang="en-US" altLang="ja-JP" sz="1600" b="1" dirty="0">
                <a:latin typeface="メイリオ" panose="020B0604030504040204" pitchFamily="50" charset="-128"/>
                <a:ea typeface="メイリオ" panose="020B0604030504040204" pitchFamily="50" charset="-128"/>
              </a:rPr>
              <a:t>87%</a:t>
            </a:r>
            <a:r>
              <a:rPr lang="ja-JP" altLang="en-US" sz="1600" b="1" dirty="0">
                <a:latin typeface="メイリオ" panose="020B0604030504040204" pitchFamily="50" charset="-128"/>
                <a:ea typeface="メイリオ" panose="020B0604030504040204" pitchFamily="50" charset="-128"/>
              </a:rPr>
              <a:t>の企業が</a:t>
            </a:r>
            <a:r>
              <a:rPr lang="en-US" altLang="ja-JP" sz="1600" b="1" dirty="0">
                <a:latin typeface="メイリオ" panose="020B0604030504040204" pitchFamily="50" charset="-128"/>
                <a:ea typeface="メイリオ" panose="020B0604030504040204" pitchFamily="50" charset="-128"/>
              </a:rPr>
              <a:t>SDO</a:t>
            </a:r>
            <a:r>
              <a:rPr lang="ja-JP" altLang="en-US" sz="1600" b="1" dirty="0">
                <a:latin typeface="メイリオ" panose="020B0604030504040204" pitchFamily="50" charset="-128"/>
                <a:ea typeface="メイリオ" panose="020B0604030504040204" pitchFamily="50" charset="-128"/>
              </a:rPr>
              <a:t>（オフィス</a:t>
            </a:r>
            <a:r>
              <a:rPr lang="en-US" altLang="ja-JP" sz="1600" b="1" dirty="0">
                <a:latin typeface="メイリオ" panose="020B0604030504040204" pitchFamily="50" charset="-128"/>
                <a:ea typeface="メイリオ" panose="020B0604030504040204" pitchFamily="50" charset="-128"/>
              </a:rPr>
              <a:t>BGM</a:t>
            </a:r>
            <a:r>
              <a:rPr lang="ja-JP" altLang="en-US" sz="1600" b="1" dirty="0">
                <a:latin typeface="メイリオ" panose="020B0604030504040204" pitchFamily="50" charset="-128"/>
                <a:ea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rPr>
              <a:t>を　導入して環境</a:t>
            </a:r>
            <a:r>
              <a:rPr lang="ja-JP" altLang="en-US" sz="1600" b="1" dirty="0">
                <a:latin typeface="メイリオ" panose="020B0604030504040204" pitchFamily="50" charset="-128"/>
                <a:ea typeface="メイリオ" panose="020B0604030504040204" pitchFamily="50" charset="-128"/>
              </a:rPr>
              <a:t>の変化を</a:t>
            </a:r>
            <a:r>
              <a:rPr lang="ja-JP" altLang="en-US" sz="1600" b="1" dirty="0" smtClean="0">
                <a:latin typeface="メイリオ" panose="020B0604030504040204" pitchFamily="50" charset="-128"/>
                <a:ea typeface="メイリオ" panose="020B0604030504040204" pitchFamily="50" charset="-128"/>
              </a:rPr>
              <a:t>実感</a:t>
            </a:r>
            <a:r>
              <a:rPr lang="en-US" altLang="ja-JP" sz="1600" b="1" dirty="0" smtClean="0">
                <a:latin typeface="メイリオ" panose="020B0604030504040204" pitchFamily="50" charset="-128"/>
                <a:ea typeface="メイリオ" panose="020B0604030504040204" pitchFamily="50" charset="-128"/>
              </a:rPr>
              <a:t>】</a:t>
            </a:r>
            <a:endParaRPr lang="ja-JP" altLang="en-US" sz="1600" b="1"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5744778" y="4555982"/>
            <a:ext cx="3302507"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Sound Design for OFFICE</a:t>
            </a:r>
            <a:r>
              <a:rPr lang="ja-JP" altLang="en-US" sz="800" dirty="0">
                <a:latin typeface="メイリオ" panose="020B0604030504040204" pitchFamily="50" charset="-128"/>
                <a:ea typeface="メイリオ" panose="020B0604030504040204" pitchFamily="50" charset="-128"/>
              </a:rPr>
              <a:t>」導入企業様へのアンケート調査</a:t>
            </a:r>
            <a:r>
              <a:rPr lang="ja-JP" altLang="en-US" sz="800" dirty="0" smtClean="0">
                <a:latin typeface="メイリオ" panose="020B0604030504040204" pitchFamily="50" charset="-128"/>
                <a:ea typeface="メイリオ" panose="020B0604030504040204" pitchFamily="50" charset="-128"/>
              </a:rPr>
              <a:t>より</a:t>
            </a:r>
            <a:endParaRPr lang="ja-JP" altLang="en-US" sz="80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263495" y="725781"/>
            <a:ext cx="8783790" cy="461665"/>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働き方改革会社と従業員の活性化</a:t>
            </a:r>
            <a:r>
              <a:rPr lang="ja-JP" altLang="en-US" sz="2400" dirty="0" smtClean="0">
                <a:latin typeface="Meiryo UI" panose="020B0604030504040204" pitchFamily="50" charset="-128"/>
                <a:ea typeface="Meiryo UI" panose="020B0604030504040204" pitchFamily="50" charset="-128"/>
              </a:rPr>
              <a:t>、細やか</a:t>
            </a:r>
            <a:r>
              <a:rPr lang="ja-JP" altLang="en-US" sz="2400" dirty="0">
                <a:latin typeface="Meiryo UI" panose="020B0604030504040204" pitchFamily="50" charset="-128"/>
                <a:ea typeface="Meiryo UI" panose="020B0604030504040204" pitchFamily="50" charset="-128"/>
              </a:rPr>
              <a:t>な労務管理を音で</a:t>
            </a:r>
            <a:r>
              <a:rPr lang="ja-JP" altLang="en-US" sz="2400" dirty="0" smtClean="0">
                <a:latin typeface="Meiryo UI" panose="020B0604030504040204" pitchFamily="50" charset="-128"/>
                <a:ea typeface="Meiryo UI" panose="020B0604030504040204" pitchFamily="50" charset="-128"/>
              </a:rPr>
              <a:t>サポート</a:t>
            </a:r>
            <a:endParaRPr lang="en-US" altLang="ja-JP" sz="32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6101024" y="3126371"/>
            <a:ext cx="2273300" cy="40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101024" y="3004959"/>
            <a:ext cx="2275840" cy="40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6103564" y="3002419"/>
            <a:ext cx="2540" cy="1305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8374324" y="3009023"/>
            <a:ext cx="2540" cy="1305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6098484" y="3152787"/>
            <a:ext cx="2275840" cy="40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101024" y="3287915"/>
            <a:ext cx="2275840" cy="40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6103564" y="3150755"/>
            <a:ext cx="2540" cy="1305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8371784" y="3161381"/>
            <a:ext cx="2540" cy="1305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014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t="17524"/>
          <a:stretch/>
        </p:blipFill>
        <p:spPr>
          <a:xfrm>
            <a:off x="173664" y="1960685"/>
            <a:ext cx="8516303" cy="2301668"/>
          </a:xfrm>
          <a:prstGeom prst="rect">
            <a:avLst/>
          </a:prstGeom>
        </p:spPr>
      </p:pic>
      <p:sp>
        <p:nvSpPr>
          <p:cNvPr id="6" name="AutoShape 2" descr="https://news.biglobe.ne.jp/economy/0731/9000541018/atp_js_img_134396_1_thum630.jpg">
            <a:hlinkClick r:id="rId3"/>
          </p:cNvPr>
          <p:cNvSpPr>
            <a:spLocks noChangeAspect="1" noChangeArrowheads="1"/>
          </p:cNvSpPr>
          <p:nvPr/>
        </p:nvSpPr>
        <p:spPr bwMode="auto">
          <a:xfrm>
            <a:off x="47625" y="72509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2" name="フローチャート: 結合子 11"/>
          <p:cNvSpPr/>
          <p:nvPr/>
        </p:nvSpPr>
        <p:spPr>
          <a:xfrm>
            <a:off x="1479552" y="4004279"/>
            <a:ext cx="288742" cy="285742"/>
          </a:xfrm>
          <a:prstGeom prst="flowChartConnec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sz="1050" dirty="0">
                <a:latin typeface="メイリオ" panose="020B0604030504040204" pitchFamily="50" charset="-128"/>
                <a:ea typeface="メイリオ" panose="020B0604030504040204" pitchFamily="50" charset="-128"/>
              </a:rPr>
              <a:t>1</a:t>
            </a:r>
            <a:endParaRPr lang="ja-JP" altLang="en-US" sz="1050"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2057905" y="930538"/>
            <a:ext cx="4684486" cy="400110"/>
          </a:xfrm>
          <a:prstGeom prst="rect">
            <a:avLst/>
          </a:prstGeom>
        </p:spPr>
        <p:txBody>
          <a:bodyPr wrap="square">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～毎週水曜日にノー残業デーを実施～</a:t>
            </a:r>
            <a:endParaRPr lang="en-US" altLang="ja-JP" sz="2000" b="1" dirty="0">
              <a:solidFill>
                <a:srgbClr val="FF0000"/>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276225" y="1646089"/>
            <a:ext cx="4966421" cy="30777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Sound Design for OFFICE</a:t>
            </a:r>
            <a:r>
              <a:rPr lang="ja-JP" altLang="en-US" sz="1400" b="1" dirty="0">
                <a:latin typeface="メイリオ" panose="020B0604030504040204" pitchFamily="50" charset="-128"/>
                <a:ea typeface="メイリオ" panose="020B0604030504040204" pitchFamily="50" charset="-128"/>
              </a:rPr>
              <a:t>」活用した</a:t>
            </a:r>
            <a:r>
              <a:rPr lang="en-US" altLang="ja-JP" sz="1400" b="1" dirty="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日の</a:t>
            </a:r>
            <a:r>
              <a:rPr lang="en-US" altLang="ja-JP" sz="1400" b="1" dirty="0">
                <a:latin typeface="メイリオ" panose="020B0604030504040204" pitchFamily="50" charset="-128"/>
                <a:ea typeface="メイリオ" panose="020B0604030504040204" pitchFamily="50" charset="-128"/>
              </a:rPr>
              <a:t>BGM(</a:t>
            </a:r>
            <a:r>
              <a:rPr lang="ja-JP" altLang="en-US" sz="1400" b="1" dirty="0">
                <a:latin typeface="メイリオ" panose="020B0604030504040204" pitchFamily="50" charset="-128"/>
                <a:ea typeface="メイリオ" panose="020B0604030504040204" pitchFamily="50" charset="-128"/>
              </a:rPr>
              <a:t>例</a:t>
            </a:r>
            <a:r>
              <a:rPr lang="en-US" altLang="ja-JP" sz="1400" b="1" dirty="0" smtClean="0">
                <a:latin typeface="メイリオ" panose="020B0604030504040204" pitchFamily="50" charset="-128"/>
                <a:ea typeface="メイリオ" panose="020B0604030504040204" pitchFamily="50" charset="-128"/>
              </a:rPr>
              <a:t>)</a:t>
            </a:r>
            <a:endParaRPr lang="en-US" altLang="ja-JP" sz="1400" b="1"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571395" y="6020902"/>
            <a:ext cx="8001210" cy="369332"/>
          </a:xfrm>
          <a:prstGeom prst="rect">
            <a:avLst/>
          </a:prstGeom>
        </p:spPr>
        <p:txBody>
          <a:bodyPr wrap="square">
            <a:spAutoFit/>
          </a:bodyPr>
          <a:lstStyle/>
          <a:p>
            <a:pPr algn="ctr"/>
            <a:r>
              <a:rPr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他にも、ワーク・ライフ・バランスを推進するコメントや健康診断の案内など聴覚による気づきを促し、従業員の皆様の健康管理や過重労働対策、</a:t>
            </a:r>
            <a:endParaRPr lang="en-US" altLang="ja-JP" sz="9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更には社長メッセージなど自由自在に</a:t>
            </a:r>
            <a:r>
              <a:rPr lang="en-US" altLang="ja-JP" sz="900" b="1" dirty="0">
                <a:solidFill>
                  <a:schemeClr val="tx1">
                    <a:lumMod val="75000"/>
                    <a:lumOff val="25000"/>
                  </a:schemeClr>
                </a:solidFill>
                <a:latin typeface="メイリオ" panose="020B0604030504040204" pitchFamily="50" charset="-128"/>
                <a:ea typeface="メイリオ" panose="020B0604030504040204" pitchFamily="50" charset="-128"/>
              </a:rPr>
              <a:t>365</a:t>
            </a:r>
            <a:r>
              <a:rPr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日音サポート（音サポ）します。</a:t>
            </a:r>
            <a:endParaRPr lang="en-US" altLang="ja-JP" sz="9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正方形/長方形 20"/>
          <p:cNvSpPr/>
          <p:nvPr/>
        </p:nvSpPr>
        <p:spPr>
          <a:xfrm>
            <a:off x="6086528" y="1649936"/>
            <a:ext cx="2568271" cy="300082"/>
          </a:xfrm>
          <a:prstGeom prst="rect">
            <a:avLst/>
          </a:prstGeom>
        </p:spPr>
        <p:txBody>
          <a:bodyPr wrap="square">
            <a:spAutoFit/>
          </a:bodyPr>
          <a:lstStyle/>
          <a:p>
            <a:r>
              <a:rPr lang="ja-JP" altLang="en-US" sz="675" b="1" dirty="0">
                <a:solidFill>
                  <a:srgbClr val="FF0000"/>
                </a:solidFill>
                <a:latin typeface="メイリオ" panose="020B0604030504040204" pitchFamily="50" charset="-128"/>
                <a:ea typeface="メイリオ" panose="020B0604030504040204" pitchFamily="50" charset="-128"/>
              </a:rPr>
              <a:t>カレンダーに登録が出来ますので、祝日・祝前日対応も</a:t>
            </a:r>
            <a:r>
              <a:rPr lang="en-US" altLang="ja-JP" sz="675" b="1" dirty="0">
                <a:solidFill>
                  <a:srgbClr val="FF0000"/>
                </a:solidFill>
                <a:latin typeface="メイリオ" panose="020B0604030504040204" pitchFamily="50" charset="-128"/>
                <a:ea typeface="メイリオ" panose="020B0604030504040204" pitchFamily="50" charset="-128"/>
              </a:rPr>
              <a:t>OK</a:t>
            </a:r>
            <a:r>
              <a:rPr lang="ja-JP" altLang="en-US" sz="675" b="1" dirty="0">
                <a:solidFill>
                  <a:srgbClr val="FF0000"/>
                </a:solidFill>
                <a:latin typeface="メイリオ" panose="020B0604030504040204" pitchFamily="50" charset="-128"/>
                <a:ea typeface="メイリオ" panose="020B0604030504040204" pitchFamily="50" charset="-128"/>
              </a:rPr>
              <a:t>！</a:t>
            </a:r>
            <a:endParaRPr lang="en-US" altLang="ja-JP" sz="675" b="1" dirty="0">
              <a:solidFill>
                <a:srgbClr val="FF0000"/>
              </a:solidFill>
              <a:latin typeface="メイリオ" panose="020B0604030504040204" pitchFamily="50" charset="-128"/>
              <a:ea typeface="メイリオ" panose="020B0604030504040204" pitchFamily="50" charset="-128"/>
            </a:endParaRPr>
          </a:p>
          <a:p>
            <a:r>
              <a:rPr lang="ja-JP" altLang="en-US" sz="675" b="1" dirty="0">
                <a:solidFill>
                  <a:srgbClr val="FF0000"/>
                </a:solidFill>
                <a:latin typeface="メイリオ" panose="020B0604030504040204" pitchFamily="50" charset="-128"/>
                <a:ea typeface="メイリオ" panose="020B0604030504040204" pitchFamily="50" charset="-128"/>
              </a:rPr>
              <a:t>会社ごとに</a:t>
            </a:r>
            <a:r>
              <a:rPr lang="en-US" altLang="ja-JP" sz="675" b="1" dirty="0">
                <a:solidFill>
                  <a:srgbClr val="FF0000"/>
                </a:solidFill>
                <a:latin typeface="メイリオ" panose="020B0604030504040204" pitchFamily="50" charset="-128"/>
                <a:ea typeface="メイリオ" panose="020B0604030504040204" pitchFamily="50" charset="-128"/>
              </a:rPr>
              <a:t>365</a:t>
            </a:r>
            <a:r>
              <a:rPr lang="ja-JP" altLang="en-US" sz="675" b="1" dirty="0">
                <a:solidFill>
                  <a:srgbClr val="FF0000"/>
                </a:solidFill>
                <a:latin typeface="メイリオ" panose="020B0604030504040204" pitchFamily="50" charset="-128"/>
                <a:ea typeface="メイリオ" panose="020B0604030504040204" pitchFamily="50" charset="-128"/>
              </a:rPr>
              <a:t>日オリジナルのプログラム対応も可能！</a:t>
            </a:r>
            <a:endParaRPr lang="en-US" altLang="ja-JP" sz="675" b="1" dirty="0">
              <a:solidFill>
                <a:srgbClr val="FF0000"/>
              </a:solidFill>
              <a:latin typeface="メイリオ" panose="020B0604030504040204" pitchFamily="50" charset="-128"/>
              <a:ea typeface="メイリオ" panose="020B0604030504040204" pitchFamily="50" charset="-128"/>
            </a:endParaRPr>
          </a:p>
        </p:txBody>
      </p:sp>
      <p:sp>
        <p:nvSpPr>
          <p:cNvPr id="25" name="Rectangle 3"/>
          <p:cNvSpPr txBox="1">
            <a:spLocks noChangeArrowheads="1"/>
          </p:cNvSpPr>
          <p:nvPr/>
        </p:nvSpPr>
        <p:spPr bwMode="auto">
          <a:xfrm>
            <a:off x="786613" y="5606672"/>
            <a:ext cx="7404127"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300" dirty="0">
                <a:latin typeface="メイリオ" panose="020B0604030504040204" pitchFamily="50" charset="-128"/>
                <a:ea typeface="メイリオ" panose="020B0604030504040204" pitchFamily="50" charset="-128"/>
              </a:rPr>
              <a:t>～残業時間削減の習慣付けから定着へ～</a:t>
            </a:r>
          </a:p>
        </p:txBody>
      </p:sp>
      <p:sp>
        <p:nvSpPr>
          <p:cNvPr id="30" name="円形吹き出し 29"/>
          <p:cNvSpPr/>
          <p:nvPr/>
        </p:nvSpPr>
        <p:spPr>
          <a:xfrm>
            <a:off x="148253" y="4423060"/>
            <a:ext cx="2761927" cy="790317"/>
          </a:xfrm>
          <a:prstGeom prst="wedgeEllipseCallout">
            <a:avLst>
              <a:gd name="adj1" fmla="val 3293"/>
              <a:gd name="adj2" fmla="val -67236"/>
            </a:avLst>
          </a:prstGeom>
          <a:solidFill>
            <a:schemeClr val="bg1"/>
          </a:solidFill>
          <a:ln>
            <a:solidFill>
              <a:srgbClr val="C66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2">
                    <a:lumMod val="25000"/>
                  </a:schemeClr>
                </a:solidFill>
                <a:latin typeface="メイリオ" panose="020B0604030504040204" pitchFamily="50" charset="-128"/>
                <a:ea typeface="メイリオ" panose="020B0604030504040204" pitchFamily="50" charset="-128"/>
              </a:rPr>
              <a:t>「皆さんおはようございます。本日は、ノー残業デーです。～（時間管理のコメント）</a:t>
            </a:r>
            <a:r>
              <a:rPr lang="ja-JP" altLang="en-US" sz="1050" b="1" dirty="0" smtClean="0">
                <a:solidFill>
                  <a:schemeClr val="bg2">
                    <a:lumMod val="25000"/>
                  </a:schemeClr>
                </a:solidFill>
                <a:latin typeface="メイリオ" panose="020B0604030504040204" pitchFamily="50" charset="-128"/>
                <a:ea typeface="メイリオ" panose="020B0604030504040204" pitchFamily="50" charset="-128"/>
              </a:rPr>
              <a:t>」</a:t>
            </a:r>
            <a:endParaRPr lang="en-US" altLang="ja-JP" sz="105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 name="円形吹き出し 30"/>
          <p:cNvSpPr/>
          <p:nvPr/>
        </p:nvSpPr>
        <p:spPr>
          <a:xfrm>
            <a:off x="2960311" y="4340443"/>
            <a:ext cx="3056732" cy="1165133"/>
          </a:xfrm>
          <a:prstGeom prst="wedgeEllipseCallout">
            <a:avLst>
              <a:gd name="adj1" fmla="val -45025"/>
              <a:gd name="adj2" fmla="val -56248"/>
            </a:avLst>
          </a:prstGeom>
          <a:solidFill>
            <a:schemeClr val="bg1"/>
          </a:solidFill>
          <a:ln>
            <a:solidFill>
              <a:srgbClr val="C66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bg2">
                    <a:lumMod val="25000"/>
                  </a:schemeClr>
                </a:solidFill>
                <a:latin typeface="メイリオ" panose="020B0604030504040204" pitchFamily="50" charset="-128"/>
                <a:ea typeface="メイリオ" panose="020B0604030504040204" pitchFamily="50" charset="-128"/>
              </a:rPr>
              <a:t>「（チャイム音）</a:t>
            </a:r>
            <a:r>
              <a:rPr lang="ja-JP" altLang="en-US" sz="1050" b="1" dirty="0" smtClean="0">
                <a:solidFill>
                  <a:schemeClr val="bg2">
                    <a:lumMod val="25000"/>
                  </a:schemeClr>
                </a:solidFill>
                <a:latin typeface="メイリオ" panose="020B0604030504040204" pitchFamily="50" charset="-128"/>
                <a:ea typeface="メイリオ" panose="020B0604030504040204" pitchFamily="50" charset="-128"/>
              </a:rPr>
              <a:t>お仕事お疲れ</a:t>
            </a:r>
            <a:r>
              <a:rPr lang="ja-JP" altLang="en-US" sz="1050" b="1" dirty="0">
                <a:solidFill>
                  <a:schemeClr val="bg2">
                    <a:lumMod val="25000"/>
                  </a:schemeClr>
                </a:solidFill>
                <a:latin typeface="メイリオ" panose="020B0604030504040204" pitchFamily="50" charset="-128"/>
                <a:ea typeface="メイリオ" panose="020B0604030504040204" pitchFamily="50" charset="-128"/>
              </a:rPr>
              <a:t>様です。お昼休憩の時間です。しっかり休憩をとりましょう」</a:t>
            </a:r>
            <a:endParaRPr lang="en-US" altLang="ja-JP" sz="1050" b="1" dirty="0">
              <a:solidFill>
                <a:schemeClr val="bg2">
                  <a:lumMod val="25000"/>
                </a:schemeClr>
              </a:solidFill>
              <a:latin typeface="メイリオ" panose="020B0604030504040204" pitchFamily="50" charset="-128"/>
              <a:ea typeface="メイリオ" panose="020B0604030504040204" pitchFamily="50" charset="-128"/>
            </a:endParaRPr>
          </a:p>
          <a:p>
            <a:r>
              <a:rPr lang="en-US" altLang="ja-JP" sz="1050" b="1" dirty="0">
                <a:solidFill>
                  <a:schemeClr val="bg2">
                    <a:lumMod val="25000"/>
                  </a:schemeClr>
                </a:solidFill>
                <a:latin typeface="メイリオ" panose="020B0604030504040204" pitchFamily="50" charset="-128"/>
                <a:ea typeface="メイリオ" panose="020B0604030504040204" pitchFamily="50" charset="-128"/>
              </a:rPr>
              <a:t>※</a:t>
            </a:r>
            <a:r>
              <a:rPr lang="ja-JP" altLang="en-US" sz="1050" b="1" dirty="0">
                <a:solidFill>
                  <a:schemeClr val="bg2">
                    <a:lumMod val="25000"/>
                  </a:schemeClr>
                </a:solidFill>
                <a:latin typeface="メイリオ" panose="020B0604030504040204" pitchFamily="50" charset="-128"/>
                <a:ea typeface="メイリオ" panose="020B0604030504040204" pitchFamily="50" charset="-128"/>
              </a:rPr>
              <a:t>休憩の推進と労務管理のバランスを活用</a:t>
            </a:r>
            <a:endParaRPr lang="en-US" altLang="ja-JP" sz="105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2" name="フローチャート: 結合子 31"/>
          <p:cNvSpPr/>
          <p:nvPr/>
        </p:nvSpPr>
        <p:spPr>
          <a:xfrm>
            <a:off x="2870659" y="4004279"/>
            <a:ext cx="288742" cy="285742"/>
          </a:xfrm>
          <a:prstGeom prst="flowChartConnec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50" dirty="0">
                <a:latin typeface="メイリオ" panose="020B0604030504040204" pitchFamily="50" charset="-128"/>
                <a:ea typeface="メイリオ" panose="020B0604030504040204" pitchFamily="50" charset="-128"/>
              </a:rPr>
              <a:t>２</a:t>
            </a:r>
          </a:p>
        </p:txBody>
      </p:sp>
      <p:sp>
        <p:nvSpPr>
          <p:cNvPr id="33" name="フローチャート: 結合子 32"/>
          <p:cNvSpPr/>
          <p:nvPr/>
        </p:nvSpPr>
        <p:spPr>
          <a:xfrm>
            <a:off x="8451718" y="4004279"/>
            <a:ext cx="288742" cy="285742"/>
          </a:xfrm>
          <a:prstGeom prst="flowChartConnec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50" dirty="0">
                <a:latin typeface="メイリオ" panose="020B0604030504040204" pitchFamily="50" charset="-128"/>
                <a:ea typeface="メイリオ" panose="020B0604030504040204" pitchFamily="50" charset="-128"/>
              </a:rPr>
              <a:t>３</a:t>
            </a:r>
          </a:p>
        </p:txBody>
      </p:sp>
      <p:sp>
        <p:nvSpPr>
          <p:cNvPr id="34" name="円形吹き出し 33"/>
          <p:cNvSpPr/>
          <p:nvPr/>
        </p:nvSpPr>
        <p:spPr>
          <a:xfrm>
            <a:off x="6266264" y="4250513"/>
            <a:ext cx="2565439" cy="1255063"/>
          </a:xfrm>
          <a:prstGeom prst="wedgeEllipseCallout">
            <a:avLst>
              <a:gd name="adj1" fmla="val 37884"/>
              <a:gd name="adj2" fmla="val -47537"/>
            </a:avLst>
          </a:prstGeom>
          <a:solidFill>
            <a:schemeClr val="bg1"/>
          </a:solidFill>
          <a:ln>
            <a:solidFill>
              <a:srgbClr val="C66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bg2">
                    <a:lumMod val="25000"/>
                  </a:schemeClr>
                </a:solidFill>
                <a:latin typeface="メイリオ" panose="020B0604030504040204" pitchFamily="50" charset="-128"/>
                <a:ea typeface="メイリオ" panose="020B0604030504040204" pitchFamily="50" charset="-128"/>
              </a:rPr>
              <a:t>「（チャイム音）</a:t>
            </a:r>
            <a:r>
              <a:rPr lang="en-US" altLang="ja-JP" sz="1050" b="1" dirty="0">
                <a:solidFill>
                  <a:schemeClr val="bg2">
                    <a:lumMod val="25000"/>
                  </a:schemeClr>
                </a:solidFill>
                <a:latin typeface="メイリオ" panose="020B0604030504040204" pitchFamily="50" charset="-128"/>
                <a:ea typeface="メイリオ" panose="020B0604030504040204" pitchFamily="50" charset="-128"/>
              </a:rPr>
              <a:t>18</a:t>
            </a:r>
            <a:r>
              <a:rPr lang="ja-JP" altLang="en-US" sz="1050" b="1" dirty="0">
                <a:solidFill>
                  <a:schemeClr val="bg2">
                    <a:lumMod val="25000"/>
                  </a:schemeClr>
                </a:solidFill>
                <a:latin typeface="メイリオ" panose="020B0604030504040204" pitchFamily="50" charset="-128"/>
                <a:ea typeface="メイリオ" panose="020B0604030504040204" pitchFamily="50" charset="-128"/>
              </a:rPr>
              <a:t>時</a:t>
            </a:r>
            <a:r>
              <a:rPr lang="en-US" altLang="ja-JP" sz="1050" b="1" dirty="0">
                <a:solidFill>
                  <a:schemeClr val="bg2">
                    <a:lumMod val="25000"/>
                  </a:schemeClr>
                </a:solidFill>
                <a:latin typeface="メイリオ" panose="020B0604030504040204" pitchFamily="50" charset="-128"/>
                <a:ea typeface="メイリオ" panose="020B0604030504040204" pitchFamily="50" charset="-128"/>
              </a:rPr>
              <a:t>15</a:t>
            </a:r>
            <a:r>
              <a:rPr lang="ja-JP" altLang="en-US" sz="1050" b="1" dirty="0">
                <a:solidFill>
                  <a:schemeClr val="bg2">
                    <a:lumMod val="25000"/>
                  </a:schemeClr>
                </a:solidFill>
                <a:latin typeface="メイリオ" panose="020B0604030504040204" pitchFamily="50" charset="-128"/>
                <a:ea typeface="メイリオ" panose="020B0604030504040204" pitchFamily="50" charset="-128"/>
              </a:rPr>
              <a:t>分で照明は自動消灯となります。業務を終わらせて、帰宅しましょう！」</a:t>
            </a:r>
            <a:r>
              <a:rPr lang="en-US" altLang="ja-JP" sz="1050" b="1" dirty="0">
                <a:solidFill>
                  <a:schemeClr val="bg2">
                    <a:lumMod val="25000"/>
                  </a:schemeClr>
                </a:solidFill>
                <a:latin typeface="メイリオ" panose="020B0604030504040204" pitchFamily="50" charset="-128"/>
                <a:ea typeface="メイリオ" panose="020B0604030504040204" pitchFamily="50" charset="-128"/>
              </a:rPr>
              <a:t>※</a:t>
            </a:r>
            <a:r>
              <a:rPr lang="ja-JP" altLang="en-US" sz="1050" b="1" dirty="0">
                <a:solidFill>
                  <a:schemeClr val="bg2">
                    <a:lumMod val="25000"/>
                  </a:schemeClr>
                </a:solidFill>
                <a:latin typeface="メイリオ" panose="020B0604030504040204" pitchFamily="50" charset="-128"/>
                <a:ea typeface="メイリオ" panose="020B0604030504040204" pitchFamily="50" charset="-128"/>
              </a:rPr>
              <a:t>照明との連動で気づき度</a:t>
            </a:r>
            <a:r>
              <a:rPr lang="en-US" altLang="ja-JP" sz="1050" b="1" dirty="0" smtClean="0">
                <a:solidFill>
                  <a:schemeClr val="bg2">
                    <a:lumMod val="25000"/>
                  </a:schemeClr>
                </a:solidFill>
                <a:latin typeface="メイリオ" panose="020B0604030504040204" pitchFamily="50" charset="-128"/>
                <a:ea typeface="メイリオ" panose="020B0604030504040204" pitchFamily="50" charset="-128"/>
              </a:rPr>
              <a:t>UP</a:t>
            </a:r>
          </a:p>
        </p:txBody>
      </p:sp>
      <p:sp>
        <p:nvSpPr>
          <p:cNvPr id="35" name="Rectangle 3"/>
          <p:cNvSpPr txBox="1">
            <a:spLocks noChangeArrowheads="1"/>
          </p:cNvSpPr>
          <p:nvPr/>
        </p:nvSpPr>
        <p:spPr bwMode="auto">
          <a:xfrm>
            <a:off x="388796" y="195848"/>
            <a:ext cx="7794642"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800" dirty="0">
                <a:latin typeface="Meiryo UI" panose="020B0604030504040204" pitchFamily="50" charset="-128"/>
                <a:ea typeface="Meiryo UI" panose="020B0604030504040204" pitchFamily="50" charset="-128"/>
              </a:rPr>
              <a:t>【</a:t>
            </a:r>
            <a:r>
              <a:rPr lang="ja-JP" altLang="en-US" sz="8800" dirty="0">
                <a:latin typeface="Meiryo UI" panose="020B0604030504040204" pitchFamily="50" charset="-128"/>
                <a:ea typeface="Meiryo UI" panose="020B0604030504040204" pitchFamily="50" charset="-128"/>
              </a:rPr>
              <a:t>コメント活</a:t>
            </a:r>
            <a:r>
              <a:rPr lang="ja-JP" altLang="en-US" sz="8800" dirty="0" smtClean="0">
                <a:latin typeface="Meiryo UI" panose="020B0604030504040204" pitchFamily="50" charset="-128"/>
                <a:ea typeface="Meiryo UI" panose="020B0604030504040204" pitchFamily="50" charset="-128"/>
              </a:rPr>
              <a:t>用例</a:t>
            </a:r>
            <a:r>
              <a:rPr lang="ja-JP" altLang="en-US" sz="8800" dirty="0">
                <a:latin typeface="Meiryo UI" panose="020B0604030504040204" pitchFamily="50" charset="-128"/>
                <a:ea typeface="Meiryo UI" panose="020B0604030504040204" pitchFamily="50" charset="-128"/>
              </a:rPr>
              <a:t>①</a:t>
            </a:r>
            <a:r>
              <a:rPr lang="en-US" altLang="ja-JP" sz="8800" dirty="0" smtClean="0">
                <a:latin typeface="Meiryo UI" panose="020B0604030504040204" pitchFamily="50" charset="-128"/>
                <a:ea typeface="Meiryo UI" panose="020B0604030504040204" pitchFamily="50" charset="-128"/>
              </a:rPr>
              <a:t>】</a:t>
            </a:r>
            <a:r>
              <a:rPr lang="ja-JP" altLang="en-US" sz="8800" dirty="0" smtClean="0">
                <a:latin typeface="Meiryo UI" panose="020B0604030504040204" pitchFamily="50" charset="-128"/>
                <a:ea typeface="Meiryo UI" panose="020B0604030504040204" pitchFamily="50" charset="-128"/>
              </a:rPr>
              <a:t>ノー</a:t>
            </a:r>
            <a:r>
              <a:rPr lang="ja-JP" altLang="en-US" sz="8800" dirty="0">
                <a:latin typeface="Meiryo UI" panose="020B0604030504040204" pitchFamily="50" charset="-128"/>
                <a:ea typeface="Meiryo UI" panose="020B0604030504040204" pitchFamily="50" charset="-128"/>
              </a:rPr>
              <a:t>残業デーの徹底</a:t>
            </a:r>
          </a:p>
        </p:txBody>
      </p:sp>
      <p:grpSp>
        <p:nvGrpSpPr>
          <p:cNvPr id="36" name="グループ化 35"/>
          <p:cNvGrpSpPr/>
          <p:nvPr/>
        </p:nvGrpSpPr>
        <p:grpSpPr>
          <a:xfrm>
            <a:off x="276225" y="731277"/>
            <a:ext cx="1630834" cy="712681"/>
            <a:chOff x="1300219" y="3138760"/>
            <a:chExt cx="1630834" cy="1048255"/>
          </a:xfrm>
        </p:grpSpPr>
        <p:sp>
          <p:nvSpPr>
            <p:cNvPr id="37" name="角丸四角形 36"/>
            <p:cNvSpPr/>
            <p:nvPr/>
          </p:nvSpPr>
          <p:spPr>
            <a:xfrm>
              <a:off x="1300219" y="3138760"/>
              <a:ext cx="1630834" cy="1048255"/>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角丸四角形 4"/>
            <p:cNvSpPr txBox="1"/>
            <p:nvPr/>
          </p:nvSpPr>
          <p:spPr>
            <a:xfrm>
              <a:off x="1351391" y="3189932"/>
              <a:ext cx="1528490" cy="9459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ja-JP" altLang="en-US" sz="1300" b="1"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ノー残業デー　　アナウンス</a:t>
              </a:r>
              <a:endParaRPr kumimoji="1" lang="ja-JP" altLang="en-US" sz="1300" kern="1200" dirty="0"/>
            </a:p>
          </p:txBody>
        </p:sp>
      </p:grpSp>
    </p:spTree>
    <p:extLst>
      <p:ext uri="{BB962C8B-B14F-4D97-AF65-F5344CB8AC3E}">
        <p14:creationId xmlns:p14="http://schemas.microsoft.com/office/powerpoint/2010/main" val="1993061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fs\部門共有\4850_法人営業統括部(共有)\003_営業共通_申請・ツール・成績管理他\003_営業関連資料\001_商品関連資料\EZ-MESSEⅡ\グッドデザイン賞2014\EZ2_FRONT_Time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688" y="4888524"/>
            <a:ext cx="3778611" cy="1432329"/>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rotWithShape="1">
          <a:blip r:embed="rId3"/>
          <a:srcRect b="7666"/>
          <a:stretch/>
        </p:blipFill>
        <p:spPr>
          <a:xfrm>
            <a:off x="276224" y="2004807"/>
            <a:ext cx="4594713" cy="1767093"/>
          </a:xfrm>
          <a:prstGeom prst="rect">
            <a:avLst/>
          </a:prstGeom>
        </p:spPr>
      </p:pic>
      <p:pic>
        <p:nvPicPr>
          <p:cNvPr id="5" name="図 4"/>
          <p:cNvPicPr>
            <a:picLocks noChangeAspect="1"/>
          </p:cNvPicPr>
          <p:nvPr/>
        </p:nvPicPr>
        <p:blipFill rotWithShape="1">
          <a:blip r:embed="rId4"/>
          <a:srcRect b="10826"/>
          <a:stretch/>
        </p:blipFill>
        <p:spPr>
          <a:xfrm>
            <a:off x="332527" y="3794770"/>
            <a:ext cx="4467391" cy="1181676"/>
          </a:xfrm>
          <a:prstGeom prst="rect">
            <a:avLst/>
          </a:prstGeom>
        </p:spPr>
      </p:pic>
      <p:sp>
        <p:nvSpPr>
          <p:cNvPr id="23" name="正方形/長方形 22"/>
          <p:cNvSpPr/>
          <p:nvPr/>
        </p:nvSpPr>
        <p:spPr>
          <a:xfrm>
            <a:off x="5069569" y="3750919"/>
            <a:ext cx="3767459" cy="2569934"/>
          </a:xfrm>
          <a:prstGeom prst="rect">
            <a:avLst/>
          </a:prstGeom>
        </p:spPr>
        <p:txBody>
          <a:bodyPr wrap="square">
            <a:spAutoFit/>
          </a:bodyPr>
          <a:lstStyle/>
          <a:p>
            <a:pPr algn="just"/>
            <a:r>
              <a:rPr lang="ja-JP" altLang="ja-JP" sz="1200" dirty="0">
                <a:solidFill>
                  <a:srgbClr val="FF0000"/>
                </a:solidFill>
                <a:latin typeface="メイリオ" panose="020B0604030504040204" pitchFamily="50" charset="-128"/>
                <a:ea typeface="メイリオ" panose="020B0604030504040204" pitchFamily="50" charset="-128"/>
              </a:rPr>
              <a:t>■有給休暇の取得奨励</a:t>
            </a:r>
          </a:p>
          <a:p>
            <a:r>
              <a:rPr lang="ja-JP" altLang="en-US" sz="800" dirty="0">
                <a:latin typeface="メイリオ" panose="020B0604030504040204" pitchFamily="50" charset="-128"/>
                <a:ea typeface="メイリオ" panose="020B0604030504040204" pitchFamily="50" charset="-128"/>
              </a:rPr>
              <a:t>「</a:t>
            </a:r>
            <a:r>
              <a:rPr lang="ja-JP" altLang="ja-JP" sz="800" dirty="0">
                <a:latin typeface="メイリオ" panose="020B0604030504040204" pitchFamily="50" charset="-128"/>
                <a:ea typeface="メイリオ" panose="020B0604030504040204" pitchFamily="50" charset="-128"/>
              </a:rPr>
              <a:t>皆さん、お仕事お疲れ様です。当社では有給休暇の取得しやすい職場環境を整え、プライベートの充実や、友人・家族の方々と過ごし、仕事と生活の調和、ライフ・ワーク・バランスの実現に向けて取り組んでいます。休暇は心身の疲労を回復し、ゆとりある生活をおくるために必要なものです。</a:t>
            </a:r>
            <a:r>
              <a:rPr lang="en-US" altLang="ja-JP" sz="800" dirty="0">
                <a:latin typeface="メイリオ" panose="020B0604030504040204" pitchFamily="50" charset="-128"/>
                <a:ea typeface="メイリオ" panose="020B0604030504040204" pitchFamily="50" charset="-128"/>
              </a:rPr>
              <a:t>1</a:t>
            </a:r>
            <a:r>
              <a:rPr lang="ja-JP" altLang="ja-JP" sz="800" dirty="0">
                <a:latin typeface="メイリオ" panose="020B0604030504040204" pitchFamily="50" charset="-128"/>
                <a:ea typeface="メイリオ" panose="020B0604030504040204" pitchFamily="50" charset="-128"/>
              </a:rPr>
              <a:t>人</a:t>
            </a:r>
            <a:r>
              <a:rPr lang="en-US" altLang="ja-JP" sz="800" dirty="0">
                <a:latin typeface="メイリオ" panose="020B0604030504040204" pitchFamily="50" charset="-128"/>
                <a:ea typeface="メイリオ" panose="020B0604030504040204" pitchFamily="50" charset="-128"/>
              </a:rPr>
              <a:t>1</a:t>
            </a:r>
            <a:r>
              <a:rPr lang="ja-JP" altLang="ja-JP" sz="800" dirty="0">
                <a:latin typeface="メイリオ" panose="020B0604030504040204" pitchFamily="50" charset="-128"/>
                <a:ea typeface="メイリオ" panose="020B0604030504040204" pitchFamily="50" charset="-128"/>
              </a:rPr>
              <a:t>人がきちんと有給休暇を取得できるよう心がけてください。</a:t>
            </a:r>
            <a:r>
              <a:rPr lang="ja-JP" altLang="en-US" sz="800" dirty="0">
                <a:latin typeface="メイリオ" panose="020B0604030504040204" pitchFamily="50" charset="-128"/>
                <a:ea typeface="メイリオ" panose="020B0604030504040204" pitchFamily="50" charset="-128"/>
              </a:rPr>
              <a:t>」</a:t>
            </a:r>
            <a:endParaRPr lang="ja-JP" altLang="ja-JP" sz="800" dirty="0">
              <a:latin typeface="メイリオ" panose="020B0604030504040204" pitchFamily="50" charset="-128"/>
              <a:ea typeface="メイリオ" panose="020B0604030504040204" pitchFamily="50" charset="-128"/>
            </a:endParaRPr>
          </a:p>
          <a:p>
            <a:pPr algn="just"/>
            <a:r>
              <a:rPr lang="en-US" altLang="ja-JP" sz="900" dirty="0">
                <a:latin typeface="メイリオ" panose="020B0604030504040204" pitchFamily="50" charset="-128"/>
                <a:ea typeface="メイリオ" panose="020B0604030504040204" pitchFamily="50" charset="-128"/>
              </a:rPr>
              <a:t> </a:t>
            </a:r>
            <a:endParaRPr lang="ja-JP" altLang="ja-JP" sz="900" dirty="0">
              <a:latin typeface="メイリオ" panose="020B0604030504040204" pitchFamily="50" charset="-128"/>
              <a:ea typeface="メイリオ" panose="020B0604030504040204" pitchFamily="50" charset="-128"/>
            </a:endParaRPr>
          </a:p>
          <a:p>
            <a:pPr algn="just"/>
            <a:r>
              <a:rPr lang="ja-JP" altLang="ja-JP" sz="1200" dirty="0">
                <a:solidFill>
                  <a:srgbClr val="FF0000"/>
                </a:solidFill>
                <a:latin typeface="メイリオ" panose="020B0604030504040204" pitchFamily="50" charset="-128"/>
                <a:ea typeface="メイリオ" panose="020B0604030504040204" pitchFamily="50" charset="-128"/>
              </a:rPr>
              <a:t>■有給休暇の申請確認、計画的な申請</a:t>
            </a:r>
          </a:p>
          <a:p>
            <a:pPr algn="just"/>
            <a:r>
              <a:rPr lang="ja-JP" altLang="en-US" sz="800" dirty="0">
                <a:latin typeface="メイリオ" panose="020B0604030504040204" pitchFamily="50" charset="-128"/>
                <a:ea typeface="メイリオ" panose="020B0604030504040204" pitchFamily="50" charset="-128"/>
              </a:rPr>
              <a:t>「</a:t>
            </a:r>
            <a:r>
              <a:rPr lang="ja-JP" altLang="ja-JP" sz="800" dirty="0">
                <a:latin typeface="メイリオ" panose="020B0604030504040204" pitchFamily="50" charset="-128"/>
                <a:ea typeface="メイリオ" panose="020B0604030504040204" pitchFamily="50" charset="-128"/>
              </a:rPr>
              <a:t>皆さん、お仕事お疲れ様です。有給休暇は申請できていますか？また、来月以降の有給休暇の計画は立てていますか？</a:t>
            </a:r>
            <a:r>
              <a:rPr lang="en-US" altLang="ja-JP" sz="800" dirty="0">
                <a:latin typeface="メイリオ" panose="020B0604030504040204" pitchFamily="50" charset="-128"/>
                <a:ea typeface="メイリオ" panose="020B0604030504040204" pitchFamily="50" charset="-128"/>
              </a:rPr>
              <a:t>1</a:t>
            </a:r>
            <a:r>
              <a:rPr lang="ja-JP" altLang="ja-JP" sz="800" dirty="0">
                <a:latin typeface="メイリオ" panose="020B0604030504040204" pitchFamily="50" charset="-128"/>
                <a:ea typeface="メイリオ" panose="020B0604030504040204" pitchFamily="50" charset="-128"/>
              </a:rPr>
              <a:t>人</a:t>
            </a:r>
            <a:r>
              <a:rPr lang="en-US" altLang="ja-JP" sz="800" dirty="0">
                <a:latin typeface="メイリオ" panose="020B0604030504040204" pitchFamily="50" charset="-128"/>
                <a:ea typeface="メイリオ" panose="020B0604030504040204" pitchFamily="50" charset="-128"/>
              </a:rPr>
              <a:t>1</a:t>
            </a:r>
            <a:r>
              <a:rPr lang="ja-JP" altLang="ja-JP" sz="800" dirty="0">
                <a:latin typeface="メイリオ" panose="020B0604030504040204" pitchFamily="50" charset="-128"/>
                <a:ea typeface="メイリオ" panose="020B0604030504040204" pitchFamily="50" charset="-128"/>
              </a:rPr>
              <a:t>人、有給休暇の取得状況を確認するとともに、取得率の向上に向けて具体的に話し合いましょう。友人や家族とプライベートの時間をゆっくり過ごせるように、業務バランスを考えて計画的な有給休暇を申請しましょう。</a:t>
            </a:r>
            <a:r>
              <a:rPr lang="ja-JP" altLang="en-US" sz="800" dirty="0">
                <a:latin typeface="メイリオ" panose="020B0604030504040204" pitchFamily="50" charset="-128"/>
                <a:ea typeface="メイリオ" panose="020B0604030504040204" pitchFamily="50" charset="-128"/>
              </a:rPr>
              <a:t>」</a:t>
            </a:r>
            <a:endParaRPr lang="ja-JP" altLang="ja-JP" sz="800" dirty="0">
              <a:latin typeface="メイリオ" panose="020B0604030504040204" pitchFamily="50" charset="-128"/>
              <a:ea typeface="メイリオ" panose="020B0604030504040204" pitchFamily="50" charset="-128"/>
            </a:endParaRPr>
          </a:p>
          <a:p>
            <a:pPr algn="just"/>
            <a:r>
              <a:rPr lang="en-US" altLang="ja-JP" sz="900" dirty="0">
                <a:solidFill>
                  <a:srgbClr val="FF0000"/>
                </a:solidFill>
                <a:latin typeface="メイリオ" panose="020B0604030504040204" pitchFamily="50" charset="-128"/>
                <a:ea typeface="メイリオ" panose="020B0604030504040204" pitchFamily="50" charset="-128"/>
              </a:rPr>
              <a:t> </a:t>
            </a:r>
            <a:endParaRPr lang="ja-JP" altLang="ja-JP" sz="900" dirty="0">
              <a:solidFill>
                <a:srgbClr val="FF0000"/>
              </a:solidFill>
              <a:latin typeface="メイリオ" panose="020B0604030504040204" pitchFamily="50" charset="-128"/>
              <a:ea typeface="メイリオ" panose="020B0604030504040204" pitchFamily="50" charset="-128"/>
            </a:endParaRPr>
          </a:p>
          <a:p>
            <a:pPr algn="just"/>
            <a:r>
              <a:rPr lang="ja-JP" altLang="ja-JP" sz="1200" dirty="0">
                <a:solidFill>
                  <a:srgbClr val="FF0000"/>
                </a:solidFill>
                <a:latin typeface="メイリオ" panose="020B0604030504040204" pitchFamily="50" charset="-128"/>
                <a:ea typeface="メイリオ" panose="020B0604030504040204" pitchFamily="50" charset="-128"/>
              </a:rPr>
              <a:t>■今月は有給休暇取得促進月間</a:t>
            </a:r>
          </a:p>
          <a:p>
            <a:pPr algn="just"/>
            <a:r>
              <a:rPr lang="ja-JP" altLang="en-US" sz="800" dirty="0">
                <a:latin typeface="メイリオ" panose="020B0604030504040204" pitchFamily="50" charset="-128"/>
                <a:ea typeface="メイリオ" panose="020B0604030504040204" pitchFamily="50" charset="-128"/>
              </a:rPr>
              <a:t>「</a:t>
            </a:r>
            <a:r>
              <a:rPr lang="ja-JP" altLang="ja-JP" sz="800" dirty="0">
                <a:latin typeface="メイリオ" panose="020B0604030504040204" pitchFamily="50" charset="-128"/>
                <a:ea typeface="メイリオ" panose="020B0604030504040204" pitchFamily="50" charset="-128"/>
              </a:rPr>
              <a:t>皆さん、お仕事お疲れ様です。今月は有給休暇取得促進月間です。取得率の向上に向け、具体的な取得日について話し合いましょう。今月は有給休暇取得促進月間です。</a:t>
            </a:r>
            <a:r>
              <a:rPr lang="ja-JP" altLang="en-US" sz="800" dirty="0">
                <a:latin typeface="メイリオ" panose="020B0604030504040204" pitchFamily="50" charset="-128"/>
                <a:ea typeface="メイリオ" panose="020B0604030504040204" pitchFamily="50" charset="-128"/>
              </a:rPr>
              <a:t>」</a:t>
            </a:r>
            <a:endParaRPr lang="ja-JP" altLang="ja-JP" sz="800" dirty="0">
              <a:latin typeface="メイリオ" panose="020B0604030504040204" pitchFamily="50" charset="-128"/>
              <a:ea typeface="メイリオ" panose="020B0604030504040204" pitchFamily="50" charset="-128"/>
            </a:endParaRPr>
          </a:p>
        </p:txBody>
      </p:sp>
      <p:sp>
        <p:nvSpPr>
          <p:cNvPr id="25" name="正方形/長方形 24"/>
          <p:cNvSpPr/>
          <p:nvPr/>
        </p:nvSpPr>
        <p:spPr>
          <a:xfrm>
            <a:off x="5069569" y="2026815"/>
            <a:ext cx="3837039" cy="1061829"/>
          </a:xfrm>
          <a:prstGeom prst="rect">
            <a:avLst/>
          </a:prstGeom>
        </p:spPr>
        <p:txBody>
          <a:bodyPr wrap="square">
            <a:spAutoFit/>
          </a:bodyPr>
          <a:lstStyle/>
          <a:p>
            <a:pPr algn="just"/>
            <a:r>
              <a:rPr lang="ja-JP" altLang="ja-JP" sz="1050" dirty="0">
                <a:latin typeface="メイリオ" panose="020B0604030504040204" pitchFamily="50" charset="-128"/>
                <a:ea typeface="メイリオ" panose="020B0604030504040204" pitchFamily="50" charset="-128"/>
              </a:rPr>
              <a:t>有給休暇を取得しづらい理由は「職場の空気」が</a:t>
            </a:r>
            <a:r>
              <a:rPr lang="en-US" altLang="ja-JP" sz="1050" dirty="0">
                <a:latin typeface="メイリオ" panose="020B0604030504040204" pitchFamily="50" charset="-128"/>
                <a:ea typeface="メイリオ" panose="020B0604030504040204" pitchFamily="50" charset="-128"/>
              </a:rPr>
              <a:t>1</a:t>
            </a:r>
            <a:r>
              <a:rPr lang="ja-JP" altLang="ja-JP" sz="1050" dirty="0">
                <a:latin typeface="メイリオ" panose="020B0604030504040204" pitchFamily="50" charset="-128"/>
                <a:ea typeface="メイリオ" panose="020B0604030504040204" pitchFamily="50" charset="-128"/>
              </a:rPr>
              <a:t>位に</a:t>
            </a:r>
            <a:r>
              <a:rPr lang="en-US" altLang="ja-JP" sz="1050" dirty="0">
                <a:latin typeface="メイリオ" panose="020B0604030504040204" pitchFamily="50" charset="-128"/>
                <a:ea typeface="メイリオ" panose="020B0604030504040204" pitchFamily="50" charset="-128"/>
              </a:rPr>
              <a:t>BIGLOBE</a:t>
            </a:r>
            <a:r>
              <a:rPr lang="ja-JP" altLang="ja-JP" sz="1050" dirty="0">
                <a:latin typeface="メイリオ" panose="020B0604030504040204" pitchFamily="50" charset="-128"/>
                <a:ea typeface="メイリオ" panose="020B0604030504040204" pitchFamily="50" charset="-128"/>
              </a:rPr>
              <a:t>が「有給休暇に関する意識調査」を実施</a:t>
            </a:r>
          </a:p>
          <a:p>
            <a:pPr algn="just"/>
            <a:r>
              <a:rPr lang="ja-JP" altLang="ja-JP" sz="1050" dirty="0">
                <a:latin typeface="メイリオ" panose="020B0604030504040204" pitchFamily="50" charset="-128"/>
                <a:ea typeface="メイリオ" panose="020B0604030504040204" pitchFamily="50" charset="-128"/>
              </a:rPr>
              <a:t>〜同僚は有休取得に実は寛容も、繁忙期の管理職に</a:t>
            </a:r>
            <a:r>
              <a:rPr lang="ja-JP" altLang="ja-JP" sz="1050" dirty="0" smtClean="0">
                <a:latin typeface="メイリオ" panose="020B0604030504040204" pitchFamily="50" charset="-128"/>
                <a:ea typeface="メイリオ" panose="020B0604030504040204" pitchFamily="50" charset="-128"/>
              </a:rPr>
              <a:t>は</a:t>
            </a:r>
            <a:r>
              <a:rPr lang="ja-JP" altLang="en-US" sz="1050" dirty="0" smtClean="0">
                <a:latin typeface="メイリオ" panose="020B0604030504040204" pitchFamily="50" charset="-128"/>
                <a:ea typeface="メイリオ" panose="020B0604030504040204" pitchFamily="50" charset="-128"/>
              </a:rPr>
              <a:t>　　　</a:t>
            </a:r>
            <a:r>
              <a:rPr lang="ja-JP" altLang="ja-JP" sz="1050" dirty="0" smtClean="0">
                <a:latin typeface="メイリオ" panose="020B0604030504040204" pitchFamily="50" charset="-128"/>
                <a:ea typeface="メイリオ" panose="020B0604030504040204" pitchFamily="50" charset="-128"/>
              </a:rPr>
              <a:t>要注意</a:t>
            </a:r>
            <a:r>
              <a:rPr lang="ja-JP" altLang="ja-JP" sz="1050" dirty="0">
                <a:latin typeface="メイリオ" panose="020B0604030504040204" pitchFamily="50" charset="-128"/>
                <a:ea typeface="メイリオ" panose="020B0604030504040204" pitchFamily="50" charset="-128"/>
              </a:rPr>
              <a:t>！</a:t>
            </a:r>
            <a:r>
              <a:rPr lang="ja-JP"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rPr>
              <a:t>2017</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7</a:t>
            </a:r>
            <a:r>
              <a:rPr lang="ja-JP" altLang="ja-JP"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31</a:t>
            </a:r>
            <a:r>
              <a:rPr lang="ja-JP" altLang="ja-JP" sz="1050" dirty="0">
                <a:latin typeface="メイリオ" panose="020B0604030504040204" pitchFamily="50" charset="-128"/>
                <a:ea typeface="メイリオ" panose="020B0604030504040204" pitchFamily="50" charset="-128"/>
              </a:rPr>
              <a:t>日（月）</a:t>
            </a:r>
          </a:p>
          <a:p>
            <a:pPr algn="just"/>
            <a:r>
              <a:rPr lang="en-US" altLang="ja-JP" sz="1050" u="sng" dirty="0">
                <a:solidFill>
                  <a:srgbClr val="0563C1"/>
                </a:solidFill>
                <a:latin typeface="メイリオ" panose="020B0604030504040204" pitchFamily="50" charset="-128"/>
                <a:ea typeface="メイリオ" panose="020B0604030504040204" pitchFamily="50" charset="-128"/>
                <a:hlinkClick r:id="rId5"/>
              </a:rPr>
              <a:t>https://news.biglobe.ne.jp/economy/0731/atp_170731_9000541018.html</a:t>
            </a:r>
            <a:endParaRPr lang="ja-JP" altLang="ja-JP" sz="1050"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5069569" y="3446539"/>
            <a:ext cx="3236784" cy="307777"/>
          </a:xfrm>
          <a:prstGeom prst="rect">
            <a:avLst/>
          </a:prstGeom>
        </p:spPr>
        <p:txBody>
          <a:bodyPr wrap="none">
            <a:spAutoFit/>
          </a:bodyPr>
          <a:lstStyle/>
          <a:p>
            <a:pPr lvl="0" algn="just"/>
            <a:r>
              <a:rPr lang="en-US" altLang="ja-JP" sz="1400" dirty="0">
                <a:solidFill>
                  <a:prstClr val="black"/>
                </a:solidFill>
                <a:latin typeface="メイリオ" panose="020B0604030504040204" pitchFamily="50" charset="-128"/>
                <a:ea typeface="メイリオ" panose="020B0604030504040204" pitchFamily="50" charset="-128"/>
              </a:rPr>
              <a:t>【</a:t>
            </a:r>
            <a:r>
              <a:rPr lang="ja-JP" altLang="ja-JP" sz="1400" dirty="0">
                <a:solidFill>
                  <a:prstClr val="black"/>
                </a:solidFill>
                <a:latin typeface="メイリオ" panose="020B0604030504040204" pitchFamily="50" charset="-128"/>
                <a:ea typeface="メイリオ" panose="020B0604030504040204" pitchFamily="50" charset="-128"/>
              </a:rPr>
              <a:t>ＥＺⅡの有給</a:t>
            </a:r>
            <a:r>
              <a:rPr lang="ja-JP" altLang="en-US" sz="1400" dirty="0">
                <a:solidFill>
                  <a:prstClr val="black"/>
                </a:solidFill>
                <a:latin typeface="メイリオ" panose="020B0604030504040204" pitchFamily="50" charset="-128"/>
                <a:ea typeface="メイリオ" panose="020B0604030504040204" pitchFamily="50" charset="-128"/>
              </a:rPr>
              <a:t>取得奨励の</a:t>
            </a:r>
            <a:r>
              <a:rPr lang="ja-JP" altLang="ja-JP" sz="1400" dirty="0">
                <a:solidFill>
                  <a:prstClr val="black"/>
                </a:solidFill>
                <a:latin typeface="メイリオ" panose="020B0604030504040204" pitchFamily="50" charset="-128"/>
                <a:ea typeface="メイリオ" panose="020B0604030504040204" pitchFamily="50" charset="-128"/>
              </a:rPr>
              <a:t>コメント</a:t>
            </a:r>
            <a:r>
              <a:rPr lang="en-US" altLang="ja-JP" sz="1400" dirty="0">
                <a:solidFill>
                  <a:prstClr val="black"/>
                </a:solidFill>
                <a:latin typeface="メイリオ" panose="020B0604030504040204" pitchFamily="50" charset="-128"/>
                <a:ea typeface="メイリオ" panose="020B0604030504040204" pitchFamily="50" charset="-128"/>
              </a:rPr>
              <a:t>】</a:t>
            </a:r>
            <a:endParaRPr lang="ja-JP" altLang="ja-JP" sz="1400" dirty="0">
              <a:solidFill>
                <a:prstClr val="black"/>
              </a:solidFill>
              <a:latin typeface="メイリオ" panose="020B0604030504040204" pitchFamily="50" charset="-128"/>
              <a:ea typeface="メイリオ" panose="020B0604030504040204" pitchFamily="50" charset="-128"/>
            </a:endParaRPr>
          </a:p>
        </p:txBody>
      </p:sp>
      <p:sp>
        <p:nvSpPr>
          <p:cNvPr id="3" name="二等辺三角形 2"/>
          <p:cNvSpPr/>
          <p:nvPr/>
        </p:nvSpPr>
        <p:spPr>
          <a:xfrm rot="10800000">
            <a:off x="5592838" y="3110652"/>
            <a:ext cx="2790500" cy="216927"/>
          </a:xfrm>
          <a:prstGeom prst="triangle">
            <a:avLst/>
          </a:prstGeom>
          <a:gradFill flip="none" rotWithShape="1">
            <a:gsLst>
              <a:gs pos="0">
                <a:srgbClr val="11E334">
                  <a:tint val="66000"/>
                  <a:satMod val="160000"/>
                </a:srgbClr>
              </a:gs>
              <a:gs pos="50000">
                <a:srgbClr val="11E334">
                  <a:tint val="44500"/>
                  <a:satMod val="160000"/>
                </a:srgbClr>
              </a:gs>
              <a:gs pos="100000">
                <a:srgbClr val="11E334">
                  <a:tint val="23500"/>
                  <a:satMod val="160000"/>
                </a:srgbClr>
              </a:gs>
            </a:gsLst>
            <a:lin ang="81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350"/>
          </a:p>
        </p:txBody>
      </p:sp>
      <p:sp>
        <p:nvSpPr>
          <p:cNvPr id="11" name="正方形/長方形 10"/>
          <p:cNvSpPr/>
          <p:nvPr/>
        </p:nvSpPr>
        <p:spPr>
          <a:xfrm>
            <a:off x="5069569" y="1666253"/>
            <a:ext cx="3467616" cy="338554"/>
          </a:xfrm>
          <a:prstGeom prst="rect">
            <a:avLst/>
          </a:prstGeom>
        </p:spPr>
        <p:txBody>
          <a:bodyPr wrap="none">
            <a:spAutoFit/>
          </a:bodyPr>
          <a:lstStyle/>
          <a:p>
            <a:pPr lvl="0" algn="just"/>
            <a:r>
              <a:rPr lang="en-US" altLang="ja-JP" sz="1600" dirty="0">
                <a:solidFill>
                  <a:prstClr val="black"/>
                </a:solidFill>
                <a:latin typeface="メイリオ" panose="020B0604030504040204" pitchFamily="50" charset="-128"/>
                <a:ea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rPr>
              <a:t>職場の空気と環境改善の必要性</a:t>
            </a:r>
            <a:r>
              <a:rPr lang="en-US" altLang="ja-JP" sz="1600" dirty="0">
                <a:solidFill>
                  <a:prstClr val="black"/>
                </a:solidFill>
                <a:latin typeface="メイリオ" panose="020B0604030504040204" pitchFamily="50" charset="-128"/>
                <a:ea typeface="メイリオ" panose="020B0604030504040204" pitchFamily="50" charset="-128"/>
              </a:rPr>
              <a:t>】</a:t>
            </a:r>
            <a:endParaRPr lang="ja-JP" altLang="ja-JP" dirty="0">
              <a:solidFill>
                <a:prstClr val="black"/>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276225" y="1666253"/>
            <a:ext cx="4493538" cy="338554"/>
          </a:xfrm>
          <a:prstGeom prst="rect">
            <a:avLst/>
          </a:prstGeom>
        </p:spPr>
        <p:txBody>
          <a:bodyPr wrap="none">
            <a:spAutoFit/>
          </a:bodyPr>
          <a:lstStyle/>
          <a:p>
            <a:pPr lvl="0" algn="just"/>
            <a:r>
              <a:rPr lang="en-US" altLang="ja-JP" sz="1600" dirty="0">
                <a:solidFill>
                  <a:prstClr val="black"/>
                </a:solidFill>
                <a:latin typeface="メイリオ" panose="020B0604030504040204" pitchFamily="50" charset="-128"/>
                <a:ea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rPr>
              <a:t>コメント放送機能付きのチューナーの特徴</a:t>
            </a:r>
            <a:r>
              <a:rPr lang="en-US" altLang="ja-JP" sz="1600" dirty="0">
                <a:solidFill>
                  <a:prstClr val="black"/>
                </a:solidFill>
                <a:latin typeface="メイリオ" panose="020B0604030504040204" pitchFamily="50" charset="-128"/>
                <a:ea typeface="メイリオ" panose="020B0604030504040204" pitchFamily="50" charset="-128"/>
              </a:rPr>
              <a:t>】</a:t>
            </a:r>
            <a:endParaRPr lang="ja-JP" altLang="ja-JP" sz="1600" dirty="0">
              <a:solidFill>
                <a:prstClr val="black"/>
              </a:solidFill>
              <a:latin typeface="メイリオ" panose="020B0604030504040204" pitchFamily="50" charset="-128"/>
              <a:ea typeface="メイリオ" panose="020B0604030504040204" pitchFamily="50" charset="-128"/>
            </a:endParaRPr>
          </a:p>
        </p:txBody>
      </p:sp>
      <p:sp>
        <p:nvSpPr>
          <p:cNvPr id="14" name="Rectangle 3"/>
          <p:cNvSpPr txBox="1">
            <a:spLocks noChangeArrowheads="1"/>
          </p:cNvSpPr>
          <p:nvPr/>
        </p:nvSpPr>
        <p:spPr bwMode="auto">
          <a:xfrm>
            <a:off x="388796" y="195848"/>
            <a:ext cx="7794642" cy="3131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800" dirty="0">
                <a:latin typeface="Meiryo UI" panose="020B0604030504040204" pitchFamily="50" charset="-128"/>
                <a:ea typeface="Meiryo UI" panose="020B0604030504040204" pitchFamily="50" charset="-128"/>
              </a:rPr>
              <a:t>【</a:t>
            </a:r>
            <a:r>
              <a:rPr lang="ja-JP" altLang="en-US" sz="8800" dirty="0">
                <a:latin typeface="Meiryo UI" panose="020B0604030504040204" pitchFamily="50" charset="-128"/>
                <a:ea typeface="Meiryo UI" panose="020B0604030504040204" pitchFamily="50" charset="-128"/>
              </a:rPr>
              <a:t>コメント活</a:t>
            </a:r>
            <a:r>
              <a:rPr lang="ja-JP" altLang="en-US" sz="8800" dirty="0" smtClean="0">
                <a:latin typeface="Meiryo UI" panose="020B0604030504040204" pitchFamily="50" charset="-128"/>
                <a:ea typeface="Meiryo UI" panose="020B0604030504040204" pitchFamily="50" charset="-128"/>
              </a:rPr>
              <a:t>用例②</a:t>
            </a:r>
            <a:r>
              <a:rPr lang="en-US" altLang="ja-JP" sz="8800" dirty="0" smtClean="0">
                <a:latin typeface="Meiryo UI" panose="020B0604030504040204" pitchFamily="50" charset="-128"/>
                <a:ea typeface="Meiryo UI" panose="020B0604030504040204" pitchFamily="50" charset="-128"/>
              </a:rPr>
              <a:t>】</a:t>
            </a:r>
            <a:r>
              <a:rPr lang="ja-JP" altLang="en-US" sz="8800" dirty="0" smtClean="0">
                <a:latin typeface="Meiryo UI" panose="020B0604030504040204" pitchFamily="50" charset="-128"/>
                <a:ea typeface="Meiryo UI" panose="020B0604030504040204" pitchFamily="50" charset="-128"/>
              </a:rPr>
              <a:t>有給</a:t>
            </a:r>
            <a:r>
              <a:rPr lang="ja-JP" altLang="en-US" sz="8800" dirty="0">
                <a:latin typeface="Meiryo UI" panose="020B0604030504040204" pitchFamily="50" charset="-128"/>
                <a:ea typeface="Meiryo UI" panose="020B0604030504040204" pitchFamily="50" charset="-128"/>
              </a:rPr>
              <a:t>休暇の取得</a:t>
            </a:r>
            <a:r>
              <a:rPr lang="ja-JP" altLang="en-US" sz="8800" dirty="0" smtClean="0">
                <a:latin typeface="Meiryo UI" panose="020B0604030504040204" pitchFamily="50" charset="-128"/>
                <a:ea typeface="Meiryo UI" panose="020B0604030504040204" pitchFamily="50" charset="-128"/>
              </a:rPr>
              <a:t>推進</a:t>
            </a:r>
            <a:endParaRPr lang="ja-JP" altLang="en-US" sz="880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276225" y="731277"/>
            <a:ext cx="1630834" cy="712681"/>
            <a:chOff x="1300219" y="3138760"/>
            <a:chExt cx="1630834" cy="1048255"/>
          </a:xfrm>
        </p:grpSpPr>
        <p:sp>
          <p:nvSpPr>
            <p:cNvPr id="16" name="角丸四角形 15"/>
            <p:cNvSpPr/>
            <p:nvPr/>
          </p:nvSpPr>
          <p:spPr>
            <a:xfrm>
              <a:off x="1300219" y="3138760"/>
              <a:ext cx="1630834" cy="1048255"/>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角丸四角形 4"/>
            <p:cNvSpPr txBox="1"/>
            <p:nvPr/>
          </p:nvSpPr>
          <p:spPr>
            <a:xfrm>
              <a:off x="1351391" y="3189932"/>
              <a:ext cx="1528490" cy="9459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ja-JP" altLang="en-US" sz="13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有給</a:t>
              </a:r>
              <a:r>
                <a:rPr lang="ja-JP" altLang="en-US" sz="13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取得　　　　　アナウンス</a:t>
              </a:r>
              <a:endParaRPr kumimoji="1" lang="ja-JP" altLang="en-US" sz="1300" kern="1200" dirty="0"/>
            </a:p>
          </p:txBody>
        </p:sp>
      </p:grpSp>
      <p:sp>
        <p:nvSpPr>
          <p:cNvPr id="19" name="正方形/長方形 18"/>
          <p:cNvSpPr/>
          <p:nvPr/>
        </p:nvSpPr>
        <p:spPr>
          <a:xfrm>
            <a:off x="2057904" y="891581"/>
            <a:ext cx="6848704" cy="400110"/>
          </a:xfrm>
          <a:prstGeom prst="rect">
            <a:avLst/>
          </a:prstGeom>
        </p:spPr>
        <p:txBody>
          <a:bodyPr wrap="square">
            <a:spAutoFit/>
          </a:bodyPr>
          <a:lstStyle/>
          <a:p>
            <a:r>
              <a:rPr lang="ja-JP" altLang="en-US" sz="2000" b="1" dirty="0" smtClean="0">
                <a:solidFill>
                  <a:srgbClr val="FF0000"/>
                </a:solidFill>
                <a:latin typeface="Meiryo UI" panose="020B0604030504040204" pitchFamily="50" charset="-128"/>
                <a:ea typeface="Meiryo UI" panose="020B0604030504040204" pitchFamily="50" charset="-128"/>
              </a:rPr>
              <a:t>環境</a:t>
            </a:r>
            <a:r>
              <a:rPr lang="ja-JP" altLang="en-US" sz="2000" b="1" dirty="0">
                <a:solidFill>
                  <a:srgbClr val="FF0000"/>
                </a:solidFill>
                <a:latin typeface="Meiryo UI" panose="020B0604030504040204" pitchFamily="50" charset="-128"/>
                <a:ea typeface="Meiryo UI" panose="020B0604030504040204" pitchFamily="50" charset="-128"/>
              </a:rPr>
              <a:t>改善を社員・従業員の活力を音楽とコメント放送で</a:t>
            </a:r>
            <a:r>
              <a:rPr lang="ja-JP" altLang="en-US" sz="2000" b="1" dirty="0" smtClean="0">
                <a:solidFill>
                  <a:srgbClr val="FF0000"/>
                </a:solidFill>
                <a:latin typeface="Meiryo UI" panose="020B0604030504040204" pitchFamily="50" charset="-128"/>
                <a:ea typeface="Meiryo UI" panose="020B0604030504040204" pitchFamily="50" charset="-128"/>
              </a:rPr>
              <a:t>サポート</a:t>
            </a:r>
            <a:endParaRPr lang="en-US" altLang="ja-JP"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048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TM03457510[[fn=シャボン]]</Template>
  <TotalTime>4554</TotalTime>
  <Words>2255</Words>
  <Application>Microsoft Office PowerPoint</Application>
  <PresentationFormat>画面に合わせる (4:3)</PresentationFormat>
  <Paragraphs>243</Paragraphs>
  <Slides>18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Meiryo UI</vt:lpstr>
      <vt:lpstr>ＭＳ Ｐゴシック</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柏木　佳文</dc:creator>
  <cp:lastModifiedBy>大谷　美哉</cp:lastModifiedBy>
  <cp:revision>313</cp:revision>
  <cp:lastPrinted>2018-02-15T02:40:00Z</cp:lastPrinted>
  <dcterms:created xsi:type="dcterms:W3CDTF">2016-12-06T08:00:01Z</dcterms:created>
  <dcterms:modified xsi:type="dcterms:W3CDTF">2019-06-18T05:26:04Z</dcterms:modified>
</cp:coreProperties>
</file>