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24"/>
  </p:notesMasterIdLst>
  <p:sldIdLst>
    <p:sldId id="256" r:id="rId3"/>
    <p:sldId id="259" r:id="rId4"/>
    <p:sldId id="267" r:id="rId5"/>
    <p:sldId id="276" r:id="rId6"/>
    <p:sldId id="265" r:id="rId7"/>
    <p:sldId id="287" r:id="rId8"/>
    <p:sldId id="263" r:id="rId9"/>
    <p:sldId id="278" r:id="rId10"/>
    <p:sldId id="261" r:id="rId11"/>
    <p:sldId id="279" r:id="rId12"/>
    <p:sldId id="281" r:id="rId13"/>
    <p:sldId id="280" r:id="rId14"/>
    <p:sldId id="297" r:id="rId15"/>
    <p:sldId id="262" r:id="rId16"/>
    <p:sldId id="274" r:id="rId17"/>
    <p:sldId id="266" r:id="rId18"/>
    <p:sldId id="289" r:id="rId19"/>
    <p:sldId id="292" r:id="rId20"/>
    <p:sldId id="296" r:id="rId21"/>
    <p:sldId id="298" r:id="rId22"/>
    <p:sldId id="299" r:id="rId23"/>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9ABDFEB-DE50-47E6-82BE-AE9883F9F8CC}">
          <p14:sldIdLst>
            <p14:sldId id="256"/>
            <p14:sldId id="259"/>
            <p14:sldId id="267"/>
            <p14:sldId id="276"/>
            <p14:sldId id="265"/>
            <p14:sldId id="287"/>
            <p14:sldId id="263"/>
            <p14:sldId id="278"/>
            <p14:sldId id="261"/>
            <p14:sldId id="279"/>
            <p14:sldId id="281"/>
            <p14:sldId id="280"/>
            <p14:sldId id="297"/>
            <p14:sldId id="262"/>
            <p14:sldId id="274"/>
            <p14:sldId id="266"/>
            <p14:sldId id="289"/>
          </p14:sldIdLst>
        </p14:section>
        <p14:section name="基シート（更新前）" id="{A15D0E1C-6274-4BE2-8B14-88B09B13F593}">
          <p14:sldIdLst>
            <p14:sldId id="292"/>
            <p14:sldId id="296"/>
            <p14:sldId id="298"/>
            <p14:sldId id="299"/>
          </p14:sldIdLst>
        </p14:section>
      </p14:sectionLst>
    </p:ext>
    <p:ext uri="{EFAFB233-063F-42B5-8137-9DF3F51BA10A}">
      <p15:sldGuideLst xmlns:p15="http://schemas.microsoft.com/office/powerpoint/2012/main">
        <p15:guide id="1" orient="horz" pos="618" userDrawn="1">
          <p15:clr>
            <a:srgbClr val="A4A3A4"/>
          </p15:clr>
        </p15:guide>
        <p15:guide id="2" pos="113" userDrawn="1">
          <p15:clr>
            <a:srgbClr val="A4A3A4"/>
          </p15:clr>
        </p15:guide>
        <p15:guide id="3" pos="5602" userDrawn="1">
          <p15:clr>
            <a:srgbClr val="A4A3A4"/>
          </p15:clr>
        </p15:guide>
        <p15:guide id="4" orient="horz" pos="42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宮澤　雄太" initials="宮澤　雄太" lastIdx="2" clrIdx="0">
    <p:extLst>
      <p:ext uri="{19B8F6BF-5375-455C-9EA6-DF929625EA0E}">
        <p15:presenceInfo xmlns:p15="http://schemas.microsoft.com/office/powerpoint/2012/main" userId="S-1-5-21-258223081-1961203686-3946804074-113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C"/>
    <a:srgbClr val="7F7F7F"/>
    <a:srgbClr val="FF6600"/>
    <a:srgbClr val="FF3300"/>
    <a:srgbClr val="FF6699"/>
    <a:srgbClr val="FF3399"/>
    <a:srgbClr val="FF7C80"/>
    <a:srgbClr val="FFFF99"/>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3719" autoAdjust="0"/>
  </p:normalViewPr>
  <p:slideViewPr>
    <p:cSldViewPr>
      <p:cViewPr varScale="1">
        <p:scale>
          <a:sx n="86" d="100"/>
          <a:sy n="86" d="100"/>
        </p:scale>
        <p:origin x="408" y="53"/>
      </p:cViewPr>
      <p:guideLst>
        <p:guide orient="horz" pos="618"/>
        <p:guide pos="113"/>
        <p:guide pos="5602"/>
        <p:guide orient="horz" pos="4201"/>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6247" cy="498328"/>
          </a:xfrm>
          <a:prstGeom prst="rect">
            <a:avLst/>
          </a:prstGeom>
        </p:spPr>
        <p:txBody>
          <a:bodyPr vert="horz" lIns="92071" tIns="46036" rIns="92071" bIns="4603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826" y="1"/>
            <a:ext cx="2946246" cy="498328"/>
          </a:xfrm>
          <a:prstGeom prst="rect">
            <a:avLst/>
          </a:prstGeom>
        </p:spPr>
        <p:txBody>
          <a:bodyPr vert="horz" lIns="92071" tIns="46036" rIns="92071" bIns="46036" rtlCol="0"/>
          <a:lstStyle>
            <a:lvl1pPr algn="r">
              <a:defRPr sz="1200"/>
            </a:lvl1pPr>
          </a:lstStyle>
          <a:p>
            <a:fld id="{A6AAE133-A128-42BA-9261-2241E184C255}" type="datetimeFigureOut">
              <a:rPr kumimoji="1" lang="ja-JP" altLang="en-US" smtClean="0"/>
              <a:t>2019/10/21</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2071" tIns="46036" rIns="92071" bIns="46036" rtlCol="0" anchor="ctr"/>
          <a:lstStyle/>
          <a:p>
            <a:endParaRPr lang="ja-JP" altLang="en-US" dirty="0"/>
          </a:p>
        </p:txBody>
      </p:sp>
      <p:sp>
        <p:nvSpPr>
          <p:cNvPr id="5" name="ノート プレースホルダー 4"/>
          <p:cNvSpPr>
            <a:spLocks noGrp="1"/>
          </p:cNvSpPr>
          <p:nvPr>
            <p:ph type="body" sz="quarter" idx="3"/>
          </p:nvPr>
        </p:nvSpPr>
        <p:spPr>
          <a:xfrm>
            <a:off x="679289" y="4777247"/>
            <a:ext cx="5439102" cy="3908363"/>
          </a:xfrm>
          <a:prstGeom prst="rect">
            <a:avLst/>
          </a:prstGeom>
        </p:spPr>
        <p:txBody>
          <a:bodyPr vert="horz" lIns="92071" tIns="46036" rIns="92071" bIns="4603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28310"/>
            <a:ext cx="2946247" cy="498328"/>
          </a:xfrm>
          <a:prstGeom prst="rect">
            <a:avLst/>
          </a:prstGeom>
        </p:spPr>
        <p:txBody>
          <a:bodyPr vert="horz" lIns="92071" tIns="46036" rIns="92071" bIns="4603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826" y="9428310"/>
            <a:ext cx="2946246" cy="498328"/>
          </a:xfrm>
          <a:prstGeom prst="rect">
            <a:avLst/>
          </a:prstGeom>
        </p:spPr>
        <p:txBody>
          <a:bodyPr vert="horz" lIns="92071" tIns="46036" rIns="92071" bIns="46036" rtlCol="0" anchor="b"/>
          <a:lstStyle>
            <a:lvl1pPr algn="r">
              <a:defRPr sz="1200"/>
            </a:lvl1pPr>
          </a:lstStyle>
          <a:p>
            <a:fld id="{31C92AF8-5E8D-4EDA-AFC3-0F30FA72050D}" type="slidenum">
              <a:rPr kumimoji="1" lang="ja-JP" altLang="en-US" smtClean="0"/>
              <a:t>‹#›</a:t>
            </a:fld>
            <a:endParaRPr kumimoji="1" lang="ja-JP" altLang="en-US" dirty="0"/>
          </a:p>
        </p:txBody>
      </p:sp>
    </p:spTree>
    <p:extLst>
      <p:ext uri="{BB962C8B-B14F-4D97-AF65-F5344CB8AC3E}">
        <p14:creationId xmlns:p14="http://schemas.microsoft.com/office/powerpoint/2010/main" val="31279401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修正なし</a:t>
            </a:r>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2</a:t>
            </a:fld>
            <a:endParaRPr kumimoji="1" lang="ja-JP" altLang="en-US" dirty="0"/>
          </a:p>
        </p:txBody>
      </p:sp>
    </p:spTree>
    <p:extLst>
      <p:ext uri="{BB962C8B-B14F-4D97-AF65-F5344CB8AC3E}">
        <p14:creationId xmlns:p14="http://schemas.microsoft.com/office/powerpoint/2010/main" val="25261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11</a:t>
            </a:fld>
            <a:endParaRPr kumimoji="1" lang="ja-JP" altLang="en-US" dirty="0"/>
          </a:p>
        </p:txBody>
      </p:sp>
    </p:spTree>
    <p:extLst>
      <p:ext uri="{BB962C8B-B14F-4D97-AF65-F5344CB8AC3E}">
        <p14:creationId xmlns:p14="http://schemas.microsoft.com/office/powerpoint/2010/main" val="814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12</a:t>
            </a:fld>
            <a:endParaRPr kumimoji="1" lang="ja-JP" altLang="en-US" dirty="0"/>
          </a:p>
        </p:txBody>
      </p:sp>
    </p:spTree>
    <p:extLst>
      <p:ext uri="{BB962C8B-B14F-4D97-AF65-F5344CB8AC3E}">
        <p14:creationId xmlns:p14="http://schemas.microsoft.com/office/powerpoint/2010/main" val="10885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01532">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6328" indent="-283203" defTabSz="901532">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2813" indent="-226562" defTabSz="901532">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5940" indent="-226562" defTabSz="901532">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9066" indent="-226562" defTabSz="901532">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2190" indent="-226562" defTabSz="90153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5315" indent="-226562" defTabSz="90153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98441" indent="-226562" defTabSz="90153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51568" indent="-226562" defTabSz="90153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D57BE333-B561-475F-ADA8-FB413ED51C03}" type="slidenum">
              <a:rPr lang="en-US" altLang="ja-JP" sz="1100">
                <a:ea typeface="ＭＳ Ｐゴシック" panose="020B0600070205080204" pitchFamily="50" charset="-128"/>
              </a:rPr>
              <a:pPr>
                <a:spcBef>
                  <a:spcPct val="0"/>
                </a:spcBef>
              </a:pPr>
              <a:t>13</a:t>
            </a:fld>
            <a:endParaRPr lang="en-US" altLang="ja-JP" sz="1100">
              <a:ea typeface="ＭＳ Ｐゴシック" panose="020B0600070205080204" pitchFamily="50" charset="-128"/>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ja-JP" altLang="ja-JP" smtClean="0"/>
          </a:p>
        </p:txBody>
      </p:sp>
    </p:spTree>
    <p:extLst>
      <p:ext uri="{BB962C8B-B14F-4D97-AF65-F5344CB8AC3E}">
        <p14:creationId xmlns:p14="http://schemas.microsoft.com/office/powerpoint/2010/main" val="3401044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smtClean="0"/>
              <a:t>文字おこし　⇒完了</a:t>
            </a:r>
            <a:endParaRPr lang="en-US" altLang="ja-JP" dirty="0" smtClean="0"/>
          </a:p>
          <a:p>
            <a:pPr algn="l"/>
            <a:r>
              <a:rPr lang="ja-JP" altLang="en-US" dirty="0" smtClean="0"/>
              <a:t>文字量削減　⇒完了</a:t>
            </a:r>
          </a:p>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14</a:t>
            </a:fld>
            <a:endParaRPr kumimoji="1" lang="ja-JP" altLang="en-US" dirty="0"/>
          </a:p>
        </p:txBody>
      </p:sp>
    </p:spTree>
    <p:extLst>
      <p:ext uri="{BB962C8B-B14F-4D97-AF65-F5344CB8AC3E}">
        <p14:creationId xmlns:p14="http://schemas.microsoft.com/office/powerpoint/2010/main" val="401772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15</a:t>
            </a:fld>
            <a:endParaRPr kumimoji="1" lang="ja-JP" altLang="en-US" dirty="0"/>
          </a:p>
        </p:txBody>
      </p:sp>
    </p:spTree>
    <p:extLst>
      <p:ext uri="{BB962C8B-B14F-4D97-AF65-F5344CB8AC3E}">
        <p14:creationId xmlns:p14="http://schemas.microsoft.com/office/powerpoint/2010/main" val="2580595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http://markan.jp/image/blog/280606-3.jpg</a:t>
            </a:r>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16</a:t>
            </a:fld>
            <a:endParaRPr kumimoji="1" lang="ja-JP" altLang="en-US" dirty="0"/>
          </a:p>
        </p:txBody>
      </p:sp>
    </p:spTree>
    <p:extLst>
      <p:ext uri="{BB962C8B-B14F-4D97-AF65-F5344CB8AC3E}">
        <p14:creationId xmlns:p14="http://schemas.microsoft.com/office/powerpoint/2010/main" val="252417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17</a:t>
            </a:fld>
            <a:endParaRPr kumimoji="1" lang="ja-JP" altLang="en-US" dirty="0"/>
          </a:p>
        </p:txBody>
      </p:sp>
    </p:spTree>
    <p:extLst>
      <p:ext uri="{BB962C8B-B14F-4D97-AF65-F5344CB8AC3E}">
        <p14:creationId xmlns:p14="http://schemas.microsoft.com/office/powerpoint/2010/main" val="64551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smtClean="0"/>
              <a:t>文字おこし　⇒完了</a:t>
            </a:r>
            <a:endParaRPr lang="en-US" altLang="ja-JP" dirty="0" smtClean="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18</a:t>
            </a:fld>
            <a:endParaRPr kumimoji="1" lang="ja-JP" altLang="en-US" dirty="0"/>
          </a:p>
        </p:txBody>
      </p:sp>
    </p:spTree>
    <p:extLst>
      <p:ext uri="{BB962C8B-B14F-4D97-AF65-F5344CB8AC3E}">
        <p14:creationId xmlns:p14="http://schemas.microsoft.com/office/powerpoint/2010/main" val="231192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19</a:t>
            </a:fld>
            <a:endParaRPr kumimoji="1" lang="ja-JP" altLang="en-US" dirty="0"/>
          </a:p>
        </p:txBody>
      </p:sp>
    </p:spTree>
    <p:extLst>
      <p:ext uri="{BB962C8B-B14F-4D97-AF65-F5344CB8AC3E}">
        <p14:creationId xmlns:p14="http://schemas.microsoft.com/office/powerpoint/2010/main" val="3797346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smtClean="0"/>
              <a:t>文字おこし　⇒完了</a:t>
            </a:r>
            <a:endParaRPr lang="en-US" altLang="ja-JP" dirty="0" smtClean="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20</a:t>
            </a:fld>
            <a:endParaRPr kumimoji="1" lang="ja-JP" altLang="en-US" dirty="0"/>
          </a:p>
        </p:txBody>
      </p:sp>
    </p:spTree>
    <p:extLst>
      <p:ext uri="{BB962C8B-B14F-4D97-AF65-F5344CB8AC3E}">
        <p14:creationId xmlns:p14="http://schemas.microsoft.com/office/powerpoint/2010/main" val="343619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修正なし</a:t>
            </a:r>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3</a:t>
            </a:fld>
            <a:endParaRPr kumimoji="1" lang="ja-JP" altLang="en-US" dirty="0"/>
          </a:p>
        </p:txBody>
      </p:sp>
    </p:spTree>
    <p:extLst>
      <p:ext uri="{BB962C8B-B14F-4D97-AF65-F5344CB8AC3E}">
        <p14:creationId xmlns:p14="http://schemas.microsoft.com/office/powerpoint/2010/main" val="1125728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21</a:t>
            </a:fld>
            <a:endParaRPr kumimoji="1" lang="ja-JP" altLang="en-US" dirty="0"/>
          </a:p>
        </p:txBody>
      </p:sp>
    </p:spTree>
    <p:extLst>
      <p:ext uri="{BB962C8B-B14F-4D97-AF65-F5344CB8AC3E}">
        <p14:creationId xmlns:p14="http://schemas.microsoft.com/office/powerpoint/2010/main" val="146014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4</a:t>
            </a:fld>
            <a:endParaRPr kumimoji="1" lang="ja-JP" altLang="en-US" dirty="0"/>
          </a:p>
        </p:txBody>
      </p:sp>
    </p:spTree>
    <p:extLst>
      <p:ext uri="{BB962C8B-B14F-4D97-AF65-F5344CB8AC3E}">
        <p14:creationId xmlns:p14="http://schemas.microsoft.com/office/powerpoint/2010/main" val="134073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0712">
              <a:defRPr/>
            </a:pPr>
            <a:r>
              <a:rPr kumimoji="1" lang="ja-JP" altLang="en-US" dirty="0" smtClean="0"/>
              <a:t>修正なし</a:t>
            </a:r>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5</a:t>
            </a:fld>
            <a:endParaRPr kumimoji="1" lang="ja-JP" altLang="en-US" dirty="0"/>
          </a:p>
        </p:txBody>
      </p:sp>
    </p:spTree>
    <p:extLst>
      <p:ext uri="{BB962C8B-B14F-4D97-AF65-F5344CB8AC3E}">
        <p14:creationId xmlns:p14="http://schemas.microsoft.com/office/powerpoint/2010/main" val="177979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6</a:t>
            </a:fld>
            <a:endParaRPr kumimoji="1" lang="ja-JP" altLang="en-US" dirty="0"/>
          </a:p>
        </p:txBody>
      </p:sp>
    </p:spTree>
    <p:extLst>
      <p:ext uri="{BB962C8B-B14F-4D97-AF65-F5344CB8AC3E}">
        <p14:creationId xmlns:p14="http://schemas.microsoft.com/office/powerpoint/2010/main" val="223784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7</a:t>
            </a:fld>
            <a:endParaRPr kumimoji="1" lang="ja-JP" altLang="en-US" dirty="0"/>
          </a:p>
        </p:txBody>
      </p:sp>
    </p:spTree>
    <p:extLst>
      <p:ext uri="{BB962C8B-B14F-4D97-AF65-F5344CB8AC3E}">
        <p14:creationId xmlns:p14="http://schemas.microsoft.com/office/powerpoint/2010/main" val="428940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8</a:t>
            </a:fld>
            <a:endParaRPr kumimoji="1" lang="ja-JP" altLang="en-US" dirty="0"/>
          </a:p>
        </p:txBody>
      </p:sp>
    </p:spTree>
    <p:extLst>
      <p:ext uri="{BB962C8B-B14F-4D97-AF65-F5344CB8AC3E}">
        <p14:creationId xmlns:p14="http://schemas.microsoft.com/office/powerpoint/2010/main" val="421684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文字起こし　⇒</a:t>
            </a:r>
            <a:r>
              <a:rPr kumimoji="1" lang="ja-JP" altLang="en-US" dirty="0" smtClean="0">
                <a:solidFill>
                  <a:srgbClr val="FF0000"/>
                </a:solidFill>
              </a:rPr>
              <a:t>完了</a:t>
            </a:r>
            <a:endParaRPr kumimoji="1" lang="en-US" altLang="ja-JP" dirty="0" smtClean="0">
              <a:solidFill>
                <a:srgbClr val="FF0000"/>
              </a:solidFill>
            </a:endParaRPr>
          </a:p>
          <a:p>
            <a:r>
              <a:rPr kumimoji="1" lang="en-US" altLang="ja-JP" dirty="0" smtClean="0"/>
              <a:t>http://www.u-shio.jp/merit/index.html</a:t>
            </a:r>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9</a:t>
            </a:fld>
            <a:endParaRPr kumimoji="1" lang="ja-JP" altLang="en-US" dirty="0"/>
          </a:p>
        </p:txBody>
      </p:sp>
    </p:spTree>
    <p:extLst>
      <p:ext uri="{BB962C8B-B14F-4D97-AF65-F5344CB8AC3E}">
        <p14:creationId xmlns:p14="http://schemas.microsoft.com/office/powerpoint/2010/main" val="407765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10"/>
          </p:nvPr>
        </p:nvSpPr>
        <p:spPr/>
        <p:txBody>
          <a:bodyPr/>
          <a:lstStyle/>
          <a:p>
            <a:fld id="{31C92AF8-5E8D-4EDA-AFC3-0F30FA72050D}" type="slidenum">
              <a:rPr kumimoji="1" lang="ja-JP" altLang="en-US" smtClean="0"/>
              <a:t>10</a:t>
            </a:fld>
            <a:endParaRPr kumimoji="1" lang="ja-JP" altLang="en-US" dirty="0"/>
          </a:p>
        </p:txBody>
      </p:sp>
    </p:spTree>
    <p:extLst>
      <p:ext uri="{BB962C8B-B14F-4D97-AF65-F5344CB8AC3E}">
        <p14:creationId xmlns:p14="http://schemas.microsoft.com/office/powerpoint/2010/main" val="216376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780928"/>
            <a:ext cx="5561856" cy="720080"/>
          </a:xfrm>
        </p:spPr>
        <p:txBody>
          <a:bodyPr anchor="ctr">
            <a:normAutofit/>
          </a:bodyPr>
          <a:lstStyle>
            <a:lvl1pPr algn="l">
              <a:defRPr sz="2800" b="1">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519658" y="3717032"/>
            <a:ext cx="5561856" cy="540323"/>
          </a:xfrm>
        </p:spPr>
        <p:txBody>
          <a:bodyPr anchor="ctr">
            <a:normAutofit/>
          </a:bodyPr>
          <a:lstStyle>
            <a:lvl1pPr marL="0" indent="0" algn="l">
              <a:buNone/>
              <a:defRPr sz="1800">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B68840B9-F6C8-448D-9DE0-359985C84DD1}" type="datetime1">
              <a:rPr kumimoji="1" lang="ja-JP" altLang="en-US" smtClean="0"/>
              <a:t>2019/10/21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1511248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9734CF-68B8-4720-8189-20AAF30EAD88}" type="datetime1">
              <a:rPr kumimoji="1" lang="ja-JP" altLang="en-US" smtClean="0"/>
              <a:t>2019/10/21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105977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DE9F8C-AF85-4B37-B9B3-FFB07A82F742}" type="datetime1">
              <a:rPr kumimoji="1" lang="ja-JP" altLang="en-US" smtClean="0"/>
              <a:t>2019/10/21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2000599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66325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63626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195850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69417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130743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3800733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2401321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303450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F503FD0-DC16-4C91-B71E-00282D491165}" type="datetime1">
              <a:rPr kumimoji="1" lang="ja-JP" altLang="en-US" smtClean="0"/>
              <a:t>2019/10/21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086600" y="263764"/>
            <a:ext cx="2057400" cy="365125"/>
          </a:xfrm>
        </p:spPr>
        <p:txBody>
          <a:bodyPr/>
          <a:lstStyle>
            <a:lvl1pPr>
              <a:defRPr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5B408C06-EF65-4FCB-A872-0BE22C69B49B}" type="slidenum">
              <a:rPr lang="ja-JP" altLang="en-US" smtClean="0"/>
              <a:pPr/>
              <a:t>‹#›</a:t>
            </a:fld>
            <a:endParaRPr lang="ja-JP" altLang="en-US" dirty="0"/>
          </a:p>
        </p:txBody>
      </p:sp>
    </p:spTree>
    <p:extLst>
      <p:ext uri="{BB962C8B-B14F-4D97-AF65-F5344CB8AC3E}">
        <p14:creationId xmlns:p14="http://schemas.microsoft.com/office/powerpoint/2010/main" val="27582741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219270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65994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A23B71-6982-4728-A0BD-C5BFE66A20E8}" type="datetimeFigureOut">
              <a:rPr kumimoji="1" lang="ja-JP" altLang="en-US" smtClean="0"/>
              <a:t>2019/10/21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1B3AE-AB62-4C90-BA35-B97CA3C8E971}" type="slidenum">
              <a:rPr kumimoji="1" lang="ja-JP" altLang="en-US" smtClean="0"/>
              <a:t>‹#›</a:t>
            </a:fld>
            <a:endParaRPr kumimoji="1" lang="ja-JP" altLang="en-US"/>
          </a:p>
        </p:txBody>
      </p:sp>
    </p:spTree>
    <p:extLst>
      <p:ext uri="{BB962C8B-B14F-4D97-AF65-F5344CB8AC3E}">
        <p14:creationId xmlns:p14="http://schemas.microsoft.com/office/powerpoint/2010/main" val="131826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60BD037-6FD9-43CA-B172-74F17FE7EAB2}" type="datetime1">
              <a:rPr kumimoji="1" lang="ja-JP" altLang="en-US" smtClean="0"/>
              <a:t>2019/10/21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350072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FCF115-5082-4960-9EFD-88DAEDBF777D}" type="datetime1">
              <a:rPr kumimoji="1" lang="ja-JP" altLang="en-US" smtClean="0"/>
              <a:t>2019/10/21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325060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D6265A3-A963-460D-B19C-C9FE61354083}" type="datetime1">
              <a:rPr kumimoji="1" lang="ja-JP" altLang="en-US" smtClean="0"/>
              <a:t>2019/10/21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10931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1BAF40C-B5FB-4F73-A966-9E8C66CE9817}" type="datetime1">
              <a:rPr kumimoji="1" lang="ja-JP" altLang="en-US" smtClean="0"/>
              <a:t>2019/10/21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399699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7418970-F613-43D8-819E-2F305EFC8439}" type="datetime1">
              <a:rPr kumimoji="1" lang="ja-JP" altLang="en-US" smtClean="0"/>
              <a:t>2019/10/21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563309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81B3031-849D-4BD9-9FD1-D81CCD6443A7}" type="datetime1">
              <a:rPr kumimoji="1" lang="ja-JP" altLang="en-US" smtClean="0"/>
              <a:t>2019/10/21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66292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882D836-9104-4CEB-A21F-456F703E2FA8}" type="datetime1">
              <a:rPr kumimoji="1" lang="ja-JP" altLang="en-US" smtClean="0"/>
              <a:t>2019/10/21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B408C06-EF65-4FCB-A872-0BE22C69B49B}" type="slidenum">
              <a:rPr kumimoji="1" lang="ja-JP" altLang="en-US" smtClean="0"/>
              <a:t>‹#›</a:t>
            </a:fld>
            <a:endParaRPr kumimoji="1" lang="ja-JP" altLang="en-US" dirty="0"/>
          </a:p>
        </p:txBody>
      </p:sp>
    </p:spTree>
    <p:extLst>
      <p:ext uri="{BB962C8B-B14F-4D97-AF65-F5344CB8AC3E}">
        <p14:creationId xmlns:p14="http://schemas.microsoft.com/office/powerpoint/2010/main" val="19758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コストダウン　イメージ」の画像検索結果"/>
          <p:cNvPicPr>
            <a:picLocks noChangeAspect="1" noChangeArrowheads="1"/>
          </p:cNvPicPr>
          <p:nvPr userDrawn="1"/>
        </p:nvPicPr>
        <p:blipFill rotWithShape="1">
          <a:blip r:embed="rId13" cstate="email">
            <a:extLst>
              <a:ext uri="{28A0092B-C50C-407E-A947-70E740481C1C}">
                <a14:useLocalDpi xmlns:a14="http://schemas.microsoft.com/office/drawing/2010/main"/>
              </a:ext>
            </a:extLst>
          </a:blip>
          <a:srcRect/>
          <a:stretch/>
        </p:blipFill>
        <p:spPr bwMode="auto">
          <a:xfrm>
            <a:off x="-1787" y="0"/>
            <a:ext cx="9145787" cy="69269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プレースホルダー 1"/>
          <p:cNvSpPr>
            <a:spLocks noGrp="1"/>
          </p:cNvSpPr>
          <p:nvPr>
            <p:ph type="title"/>
          </p:nvPr>
        </p:nvSpPr>
        <p:spPr>
          <a:xfrm>
            <a:off x="628650" y="188640"/>
            <a:ext cx="7886700" cy="504056"/>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FFC46-1C27-4733-9A2E-EE01DFA95D43}" type="datetime1">
              <a:rPr kumimoji="1" lang="ja-JP" altLang="en-US" smtClean="0"/>
              <a:t>2019/10/21</a:t>
            </a:fld>
            <a:endParaRPr kumimoji="1" lang="ja-JP" altLang="en-US" dirty="0"/>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08C06-EF65-4FCB-A872-0BE22C69B49B}" type="slidenum">
              <a:rPr kumimoji="1" lang="ja-JP" altLang="en-US" smtClean="0"/>
              <a:t>‹#›</a:t>
            </a:fld>
            <a:endParaRPr kumimoji="1" lang="ja-JP" altLang="en-US" dirty="0"/>
          </a:p>
        </p:txBody>
      </p:sp>
      <p:sp>
        <p:nvSpPr>
          <p:cNvPr id="10" name="スライド番号プレースホルダー 5"/>
          <p:cNvSpPr txBox="1">
            <a:spLocks/>
          </p:cNvSpPr>
          <p:nvPr userDrawn="1"/>
        </p:nvSpPr>
        <p:spPr>
          <a:xfrm>
            <a:off x="7086600" y="263764"/>
            <a:ext cx="2057400" cy="365125"/>
          </a:xfrm>
          <a:prstGeom prst="rect">
            <a:avLst/>
          </a:prstGeom>
        </p:spPr>
        <p:txBody>
          <a:bodyPr/>
          <a:lstStyle>
            <a:defPPr>
              <a:defRPr lang="ja-JP"/>
            </a:defPPr>
            <a:lvl1pPr marL="0" algn="l" defTabSz="914400" rtl="0" eaLnBrk="1" latinLnBrk="0" hangingPunct="1">
              <a:defRPr kumimoji="1" sz="18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5B408C06-EF65-4FCB-A872-0BE22C69B49B}" type="slidenum">
              <a:rPr lang="ja-JP" altLang="en-US" sz="1200" smtClean="0"/>
              <a:pPr algn="r"/>
              <a:t>‹#›</a:t>
            </a:fld>
            <a:endParaRPr lang="ja-JP" altLang="en-US" sz="1200" dirty="0"/>
          </a:p>
        </p:txBody>
      </p:sp>
    </p:spTree>
    <p:extLst>
      <p:ext uri="{BB962C8B-B14F-4D97-AF65-F5344CB8AC3E}">
        <p14:creationId xmlns:p14="http://schemas.microsoft.com/office/powerpoint/2010/main" val="22232770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23B71-6982-4728-A0BD-C5BFE66A20E8}" type="datetimeFigureOut">
              <a:rPr kumimoji="1" lang="ja-JP" altLang="en-US" smtClean="0"/>
              <a:t>2019/10/21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1B3AE-AB62-4C90-BA35-B97CA3C8E971}" type="slidenum">
              <a:rPr kumimoji="1" lang="ja-JP" altLang="en-US" smtClean="0"/>
              <a:t>‹#›</a:t>
            </a:fld>
            <a:endParaRPr kumimoji="1" lang="ja-JP" altLang="en-US"/>
          </a:p>
        </p:txBody>
      </p:sp>
      <p:pic>
        <p:nvPicPr>
          <p:cNvPr id="8" name="図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7384"/>
            <a:ext cx="9139446" cy="6096010"/>
          </a:xfrm>
          <a:prstGeom prst="rect">
            <a:avLst/>
          </a:prstGeom>
        </p:spPr>
      </p:pic>
    </p:spTree>
    <p:extLst>
      <p:ext uri="{BB962C8B-B14F-4D97-AF65-F5344CB8AC3E}">
        <p14:creationId xmlns:p14="http://schemas.microsoft.com/office/powerpoint/2010/main" val="21084862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jpeg"/><Relationship Id="rId3" Type="http://schemas.openxmlformats.org/officeDocument/2006/relationships/image" Target="../media/image72.png"/><Relationship Id="rId7" Type="http://schemas.openxmlformats.org/officeDocument/2006/relationships/image" Target="../media/image76.jpeg"/><Relationship Id="rId12" Type="http://schemas.openxmlformats.org/officeDocument/2006/relationships/image" Target="../media/image8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5" Type="http://schemas.openxmlformats.org/officeDocument/2006/relationships/image" Target="../media/image84.pn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 Id="rId14" Type="http://schemas.openxmlformats.org/officeDocument/2006/relationships/image" Target="../media/image8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6257075"/>
            <a:ext cx="1289696" cy="432048"/>
          </a:xfrm>
          <a:prstGeom prst="rect">
            <a:avLst/>
          </a:prstGeom>
          <a:ln>
            <a:noFill/>
          </a:ln>
          <a:effectLst>
            <a:outerShdw blurRad="292100" dist="139700" dir="2700000" algn="tl" rotWithShape="0">
              <a:srgbClr val="333333">
                <a:alpha val="65000"/>
              </a:srgbClr>
            </a:outerShdw>
          </a:effectLst>
        </p:spPr>
      </p:pic>
      <p:sp>
        <p:nvSpPr>
          <p:cNvPr id="2" name="テキスト ボックス 1"/>
          <p:cNvSpPr txBox="1"/>
          <p:nvPr/>
        </p:nvSpPr>
        <p:spPr>
          <a:xfrm>
            <a:off x="181929" y="6237040"/>
            <a:ext cx="3814007" cy="472118"/>
          </a:xfrm>
          <a:prstGeom prst="rect">
            <a:avLst/>
          </a:prstGeom>
          <a:blipFill>
            <a:blip r:embed="rId3"/>
            <a:tile tx="0" ty="0" sx="100000" sy="100000" flip="none" algn="tl"/>
          </a:blipFill>
        </p:spPr>
        <p:txBody>
          <a:bodyPr wrap="square" rtlCol="0" anchor="ctr" anchorCtr="0">
            <a:noAutofit/>
          </a:bodyPr>
          <a:lstStyle/>
          <a:p>
            <a:pPr algn="ct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コストダウン商材のご紹介</a:t>
            </a:r>
            <a:endParaRPr kumimoji="1" lang="ja-JP"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3910855" y="1729384"/>
            <a:ext cx="722270" cy="2121033"/>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251520" y="840904"/>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smtClean="0">
                <a:solidFill>
                  <a:schemeClr val="tx1">
                    <a:lumMod val="65000"/>
                    <a:lumOff val="35000"/>
                  </a:schemeClr>
                </a:solidFill>
              </a:rPr>
              <a:t>削減事例</a:t>
            </a:r>
            <a:endParaRPr lang="ja-JP" altLang="en-US" sz="2400" b="1" dirty="0">
              <a:solidFill>
                <a:schemeClr val="tx1">
                  <a:lumMod val="65000"/>
                  <a:lumOff val="35000"/>
                </a:schemeClr>
              </a:solidFill>
            </a:endParaRPr>
          </a:p>
        </p:txBody>
      </p:sp>
      <p:cxnSp>
        <p:nvCxnSpPr>
          <p:cNvPr id="4" name="直線コネクタ 3"/>
          <p:cNvCxnSpPr/>
          <p:nvPr/>
        </p:nvCxnSpPr>
        <p:spPr>
          <a:xfrm>
            <a:off x="273292" y="1290531"/>
            <a:ext cx="8619188" cy="21771"/>
          </a:xfrm>
          <a:prstGeom prst="line">
            <a:avLst/>
          </a:prstGeom>
          <a:ln w="31750"/>
          <a:effectLst/>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417511" y="1488130"/>
            <a:ext cx="1814234" cy="716734"/>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20000"/>
              </a:lnSpc>
            </a:pPr>
            <a:r>
              <a:rPr lang="ja-JP" altLang="en-US" sz="1300" b="1" dirty="0" smtClean="0">
                <a:solidFill>
                  <a:schemeClr val="bg1"/>
                </a:solidFill>
                <a:effectLst>
                  <a:outerShdw blurRad="38100" dist="38100" dir="2700000" algn="tl">
                    <a:srgbClr val="000000">
                      <a:alpha val="43137"/>
                    </a:srgbClr>
                  </a:outerShdw>
                </a:effectLst>
              </a:rPr>
              <a:t>電気料金・温度・</a:t>
            </a:r>
            <a:r>
              <a:rPr lang="en-US" altLang="ja-JP" sz="1300" b="1" dirty="0" smtClean="0">
                <a:solidFill>
                  <a:schemeClr val="bg1"/>
                </a:solidFill>
                <a:effectLst>
                  <a:outerShdw blurRad="38100" dist="38100" dir="2700000" algn="tl">
                    <a:srgbClr val="000000">
                      <a:alpha val="43137"/>
                    </a:srgbClr>
                  </a:outerShdw>
                </a:effectLst>
              </a:rPr>
              <a:t>CO</a:t>
            </a:r>
            <a:r>
              <a:rPr lang="en-US" altLang="ja-JP" sz="700" b="1" dirty="0" smtClean="0">
                <a:solidFill>
                  <a:schemeClr val="bg1"/>
                </a:solidFill>
                <a:effectLst>
                  <a:outerShdw blurRad="38100" dist="38100" dir="2700000" algn="tl">
                    <a:srgbClr val="000000">
                      <a:alpha val="43137"/>
                    </a:srgbClr>
                  </a:outerShdw>
                </a:effectLst>
              </a:rPr>
              <a:t>2</a:t>
            </a:r>
          </a:p>
          <a:p>
            <a:pPr>
              <a:lnSpc>
                <a:spcPct val="120000"/>
              </a:lnSpc>
            </a:pPr>
            <a:r>
              <a:rPr lang="ja-JP" altLang="en-US" sz="1400" b="1" dirty="0" smtClean="0">
                <a:solidFill>
                  <a:schemeClr val="bg1"/>
                </a:solidFill>
                <a:effectLst>
                  <a:outerShdw blurRad="38100" dist="38100" dir="2700000" algn="tl">
                    <a:srgbClr val="000000">
                      <a:alpha val="43137"/>
                    </a:srgbClr>
                  </a:outerShdw>
                </a:effectLst>
              </a:rPr>
              <a:t>変化例</a:t>
            </a:r>
            <a:endParaRPr lang="ja-JP" altLang="en-US" sz="1400" b="1" dirty="0">
              <a:solidFill>
                <a:schemeClr val="bg1"/>
              </a:solidFill>
              <a:effectLst>
                <a:outerShdw blurRad="38100" dist="38100" dir="2700000" algn="tl">
                  <a:srgbClr val="000000">
                    <a:alpha val="43137"/>
                  </a:srgbClr>
                </a:outerShdw>
              </a:effectLst>
            </a:endParaRPr>
          </a:p>
        </p:txBody>
      </p:sp>
      <p:sp>
        <p:nvSpPr>
          <p:cNvPr id="18" name="テキスト ボックス 17"/>
          <p:cNvSpPr txBox="1"/>
          <p:nvPr/>
        </p:nvSpPr>
        <p:spPr>
          <a:xfrm>
            <a:off x="5170991" y="1556792"/>
            <a:ext cx="3649481" cy="1015663"/>
          </a:xfrm>
          <a:prstGeom prst="rect">
            <a:avLst/>
          </a:prstGeom>
          <a:noFill/>
        </p:spPr>
        <p:txBody>
          <a:bodyPr wrap="square" rtlCol="0">
            <a:spAutoFit/>
          </a:bodyPr>
          <a:lstStyle/>
          <a:p>
            <a:r>
              <a:rPr lang="ja-JP" altLang="en-US" sz="2800" b="1" dirty="0" smtClean="0">
                <a:solidFill>
                  <a:srgbClr val="C00000"/>
                </a:solidFill>
                <a:latin typeface="メイリオ" panose="020B0604030504040204" pitchFamily="50" charset="-128"/>
                <a:ea typeface="メイリオ" panose="020B0604030504040204" pitchFamily="50" charset="-128"/>
              </a:rPr>
              <a:t>削減率</a:t>
            </a:r>
            <a:r>
              <a:rPr lang="en-US" altLang="ja-JP" sz="6000" b="1" dirty="0" smtClean="0">
                <a:solidFill>
                  <a:srgbClr val="C00000"/>
                </a:solidFill>
                <a:latin typeface="メイリオ" panose="020B0604030504040204" pitchFamily="50" charset="-128"/>
                <a:ea typeface="メイリオ" panose="020B0604030504040204" pitchFamily="50" charset="-128"/>
              </a:rPr>
              <a:t>19.4</a:t>
            </a:r>
            <a:r>
              <a:rPr lang="ja-JP" altLang="en-US" sz="2800" b="1" dirty="0" smtClean="0">
                <a:solidFill>
                  <a:srgbClr val="C00000"/>
                </a:solidFill>
                <a:latin typeface="メイリオ" panose="020B0604030504040204" pitchFamily="50" charset="-128"/>
                <a:ea typeface="メイリオ" panose="020B0604030504040204" pitchFamily="50" charset="-128"/>
              </a:rPr>
              <a:t>％</a:t>
            </a:r>
            <a:endParaRPr lang="ja-JP" altLang="en-US" sz="2800" b="1" dirty="0">
              <a:solidFill>
                <a:srgbClr val="C0000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184603" y="2492896"/>
            <a:ext cx="3275829" cy="769441"/>
          </a:xfrm>
          <a:prstGeom prst="rect">
            <a:avLst/>
          </a:prstGeom>
          <a:noFill/>
        </p:spPr>
        <p:txBody>
          <a:bodyPr wrap="square" rtlCol="0">
            <a:spAutoFit/>
          </a:bodyPr>
          <a:lstStyle/>
          <a:p>
            <a:pPr algn="r"/>
            <a:r>
              <a:rPr lang="ja-JP" altLang="en-US" sz="4400" b="1" dirty="0" smtClean="0">
                <a:solidFill>
                  <a:srgbClr val="C00000"/>
                </a:solidFill>
                <a:latin typeface="メイリオ" panose="020B0604030504040204" pitchFamily="50" charset="-128"/>
                <a:ea typeface="メイリオ" panose="020B0604030504040204" pitchFamily="50" charset="-128"/>
              </a:rPr>
              <a:t>▲</a:t>
            </a:r>
            <a:r>
              <a:rPr lang="en-US" altLang="ja-JP" sz="4400" b="1" dirty="0" smtClean="0">
                <a:solidFill>
                  <a:srgbClr val="C00000"/>
                </a:solidFill>
                <a:latin typeface="メイリオ" panose="020B0604030504040204" pitchFamily="50" charset="-128"/>
                <a:ea typeface="メイリオ" panose="020B0604030504040204" pitchFamily="50" charset="-128"/>
              </a:rPr>
              <a:t>7</a:t>
            </a:r>
            <a:r>
              <a:rPr lang="ja-JP" altLang="en-US" sz="2800" b="1" dirty="0" smtClean="0">
                <a:solidFill>
                  <a:srgbClr val="C00000"/>
                </a:solidFill>
                <a:latin typeface="メイリオ" panose="020B0604030504040204" pitchFamily="50" charset="-128"/>
                <a:ea typeface="メイリオ" panose="020B0604030504040204" pitchFamily="50" charset="-128"/>
              </a:rPr>
              <a:t>千円 </a:t>
            </a:r>
            <a:r>
              <a:rPr lang="en-US" altLang="ja-JP" sz="2800" b="1" dirty="0" smtClean="0">
                <a:solidFill>
                  <a:srgbClr val="C00000"/>
                </a:solidFill>
                <a:latin typeface="メイリオ" panose="020B0604030504040204" pitchFamily="50" charset="-128"/>
                <a:ea typeface="メイリオ" panose="020B0604030504040204" pitchFamily="50" charset="-128"/>
              </a:rPr>
              <a:t>/ </a:t>
            </a:r>
            <a:r>
              <a:rPr lang="ja-JP" altLang="en-US" sz="2800" b="1" dirty="0" smtClean="0">
                <a:solidFill>
                  <a:srgbClr val="C00000"/>
                </a:solidFill>
                <a:latin typeface="メイリオ" panose="020B0604030504040204" pitchFamily="50" charset="-128"/>
                <a:ea typeface="メイリオ" panose="020B0604030504040204" pitchFamily="50" charset="-128"/>
              </a:rPr>
              <a:t>年</a:t>
            </a:r>
            <a:endParaRPr lang="ja-JP" altLang="en-US" sz="2800" b="1" dirty="0">
              <a:solidFill>
                <a:srgbClr val="C00000"/>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2769610" y="1729384"/>
            <a:ext cx="722270" cy="2121033"/>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コネクタ 21"/>
          <p:cNvCxnSpPr/>
          <p:nvPr/>
        </p:nvCxnSpPr>
        <p:spPr>
          <a:xfrm flipV="1">
            <a:off x="2405945" y="3850416"/>
            <a:ext cx="2628915" cy="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800037" y="2647945"/>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3</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6</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823419843"/>
              </p:ext>
            </p:extLst>
          </p:nvPr>
        </p:nvGraphicFramePr>
        <p:xfrm>
          <a:off x="2405945" y="4586572"/>
          <a:ext cx="6414527" cy="1532097"/>
        </p:xfrm>
        <a:graphic>
          <a:graphicData uri="http://schemas.openxmlformats.org/drawingml/2006/table">
            <a:tbl>
              <a:tblPr firstRow="1" bandRow="1">
                <a:tableStyleId>{5C22544A-7EE6-4342-B048-85BDC9FD1C3A}</a:tableStyleId>
              </a:tblPr>
              <a:tblGrid>
                <a:gridCol w="651607">
                  <a:extLst>
                    <a:ext uri="{9D8B030D-6E8A-4147-A177-3AD203B41FA5}">
                      <a16:colId xmlns:a16="http://schemas.microsoft.com/office/drawing/2014/main" val="1249161092"/>
                    </a:ext>
                  </a:extLst>
                </a:gridCol>
                <a:gridCol w="823274">
                  <a:extLst>
                    <a:ext uri="{9D8B030D-6E8A-4147-A177-3AD203B41FA5}">
                      <a16:colId xmlns:a16="http://schemas.microsoft.com/office/drawing/2014/main" val="176604961"/>
                    </a:ext>
                  </a:extLst>
                </a:gridCol>
                <a:gridCol w="835190">
                  <a:extLst>
                    <a:ext uri="{9D8B030D-6E8A-4147-A177-3AD203B41FA5}">
                      <a16:colId xmlns:a16="http://schemas.microsoft.com/office/drawing/2014/main" val="1172306350"/>
                    </a:ext>
                  </a:extLst>
                </a:gridCol>
                <a:gridCol w="792088">
                  <a:extLst>
                    <a:ext uri="{9D8B030D-6E8A-4147-A177-3AD203B41FA5}">
                      <a16:colId xmlns:a16="http://schemas.microsoft.com/office/drawing/2014/main" val="3494491041"/>
                    </a:ext>
                  </a:extLst>
                </a:gridCol>
                <a:gridCol w="864096">
                  <a:extLst>
                    <a:ext uri="{9D8B030D-6E8A-4147-A177-3AD203B41FA5}">
                      <a16:colId xmlns:a16="http://schemas.microsoft.com/office/drawing/2014/main" val="3236382218"/>
                    </a:ext>
                  </a:extLst>
                </a:gridCol>
                <a:gridCol w="792088">
                  <a:extLst>
                    <a:ext uri="{9D8B030D-6E8A-4147-A177-3AD203B41FA5}">
                      <a16:colId xmlns:a16="http://schemas.microsoft.com/office/drawing/2014/main" val="2986131115"/>
                    </a:ext>
                  </a:extLst>
                </a:gridCol>
                <a:gridCol w="792088">
                  <a:extLst>
                    <a:ext uri="{9D8B030D-6E8A-4147-A177-3AD203B41FA5}">
                      <a16:colId xmlns:a16="http://schemas.microsoft.com/office/drawing/2014/main" val="3261029971"/>
                    </a:ext>
                  </a:extLst>
                </a:gridCol>
                <a:gridCol w="864096">
                  <a:extLst>
                    <a:ext uri="{9D8B030D-6E8A-4147-A177-3AD203B41FA5}">
                      <a16:colId xmlns:a16="http://schemas.microsoft.com/office/drawing/2014/main" val="1315961624"/>
                    </a:ext>
                  </a:extLst>
                </a:gridCol>
              </a:tblGrid>
              <a:tr h="454658">
                <a:tc gridSpan="3">
                  <a:txBody>
                    <a:bodyPr/>
                    <a:lstStyle/>
                    <a:p>
                      <a:pPr algn="ctr"/>
                      <a:r>
                        <a:rPr kumimoji="1" lang="ja-JP" altLang="en-US" sz="1200" dirty="0" smtClean="0">
                          <a:latin typeface="メイリオ" panose="020B0604030504040204" pitchFamily="50" charset="-128"/>
                          <a:ea typeface="メイリオ" panose="020B0604030504040204" pitchFamily="50" charset="-128"/>
                        </a:rPr>
                        <a:t>従来</a:t>
                      </a:r>
                      <a:endParaRPr kumimoji="1" lang="ja-JP" altLang="en-US" sz="1200"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sz="1200" dirty="0" smtClean="0">
                          <a:latin typeface="メイリオ" panose="020B0604030504040204" pitchFamily="50" charset="-128"/>
                          <a:ea typeface="メイリオ" panose="020B0604030504040204" pitchFamily="50" charset="-128"/>
                        </a:rPr>
                        <a:t>改善後</a:t>
                      </a:r>
                      <a:endParaRPr kumimoji="1" lang="ja-JP" altLang="en-US" sz="1200"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c gridSpan="2">
                  <a:txBody>
                    <a:bodyPr/>
                    <a:lstStyle/>
                    <a:p>
                      <a:pPr algn="ctr"/>
                      <a:r>
                        <a:rPr kumimoji="1" lang="ja-JP" altLang="en-US" sz="1200" dirty="0" smtClean="0">
                          <a:latin typeface="メイリオ" panose="020B0604030504040204" pitchFamily="50" charset="-128"/>
                          <a:ea typeface="メイリオ" panose="020B0604030504040204" pitchFamily="50" charset="-128"/>
                        </a:rPr>
                        <a:t>効果</a:t>
                      </a:r>
                      <a:endParaRPr kumimoji="1" lang="ja-JP" altLang="en-US" sz="1200"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99212936"/>
                  </a:ext>
                </a:extLst>
              </a:tr>
              <a:tr h="476002">
                <a:tc>
                  <a:txBody>
                    <a:bodyPr/>
                    <a:lstStyle/>
                    <a:p>
                      <a:pPr algn="ctr"/>
                      <a:r>
                        <a:rPr kumimoji="1" lang="ja-JP" altLang="en-US" sz="900" dirty="0" smtClean="0">
                          <a:latin typeface="メイリオ" panose="020B0604030504040204" pitchFamily="50" charset="-128"/>
                          <a:ea typeface="メイリオ" panose="020B0604030504040204" pitchFamily="50" charset="-128"/>
                        </a:rPr>
                        <a:t>電気料金</a:t>
                      </a:r>
                      <a:endParaRPr kumimoji="1" lang="ja-JP" altLang="en-US" sz="9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rPr>
                        <a:t>天井と床との温度差</a:t>
                      </a:r>
                      <a:endParaRPr kumimoji="1" lang="ja-JP" altLang="en-US" sz="9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900" dirty="0" smtClean="0">
                          <a:latin typeface="メイリオ" panose="020B0604030504040204" pitchFamily="50" charset="-128"/>
                          <a:ea typeface="メイリオ" panose="020B0604030504040204" pitchFamily="50" charset="-128"/>
                        </a:rPr>
                        <a:t>CO</a:t>
                      </a:r>
                      <a:r>
                        <a:rPr kumimoji="1" lang="ja-JP" altLang="en-US" sz="900" dirty="0" smtClean="0">
                          <a:latin typeface="メイリオ" panose="020B0604030504040204" pitchFamily="50" charset="-128"/>
                          <a:ea typeface="メイリオ" panose="020B0604030504040204" pitchFamily="50" charset="-128"/>
                        </a:rPr>
                        <a:t>２</a:t>
                      </a:r>
                      <a:endParaRPr kumimoji="1" lang="en-US" altLang="ja-JP" sz="900" dirty="0" smtClean="0">
                        <a:latin typeface="メイリオ" panose="020B0604030504040204" pitchFamily="50" charset="-128"/>
                        <a:ea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rPr>
                        <a:t>年間排出量</a:t>
                      </a:r>
                      <a:endParaRPr kumimoji="1" lang="en-US" altLang="ja-JP" sz="900" dirty="0" smtClean="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rPr>
                        <a:t>電気料金</a:t>
                      </a:r>
                    </a:p>
                  </a:txBody>
                  <a:tcPr anchor="ctr"/>
                </a:tc>
                <a:tc>
                  <a:txBody>
                    <a:bodyPr/>
                    <a:lstStyle/>
                    <a:p>
                      <a:pPr algn="ctr"/>
                      <a:r>
                        <a:rPr kumimoji="1" lang="ja-JP" altLang="en-US" sz="900" dirty="0" smtClean="0">
                          <a:latin typeface="メイリオ" panose="020B0604030504040204" pitchFamily="50" charset="-128"/>
                          <a:ea typeface="メイリオ" panose="020B0604030504040204" pitchFamily="50" charset="-128"/>
                        </a:rPr>
                        <a:t>天井と床と　　の温度差</a:t>
                      </a:r>
                      <a:endParaRPr kumimoji="1" lang="ja-JP" altLang="en-US" sz="9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900" dirty="0" smtClean="0">
                          <a:latin typeface="メイリオ" panose="020B0604030504040204" pitchFamily="50" charset="-128"/>
                          <a:ea typeface="メイリオ" panose="020B0604030504040204" pitchFamily="50" charset="-128"/>
                        </a:rPr>
                        <a:t>CO</a:t>
                      </a:r>
                      <a:r>
                        <a:rPr kumimoji="1" lang="ja-JP" altLang="en-US" sz="900" dirty="0" smtClean="0">
                          <a:latin typeface="メイリオ" panose="020B0604030504040204" pitchFamily="50" charset="-128"/>
                          <a:ea typeface="メイリオ" panose="020B0604030504040204" pitchFamily="50" charset="-128"/>
                        </a:rPr>
                        <a:t>２</a:t>
                      </a:r>
                      <a:endParaRPr kumimoji="1" lang="en-US" altLang="ja-JP" sz="900" dirty="0" smtClean="0">
                        <a:latin typeface="メイリオ" panose="020B0604030504040204" pitchFamily="50" charset="-128"/>
                        <a:ea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rPr>
                        <a:t>年間排出量</a:t>
                      </a:r>
                      <a:endParaRPr kumimoji="1" lang="en-US" altLang="ja-JP" sz="9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900" b="1" dirty="0" smtClean="0">
                          <a:solidFill>
                            <a:srgbClr val="C00000"/>
                          </a:solidFill>
                          <a:latin typeface="メイリオ" panose="020B0604030504040204" pitchFamily="50" charset="-128"/>
                          <a:ea typeface="メイリオ" panose="020B0604030504040204" pitchFamily="50" charset="-128"/>
                        </a:rPr>
                        <a:t>電気料金</a:t>
                      </a:r>
                      <a:endParaRPr kumimoji="1" lang="en-US" altLang="ja-JP" sz="900" b="1" dirty="0" smtClean="0">
                        <a:solidFill>
                          <a:srgbClr val="C00000"/>
                        </a:solidFill>
                        <a:latin typeface="メイリオ" panose="020B0604030504040204" pitchFamily="50" charset="-128"/>
                        <a:ea typeface="メイリオ" panose="020B0604030504040204" pitchFamily="50" charset="-128"/>
                      </a:endParaRPr>
                    </a:p>
                    <a:p>
                      <a:pPr algn="ctr"/>
                      <a:r>
                        <a:rPr kumimoji="1" lang="ja-JP" altLang="en-US" sz="900" b="1" dirty="0" smtClean="0">
                          <a:solidFill>
                            <a:srgbClr val="C00000"/>
                          </a:solidFill>
                          <a:latin typeface="メイリオ" panose="020B0604030504040204" pitchFamily="50" charset="-128"/>
                          <a:ea typeface="メイリオ" panose="020B0604030504040204" pitchFamily="50" charset="-128"/>
                        </a:rPr>
                        <a:t>年間削減額</a:t>
                      </a:r>
                      <a:endParaRPr kumimoji="1" lang="ja-JP" altLang="en-US" sz="900" b="1" dirty="0">
                        <a:solidFill>
                          <a:srgbClr val="C00000"/>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900" b="1" dirty="0" smtClean="0">
                          <a:solidFill>
                            <a:srgbClr val="C00000"/>
                          </a:solidFill>
                          <a:latin typeface="メイリオ" panose="020B0604030504040204" pitchFamily="50" charset="-128"/>
                          <a:ea typeface="メイリオ" panose="020B0604030504040204" pitchFamily="50" charset="-128"/>
                        </a:rPr>
                        <a:t>CO2</a:t>
                      </a:r>
                    </a:p>
                    <a:p>
                      <a:pPr algn="ctr"/>
                      <a:r>
                        <a:rPr kumimoji="1" lang="ja-JP" altLang="en-US" sz="900" b="1" dirty="0" smtClean="0">
                          <a:solidFill>
                            <a:srgbClr val="C00000"/>
                          </a:solidFill>
                          <a:latin typeface="メイリオ" panose="020B0604030504040204" pitchFamily="50" charset="-128"/>
                          <a:ea typeface="メイリオ" panose="020B0604030504040204" pitchFamily="50" charset="-128"/>
                        </a:rPr>
                        <a:t>年間削減量</a:t>
                      </a:r>
                      <a:endParaRPr kumimoji="1" lang="ja-JP" altLang="en-US" sz="900" b="1" dirty="0">
                        <a:solidFill>
                          <a:srgbClr val="C0000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26917058"/>
                  </a:ext>
                </a:extLst>
              </a:tr>
              <a:tr h="601437">
                <a:tc>
                  <a:txBody>
                    <a:bodyPr/>
                    <a:lstStyle/>
                    <a:p>
                      <a:pPr algn="ctr"/>
                      <a:r>
                        <a:rPr kumimoji="1" lang="en-US" altLang="ja-JP" sz="900" dirty="0" smtClean="0">
                          <a:latin typeface="メイリオ" panose="020B0604030504040204" pitchFamily="50" charset="-128"/>
                          <a:ea typeface="メイリオ" panose="020B0604030504040204" pitchFamily="50" charset="-128"/>
                        </a:rPr>
                        <a:t>3.6</a:t>
                      </a:r>
                      <a:r>
                        <a:rPr kumimoji="1" lang="ja-JP" altLang="en-US" sz="900" dirty="0" smtClean="0">
                          <a:latin typeface="メイリオ" panose="020B0604030504040204" pitchFamily="50" charset="-128"/>
                          <a:ea typeface="メイリオ" panose="020B0604030504040204" pitchFamily="50" charset="-128"/>
                        </a:rPr>
                        <a:t>万円</a:t>
                      </a:r>
                      <a:endParaRPr kumimoji="1" lang="ja-JP" altLang="en-US" sz="9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900" dirty="0" smtClean="0">
                          <a:latin typeface="メイリオ" panose="020B0604030504040204" pitchFamily="50" charset="-128"/>
                          <a:ea typeface="メイリオ" panose="020B0604030504040204" pitchFamily="50" charset="-128"/>
                        </a:rPr>
                        <a:t>12.9</a:t>
                      </a:r>
                      <a:r>
                        <a:rPr kumimoji="1" lang="ja-JP" altLang="en-US" sz="900" dirty="0" smtClean="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900" dirty="0" smtClean="0">
                          <a:latin typeface="メイリオ" panose="020B0604030504040204" pitchFamily="50" charset="-128"/>
                          <a:ea typeface="メイリオ" panose="020B0604030504040204" pitchFamily="50" charset="-128"/>
                        </a:rPr>
                        <a:t>596.3</a:t>
                      </a:r>
                      <a:r>
                        <a:rPr kumimoji="1" lang="ja-JP" altLang="en-US" sz="900" dirty="0" smtClean="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900" dirty="0" smtClean="0">
                          <a:latin typeface="メイリオ" panose="020B0604030504040204" pitchFamily="50" charset="-128"/>
                          <a:ea typeface="メイリオ" panose="020B0604030504040204" pitchFamily="50" charset="-128"/>
                        </a:rPr>
                        <a:t>2.9</a:t>
                      </a:r>
                      <a:r>
                        <a:rPr kumimoji="1" lang="ja-JP" altLang="en-US" sz="900" dirty="0" smtClean="0">
                          <a:latin typeface="メイリオ" panose="020B0604030504040204" pitchFamily="50" charset="-128"/>
                          <a:ea typeface="メイリオ" panose="020B0604030504040204" pitchFamily="50" charset="-128"/>
                        </a:rPr>
                        <a:t>万円</a:t>
                      </a:r>
                      <a:endParaRPr kumimoji="1" lang="ja-JP" altLang="en-US" sz="9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900" dirty="0" smtClean="0">
                          <a:latin typeface="メイリオ" panose="020B0604030504040204" pitchFamily="50" charset="-128"/>
                          <a:ea typeface="メイリオ" panose="020B0604030504040204" pitchFamily="50" charset="-128"/>
                        </a:rPr>
                        <a:t>1.0</a:t>
                      </a:r>
                      <a:r>
                        <a:rPr kumimoji="1" lang="ja-JP" altLang="en-US" sz="900" dirty="0" smtClean="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900" dirty="0" smtClean="0">
                          <a:latin typeface="メイリオ" panose="020B0604030504040204" pitchFamily="50" charset="-128"/>
                          <a:ea typeface="メイリオ" panose="020B0604030504040204" pitchFamily="50" charset="-128"/>
                        </a:rPr>
                        <a:t>477.1</a:t>
                      </a:r>
                      <a:r>
                        <a:rPr kumimoji="1" lang="ja-JP" altLang="en-US" sz="900" dirty="0" smtClean="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900" b="1" dirty="0" smtClean="0">
                          <a:solidFill>
                            <a:srgbClr val="C00000"/>
                          </a:solidFill>
                          <a:latin typeface="メイリオ" panose="020B0604030504040204" pitchFamily="50" charset="-128"/>
                          <a:ea typeface="メイリオ" panose="020B0604030504040204" pitchFamily="50" charset="-128"/>
                        </a:rPr>
                        <a:t>▲</a:t>
                      </a:r>
                      <a:r>
                        <a:rPr kumimoji="1" lang="en-US" altLang="ja-JP" sz="900" b="1" dirty="0" smtClean="0">
                          <a:solidFill>
                            <a:srgbClr val="C00000"/>
                          </a:solidFill>
                          <a:latin typeface="メイリオ" panose="020B0604030504040204" pitchFamily="50" charset="-128"/>
                          <a:ea typeface="メイリオ" panose="020B0604030504040204" pitchFamily="50" charset="-128"/>
                        </a:rPr>
                        <a:t>7</a:t>
                      </a:r>
                      <a:r>
                        <a:rPr kumimoji="1" lang="ja-JP" altLang="en-US" sz="900" b="1" dirty="0" smtClean="0">
                          <a:solidFill>
                            <a:srgbClr val="C00000"/>
                          </a:solidFill>
                          <a:latin typeface="メイリオ" panose="020B0604030504040204" pitchFamily="50" charset="-128"/>
                          <a:ea typeface="メイリオ" panose="020B0604030504040204" pitchFamily="50" charset="-128"/>
                        </a:rPr>
                        <a:t>千円</a:t>
                      </a:r>
                      <a:endParaRPr kumimoji="1" lang="ja-JP" altLang="en-US" sz="900" b="1" dirty="0">
                        <a:solidFill>
                          <a:srgbClr val="C00000"/>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900" b="1" dirty="0" smtClean="0">
                          <a:solidFill>
                            <a:srgbClr val="C00000"/>
                          </a:solidFill>
                          <a:latin typeface="メイリオ" panose="020B0604030504040204" pitchFamily="50" charset="-128"/>
                          <a:ea typeface="メイリオ" panose="020B0604030504040204" pitchFamily="50" charset="-128"/>
                        </a:rPr>
                        <a:t>▲</a:t>
                      </a:r>
                      <a:r>
                        <a:rPr kumimoji="1" lang="en-US" altLang="ja-JP" sz="900" b="1" dirty="0" smtClean="0">
                          <a:solidFill>
                            <a:srgbClr val="C00000"/>
                          </a:solidFill>
                          <a:latin typeface="メイリオ" panose="020B0604030504040204" pitchFamily="50" charset="-128"/>
                          <a:ea typeface="メイリオ" panose="020B0604030504040204" pitchFamily="50" charset="-128"/>
                        </a:rPr>
                        <a:t>119.2</a:t>
                      </a:r>
                      <a:r>
                        <a:rPr kumimoji="1" lang="ja-JP" altLang="en-US" sz="900" b="1" dirty="0" smtClean="0">
                          <a:solidFill>
                            <a:srgbClr val="C00000"/>
                          </a:solidFill>
                          <a:latin typeface="メイリオ" panose="020B0604030504040204" pitchFamily="50" charset="-128"/>
                          <a:ea typeface="メイリオ" panose="020B0604030504040204" pitchFamily="50" charset="-128"/>
                        </a:rPr>
                        <a:t>㎏</a:t>
                      </a:r>
                      <a:endParaRPr kumimoji="1" lang="ja-JP" altLang="en-US" sz="900" b="1" dirty="0">
                        <a:solidFill>
                          <a:srgbClr val="C0000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43769123"/>
                  </a:ext>
                </a:extLst>
              </a:tr>
            </a:tbl>
          </a:graphicData>
        </a:graphic>
      </p:graphicFrame>
      <p:sp>
        <p:nvSpPr>
          <p:cNvPr id="40" name="タイトル 1"/>
          <p:cNvSpPr txBox="1">
            <a:spLocks/>
          </p:cNvSpPr>
          <p:nvPr/>
        </p:nvSpPr>
        <p:spPr>
          <a:xfrm>
            <a:off x="66194" y="115888"/>
            <a:ext cx="9011612" cy="6492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400" b="1" dirty="0" smtClean="0">
                <a:solidFill>
                  <a:schemeClr val="tx1">
                    <a:lumMod val="75000"/>
                    <a:lumOff val="25000"/>
                  </a:schemeClr>
                </a:solidFill>
              </a:rPr>
              <a:t>2</a:t>
            </a:r>
            <a:r>
              <a:rPr lang="ja-JP" altLang="en-US" sz="2400" b="1" dirty="0" smtClean="0">
                <a:solidFill>
                  <a:schemeClr val="tx1">
                    <a:lumMod val="75000"/>
                    <a:lumOff val="25000"/>
                  </a:schemeClr>
                </a:solidFill>
              </a:rPr>
              <a:t>－３．電気料金削減</a:t>
            </a:r>
            <a:r>
              <a:rPr lang="ja-JP" altLang="en-US" b="1" dirty="0" smtClean="0">
                <a:solidFill>
                  <a:schemeClr val="tx1">
                    <a:lumMod val="75000"/>
                    <a:lumOff val="25000"/>
                  </a:schemeClr>
                </a:solidFill>
              </a:rPr>
              <a:t>（ハイブリッドファン）</a:t>
            </a:r>
            <a:endParaRPr lang="ja-JP" altLang="en-US" b="1" dirty="0">
              <a:solidFill>
                <a:schemeClr val="tx1">
                  <a:lumMod val="75000"/>
                  <a:lumOff val="25000"/>
                </a:schemeClr>
              </a:solidFill>
            </a:endParaRPr>
          </a:p>
        </p:txBody>
      </p:sp>
      <p:sp>
        <p:nvSpPr>
          <p:cNvPr id="27" name="テキスト ボックス 26"/>
          <p:cNvSpPr txBox="1"/>
          <p:nvPr/>
        </p:nvSpPr>
        <p:spPr>
          <a:xfrm>
            <a:off x="3781183" y="2996952"/>
            <a:ext cx="984445"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2.9</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3910855" y="1729383"/>
            <a:ext cx="722270" cy="640047"/>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3779767" y="1949733"/>
            <a:ext cx="984445"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0.7</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3363808" y="1468664"/>
            <a:ext cx="723275" cy="253916"/>
          </a:xfrm>
          <a:prstGeom prst="rect">
            <a:avLst/>
          </a:prstGeom>
          <a:noFill/>
        </p:spPr>
        <p:txBody>
          <a:bodyPr wrap="none" rtlCol="0">
            <a:spAutoFit/>
          </a:bodyPr>
          <a:lstStyle/>
          <a:p>
            <a:r>
              <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rPr>
              <a:t>電気料金</a:t>
            </a:r>
            <a:endParaRPr kumimoji="1"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4586572"/>
            <a:ext cx="1624254" cy="1794756"/>
          </a:xfrm>
          <a:prstGeom prst="rect">
            <a:avLst/>
          </a:prstGeom>
        </p:spPr>
      </p:pic>
      <p:pic>
        <p:nvPicPr>
          <p:cNvPr id="14" name="図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492896"/>
            <a:ext cx="1624254" cy="1714500"/>
          </a:xfrm>
          <a:prstGeom prst="rect">
            <a:avLst/>
          </a:prstGeom>
        </p:spPr>
      </p:pic>
      <p:pic>
        <p:nvPicPr>
          <p:cNvPr id="21" name="図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1477" y="817679"/>
            <a:ext cx="2515405" cy="437280"/>
          </a:xfrm>
          <a:prstGeom prst="rect">
            <a:avLst/>
          </a:prstGeom>
        </p:spPr>
      </p:pic>
      <p:pic>
        <p:nvPicPr>
          <p:cNvPr id="23" name="図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687" y="3319238"/>
            <a:ext cx="729183" cy="621950"/>
          </a:xfrm>
          <a:prstGeom prst="rect">
            <a:avLst/>
          </a:prstGeom>
        </p:spPr>
      </p:pic>
      <p:sp>
        <p:nvSpPr>
          <p:cNvPr id="2" name="角丸四角形吹き出し 1"/>
          <p:cNvSpPr/>
          <p:nvPr/>
        </p:nvSpPr>
        <p:spPr>
          <a:xfrm>
            <a:off x="5153626" y="3531025"/>
            <a:ext cx="3600399" cy="820325"/>
          </a:xfrm>
          <a:prstGeom prst="wedgeRoundRectCallout">
            <a:avLst>
              <a:gd name="adj1" fmla="val -59957"/>
              <a:gd name="adj2" fmla="val -10486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天井と床との温度差</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1.0</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℃に！　　　　　　　また</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CO</a:t>
            </a:r>
            <a:r>
              <a:rPr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年間排出量が</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119.2</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㎏削減！</a:t>
            </a: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54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6194" y="115888"/>
            <a:ext cx="9011612" cy="649287"/>
          </a:xfrm>
        </p:spPr>
        <p:txBody>
          <a:bodyPr>
            <a:normAutofit/>
          </a:bodyPr>
          <a:lstStyle/>
          <a:p>
            <a:r>
              <a:rPr lang="en-US" altLang="ja-JP" sz="2400" b="1" dirty="0" smtClean="0"/>
              <a:t>2</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－４電気料金削減</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（エアコン取替）</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67544" y="4006086"/>
            <a:ext cx="7397883" cy="338554"/>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下記の室内機・リモコンが設置されて</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rPr>
              <a:t>いたら更新</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時期か</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rPr>
              <a:t>も・・・？</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502027" y="4325658"/>
            <a:ext cx="7958405" cy="2343430"/>
          </a:xfrm>
          <a:prstGeom prst="rect">
            <a:avLst/>
          </a:prstGeom>
        </p:spPr>
      </p:pic>
      <p:sp>
        <p:nvSpPr>
          <p:cNvPr id="10" name="Rectangle 3"/>
          <p:cNvSpPr txBox="1">
            <a:spLocks noChangeArrowheads="1"/>
          </p:cNvSpPr>
          <p:nvPr/>
        </p:nvSpPr>
        <p:spPr bwMode="auto">
          <a:xfrm>
            <a:off x="502027" y="914656"/>
            <a:ext cx="6768752" cy="249299"/>
          </a:xfrm>
          <a:prstGeom prst="rect">
            <a:avLst/>
          </a:prstGeom>
          <a:noFill/>
          <a:extLst/>
        </p:spPr>
        <p:txBody>
          <a:bodyPr vert="horz" wrap="square" lIns="0" tIns="0" rIns="0" bIns="0" rtlCol="0" anchor="ctr">
            <a:sp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使用中のエアコンに対する　</a:t>
            </a:r>
            <a:r>
              <a:rPr lang="ja-JP" altLang="en-US" sz="18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ご不満</a:t>
            </a: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・ご要望はありませんか？</a:t>
            </a: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6121" y="1349100"/>
            <a:ext cx="3332081" cy="2656985"/>
          </a:xfrm>
          <a:prstGeom prst="rect">
            <a:avLst/>
          </a:prstGeom>
        </p:spPr>
      </p:pic>
      <p:sp>
        <p:nvSpPr>
          <p:cNvPr id="12" name="正方形/長方形 11"/>
          <p:cNvSpPr/>
          <p:nvPr/>
        </p:nvSpPr>
        <p:spPr>
          <a:xfrm>
            <a:off x="502027" y="2691497"/>
            <a:ext cx="4572000" cy="116955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buFont typeface="Wingdings" panose="05000000000000000000" pitchFamily="2" charset="2"/>
              <a:buChar char="ü"/>
            </a:pPr>
            <a:r>
              <a:rPr lang="ja-JP" altLang="en-US" sz="1400" dirty="0">
                <a:solidFill>
                  <a:schemeClr val="accent1">
                    <a:lumMod val="60000"/>
                    <a:lumOff val="40000"/>
                  </a:schemeClr>
                </a:solidFill>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電気代をもっと安くしたい</a:t>
            </a:r>
            <a:endParaRPr lang="ja-JP" altLang="en-US" sz="14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sz="1400" dirty="0">
                <a:solidFill>
                  <a:schemeClr val="accent1">
                    <a:lumMod val="60000"/>
                    <a:lumOff val="40000"/>
                  </a:schemeClr>
                </a:solidFill>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温度</a:t>
            </a:r>
            <a:r>
              <a:rPr lang="ja-JP" altLang="en-US" sz="1400" dirty="0">
                <a:latin typeface="メイリオ" panose="020B0604030504040204" pitchFamily="50" charset="-128"/>
                <a:ea typeface="メイリオ" panose="020B0604030504040204" pitchFamily="50" charset="-128"/>
              </a:rPr>
              <a:t>ムラや風当たりをなくしたい</a:t>
            </a:r>
          </a:p>
          <a:p>
            <a:pPr marL="285750" indent="-285750">
              <a:buFont typeface="Wingdings" panose="05000000000000000000" pitchFamily="2" charset="2"/>
              <a:buChar char="ü"/>
            </a:pPr>
            <a:r>
              <a:rPr lang="ja-JP" altLang="en-US" sz="1400" dirty="0">
                <a:solidFill>
                  <a:schemeClr val="accent1">
                    <a:lumMod val="60000"/>
                    <a:lumOff val="40000"/>
                  </a:schemeClr>
                </a:solidFill>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冷やしすぎや消し忘れのムダをなくしたい</a:t>
            </a:r>
          </a:p>
          <a:p>
            <a:pPr marL="285750" indent="-285750">
              <a:buFont typeface="Wingdings" panose="05000000000000000000" pitchFamily="2" charset="2"/>
              <a:buChar char="ü"/>
            </a:pPr>
            <a:r>
              <a:rPr lang="ja-JP" altLang="en-US" sz="1400" dirty="0" smtClean="0">
                <a:solidFill>
                  <a:schemeClr val="accent1">
                    <a:lumMod val="60000"/>
                    <a:lumOff val="40000"/>
                  </a:schemeClr>
                </a:solidFill>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フィルター清掃が面倒</a:t>
            </a:r>
          </a:p>
          <a:p>
            <a:pPr marL="285750" indent="-285750">
              <a:buFont typeface="Wingdings" panose="05000000000000000000" pitchFamily="2" charset="2"/>
              <a:buChar char="ü"/>
            </a:pPr>
            <a:r>
              <a:rPr lang="ja-JP" altLang="en-US" sz="1400" dirty="0">
                <a:solidFill>
                  <a:schemeClr val="accent1">
                    <a:lumMod val="60000"/>
                    <a:lumOff val="40000"/>
                  </a:schemeClr>
                </a:solidFill>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銀行などから借入れせずに入れ替えたい</a:t>
            </a:r>
            <a:endParaRPr lang="ja-JP" altLang="en-US" sz="1400" dirty="0">
              <a:latin typeface="メイリオ" panose="020B0604030504040204" pitchFamily="50" charset="-128"/>
              <a:ea typeface="メイリオ" panose="020B0604030504040204" pitchFamily="50" charset="-128"/>
            </a:endParaRPr>
          </a:p>
        </p:txBody>
      </p:sp>
      <p:pic>
        <p:nvPicPr>
          <p:cNvPr id="20" name="図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567" y="1304441"/>
            <a:ext cx="2375675" cy="1364214"/>
          </a:xfrm>
          <a:prstGeom prst="rect">
            <a:avLst/>
          </a:prstGeom>
        </p:spPr>
      </p:pic>
      <p:pic>
        <p:nvPicPr>
          <p:cNvPr id="21" name="図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4242" y="1331594"/>
            <a:ext cx="2352374" cy="1344214"/>
          </a:xfrm>
          <a:prstGeom prst="rect">
            <a:avLst/>
          </a:prstGeom>
        </p:spPr>
      </p:pic>
      <p:pic>
        <p:nvPicPr>
          <p:cNvPr id="6" name="図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8497" y="910213"/>
            <a:ext cx="1517273" cy="332798"/>
          </a:xfrm>
          <a:prstGeom prst="rect">
            <a:avLst/>
          </a:prstGeom>
        </p:spPr>
      </p:pic>
    </p:spTree>
    <p:extLst>
      <p:ext uri="{BB962C8B-B14F-4D97-AF65-F5344CB8AC3E}">
        <p14:creationId xmlns:p14="http://schemas.microsoft.com/office/powerpoint/2010/main" val="242498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51520" y="840904"/>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smtClean="0">
                <a:solidFill>
                  <a:schemeClr val="tx1">
                    <a:lumMod val="65000"/>
                    <a:lumOff val="35000"/>
                  </a:schemeClr>
                </a:solidFill>
              </a:rPr>
              <a:t>削減事例</a:t>
            </a:r>
            <a:endParaRPr lang="ja-JP" altLang="en-US" sz="2400" b="1" dirty="0">
              <a:solidFill>
                <a:schemeClr val="tx1">
                  <a:lumMod val="65000"/>
                  <a:lumOff val="35000"/>
                </a:schemeClr>
              </a:solidFill>
            </a:endParaRPr>
          </a:p>
        </p:txBody>
      </p:sp>
      <p:cxnSp>
        <p:nvCxnSpPr>
          <p:cNvPr id="4" name="直線コネクタ 3"/>
          <p:cNvCxnSpPr/>
          <p:nvPr/>
        </p:nvCxnSpPr>
        <p:spPr>
          <a:xfrm>
            <a:off x="273292" y="1290531"/>
            <a:ext cx="8619188" cy="21771"/>
          </a:xfrm>
          <a:prstGeom prst="line">
            <a:avLst/>
          </a:prstGeom>
          <a:ln w="31750"/>
          <a:effectLst/>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417511" y="1488130"/>
            <a:ext cx="1814234" cy="716734"/>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20000"/>
              </a:lnSpc>
            </a:pPr>
            <a:r>
              <a:rPr lang="en-US" altLang="ja-JP" sz="1800" b="1" dirty="0" smtClean="0">
                <a:solidFill>
                  <a:schemeClr val="bg1"/>
                </a:solidFill>
                <a:effectLst>
                  <a:outerShdw blurRad="38100" dist="38100" dir="2700000" algn="tl">
                    <a:srgbClr val="000000">
                      <a:alpha val="43137"/>
                    </a:srgbClr>
                  </a:outerShdw>
                </a:effectLst>
              </a:rPr>
              <a:t>DAIKIN</a:t>
            </a:r>
            <a:endParaRPr lang="ja-JP" altLang="en-US" sz="1800" b="1" dirty="0">
              <a:solidFill>
                <a:schemeClr val="bg1"/>
              </a:solidFill>
              <a:effectLst>
                <a:outerShdw blurRad="38100" dist="38100" dir="2700000" algn="tl">
                  <a:srgbClr val="000000">
                    <a:alpha val="43137"/>
                  </a:srgbClr>
                </a:outerShdw>
              </a:effectLst>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4586572"/>
            <a:ext cx="1624254" cy="1794756"/>
          </a:xfrm>
          <a:prstGeom prst="rect">
            <a:avLst/>
          </a:prstGeom>
        </p:spPr>
      </p:pic>
      <p:pic>
        <p:nvPicPr>
          <p:cNvPr id="14" name="図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492896"/>
            <a:ext cx="1624254" cy="1714500"/>
          </a:xfrm>
          <a:prstGeom prst="rect">
            <a:avLst/>
          </a:prstGeom>
        </p:spPr>
      </p:pic>
      <p:sp>
        <p:nvSpPr>
          <p:cNvPr id="21" name="タイトル 1"/>
          <p:cNvSpPr txBox="1">
            <a:spLocks/>
          </p:cNvSpPr>
          <p:nvPr/>
        </p:nvSpPr>
        <p:spPr>
          <a:xfrm>
            <a:off x="66194" y="115888"/>
            <a:ext cx="9011612" cy="6492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400" b="1" dirty="0" smtClean="0">
                <a:solidFill>
                  <a:schemeClr val="tx1">
                    <a:lumMod val="75000"/>
                    <a:lumOff val="25000"/>
                  </a:schemeClr>
                </a:solidFill>
              </a:rPr>
              <a:t>2</a:t>
            </a:r>
            <a:r>
              <a:rPr lang="ja-JP" altLang="en-US" sz="2400" b="1" dirty="0" smtClean="0">
                <a:solidFill>
                  <a:schemeClr val="tx1">
                    <a:lumMod val="75000"/>
                    <a:lumOff val="25000"/>
                  </a:schemeClr>
                </a:solidFill>
              </a:rPr>
              <a:t>－４電気料金削減</a:t>
            </a:r>
            <a:r>
              <a:rPr lang="ja-JP" altLang="en-US" b="1" dirty="0" smtClean="0">
                <a:solidFill>
                  <a:schemeClr val="tx1">
                    <a:lumMod val="75000"/>
                    <a:lumOff val="25000"/>
                  </a:schemeClr>
                </a:solidFill>
              </a:rPr>
              <a:t>（エアコン取替）</a:t>
            </a:r>
            <a:endParaRPr lang="ja-JP" altLang="en-US" b="1" dirty="0">
              <a:solidFill>
                <a:schemeClr val="tx1">
                  <a:lumMod val="75000"/>
                  <a:lumOff val="25000"/>
                </a:schemeClr>
              </a:solidFill>
            </a:endParaRPr>
          </a:p>
        </p:txBody>
      </p:sp>
      <p:sp>
        <p:nvSpPr>
          <p:cNvPr id="45" name="正方形/長方形 44"/>
          <p:cNvSpPr/>
          <p:nvPr/>
        </p:nvSpPr>
        <p:spPr>
          <a:xfrm>
            <a:off x="2627783" y="2957228"/>
            <a:ext cx="571565" cy="1623900"/>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7" name="テキスト ボックス 46"/>
          <p:cNvSpPr txBox="1"/>
          <p:nvPr/>
        </p:nvSpPr>
        <p:spPr>
          <a:xfrm>
            <a:off x="2554857" y="3664074"/>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5.9</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4304164" y="1941764"/>
            <a:ext cx="984445"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0,7</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2602872" y="2051556"/>
            <a:ext cx="614271" cy="369332"/>
          </a:xfrm>
          <a:prstGeom prst="rect">
            <a:avLst/>
          </a:prstGeom>
          <a:noFill/>
        </p:spPr>
        <p:txBody>
          <a:bodyPr wrap="none" rtlCol="0">
            <a:spAutoFit/>
          </a:bodyPr>
          <a:lstStyle/>
          <a:p>
            <a:pPr algn="ctr"/>
            <a:r>
              <a:rPr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旧型</a:t>
            </a:r>
            <a:endPar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pPr algn="ctr"/>
            <a:r>
              <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2002</a:t>
            </a:r>
            <a:r>
              <a:rPr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年</a:t>
            </a:r>
            <a:endParaRPr kumimoji="1" lang="ja-JP" altLang="en-US" sz="9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53" name="正方形/長方形 52"/>
          <p:cNvSpPr/>
          <p:nvPr/>
        </p:nvSpPr>
        <p:spPr>
          <a:xfrm>
            <a:off x="3442034" y="2456692"/>
            <a:ext cx="571565" cy="2121033"/>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4" name="正方形/長方形 53"/>
          <p:cNvSpPr/>
          <p:nvPr/>
        </p:nvSpPr>
        <p:spPr>
          <a:xfrm>
            <a:off x="4240384" y="2446998"/>
            <a:ext cx="571565" cy="2121033"/>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cxnSp>
        <p:nvCxnSpPr>
          <p:cNvPr id="46" name="直線コネクタ 45"/>
          <p:cNvCxnSpPr/>
          <p:nvPr/>
        </p:nvCxnSpPr>
        <p:spPr>
          <a:xfrm flipV="1">
            <a:off x="2375133" y="4581127"/>
            <a:ext cx="2628915" cy="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520507" y="2051556"/>
            <a:ext cx="415498" cy="369332"/>
          </a:xfrm>
          <a:prstGeom prst="rect">
            <a:avLst/>
          </a:prstGeom>
          <a:noFill/>
        </p:spPr>
        <p:txBody>
          <a:bodyPr wrap="none" rtlCol="0">
            <a:spAutoFit/>
          </a:bodyPr>
          <a:lstStyle/>
          <a:p>
            <a:pPr algn="ctr"/>
            <a:r>
              <a:rPr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旧型</a:t>
            </a:r>
            <a:endPar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pPr algn="ctr"/>
            <a:r>
              <a:rPr lang="ja-JP" altLang="en-US" sz="900" b="1" dirty="0">
                <a:solidFill>
                  <a:schemeClr val="tx1">
                    <a:lumMod val="50000"/>
                    <a:lumOff val="50000"/>
                  </a:schemeClr>
                </a:solidFill>
                <a:latin typeface="メイリオ" panose="020B0604030504040204" pitchFamily="50" charset="-128"/>
                <a:ea typeface="メイリオ" panose="020B0604030504040204" pitchFamily="50" charset="-128"/>
              </a:rPr>
              <a:t>現在</a:t>
            </a:r>
            <a:endParaRPr kumimoji="1" lang="ja-JP" altLang="en-US" sz="9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3369935" y="3387075"/>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7.9</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4974877" y="3995772"/>
            <a:ext cx="4494920" cy="369332"/>
          </a:xfrm>
          <a:prstGeom prst="rect">
            <a:avLst/>
          </a:prstGeom>
          <a:noFill/>
        </p:spPr>
        <p:txBody>
          <a:bodyPr wrap="square" rtlCol="0">
            <a:spAutoFit/>
          </a:bodyPr>
          <a:lstStyle/>
          <a:p>
            <a:r>
              <a:rPr kumimoji="1"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900" b="1" dirty="0">
                <a:solidFill>
                  <a:schemeClr val="tx1">
                    <a:lumMod val="50000"/>
                    <a:lumOff val="50000"/>
                  </a:schemeClr>
                </a:solidFill>
                <a:latin typeface="メイリオ" panose="020B0604030504040204" pitchFamily="50" charset="-128"/>
                <a:ea typeface="メイリオ" panose="020B0604030504040204" pitchFamily="50" charset="-128"/>
              </a:rPr>
              <a:t>旧型</a:t>
            </a:r>
            <a:r>
              <a:rPr kumimoji="1"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】SSRC80BT</a:t>
            </a:r>
          </a:p>
          <a:p>
            <a:r>
              <a:rPr kumimoji="1"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　　　　</a:t>
            </a:r>
            <a:r>
              <a:rPr kumimoji="1"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kumimoji="1"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経年劣化、フィルター目詰まりによる電力上昇</a:t>
            </a:r>
            <a:endParaRPr kumimoji="1" lang="ja-JP" altLang="en-US" sz="9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9" name="正方形/長方形 48"/>
          <p:cNvSpPr/>
          <p:nvPr/>
        </p:nvSpPr>
        <p:spPr>
          <a:xfrm>
            <a:off x="4236902" y="2446997"/>
            <a:ext cx="575047" cy="1588871"/>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テキスト ボックス 58"/>
          <p:cNvSpPr txBox="1"/>
          <p:nvPr/>
        </p:nvSpPr>
        <p:spPr>
          <a:xfrm>
            <a:off x="4212097" y="2035124"/>
            <a:ext cx="613132" cy="430887"/>
          </a:xfrm>
          <a:prstGeom prst="rect">
            <a:avLst/>
          </a:prstGeom>
          <a:noFill/>
        </p:spPr>
        <p:txBody>
          <a:bodyPr wrap="square" rtlCol="0">
            <a:spAutoFit/>
          </a:bodyPr>
          <a:lstStyle/>
          <a:p>
            <a:pPr algn="ctr"/>
            <a:r>
              <a:rPr lang="ja-JP" altLang="en-US" sz="1100" b="1" dirty="0" smtClean="0">
                <a:solidFill>
                  <a:schemeClr val="tx1">
                    <a:lumMod val="50000"/>
                    <a:lumOff val="50000"/>
                  </a:schemeClr>
                </a:solidFill>
                <a:latin typeface="メイリオ" panose="020B0604030504040204" pitchFamily="50" charset="-128"/>
                <a:ea typeface="メイリオ" panose="020B0604030504040204" pitchFamily="50" charset="-128"/>
              </a:rPr>
              <a:t>新型</a:t>
            </a:r>
            <a:endParaRPr lang="en-US" altLang="ja-JP" sz="11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pPr algn="ctr"/>
            <a:r>
              <a:rPr lang="ja-JP" altLang="en-US" sz="1100" b="1" dirty="0" smtClean="0">
                <a:solidFill>
                  <a:schemeClr val="tx1">
                    <a:lumMod val="50000"/>
                    <a:lumOff val="50000"/>
                  </a:schemeClr>
                </a:solidFill>
                <a:latin typeface="メイリオ" panose="020B0604030504040204" pitchFamily="50" charset="-128"/>
                <a:ea typeface="メイリオ" panose="020B0604030504040204" pitchFamily="50" charset="-128"/>
              </a:rPr>
              <a:t>現在</a:t>
            </a:r>
            <a:endParaRPr kumimoji="1" lang="ja-JP" altLang="en-US" sz="11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4176527" y="4160113"/>
            <a:ext cx="710497"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1.6</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4146073" y="3078719"/>
            <a:ext cx="785370"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6.3</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61" name="テキスト ボックス 60"/>
          <p:cNvSpPr txBox="1"/>
          <p:nvPr/>
        </p:nvSpPr>
        <p:spPr>
          <a:xfrm>
            <a:off x="2500782" y="1711841"/>
            <a:ext cx="2536556" cy="276999"/>
          </a:xfrm>
          <a:prstGeom prst="rect">
            <a:avLst/>
          </a:prstGeom>
          <a:noFill/>
        </p:spPr>
        <p:txBody>
          <a:bodyPr wrap="square" rtlCol="0">
            <a:spAutoFit/>
          </a:bodyPr>
          <a:lstStyle/>
          <a:p>
            <a:pPr algn="ctr"/>
            <a:r>
              <a:rPr kumimoji="1"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kumimoji="1"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年間消費電力比較</a:t>
            </a:r>
            <a:r>
              <a:rPr kumimoji="1"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kumimoji="1"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4974877" y="4355812"/>
            <a:ext cx="4494920" cy="230832"/>
          </a:xfrm>
          <a:prstGeom prst="rect">
            <a:avLst/>
          </a:prstGeom>
          <a:noFill/>
        </p:spPr>
        <p:txBody>
          <a:bodyPr wrap="square" rtlCol="0">
            <a:spAutoFit/>
          </a:bodyPr>
          <a:lstStyle/>
          <a:p>
            <a:r>
              <a:rPr kumimoji="1"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新型</a:t>
            </a:r>
            <a:r>
              <a:rPr kumimoji="1"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FIVE</a:t>
            </a:r>
            <a:r>
              <a:rPr lang="ja-JP" altLang="en-US" sz="900" b="1" dirty="0">
                <a:solidFill>
                  <a:schemeClr val="tx1">
                    <a:lumMod val="50000"/>
                    <a:lumOff val="50000"/>
                  </a:schemeClr>
                </a:solidFill>
                <a:latin typeface="メイリオ" panose="020B0604030504040204" pitchFamily="50" charset="-128"/>
                <a:ea typeface="メイリオ" panose="020B0604030504040204" pitchFamily="50" charset="-128"/>
              </a:rPr>
              <a:t> </a:t>
            </a:r>
            <a:r>
              <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STAR ZEAS</a:t>
            </a:r>
            <a:endParaRPr kumimoji="1" lang="ja-JP" altLang="en-US" sz="9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64" name="正方形/長方形 63"/>
          <p:cNvSpPr/>
          <p:nvPr/>
        </p:nvSpPr>
        <p:spPr>
          <a:xfrm>
            <a:off x="2489952" y="5274776"/>
            <a:ext cx="6376856" cy="707886"/>
          </a:xfrm>
          <a:prstGeom prst="rect">
            <a:avLst/>
          </a:prstGeom>
        </p:spPr>
        <p:txBody>
          <a:bodyPr wrap="square">
            <a:spAutoFit/>
          </a:bodyPr>
          <a:lstStyle/>
          <a:p>
            <a:r>
              <a:rPr lang="ja-JP" altLang="en-US" sz="2000" dirty="0" smtClean="0">
                <a:solidFill>
                  <a:schemeClr val="tx1">
                    <a:lumMod val="50000"/>
                    <a:lumOff val="50000"/>
                  </a:schemeClr>
                </a:solidFill>
                <a:latin typeface="メイリオ" panose="020B0604030504040204" pitchFamily="50" charset="-128"/>
                <a:ea typeface="メイリオ" panose="020B0604030504040204" pitchFamily="50" charset="-128"/>
              </a:rPr>
              <a:t>約</a:t>
            </a:r>
            <a:r>
              <a:rPr lang="en-US" altLang="ja-JP" sz="2000" dirty="0">
                <a:solidFill>
                  <a:schemeClr val="tx1">
                    <a:lumMod val="50000"/>
                    <a:lumOff val="50000"/>
                  </a:schemeClr>
                </a:solidFill>
                <a:latin typeface="メイリオ" panose="020B0604030504040204" pitchFamily="50" charset="-128"/>
                <a:ea typeface="メイリオ" panose="020B0604030504040204" pitchFamily="50" charset="-128"/>
              </a:rPr>
              <a:t>15</a:t>
            </a:r>
            <a:r>
              <a:rPr lang="ja-JP" altLang="en-US" sz="2000" dirty="0" smtClean="0">
                <a:solidFill>
                  <a:schemeClr val="tx1">
                    <a:lumMod val="50000"/>
                    <a:lumOff val="50000"/>
                  </a:schemeClr>
                </a:solidFill>
                <a:latin typeface="メイリオ" panose="020B0604030504040204" pitchFamily="50" charset="-128"/>
                <a:ea typeface="メイリオ" panose="020B0604030504040204" pitchFamily="50" charset="-128"/>
              </a:rPr>
              <a:t>年前</a:t>
            </a:r>
            <a:r>
              <a:rPr lang="ja-JP" altLang="en-US" sz="2000" dirty="0">
                <a:solidFill>
                  <a:schemeClr val="tx1">
                    <a:lumMod val="50000"/>
                    <a:lumOff val="50000"/>
                  </a:schemeClr>
                </a:solidFill>
                <a:latin typeface="メイリオ" panose="020B0604030504040204" pitchFamily="50" charset="-128"/>
                <a:ea typeface="メイリオ" panose="020B0604030504040204" pitchFamily="50" charset="-128"/>
              </a:rPr>
              <a:t>のエアコンを最新エアコンに入れ替えると</a:t>
            </a:r>
          </a:p>
          <a:p>
            <a:r>
              <a:rPr lang="ja-JP" altLang="en-US" sz="2000" dirty="0">
                <a:solidFill>
                  <a:schemeClr val="tx1">
                    <a:lumMod val="50000"/>
                    <a:lumOff val="50000"/>
                  </a:schemeClr>
                </a:solidFill>
                <a:latin typeface="メイリオ" panose="020B0604030504040204" pitchFamily="50" charset="-128"/>
                <a:ea typeface="メイリオ" panose="020B0604030504040204" pitchFamily="50" charset="-128"/>
              </a:rPr>
              <a:t>場合によって</a:t>
            </a:r>
            <a:r>
              <a:rPr lang="ja-JP" altLang="en-US" sz="2000" dirty="0" smtClean="0">
                <a:solidFill>
                  <a:schemeClr val="tx1">
                    <a:lumMod val="50000"/>
                    <a:lumOff val="50000"/>
                  </a:schemeClr>
                </a:solidFill>
                <a:latin typeface="メイリオ" panose="020B0604030504040204" pitchFamily="50" charset="-128"/>
                <a:ea typeface="メイリオ" panose="020B0604030504040204" pitchFamily="50" charset="-128"/>
              </a:rPr>
              <a:t>は、約</a:t>
            </a:r>
            <a:r>
              <a:rPr lang="en-US" altLang="ja-JP" sz="2000" dirty="0" smtClean="0">
                <a:solidFill>
                  <a:schemeClr val="tx1">
                    <a:lumMod val="50000"/>
                    <a:lumOff val="50000"/>
                  </a:schemeClr>
                </a:solidFill>
                <a:latin typeface="メイリオ" panose="020B0604030504040204" pitchFamily="50" charset="-128"/>
                <a:ea typeface="メイリオ" panose="020B0604030504040204" pitchFamily="50" charset="-128"/>
              </a:rPr>
              <a:t>8</a:t>
            </a:r>
            <a:r>
              <a:rPr lang="ja-JP" altLang="en-US" sz="2000" dirty="0" smtClean="0">
                <a:solidFill>
                  <a:schemeClr val="tx1">
                    <a:lumMod val="50000"/>
                    <a:lumOff val="50000"/>
                  </a:schemeClr>
                </a:solidFill>
                <a:latin typeface="メイリオ" panose="020B0604030504040204" pitchFamily="50" charset="-128"/>
                <a:ea typeface="メイリオ" panose="020B0604030504040204" pitchFamily="50" charset="-128"/>
              </a:rPr>
              <a:t>割</a:t>
            </a:r>
            <a:r>
              <a:rPr lang="ja-JP" altLang="en-US" sz="2000" dirty="0">
                <a:solidFill>
                  <a:schemeClr val="tx1">
                    <a:lumMod val="50000"/>
                    <a:lumOff val="50000"/>
                  </a:schemeClr>
                </a:solidFill>
                <a:latin typeface="メイリオ" panose="020B0604030504040204" pitchFamily="50" charset="-128"/>
                <a:ea typeface="メイリオ" panose="020B0604030504040204" pitchFamily="50" charset="-128"/>
              </a:rPr>
              <a:t>も電気代が下がります。</a:t>
            </a:r>
          </a:p>
        </p:txBody>
      </p:sp>
      <p:sp>
        <p:nvSpPr>
          <p:cNvPr id="65" name="円形吹き出し 64"/>
          <p:cNvSpPr/>
          <p:nvPr/>
        </p:nvSpPr>
        <p:spPr>
          <a:xfrm>
            <a:off x="5362433" y="3205498"/>
            <a:ext cx="2953984" cy="715077"/>
          </a:xfrm>
          <a:prstGeom prst="wedgeEllipseCallout">
            <a:avLst>
              <a:gd name="adj1" fmla="val -61560"/>
              <a:gd name="adj2" fmla="val -29312"/>
            </a:avLst>
          </a:prstGeom>
          <a:ln w="28575">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約</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rPr>
              <a:t>15</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年前のエアコンと</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最新のエアコンの比較</a:t>
            </a:r>
            <a:endPar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6" name="テキスト ボックス 65"/>
          <p:cNvSpPr txBox="1"/>
          <p:nvPr/>
        </p:nvSpPr>
        <p:spPr>
          <a:xfrm>
            <a:off x="3395342" y="2130433"/>
            <a:ext cx="261610" cy="184666"/>
          </a:xfrm>
          <a:prstGeom prst="rect">
            <a:avLst/>
          </a:prstGeom>
          <a:noFill/>
        </p:spPr>
        <p:txBody>
          <a:bodyPr wrap="none" rtlCol="0">
            <a:spAutoFit/>
          </a:bodyPr>
          <a:lstStyle/>
          <a:p>
            <a:pPr algn="ctr"/>
            <a:r>
              <a:rPr kumimoji="1" lang="en-US" altLang="ja-JP" sz="600"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kumimoji="1" lang="ja-JP" altLang="en-US" sz="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2274" y="876708"/>
            <a:ext cx="1664534" cy="365098"/>
          </a:xfrm>
          <a:prstGeom prst="rect">
            <a:avLst/>
          </a:prstGeom>
        </p:spPr>
      </p:pic>
      <p:sp>
        <p:nvSpPr>
          <p:cNvPr id="44" name="テキスト ボックス 43"/>
          <p:cNvSpPr txBox="1"/>
          <p:nvPr/>
        </p:nvSpPr>
        <p:spPr>
          <a:xfrm>
            <a:off x="5170991" y="1556792"/>
            <a:ext cx="3649481" cy="1015663"/>
          </a:xfrm>
          <a:prstGeom prst="rect">
            <a:avLst/>
          </a:prstGeom>
          <a:noFill/>
        </p:spPr>
        <p:txBody>
          <a:bodyPr wrap="square" rtlCol="0">
            <a:spAutoFit/>
          </a:bodyPr>
          <a:lstStyle/>
          <a:p>
            <a:r>
              <a:rPr lang="ja-JP" altLang="en-US" sz="2800" b="1" dirty="0" smtClean="0">
                <a:solidFill>
                  <a:srgbClr val="C00000"/>
                </a:solidFill>
                <a:latin typeface="メイリオ" panose="020B0604030504040204" pitchFamily="50" charset="-128"/>
                <a:ea typeface="メイリオ" panose="020B0604030504040204" pitchFamily="50" charset="-128"/>
              </a:rPr>
              <a:t>削減率</a:t>
            </a:r>
            <a:r>
              <a:rPr lang="en-US" altLang="ja-JP" sz="6000" b="1" dirty="0" smtClean="0">
                <a:solidFill>
                  <a:srgbClr val="C00000"/>
                </a:solidFill>
                <a:latin typeface="メイリオ" panose="020B0604030504040204" pitchFamily="50" charset="-128"/>
                <a:ea typeface="メイリオ" panose="020B0604030504040204" pitchFamily="50" charset="-128"/>
              </a:rPr>
              <a:t>79.0</a:t>
            </a:r>
            <a:r>
              <a:rPr lang="ja-JP" altLang="en-US" sz="2800" b="1" dirty="0" smtClean="0">
                <a:solidFill>
                  <a:srgbClr val="C00000"/>
                </a:solidFill>
                <a:latin typeface="メイリオ" panose="020B0604030504040204" pitchFamily="50" charset="-128"/>
                <a:ea typeface="メイリオ" panose="020B0604030504040204" pitchFamily="50" charset="-128"/>
              </a:rPr>
              <a:t>％</a:t>
            </a:r>
            <a:endParaRPr lang="ja-JP" altLang="en-US" sz="2800" b="1" dirty="0">
              <a:solidFill>
                <a:srgbClr val="C00000"/>
              </a:solidFill>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5184603" y="2492896"/>
            <a:ext cx="3635870" cy="769441"/>
          </a:xfrm>
          <a:prstGeom prst="rect">
            <a:avLst/>
          </a:prstGeom>
          <a:noFill/>
        </p:spPr>
        <p:txBody>
          <a:bodyPr wrap="square" rtlCol="0">
            <a:spAutoFit/>
          </a:bodyPr>
          <a:lstStyle/>
          <a:p>
            <a:r>
              <a:rPr lang="ja-JP" altLang="en-US" sz="4400" b="1" dirty="0" smtClean="0">
                <a:solidFill>
                  <a:srgbClr val="C00000"/>
                </a:solidFill>
                <a:latin typeface="メイリオ" panose="020B0604030504040204" pitchFamily="50" charset="-128"/>
                <a:ea typeface="メイリオ" panose="020B0604030504040204" pitchFamily="50" charset="-128"/>
              </a:rPr>
              <a:t>▲</a:t>
            </a:r>
            <a:r>
              <a:rPr lang="en-US" altLang="ja-JP" sz="4400" b="1" dirty="0" smtClean="0">
                <a:solidFill>
                  <a:srgbClr val="C00000"/>
                </a:solidFill>
                <a:latin typeface="メイリオ" panose="020B0604030504040204" pitchFamily="50" charset="-128"/>
                <a:ea typeface="メイリオ" panose="020B0604030504040204" pitchFamily="50" charset="-128"/>
              </a:rPr>
              <a:t>6.3</a:t>
            </a:r>
            <a:r>
              <a:rPr lang="ja-JP" altLang="en-US" sz="2800" b="1" dirty="0" smtClean="0">
                <a:solidFill>
                  <a:srgbClr val="C00000"/>
                </a:solidFill>
                <a:latin typeface="メイリオ" panose="020B0604030504040204" pitchFamily="50" charset="-128"/>
                <a:ea typeface="メイリオ" panose="020B0604030504040204" pitchFamily="50" charset="-128"/>
              </a:rPr>
              <a:t>万円</a:t>
            </a:r>
            <a:r>
              <a:rPr lang="en-US" altLang="ja-JP" sz="2800" b="1" dirty="0" smtClean="0">
                <a:solidFill>
                  <a:srgbClr val="C00000"/>
                </a:solidFill>
                <a:latin typeface="メイリオ" panose="020B0604030504040204" pitchFamily="50" charset="-128"/>
                <a:ea typeface="メイリオ" panose="020B0604030504040204" pitchFamily="50" charset="-128"/>
              </a:rPr>
              <a:t>/</a:t>
            </a:r>
            <a:r>
              <a:rPr lang="ja-JP" altLang="en-US" sz="2800" b="1" dirty="0" smtClean="0">
                <a:solidFill>
                  <a:srgbClr val="C00000"/>
                </a:solidFill>
                <a:latin typeface="メイリオ" panose="020B0604030504040204" pitchFamily="50" charset="-128"/>
                <a:ea typeface="メイリオ" panose="020B0604030504040204" pitchFamily="50" charset="-128"/>
              </a:rPr>
              <a:t>年</a:t>
            </a:r>
            <a:endParaRPr lang="ja-JP" altLang="en-US" sz="2800" b="1" dirty="0">
              <a:solidFill>
                <a:srgbClr val="C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670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3</a:t>
            </a:r>
            <a:r>
              <a:rPr lang="ja-JP" altLang="en-US" b="1" dirty="0" err="1" smtClean="0"/>
              <a:t>．</a:t>
            </a:r>
            <a:r>
              <a:rPr lang="ja-JP" altLang="en-US" b="1" dirty="0" smtClean="0"/>
              <a:t>クレジットカード手数料削減</a:t>
            </a:r>
            <a:endParaRPr kumimoji="1" lang="ja-JP" altLang="en-US" dirty="0"/>
          </a:p>
        </p:txBody>
      </p:sp>
      <p:sp>
        <p:nvSpPr>
          <p:cNvPr id="5122" name="スライド番号プレースホルダー 3"/>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fld id="{F2FF33AE-9FBC-4232-BDBF-DDF598E46FCB}" type="slidenum">
              <a:rPr lang="en-US" altLang="ja-JP" sz="105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pPr>
                <a:spcBef>
                  <a:spcPct val="0"/>
                </a:spcBef>
                <a:buFontTx/>
                <a:buNone/>
              </a:pPr>
              <a:t>13</a:t>
            </a:fld>
            <a:endParaRPr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p:cNvGrpSpPr/>
          <p:nvPr/>
        </p:nvGrpSpPr>
        <p:grpSpPr>
          <a:xfrm>
            <a:off x="6349507" y="786246"/>
            <a:ext cx="2299136" cy="2503220"/>
            <a:chOff x="6310170" y="780307"/>
            <a:chExt cx="2399437" cy="2612424"/>
          </a:xfrm>
        </p:grpSpPr>
        <p:grpSp>
          <p:nvGrpSpPr>
            <p:cNvPr id="21" name="グループ化 20"/>
            <p:cNvGrpSpPr/>
            <p:nvPr/>
          </p:nvGrpSpPr>
          <p:grpSpPr>
            <a:xfrm>
              <a:off x="6365081" y="795338"/>
              <a:ext cx="2324100" cy="2597393"/>
              <a:chOff x="6365081" y="795338"/>
              <a:chExt cx="2324100" cy="2597393"/>
            </a:xfrm>
            <a:solidFill>
              <a:schemeClr val="bg1"/>
            </a:solidFill>
            <a:effectLst>
              <a:outerShdw blurRad="50800" dist="38100" dir="2700000" sx="102000" sy="102000" algn="tl" rotWithShape="0">
                <a:prstClr val="black">
                  <a:alpha val="40000"/>
                </a:prstClr>
              </a:outerShdw>
            </a:effectLst>
          </p:grpSpPr>
          <p:sp>
            <p:nvSpPr>
              <p:cNvPr id="20" name="角丸四角形 19"/>
              <p:cNvSpPr/>
              <p:nvPr/>
            </p:nvSpPr>
            <p:spPr bwMode="auto">
              <a:xfrm>
                <a:off x="6365081" y="1219200"/>
                <a:ext cx="1238250" cy="2173531"/>
              </a:xfrm>
              <a:prstGeom prst="roundRect">
                <a:avLst>
                  <a:gd name="adj" fmla="val 12436"/>
                </a:avLst>
              </a:prstGeom>
              <a:grpFill/>
              <a:ln w="19050" algn="ctr">
                <a:no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square" lIns="90000" tIns="46800" rIns="90000" bIns="46800" rtlCol="0" anchor="ctr">
                <a:spAutoFit/>
              </a:bodyPr>
              <a:lstStyle/>
              <a:p>
                <a:pPr marL="0" marR="0" indent="0" algn="ctr" defTabSz="1067672" eaLnBrk="1" fontAlgn="auto" latinLnBrk="0" hangingPunct="1">
                  <a:lnSpc>
                    <a:spcPct val="100000"/>
                  </a:lnSpc>
                  <a:spcBef>
                    <a:spcPts val="0"/>
                  </a:spcBef>
                  <a:spcAft>
                    <a:spcPts val="0"/>
                  </a:spcAft>
                  <a:buClrTx/>
                  <a:buSzTx/>
                  <a:buFontTx/>
                  <a:buNone/>
                  <a:tabLst/>
                </a:pPr>
                <a:endParaRPr kumimoji="1" lang="ja-JP" altLang="en-US" sz="24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44" name="角丸四角形 43"/>
              <p:cNvSpPr/>
              <p:nvPr/>
            </p:nvSpPr>
            <p:spPr bwMode="auto">
              <a:xfrm>
                <a:off x="7558087" y="795338"/>
                <a:ext cx="1131094" cy="2412000"/>
              </a:xfrm>
              <a:prstGeom prst="roundRect">
                <a:avLst>
                  <a:gd name="adj" fmla="val 15594"/>
                </a:avLst>
              </a:prstGeom>
              <a:grpFill/>
              <a:ln w="19050" algn="ctr">
                <a:no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square" lIns="90000" tIns="46800" rIns="90000" bIns="46800" rtlCol="0" anchor="ctr">
                <a:spAutoFit/>
              </a:bodyPr>
              <a:lstStyle/>
              <a:p>
                <a:pPr marL="0" marR="0" indent="0" algn="ctr" defTabSz="1067672" eaLnBrk="1" fontAlgn="auto" latinLnBrk="0" hangingPunct="1">
                  <a:lnSpc>
                    <a:spcPct val="100000"/>
                  </a:lnSpc>
                  <a:spcBef>
                    <a:spcPts val="0"/>
                  </a:spcBef>
                  <a:spcAft>
                    <a:spcPts val="0"/>
                  </a:spcAft>
                  <a:buClrTx/>
                  <a:buSzTx/>
                  <a:buFontTx/>
                  <a:buNone/>
                  <a:tabLst/>
                </a:pPr>
                <a:endParaRPr kumimoji="1" lang="ja-JP" altLang="en-US" sz="24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grpSp>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0170" y="780307"/>
              <a:ext cx="2399437" cy="2612424"/>
            </a:xfrm>
            <a:prstGeom prst="rect">
              <a:avLst/>
            </a:prstGeom>
          </p:spPr>
        </p:pic>
      </p:grpSp>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524" y="1389215"/>
            <a:ext cx="5831931" cy="688904"/>
          </a:xfrm>
          <a:prstGeom prst="rect">
            <a:avLst/>
          </a:prstGeom>
        </p:spPr>
      </p:pic>
      <p:grpSp>
        <p:nvGrpSpPr>
          <p:cNvPr id="23" name="グループ化 22"/>
          <p:cNvGrpSpPr/>
          <p:nvPr/>
        </p:nvGrpSpPr>
        <p:grpSpPr>
          <a:xfrm>
            <a:off x="412986" y="3597123"/>
            <a:ext cx="8304049" cy="2736000"/>
            <a:chOff x="425686" y="3597123"/>
            <a:chExt cx="8304049" cy="2736000"/>
          </a:xfrm>
        </p:grpSpPr>
        <p:sp>
          <p:nvSpPr>
            <p:cNvPr id="35" name="角丸四角形 34"/>
            <p:cNvSpPr/>
            <p:nvPr/>
          </p:nvSpPr>
          <p:spPr bwMode="auto">
            <a:xfrm>
              <a:off x="3248473" y="3597123"/>
              <a:ext cx="2664000" cy="2736000"/>
            </a:xfrm>
            <a:prstGeom prst="roundRect">
              <a:avLst>
                <a:gd name="adj" fmla="val 6701"/>
              </a:avLst>
            </a:prstGeom>
            <a:solidFill>
              <a:schemeClr val="bg1"/>
            </a:solidFill>
            <a:ln w="38100" algn="ctr">
              <a:solidFill>
                <a:srgbClr val="21BAC9"/>
              </a:solidFill>
              <a:miter lim="800000"/>
              <a:headEnd/>
              <a:tailEnd/>
            </a:ln>
            <a:effectLst/>
            <a:extLst/>
          </p:spPr>
          <p:txBody>
            <a:bodyPr wrap="square" lIns="90000" tIns="46800" rIns="90000" bIns="46800" rtlCol="0" anchor="ctr">
              <a:spAutoFit/>
            </a:bodyPr>
            <a:lstStyle/>
            <a:p>
              <a:pPr marL="0" marR="0" indent="0" algn="ctr" defTabSz="1067672" eaLnBrk="1" fontAlgn="auto" latinLnBrk="0" hangingPunct="1">
                <a:lnSpc>
                  <a:spcPct val="100000"/>
                </a:lnSpc>
                <a:spcBef>
                  <a:spcPts val="0"/>
                </a:spcBef>
                <a:spcAft>
                  <a:spcPts val="0"/>
                </a:spcAft>
                <a:buClrTx/>
                <a:buSzTx/>
                <a:buFontTx/>
                <a:buNone/>
                <a:tabLst/>
              </a:pPr>
              <a:endParaRPr kumimoji="1" lang="ja-JP" altLang="en-US" sz="24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36" name="角丸四角形 35"/>
            <p:cNvSpPr/>
            <p:nvPr/>
          </p:nvSpPr>
          <p:spPr bwMode="auto">
            <a:xfrm>
              <a:off x="6065735" y="3597123"/>
              <a:ext cx="2664000" cy="2736000"/>
            </a:xfrm>
            <a:prstGeom prst="roundRect">
              <a:avLst>
                <a:gd name="adj" fmla="val 6701"/>
              </a:avLst>
            </a:prstGeom>
            <a:solidFill>
              <a:schemeClr val="bg1"/>
            </a:solidFill>
            <a:ln w="38100" algn="ctr">
              <a:solidFill>
                <a:srgbClr val="21BAC9"/>
              </a:solidFill>
              <a:miter lim="800000"/>
              <a:headEnd/>
              <a:tailEnd/>
            </a:ln>
            <a:effectLst/>
            <a:extLst/>
          </p:spPr>
          <p:txBody>
            <a:bodyPr wrap="square" lIns="90000" tIns="46800" rIns="90000" bIns="46800" rtlCol="0" anchor="ctr">
              <a:spAutoFit/>
            </a:bodyPr>
            <a:lstStyle/>
            <a:p>
              <a:pPr marL="0" marR="0" indent="0" algn="ctr" defTabSz="1067672" eaLnBrk="1" fontAlgn="auto" latinLnBrk="0" hangingPunct="1">
                <a:lnSpc>
                  <a:spcPct val="100000"/>
                </a:lnSpc>
                <a:spcBef>
                  <a:spcPts val="0"/>
                </a:spcBef>
                <a:spcAft>
                  <a:spcPts val="0"/>
                </a:spcAft>
                <a:buClrTx/>
                <a:buSzTx/>
                <a:buFontTx/>
                <a:buNone/>
                <a:tabLst/>
              </a:pPr>
              <a:endParaRPr kumimoji="1" lang="ja-JP" altLang="en-US" sz="24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18" name="角丸四角形 17"/>
            <p:cNvSpPr/>
            <p:nvPr/>
          </p:nvSpPr>
          <p:spPr bwMode="auto">
            <a:xfrm>
              <a:off x="425686" y="3597123"/>
              <a:ext cx="2664000" cy="2736000"/>
            </a:xfrm>
            <a:prstGeom prst="roundRect">
              <a:avLst>
                <a:gd name="adj" fmla="val 6701"/>
              </a:avLst>
            </a:prstGeom>
            <a:solidFill>
              <a:schemeClr val="bg1"/>
            </a:solidFill>
            <a:ln w="38100" algn="ctr">
              <a:solidFill>
                <a:srgbClr val="21BAC9"/>
              </a:solidFill>
              <a:miter lim="800000"/>
              <a:headEnd/>
              <a:tailEnd/>
            </a:ln>
            <a:effectLst/>
            <a:extLst/>
          </p:spPr>
          <p:txBody>
            <a:bodyPr wrap="square" lIns="90000" tIns="46800" rIns="90000" bIns="46800" rtlCol="0" anchor="ctr">
              <a:spAutoFit/>
            </a:bodyPr>
            <a:lstStyle/>
            <a:p>
              <a:pPr marL="0" marR="0" indent="0" algn="ctr" defTabSz="1067672" eaLnBrk="1" fontAlgn="auto" latinLnBrk="0" hangingPunct="1">
                <a:lnSpc>
                  <a:spcPct val="100000"/>
                </a:lnSpc>
                <a:spcBef>
                  <a:spcPts val="0"/>
                </a:spcBef>
                <a:spcAft>
                  <a:spcPts val="0"/>
                </a:spcAft>
                <a:buClrTx/>
                <a:buSzTx/>
                <a:buFontTx/>
                <a:buNone/>
                <a:tabLst/>
              </a:pPr>
              <a:endParaRPr kumimoji="1" lang="ja-JP" altLang="en-US" sz="24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38" name="角丸四角形 37"/>
            <p:cNvSpPr/>
            <p:nvPr/>
          </p:nvSpPr>
          <p:spPr bwMode="auto">
            <a:xfrm>
              <a:off x="425686" y="3597123"/>
              <a:ext cx="2664000" cy="617047"/>
            </a:xfrm>
            <a:custGeom>
              <a:avLst/>
              <a:gdLst>
                <a:gd name="connsiteX0" fmla="*/ 0 w 2664000"/>
                <a:gd name="connsiteY0" fmla="*/ 178515 h 2772000"/>
                <a:gd name="connsiteX1" fmla="*/ 178515 w 2664000"/>
                <a:gd name="connsiteY1" fmla="*/ 0 h 2772000"/>
                <a:gd name="connsiteX2" fmla="*/ 2485485 w 2664000"/>
                <a:gd name="connsiteY2" fmla="*/ 0 h 2772000"/>
                <a:gd name="connsiteX3" fmla="*/ 2664000 w 2664000"/>
                <a:gd name="connsiteY3" fmla="*/ 178515 h 2772000"/>
                <a:gd name="connsiteX4" fmla="*/ 2664000 w 2664000"/>
                <a:gd name="connsiteY4" fmla="*/ 2593485 h 2772000"/>
                <a:gd name="connsiteX5" fmla="*/ 2485485 w 2664000"/>
                <a:gd name="connsiteY5" fmla="*/ 2772000 h 2772000"/>
                <a:gd name="connsiteX6" fmla="*/ 178515 w 2664000"/>
                <a:gd name="connsiteY6" fmla="*/ 2772000 h 2772000"/>
                <a:gd name="connsiteX7" fmla="*/ 0 w 2664000"/>
                <a:gd name="connsiteY7" fmla="*/ 2593485 h 2772000"/>
                <a:gd name="connsiteX8" fmla="*/ 0 w 2664000"/>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180897 w 2666382"/>
                <a:gd name="connsiteY6" fmla="*/ 2772000 h 2772000"/>
                <a:gd name="connsiteX7" fmla="*/ 0 w 2666382"/>
                <a:gd name="connsiteY7" fmla="*/ 1217123 h 2772000"/>
                <a:gd name="connsiteX8" fmla="*/ 2382 w 2666382"/>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180897 w 2666382"/>
                <a:gd name="connsiteY6" fmla="*/ 2772000 h 2772000"/>
                <a:gd name="connsiteX7" fmla="*/ 0 w 2666382"/>
                <a:gd name="connsiteY7" fmla="*/ 621810 h 2772000"/>
                <a:gd name="connsiteX8" fmla="*/ 2382 w 2666382"/>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180897 w 2666382"/>
                <a:gd name="connsiteY6" fmla="*/ 2772000 h 2772000"/>
                <a:gd name="connsiteX7" fmla="*/ 0 w 2666382"/>
                <a:gd name="connsiteY7" fmla="*/ 621810 h 2772000"/>
                <a:gd name="connsiteX8" fmla="*/ 2382 w 2666382"/>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0 w 2666382"/>
                <a:gd name="connsiteY6" fmla="*/ 621810 h 2772000"/>
                <a:gd name="connsiteX7" fmla="*/ 2382 w 2666382"/>
                <a:gd name="connsiteY7" fmla="*/ 178515 h 2772000"/>
                <a:gd name="connsiteX0" fmla="*/ 2382 w 2666382"/>
                <a:gd name="connsiteY0" fmla="*/ 178515 h 2595899"/>
                <a:gd name="connsiteX1" fmla="*/ 180897 w 2666382"/>
                <a:gd name="connsiteY1" fmla="*/ 0 h 2595899"/>
                <a:gd name="connsiteX2" fmla="*/ 2487867 w 2666382"/>
                <a:gd name="connsiteY2" fmla="*/ 0 h 2595899"/>
                <a:gd name="connsiteX3" fmla="*/ 2666382 w 2666382"/>
                <a:gd name="connsiteY3" fmla="*/ 178515 h 2595899"/>
                <a:gd name="connsiteX4" fmla="*/ 2666382 w 2666382"/>
                <a:gd name="connsiteY4" fmla="*/ 2593485 h 2595899"/>
                <a:gd name="connsiteX5" fmla="*/ 0 w 2666382"/>
                <a:gd name="connsiteY5" fmla="*/ 621810 h 2595899"/>
                <a:gd name="connsiteX6" fmla="*/ 2382 w 2666382"/>
                <a:gd name="connsiteY6" fmla="*/ 178515 h 2595899"/>
                <a:gd name="connsiteX0" fmla="*/ 2382 w 2666382"/>
                <a:gd name="connsiteY0" fmla="*/ 178515 h 873360"/>
                <a:gd name="connsiteX1" fmla="*/ 180897 w 2666382"/>
                <a:gd name="connsiteY1" fmla="*/ 0 h 873360"/>
                <a:gd name="connsiteX2" fmla="*/ 2487867 w 2666382"/>
                <a:gd name="connsiteY2" fmla="*/ 0 h 873360"/>
                <a:gd name="connsiteX3" fmla="*/ 2666382 w 2666382"/>
                <a:gd name="connsiteY3" fmla="*/ 178515 h 873360"/>
                <a:gd name="connsiteX4" fmla="*/ 2602088 w 2666382"/>
                <a:gd name="connsiteY4" fmla="*/ 767067 h 873360"/>
                <a:gd name="connsiteX5" fmla="*/ 0 w 2666382"/>
                <a:gd name="connsiteY5" fmla="*/ 621810 h 873360"/>
                <a:gd name="connsiteX6" fmla="*/ 2382 w 2666382"/>
                <a:gd name="connsiteY6" fmla="*/ 178515 h 873360"/>
                <a:gd name="connsiteX0" fmla="*/ 2382 w 2666382"/>
                <a:gd name="connsiteY0" fmla="*/ 178515 h 816135"/>
                <a:gd name="connsiteX1" fmla="*/ 180897 w 2666382"/>
                <a:gd name="connsiteY1" fmla="*/ 0 h 816135"/>
                <a:gd name="connsiteX2" fmla="*/ 2487867 w 2666382"/>
                <a:gd name="connsiteY2" fmla="*/ 0 h 816135"/>
                <a:gd name="connsiteX3" fmla="*/ 2666382 w 2666382"/>
                <a:gd name="connsiteY3" fmla="*/ 178515 h 816135"/>
                <a:gd name="connsiteX4" fmla="*/ 2666382 w 2666382"/>
                <a:gd name="connsiteY4" fmla="*/ 614667 h 816135"/>
                <a:gd name="connsiteX5" fmla="*/ 0 w 2666382"/>
                <a:gd name="connsiteY5" fmla="*/ 621810 h 816135"/>
                <a:gd name="connsiteX6" fmla="*/ 2382 w 2666382"/>
                <a:gd name="connsiteY6" fmla="*/ 178515 h 816135"/>
                <a:gd name="connsiteX0" fmla="*/ 2382 w 2666382"/>
                <a:gd name="connsiteY0" fmla="*/ 178515 h 800447"/>
                <a:gd name="connsiteX1" fmla="*/ 180897 w 2666382"/>
                <a:gd name="connsiteY1" fmla="*/ 0 h 800447"/>
                <a:gd name="connsiteX2" fmla="*/ 2487867 w 2666382"/>
                <a:gd name="connsiteY2" fmla="*/ 0 h 800447"/>
                <a:gd name="connsiteX3" fmla="*/ 2666382 w 2666382"/>
                <a:gd name="connsiteY3" fmla="*/ 178515 h 800447"/>
                <a:gd name="connsiteX4" fmla="*/ 2666382 w 2666382"/>
                <a:gd name="connsiteY4" fmla="*/ 614667 h 800447"/>
                <a:gd name="connsiteX5" fmla="*/ 0 w 2666382"/>
                <a:gd name="connsiteY5" fmla="*/ 621810 h 800447"/>
                <a:gd name="connsiteX6" fmla="*/ 2382 w 2666382"/>
                <a:gd name="connsiteY6" fmla="*/ 178515 h 800447"/>
                <a:gd name="connsiteX0" fmla="*/ 2382 w 2666382"/>
                <a:gd name="connsiteY0" fmla="*/ 178515 h 621810"/>
                <a:gd name="connsiteX1" fmla="*/ 180897 w 2666382"/>
                <a:gd name="connsiteY1" fmla="*/ 0 h 621810"/>
                <a:gd name="connsiteX2" fmla="*/ 2487867 w 2666382"/>
                <a:gd name="connsiteY2" fmla="*/ 0 h 621810"/>
                <a:gd name="connsiteX3" fmla="*/ 2666382 w 2666382"/>
                <a:gd name="connsiteY3" fmla="*/ 178515 h 621810"/>
                <a:gd name="connsiteX4" fmla="*/ 2666382 w 2666382"/>
                <a:gd name="connsiteY4" fmla="*/ 614667 h 621810"/>
                <a:gd name="connsiteX5" fmla="*/ 0 w 2666382"/>
                <a:gd name="connsiteY5" fmla="*/ 621810 h 621810"/>
                <a:gd name="connsiteX6" fmla="*/ 2382 w 2666382"/>
                <a:gd name="connsiteY6" fmla="*/ 178515 h 621810"/>
                <a:gd name="connsiteX0" fmla="*/ 2382 w 2666382"/>
                <a:gd name="connsiteY0" fmla="*/ 178515 h 621810"/>
                <a:gd name="connsiteX1" fmla="*/ 180897 w 2666382"/>
                <a:gd name="connsiteY1" fmla="*/ 0 h 621810"/>
                <a:gd name="connsiteX2" fmla="*/ 2487867 w 2666382"/>
                <a:gd name="connsiteY2" fmla="*/ 0 h 621810"/>
                <a:gd name="connsiteX3" fmla="*/ 2666382 w 2666382"/>
                <a:gd name="connsiteY3" fmla="*/ 178515 h 621810"/>
                <a:gd name="connsiteX4" fmla="*/ 2666382 w 2666382"/>
                <a:gd name="connsiteY4" fmla="*/ 614667 h 621810"/>
                <a:gd name="connsiteX5" fmla="*/ 0 w 2666382"/>
                <a:gd name="connsiteY5" fmla="*/ 621810 h 621810"/>
                <a:gd name="connsiteX6" fmla="*/ 2382 w 2666382"/>
                <a:gd name="connsiteY6" fmla="*/ 178515 h 621810"/>
                <a:gd name="connsiteX0" fmla="*/ 0 w 2664000"/>
                <a:gd name="connsiteY0" fmla="*/ 178515 h 617047"/>
                <a:gd name="connsiteX1" fmla="*/ 178515 w 2664000"/>
                <a:gd name="connsiteY1" fmla="*/ 0 h 617047"/>
                <a:gd name="connsiteX2" fmla="*/ 2485485 w 2664000"/>
                <a:gd name="connsiteY2" fmla="*/ 0 h 617047"/>
                <a:gd name="connsiteX3" fmla="*/ 2664000 w 2664000"/>
                <a:gd name="connsiteY3" fmla="*/ 178515 h 617047"/>
                <a:gd name="connsiteX4" fmla="*/ 2664000 w 2664000"/>
                <a:gd name="connsiteY4" fmla="*/ 614667 h 617047"/>
                <a:gd name="connsiteX5" fmla="*/ 0 w 2664000"/>
                <a:gd name="connsiteY5" fmla="*/ 617047 h 617047"/>
                <a:gd name="connsiteX6" fmla="*/ 0 w 2664000"/>
                <a:gd name="connsiteY6" fmla="*/ 178515 h 6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4000" h="617047">
                  <a:moveTo>
                    <a:pt x="0" y="178515"/>
                  </a:moveTo>
                  <a:cubicBezTo>
                    <a:pt x="0" y="79924"/>
                    <a:pt x="79924" y="0"/>
                    <a:pt x="178515" y="0"/>
                  </a:cubicBezTo>
                  <a:lnTo>
                    <a:pt x="2485485" y="0"/>
                  </a:lnTo>
                  <a:cubicBezTo>
                    <a:pt x="2584076" y="0"/>
                    <a:pt x="2664000" y="79924"/>
                    <a:pt x="2664000" y="178515"/>
                  </a:cubicBezTo>
                  <a:lnTo>
                    <a:pt x="2664000" y="614667"/>
                  </a:lnTo>
                  <a:lnTo>
                    <a:pt x="0" y="617047"/>
                  </a:lnTo>
                  <a:cubicBezTo>
                    <a:pt x="2381" y="171626"/>
                    <a:pt x="0" y="983505"/>
                    <a:pt x="0" y="178515"/>
                  </a:cubicBezTo>
                  <a:close/>
                </a:path>
              </a:pathLst>
            </a:custGeom>
            <a:solidFill>
              <a:srgbClr val="21BAC9"/>
            </a:solidFill>
            <a:ln w="19050" algn="ctr">
              <a:noFill/>
              <a:miter lim="800000"/>
              <a:headEnd/>
              <a:tailEnd/>
            </a:ln>
            <a:effectLst/>
            <a:extLst/>
          </p:spPr>
          <p:txBody>
            <a:bodyPr wrap="square" lIns="90000" tIns="46800" rIns="90000" bIns="46800" rtlCol="0" anchor="ctr">
              <a:spAutoFit/>
            </a:bodyPr>
            <a:lstStyle/>
            <a:p>
              <a:pPr marL="0" marR="0" indent="0" algn="ctr" defTabSz="1067672" eaLnBrk="1" fontAlgn="auto" latinLnBrk="0" hangingPunct="1">
                <a:lnSpc>
                  <a:spcPct val="100000"/>
                </a:lnSpc>
                <a:spcBef>
                  <a:spcPts val="0"/>
                </a:spcBef>
                <a:spcAft>
                  <a:spcPts val="0"/>
                </a:spcAft>
                <a:buClrTx/>
                <a:buSzTx/>
                <a:buFontTx/>
                <a:buNone/>
                <a:tabLst/>
              </a:pPr>
              <a:endParaRPr kumimoji="1" lang="ja-JP" altLang="en-US" sz="24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39" name="角丸四角形 37"/>
            <p:cNvSpPr/>
            <p:nvPr/>
          </p:nvSpPr>
          <p:spPr bwMode="auto">
            <a:xfrm>
              <a:off x="3248473" y="3597123"/>
              <a:ext cx="2664000" cy="617047"/>
            </a:xfrm>
            <a:custGeom>
              <a:avLst/>
              <a:gdLst>
                <a:gd name="connsiteX0" fmla="*/ 0 w 2664000"/>
                <a:gd name="connsiteY0" fmla="*/ 178515 h 2772000"/>
                <a:gd name="connsiteX1" fmla="*/ 178515 w 2664000"/>
                <a:gd name="connsiteY1" fmla="*/ 0 h 2772000"/>
                <a:gd name="connsiteX2" fmla="*/ 2485485 w 2664000"/>
                <a:gd name="connsiteY2" fmla="*/ 0 h 2772000"/>
                <a:gd name="connsiteX3" fmla="*/ 2664000 w 2664000"/>
                <a:gd name="connsiteY3" fmla="*/ 178515 h 2772000"/>
                <a:gd name="connsiteX4" fmla="*/ 2664000 w 2664000"/>
                <a:gd name="connsiteY4" fmla="*/ 2593485 h 2772000"/>
                <a:gd name="connsiteX5" fmla="*/ 2485485 w 2664000"/>
                <a:gd name="connsiteY5" fmla="*/ 2772000 h 2772000"/>
                <a:gd name="connsiteX6" fmla="*/ 178515 w 2664000"/>
                <a:gd name="connsiteY6" fmla="*/ 2772000 h 2772000"/>
                <a:gd name="connsiteX7" fmla="*/ 0 w 2664000"/>
                <a:gd name="connsiteY7" fmla="*/ 2593485 h 2772000"/>
                <a:gd name="connsiteX8" fmla="*/ 0 w 2664000"/>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180897 w 2666382"/>
                <a:gd name="connsiteY6" fmla="*/ 2772000 h 2772000"/>
                <a:gd name="connsiteX7" fmla="*/ 0 w 2666382"/>
                <a:gd name="connsiteY7" fmla="*/ 1217123 h 2772000"/>
                <a:gd name="connsiteX8" fmla="*/ 2382 w 2666382"/>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180897 w 2666382"/>
                <a:gd name="connsiteY6" fmla="*/ 2772000 h 2772000"/>
                <a:gd name="connsiteX7" fmla="*/ 0 w 2666382"/>
                <a:gd name="connsiteY7" fmla="*/ 621810 h 2772000"/>
                <a:gd name="connsiteX8" fmla="*/ 2382 w 2666382"/>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180897 w 2666382"/>
                <a:gd name="connsiteY6" fmla="*/ 2772000 h 2772000"/>
                <a:gd name="connsiteX7" fmla="*/ 0 w 2666382"/>
                <a:gd name="connsiteY7" fmla="*/ 621810 h 2772000"/>
                <a:gd name="connsiteX8" fmla="*/ 2382 w 2666382"/>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0 w 2666382"/>
                <a:gd name="connsiteY6" fmla="*/ 621810 h 2772000"/>
                <a:gd name="connsiteX7" fmla="*/ 2382 w 2666382"/>
                <a:gd name="connsiteY7" fmla="*/ 178515 h 2772000"/>
                <a:gd name="connsiteX0" fmla="*/ 2382 w 2666382"/>
                <a:gd name="connsiteY0" fmla="*/ 178515 h 2595899"/>
                <a:gd name="connsiteX1" fmla="*/ 180897 w 2666382"/>
                <a:gd name="connsiteY1" fmla="*/ 0 h 2595899"/>
                <a:gd name="connsiteX2" fmla="*/ 2487867 w 2666382"/>
                <a:gd name="connsiteY2" fmla="*/ 0 h 2595899"/>
                <a:gd name="connsiteX3" fmla="*/ 2666382 w 2666382"/>
                <a:gd name="connsiteY3" fmla="*/ 178515 h 2595899"/>
                <a:gd name="connsiteX4" fmla="*/ 2666382 w 2666382"/>
                <a:gd name="connsiteY4" fmla="*/ 2593485 h 2595899"/>
                <a:gd name="connsiteX5" fmla="*/ 0 w 2666382"/>
                <a:gd name="connsiteY5" fmla="*/ 621810 h 2595899"/>
                <a:gd name="connsiteX6" fmla="*/ 2382 w 2666382"/>
                <a:gd name="connsiteY6" fmla="*/ 178515 h 2595899"/>
                <a:gd name="connsiteX0" fmla="*/ 2382 w 2666382"/>
                <a:gd name="connsiteY0" fmla="*/ 178515 h 873360"/>
                <a:gd name="connsiteX1" fmla="*/ 180897 w 2666382"/>
                <a:gd name="connsiteY1" fmla="*/ 0 h 873360"/>
                <a:gd name="connsiteX2" fmla="*/ 2487867 w 2666382"/>
                <a:gd name="connsiteY2" fmla="*/ 0 h 873360"/>
                <a:gd name="connsiteX3" fmla="*/ 2666382 w 2666382"/>
                <a:gd name="connsiteY3" fmla="*/ 178515 h 873360"/>
                <a:gd name="connsiteX4" fmla="*/ 2602088 w 2666382"/>
                <a:gd name="connsiteY4" fmla="*/ 767067 h 873360"/>
                <a:gd name="connsiteX5" fmla="*/ 0 w 2666382"/>
                <a:gd name="connsiteY5" fmla="*/ 621810 h 873360"/>
                <a:gd name="connsiteX6" fmla="*/ 2382 w 2666382"/>
                <a:gd name="connsiteY6" fmla="*/ 178515 h 873360"/>
                <a:gd name="connsiteX0" fmla="*/ 2382 w 2666382"/>
                <a:gd name="connsiteY0" fmla="*/ 178515 h 816135"/>
                <a:gd name="connsiteX1" fmla="*/ 180897 w 2666382"/>
                <a:gd name="connsiteY1" fmla="*/ 0 h 816135"/>
                <a:gd name="connsiteX2" fmla="*/ 2487867 w 2666382"/>
                <a:gd name="connsiteY2" fmla="*/ 0 h 816135"/>
                <a:gd name="connsiteX3" fmla="*/ 2666382 w 2666382"/>
                <a:gd name="connsiteY3" fmla="*/ 178515 h 816135"/>
                <a:gd name="connsiteX4" fmla="*/ 2666382 w 2666382"/>
                <a:gd name="connsiteY4" fmla="*/ 614667 h 816135"/>
                <a:gd name="connsiteX5" fmla="*/ 0 w 2666382"/>
                <a:gd name="connsiteY5" fmla="*/ 621810 h 816135"/>
                <a:gd name="connsiteX6" fmla="*/ 2382 w 2666382"/>
                <a:gd name="connsiteY6" fmla="*/ 178515 h 816135"/>
                <a:gd name="connsiteX0" fmla="*/ 2382 w 2666382"/>
                <a:gd name="connsiteY0" fmla="*/ 178515 h 800447"/>
                <a:gd name="connsiteX1" fmla="*/ 180897 w 2666382"/>
                <a:gd name="connsiteY1" fmla="*/ 0 h 800447"/>
                <a:gd name="connsiteX2" fmla="*/ 2487867 w 2666382"/>
                <a:gd name="connsiteY2" fmla="*/ 0 h 800447"/>
                <a:gd name="connsiteX3" fmla="*/ 2666382 w 2666382"/>
                <a:gd name="connsiteY3" fmla="*/ 178515 h 800447"/>
                <a:gd name="connsiteX4" fmla="*/ 2666382 w 2666382"/>
                <a:gd name="connsiteY4" fmla="*/ 614667 h 800447"/>
                <a:gd name="connsiteX5" fmla="*/ 0 w 2666382"/>
                <a:gd name="connsiteY5" fmla="*/ 621810 h 800447"/>
                <a:gd name="connsiteX6" fmla="*/ 2382 w 2666382"/>
                <a:gd name="connsiteY6" fmla="*/ 178515 h 800447"/>
                <a:gd name="connsiteX0" fmla="*/ 2382 w 2666382"/>
                <a:gd name="connsiteY0" fmla="*/ 178515 h 621810"/>
                <a:gd name="connsiteX1" fmla="*/ 180897 w 2666382"/>
                <a:gd name="connsiteY1" fmla="*/ 0 h 621810"/>
                <a:gd name="connsiteX2" fmla="*/ 2487867 w 2666382"/>
                <a:gd name="connsiteY2" fmla="*/ 0 h 621810"/>
                <a:gd name="connsiteX3" fmla="*/ 2666382 w 2666382"/>
                <a:gd name="connsiteY3" fmla="*/ 178515 h 621810"/>
                <a:gd name="connsiteX4" fmla="*/ 2666382 w 2666382"/>
                <a:gd name="connsiteY4" fmla="*/ 614667 h 621810"/>
                <a:gd name="connsiteX5" fmla="*/ 0 w 2666382"/>
                <a:gd name="connsiteY5" fmla="*/ 621810 h 621810"/>
                <a:gd name="connsiteX6" fmla="*/ 2382 w 2666382"/>
                <a:gd name="connsiteY6" fmla="*/ 178515 h 621810"/>
                <a:gd name="connsiteX0" fmla="*/ 2382 w 2666382"/>
                <a:gd name="connsiteY0" fmla="*/ 178515 h 621810"/>
                <a:gd name="connsiteX1" fmla="*/ 180897 w 2666382"/>
                <a:gd name="connsiteY1" fmla="*/ 0 h 621810"/>
                <a:gd name="connsiteX2" fmla="*/ 2487867 w 2666382"/>
                <a:gd name="connsiteY2" fmla="*/ 0 h 621810"/>
                <a:gd name="connsiteX3" fmla="*/ 2666382 w 2666382"/>
                <a:gd name="connsiteY3" fmla="*/ 178515 h 621810"/>
                <a:gd name="connsiteX4" fmla="*/ 2666382 w 2666382"/>
                <a:gd name="connsiteY4" fmla="*/ 614667 h 621810"/>
                <a:gd name="connsiteX5" fmla="*/ 0 w 2666382"/>
                <a:gd name="connsiteY5" fmla="*/ 621810 h 621810"/>
                <a:gd name="connsiteX6" fmla="*/ 2382 w 2666382"/>
                <a:gd name="connsiteY6" fmla="*/ 178515 h 621810"/>
                <a:gd name="connsiteX0" fmla="*/ 0 w 2664000"/>
                <a:gd name="connsiteY0" fmla="*/ 178515 h 617047"/>
                <a:gd name="connsiteX1" fmla="*/ 178515 w 2664000"/>
                <a:gd name="connsiteY1" fmla="*/ 0 h 617047"/>
                <a:gd name="connsiteX2" fmla="*/ 2485485 w 2664000"/>
                <a:gd name="connsiteY2" fmla="*/ 0 h 617047"/>
                <a:gd name="connsiteX3" fmla="*/ 2664000 w 2664000"/>
                <a:gd name="connsiteY3" fmla="*/ 178515 h 617047"/>
                <a:gd name="connsiteX4" fmla="*/ 2664000 w 2664000"/>
                <a:gd name="connsiteY4" fmla="*/ 614667 h 617047"/>
                <a:gd name="connsiteX5" fmla="*/ 0 w 2664000"/>
                <a:gd name="connsiteY5" fmla="*/ 617047 h 617047"/>
                <a:gd name="connsiteX6" fmla="*/ 0 w 2664000"/>
                <a:gd name="connsiteY6" fmla="*/ 178515 h 6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4000" h="617047">
                  <a:moveTo>
                    <a:pt x="0" y="178515"/>
                  </a:moveTo>
                  <a:cubicBezTo>
                    <a:pt x="0" y="79924"/>
                    <a:pt x="79924" y="0"/>
                    <a:pt x="178515" y="0"/>
                  </a:cubicBezTo>
                  <a:lnTo>
                    <a:pt x="2485485" y="0"/>
                  </a:lnTo>
                  <a:cubicBezTo>
                    <a:pt x="2584076" y="0"/>
                    <a:pt x="2664000" y="79924"/>
                    <a:pt x="2664000" y="178515"/>
                  </a:cubicBezTo>
                  <a:lnTo>
                    <a:pt x="2664000" y="614667"/>
                  </a:lnTo>
                  <a:lnTo>
                    <a:pt x="0" y="617047"/>
                  </a:lnTo>
                  <a:cubicBezTo>
                    <a:pt x="2381" y="171626"/>
                    <a:pt x="0" y="983505"/>
                    <a:pt x="0" y="178515"/>
                  </a:cubicBezTo>
                  <a:close/>
                </a:path>
              </a:pathLst>
            </a:custGeom>
            <a:solidFill>
              <a:srgbClr val="21BAC9"/>
            </a:solidFill>
            <a:ln w="19050" algn="ctr">
              <a:noFill/>
              <a:miter lim="800000"/>
              <a:headEnd/>
              <a:tailEnd/>
            </a:ln>
            <a:effectLst/>
            <a:extLst/>
          </p:spPr>
          <p:txBody>
            <a:bodyPr wrap="square" lIns="90000" tIns="46800" rIns="90000" bIns="46800" rtlCol="0" anchor="ctr">
              <a:spAutoFit/>
            </a:bodyPr>
            <a:lstStyle/>
            <a:p>
              <a:pPr marL="0" marR="0" indent="0" algn="ctr" defTabSz="1067672" eaLnBrk="1" fontAlgn="auto" latinLnBrk="0" hangingPunct="1">
                <a:lnSpc>
                  <a:spcPct val="100000"/>
                </a:lnSpc>
                <a:spcBef>
                  <a:spcPts val="0"/>
                </a:spcBef>
                <a:spcAft>
                  <a:spcPts val="0"/>
                </a:spcAft>
                <a:buClrTx/>
                <a:buSzTx/>
                <a:buFontTx/>
                <a:buNone/>
                <a:tabLst/>
              </a:pPr>
              <a:endParaRPr kumimoji="1" lang="ja-JP" altLang="en-US" sz="24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43" name="角丸四角形 37"/>
            <p:cNvSpPr/>
            <p:nvPr/>
          </p:nvSpPr>
          <p:spPr bwMode="auto">
            <a:xfrm>
              <a:off x="6065735" y="3597123"/>
              <a:ext cx="2664000" cy="617047"/>
            </a:xfrm>
            <a:custGeom>
              <a:avLst/>
              <a:gdLst>
                <a:gd name="connsiteX0" fmla="*/ 0 w 2664000"/>
                <a:gd name="connsiteY0" fmla="*/ 178515 h 2772000"/>
                <a:gd name="connsiteX1" fmla="*/ 178515 w 2664000"/>
                <a:gd name="connsiteY1" fmla="*/ 0 h 2772000"/>
                <a:gd name="connsiteX2" fmla="*/ 2485485 w 2664000"/>
                <a:gd name="connsiteY2" fmla="*/ 0 h 2772000"/>
                <a:gd name="connsiteX3" fmla="*/ 2664000 w 2664000"/>
                <a:gd name="connsiteY3" fmla="*/ 178515 h 2772000"/>
                <a:gd name="connsiteX4" fmla="*/ 2664000 w 2664000"/>
                <a:gd name="connsiteY4" fmla="*/ 2593485 h 2772000"/>
                <a:gd name="connsiteX5" fmla="*/ 2485485 w 2664000"/>
                <a:gd name="connsiteY5" fmla="*/ 2772000 h 2772000"/>
                <a:gd name="connsiteX6" fmla="*/ 178515 w 2664000"/>
                <a:gd name="connsiteY6" fmla="*/ 2772000 h 2772000"/>
                <a:gd name="connsiteX7" fmla="*/ 0 w 2664000"/>
                <a:gd name="connsiteY7" fmla="*/ 2593485 h 2772000"/>
                <a:gd name="connsiteX8" fmla="*/ 0 w 2664000"/>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180897 w 2666382"/>
                <a:gd name="connsiteY6" fmla="*/ 2772000 h 2772000"/>
                <a:gd name="connsiteX7" fmla="*/ 0 w 2666382"/>
                <a:gd name="connsiteY7" fmla="*/ 1217123 h 2772000"/>
                <a:gd name="connsiteX8" fmla="*/ 2382 w 2666382"/>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180897 w 2666382"/>
                <a:gd name="connsiteY6" fmla="*/ 2772000 h 2772000"/>
                <a:gd name="connsiteX7" fmla="*/ 0 w 2666382"/>
                <a:gd name="connsiteY7" fmla="*/ 621810 h 2772000"/>
                <a:gd name="connsiteX8" fmla="*/ 2382 w 2666382"/>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180897 w 2666382"/>
                <a:gd name="connsiteY6" fmla="*/ 2772000 h 2772000"/>
                <a:gd name="connsiteX7" fmla="*/ 0 w 2666382"/>
                <a:gd name="connsiteY7" fmla="*/ 621810 h 2772000"/>
                <a:gd name="connsiteX8" fmla="*/ 2382 w 2666382"/>
                <a:gd name="connsiteY8" fmla="*/ 178515 h 2772000"/>
                <a:gd name="connsiteX0" fmla="*/ 2382 w 2666382"/>
                <a:gd name="connsiteY0" fmla="*/ 178515 h 2772000"/>
                <a:gd name="connsiteX1" fmla="*/ 180897 w 2666382"/>
                <a:gd name="connsiteY1" fmla="*/ 0 h 2772000"/>
                <a:gd name="connsiteX2" fmla="*/ 2487867 w 2666382"/>
                <a:gd name="connsiteY2" fmla="*/ 0 h 2772000"/>
                <a:gd name="connsiteX3" fmla="*/ 2666382 w 2666382"/>
                <a:gd name="connsiteY3" fmla="*/ 178515 h 2772000"/>
                <a:gd name="connsiteX4" fmla="*/ 2666382 w 2666382"/>
                <a:gd name="connsiteY4" fmla="*/ 2593485 h 2772000"/>
                <a:gd name="connsiteX5" fmla="*/ 2487867 w 2666382"/>
                <a:gd name="connsiteY5" fmla="*/ 2772000 h 2772000"/>
                <a:gd name="connsiteX6" fmla="*/ 0 w 2666382"/>
                <a:gd name="connsiteY6" fmla="*/ 621810 h 2772000"/>
                <a:gd name="connsiteX7" fmla="*/ 2382 w 2666382"/>
                <a:gd name="connsiteY7" fmla="*/ 178515 h 2772000"/>
                <a:gd name="connsiteX0" fmla="*/ 2382 w 2666382"/>
                <a:gd name="connsiteY0" fmla="*/ 178515 h 2595899"/>
                <a:gd name="connsiteX1" fmla="*/ 180897 w 2666382"/>
                <a:gd name="connsiteY1" fmla="*/ 0 h 2595899"/>
                <a:gd name="connsiteX2" fmla="*/ 2487867 w 2666382"/>
                <a:gd name="connsiteY2" fmla="*/ 0 h 2595899"/>
                <a:gd name="connsiteX3" fmla="*/ 2666382 w 2666382"/>
                <a:gd name="connsiteY3" fmla="*/ 178515 h 2595899"/>
                <a:gd name="connsiteX4" fmla="*/ 2666382 w 2666382"/>
                <a:gd name="connsiteY4" fmla="*/ 2593485 h 2595899"/>
                <a:gd name="connsiteX5" fmla="*/ 0 w 2666382"/>
                <a:gd name="connsiteY5" fmla="*/ 621810 h 2595899"/>
                <a:gd name="connsiteX6" fmla="*/ 2382 w 2666382"/>
                <a:gd name="connsiteY6" fmla="*/ 178515 h 2595899"/>
                <a:gd name="connsiteX0" fmla="*/ 2382 w 2666382"/>
                <a:gd name="connsiteY0" fmla="*/ 178515 h 873360"/>
                <a:gd name="connsiteX1" fmla="*/ 180897 w 2666382"/>
                <a:gd name="connsiteY1" fmla="*/ 0 h 873360"/>
                <a:gd name="connsiteX2" fmla="*/ 2487867 w 2666382"/>
                <a:gd name="connsiteY2" fmla="*/ 0 h 873360"/>
                <a:gd name="connsiteX3" fmla="*/ 2666382 w 2666382"/>
                <a:gd name="connsiteY3" fmla="*/ 178515 h 873360"/>
                <a:gd name="connsiteX4" fmla="*/ 2602088 w 2666382"/>
                <a:gd name="connsiteY4" fmla="*/ 767067 h 873360"/>
                <a:gd name="connsiteX5" fmla="*/ 0 w 2666382"/>
                <a:gd name="connsiteY5" fmla="*/ 621810 h 873360"/>
                <a:gd name="connsiteX6" fmla="*/ 2382 w 2666382"/>
                <a:gd name="connsiteY6" fmla="*/ 178515 h 873360"/>
                <a:gd name="connsiteX0" fmla="*/ 2382 w 2666382"/>
                <a:gd name="connsiteY0" fmla="*/ 178515 h 816135"/>
                <a:gd name="connsiteX1" fmla="*/ 180897 w 2666382"/>
                <a:gd name="connsiteY1" fmla="*/ 0 h 816135"/>
                <a:gd name="connsiteX2" fmla="*/ 2487867 w 2666382"/>
                <a:gd name="connsiteY2" fmla="*/ 0 h 816135"/>
                <a:gd name="connsiteX3" fmla="*/ 2666382 w 2666382"/>
                <a:gd name="connsiteY3" fmla="*/ 178515 h 816135"/>
                <a:gd name="connsiteX4" fmla="*/ 2666382 w 2666382"/>
                <a:gd name="connsiteY4" fmla="*/ 614667 h 816135"/>
                <a:gd name="connsiteX5" fmla="*/ 0 w 2666382"/>
                <a:gd name="connsiteY5" fmla="*/ 621810 h 816135"/>
                <a:gd name="connsiteX6" fmla="*/ 2382 w 2666382"/>
                <a:gd name="connsiteY6" fmla="*/ 178515 h 816135"/>
                <a:gd name="connsiteX0" fmla="*/ 2382 w 2666382"/>
                <a:gd name="connsiteY0" fmla="*/ 178515 h 800447"/>
                <a:gd name="connsiteX1" fmla="*/ 180897 w 2666382"/>
                <a:gd name="connsiteY1" fmla="*/ 0 h 800447"/>
                <a:gd name="connsiteX2" fmla="*/ 2487867 w 2666382"/>
                <a:gd name="connsiteY2" fmla="*/ 0 h 800447"/>
                <a:gd name="connsiteX3" fmla="*/ 2666382 w 2666382"/>
                <a:gd name="connsiteY3" fmla="*/ 178515 h 800447"/>
                <a:gd name="connsiteX4" fmla="*/ 2666382 w 2666382"/>
                <a:gd name="connsiteY4" fmla="*/ 614667 h 800447"/>
                <a:gd name="connsiteX5" fmla="*/ 0 w 2666382"/>
                <a:gd name="connsiteY5" fmla="*/ 621810 h 800447"/>
                <a:gd name="connsiteX6" fmla="*/ 2382 w 2666382"/>
                <a:gd name="connsiteY6" fmla="*/ 178515 h 800447"/>
                <a:gd name="connsiteX0" fmla="*/ 2382 w 2666382"/>
                <a:gd name="connsiteY0" fmla="*/ 178515 h 621810"/>
                <a:gd name="connsiteX1" fmla="*/ 180897 w 2666382"/>
                <a:gd name="connsiteY1" fmla="*/ 0 h 621810"/>
                <a:gd name="connsiteX2" fmla="*/ 2487867 w 2666382"/>
                <a:gd name="connsiteY2" fmla="*/ 0 h 621810"/>
                <a:gd name="connsiteX3" fmla="*/ 2666382 w 2666382"/>
                <a:gd name="connsiteY3" fmla="*/ 178515 h 621810"/>
                <a:gd name="connsiteX4" fmla="*/ 2666382 w 2666382"/>
                <a:gd name="connsiteY4" fmla="*/ 614667 h 621810"/>
                <a:gd name="connsiteX5" fmla="*/ 0 w 2666382"/>
                <a:gd name="connsiteY5" fmla="*/ 621810 h 621810"/>
                <a:gd name="connsiteX6" fmla="*/ 2382 w 2666382"/>
                <a:gd name="connsiteY6" fmla="*/ 178515 h 621810"/>
                <a:gd name="connsiteX0" fmla="*/ 2382 w 2666382"/>
                <a:gd name="connsiteY0" fmla="*/ 178515 h 621810"/>
                <a:gd name="connsiteX1" fmla="*/ 180897 w 2666382"/>
                <a:gd name="connsiteY1" fmla="*/ 0 h 621810"/>
                <a:gd name="connsiteX2" fmla="*/ 2487867 w 2666382"/>
                <a:gd name="connsiteY2" fmla="*/ 0 h 621810"/>
                <a:gd name="connsiteX3" fmla="*/ 2666382 w 2666382"/>
                <a:gd name="connsiteY3" fmla="*/ 178515 h 621810"/>
                <a:gd name="connsiteX4" fmla="*/ 2666382 w 2666382"/>
                <a:gd name="connsiteY4" fmla="*/ 614667 h 621810"/>
                <a:gd name="connsiteX5" fmla="*/ 0 w 2666382"/>
                <a:gd name="connsiteY5" fmla="*/ 621810 h 621810"/>
                <a:gd name="connsiteX6" fmla="*/ 2382 w 2666382"/>
                <a:gd name="connsiteY6" fmla="*/ 178515 h 621810"/>
                <a:gd name="connsiteX0" fmla="*/ 0 w 2664000"/>
                <a:gd name="connsiteY0" fmla="*/ 178515 h 617047"/>
                <a:gd name="connsiteX1" fmla="*/ 178515 w 2664000"/>
                <a:gd name="connsiteY1" fmla="*/ 0 h 617047"/>
                <a:gd name="connsiteX2" fmla="*/ 2485485 w 2664000"/>
                <a:gd name="connsiteY2" fmla="*/ 0 h 617047"/>
                <a:gd name="connsiteX3" fmla="*/ 2664000 w 2664000"/>
                <a:gd name="connsiteY3" fmla="*/ 178515 h 617047"/>
                <a:gd name="connsiteX4" fmla="*/ 2664000 w 2664000"/>
                <a:gd name="connsiteY4" fmla="*/ 614667 h 617047"/>
                <a:gd name="connsiteX5" fmla="*/ 0 w 2664000"/>
                <a:gd name="connsiteY5" fmla="*/ 617047 h 617047"/>
                <a:gd name="connsiteX6" fmla="*/ 0 w 2664000"/>
                <a:gd name="connsiteY6" fmla="*/ 178515 h 6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4000" h="617047">
                  <a:moveTo>
                    <a:pt x="0" y="178515"/>
                  </a:moveTo>
                  <a:cubicBezTo>
                    <a:pt x="0" y="79924"/>
                    <a:pt x="79924" y="0"/>
                    <a:pt x="178515" y="0"/>
                  </a:cubicBezTo>
                  <a:lnTo>
                    <a:pt x="2485485" y="0"/>
                  </a:lnTo>
                  <a:cubicBezTo>
                    <a:pt x="2584076" y="0"/>
                    <a:pt x="2664000" y="79924"/>
                    <a:pt x="2664000" y="178515"/>
                  </a:cubicBezTo>
                  <a:lnTo>
                    <a:pt x="2664000" y="614667"/>
                  </a:lnTo>
                  <a:lnTo>
                    <a:pt x="0" y="617047"/>
                  </a:lnTo>
                  <a:cubicBezTo>
                    <a:pt x="2381" y="171626"/>
                    <a:pt x="0" y="983505"/>
                    <a:pt x="0" y="178515"/>
                  </a:cubicBezTo>
                  <a:close/>
                </a:path>
              </a:pathLst>
            </a:custGeom>
            <a:solidFill>
              <a:srgbClr val="21BAC9"/>
            </a:solidFill>
            <a:ln w="19050" algn="ctr">
              <a:noFill/>
              <a:miter lim="800000"/>
              <a:headEnd/>
              <a:tailEnd/>
            </a:ln>
            <a:effectLst/>
            <a:extLst/>
          </p:spPr>
          <p:txBody>
            <a:bodyPr wrap="square" lIns="90000" tIns="46800" rIns="90000" bIns="46800" rtlCol="0" anchor="ctr">
              <a:spAutoFit/>
            </a:bodyPr>
            <a:lstStyle/>
            <a:p>
              <a:pPr marL="0" marR="0" indent="0" algn="ctr" defTabSz="1067672" eaLnBrk="1" fontAlgn="auto" latinLnBrk="0" hangingPunct="1">
                <a:lnSpc>
                  <a:spcPct val="100000"/>
                </a:lnSpc>
                <a:spcBef>
                  <a:spcPts val="0"/>
                </a:spcBef>
                <a:spcAft>
                  <a:spcPts val="0"/>
                </a:spcAft>
                <a:buClrTx/>
                <a:buSzTx/>
                <a:buFontTx/>
                <a:buNone/>
                <a:tabLst/>
              </a:pPr>
              <a:endParaRPr kumimoji="1" lang="ja-JP" altLang="en-US" sz="24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grpSp>
      <p:sp>
        <p:nvSpPr>
          <p:cNvPr id="25" name="正方形/長方形 24"/>
          <p:cNvSpPr/>
          <p:nvPr/>
        </p:nvSpPr>
        <p:spPr>
          <a:xfrm>
            <a:off x="3301801" y="3755610"/>
            <a:ext cx="2537874" cy="369332"/>
          </a:xfrm>
          <a:prstGeom prst="rect">
            <a:avLst/>
          </a:prstGeom>
        </p:spPr>
        <p:txBody>
          <a:bodyPr wrap="none">
            <a:spAutoFit/>
          </a:bodyPr>
          <a:lstStyle/>
          <a:p>
            <a:pPr marL="0" marR="0" indent="0" algn="ctr" defTabSz="1067672" eaLnBrk="1" fontAlgn="auto" latinLnBrk="0" hangingPunct="1">
              <a:lnSpc>
                <a:spcPct val="100000"/>
              </a:lnSpc>
              <a:spcBef>
                <a:spcPts val="0"/>
              </a:spcBef>
              <a:spcAft>
                <a:spcPts val="0"/>
              </a:spcAft>
              <a:buClrTx/>
              <a:buSzTx/>
              <a:buFontTx/>
              <a:buNone/>
              <a:tabLst/>
            </a:pPr>
            <a:r>
              <a:rPr lang="en-US" altLang="ja-JP" sz="1800" b="1" kern="0" dirty="0" smtClean="0">
                <a:solidFill>
                  <a:schemeClr val="bg1"/>
                </a:solidFill>
                <a:latin typeface="メイリオ" panose="020B0604030504040204" pitchFamily="50" charset="-128"/>
                <a:ea typeface="メイリオ" panose="020B0604030504040204" pitchFamily="50" charset="-128"/>
              </a:rPr>
              <a:t>IC</a:t>
            </a:r>
            <a:r>
              <a:rPr lang="ja-JP" altLang="en-US" sz="1800" b="1" kern="0" dirty="0" smtClean="0">
                <a:solidFill>
                  <a:schemeClr val="bg1"/>
                </a:solidFill>
                <a:latin typeface="メイリオ" panose="020B0604030504040204" pitchFamily="50" charset="-128"/>
                <a:ea typeface="メイリオ" panose="020B0604030504040204" pitchFamily="50" charset="-128"/>
              </a:rPr>
              <a:t>・磁気カードに対応</a:t>
            </a:r>
            <a:endParaRPr lang="en-US" altLang="ja-JP" sz="1800" b="1" kern="0" dirty="0">
              <a:solidFill>
                <a:schemeClr val="bg1"/>
              </a:solidFill>
              <a:latin typeface="メイリオ" panose="020B0604030504040204" pitchFamily="50" charset="-128"/>
              <a:ea typeface="メイリオ" panose="020B0604030504040204" pitchFamily="50" charset="-128"/>
            </a:endParaRPr>
          </a:p>
        </p:txBody>
      </p:sp>
      <p:pic>
        <p:nvPicPr>
          <p:cNvPr id="26" name="図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0748" y="5497922"/>
            <a:ext cx="1117895" cy="720000"/>
          </a:xfrm>
          <a:prstGeom prst="rect">
            <a:avLst/>
          </a:prstGeom>
        </p:spPr>
      </p:pic>
      <p:pic>
        <p:nvPicPr>
          <p:cNvPr id="27" name="図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66155" y="5557645"/>
            <a:ext cx="1045439" cy="660277"/>
          </a:xfrm>
          <a:prstGeom prst="rect">
            <a:avLst/>
          </a:prstGeom>
        </p:spPr>
      </p:pic>
      <p:sp>
        <p:nvSpPr>
          <p:cNvPr id="28" name="正方形/長方形 27"/>
          <p:cNvSpPr/>
          <p:nvPr/>
        </p:nvSpPr>
        <p:spPr>
          <a:xfrm>
            <a:off x="3324241" y="4318978"/>
            <a:ext cx="2462510" cy="769441"/>
          </a:xfrm>
          <a:prstGeom prst="rect">
            <a:avLst/>
          </a:prstGeom>
        </p:spPr>
        <p:txBody>
          <a:bodyPr wrap="square">
            <a:spAutoFit/>
          </a:bodyPr>
          <a:lstStyle/>
          <a:p>
            <a:pPr marL="0" marR="0" indent="0" defTabSz="1067672" eaLnBrk="1" fontAlgn="auto" latinLnBrk="0" hangingPunct="1">
              <a:spcBef>
                <a:spcPts val="0"/>
              </a:spcBef>
              <a:spcAft>
                <a:spcPts val="0"/>
              </a:spcAft>
              <a:buClrTx/>
              <a:buSzTx/>
              <a:buFontTx/>
              <a:buNone/>
              <a:tabLst/>
            </a:pPr>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より高いセキュリティの接触</a:t>
            </a:r>
            <a:r>
              <a:rPr lang="en-US" altLang="ja-JP" sz="1100" dirty="0">
                <a:solidFill>
                  <a:schemeClr val="tx1">
                    <a:lumMod val="65000"/>
                    <a:lumOff val="35000"/>
                  </a:schemeClr>
                </a:solidFill>
                <a:latin typeface="メイリオ" panose="020B0604030504040204" pitchFamily="50" charset="-128"/>
                <a:ea typeface="メイリオ" panose="020B0604030504040204" pitchFamily="50" charset="-128"/>
              </a:rPr>
              <a:t>IC</a:t>
            </a:r>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の</a:t>
            </a:r>
            <a:endParaRPr lang="en-US" altLang="ja-JP" sz="11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marL="0" marR="0" indent="0" defTabSz="1067672" eaLnBrk="1" fontAlgn="auto" latinLnBrk="0" hangingPunct="1">
              <a:spcBef>
                <a:spcPts val="0"/>
              </a:spcBef>
              <a:spcAft>
                <a:spcPts val="0"/>
              </a:spcAft>
              <a:buClrTx/>
              <a:buSzTx/>
              <a:buFontTx/>
              <a:buNone/>
              <a:tabLst/>
            </a:pPr>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読取</a:t>
            </a:r>
            <a:r>
              <a:rPr lang="ja-JP" altLang="en-US" sz="1100" dirty="0">
                <a:solidFill>
                  <a:schemeClr val="tx1">
                    <a:lumMod val="65000"/>
                    <a:lumOff val="35000"/>
                  </a:schemeClr>
                </a:solidFill>
                <a:latin typeface="メイリオ" panose="020B0604030504040204" pitchFamily="50" charset="-128"/>
                <a:ea typeface="メイリオ" panose="020B0604030504040204" pitchFamily="50" charset="-128"/>
              </a:rPr>
              <a:t>が可能です。</a:t>
            </a:r>
          </a:p>
          <a:p>
            <a:pPr marL="0" marR="0" indent="0" defTabSz="1067672" eaLnBrk="1" fontAlgn="auto" latinLnBrk="0" hangingPunct="1">
              <a:spcBef>
                <a:spcPts val="0"/>
              </a:spcBef>
              <a:spcAft>
                <a:spcPts val="0"/>
              </a:spcAft>
              <a:buClrTx/>
              <a:buSzTx/>
              <a:buFontTx/>
              <a:buNone/>
              <a:tabLst/>
            </a:pPr>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さらに磁気</a:t>
            </a:r>
            <a:r>
              <a:rPr lang="ja-JP" altLang="en-US" sz="1100" dirty="0">
                <a:solidFill>
                  <a:schemeClr val="tx1">
                    <a:lumMod val="65000"/>
                    <a:lumOff val="35000"/>
                  </a:schemeClr>
                </a:solidFill>
                <a:latin typeface="メイリオ" panose="020B0604030504040204" pitchFamily="50" charset="-128"/>
                <a:ea typeface="メイリオ" panose="020B0604030504040204" pitchFamily="50" charset="-128"/>
              </a:rPr>
              <a:t>ストライプの読取は</a:t>
            </a:r>
            <a:r>
              <a:rPr lang="en-US" altLang="ja-JP" sz="1100" dirty="0">
                <a:solidFill>
                  <a:schemeClr val="tx1">
                    <a:lumMod val="65000"/>
                    <a:lumOff val="35000"/>
                  </a:schemeClr>
                </a:solidFill>
                <a:latin typeface="メイリオ" panose="020B0604030504040204" pitchFamily="50" charset="-128"/>
                <a:ea typeface="メイリオ" panose="020B0604030504040204" pitchFamily="50" charset="-128"/>
              </a:rPr>
              <a:t>JIS1</a:t>
            </a:r>
            <a:r>
              <a:rPr lang="ja-JP" altLang="en-US" sz="1100" dirty="0" err="1" smtClean="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1100" dirty="0" smtClean="0">
                <a:solidFill>
                  <a:schemeClr val="tx1">
                    <a:lumMod val="65000"/>
                    <a:lumOff val="35000"/>
                  </a:schemeClr>
                </a:solidFill>
                <a:latin typeface="メイリオ" panose="020B0604030504040204" pitchFamily="50" charset="-128"/>
                <a:ea typeface="メイリオ" panose="020B0604030504040204" pitchFamily="50" charset="-128"/>
              </a:rPr>
              <a:t>JIS2</a:t>
            </a:r>
            <a:r>
              <a:rPr lang="ja-JP" altLang="en-US" sz="1100" dirty="0">
                <a:solidFill>
                  <a:schemeClr val="tx1">
                    <a:lumMod val="65000"/>
                    <a:lumOff val="35000"/>
                  </a:schemeClr>
                </a:solidFill>
                <a:latin typeface="メイリオ" panose="020B0604030504040204" pitchFamily="50" charset="-128"/>
                <a:ea typeface="メイリオ" panose="020B0604030504040204" pitchFamily="50" charset="-128"/>
              </a:rPr>
              <a:t>両面に対応。</a:t>
            </a:r>
            <a:endParaRPr lang="en-US" altLang="ja-JP" sz="1400" kern="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386314" y="964182"/>
            <a:ext cx="3262432" cy="400110"/>
          </a:xfrm>
          <a:prstGeom prst="rect">
            <a:avLst/>
          </a:prstGeom>
        </p:spPr>
        <p:txBody>
          <a:bodyPr wrap="none">
            <a:spAutoFit/>
          </a:bodyPr>
          <a:lstStyle/>
          <a:p>
            <a:pPr defTabSz="1067672"/>
            <a:r>
              <a:rPr lang="ja-JP" altLang="en-US" sz="2000" b="1" kern="0" dirty="0">
                <a:solidFill>
                  <a:schemeClr val="tx1">
                    <a:lumMod val="65000"/>
                    <a:lumOff val="35000"/>
                  </a:schemeClr>
                </a:solidFill>
                <a:latin typeface="メイリオ" panose="020B0604030504040204" pitchFamily="50" charset="-128"/>
                <a:ea typeface="メイリオ" panose="020B0604030504040204" pitchFamily="50" charset="-128"/>
              </a:rPr>
              <a:t>お得なカード決済手数料率</a:t>
            </a:r>
          </a:p>
        </p:txBody>
      </p:sp>
      <p:sp>
        <p:nvSpPr>
          <p:cNvPr id="51" name="正方形/長方形 50"/>
          <p:cNvSpPr/>
          <p:nvPr/>
        </p:nvSpPr>
        <p:spPr>
          <a:xfrm>
            <a:off x="966069" y="3755610"/>
            <a:ext cx="1569660" cy="369332"/>
          </a:xfrm>
          <a:prstGeom prst="rect">
            <a:avLst/>
          </a:prstGeom>
        </p:spPr>
        <p:txBody>
          <a:bodyPr wrap="none">
            <a:spAutoFit/>
          </a:bodyPr>
          <a:lstStyle/>
          <a:p>
            <a:pPr marL="0" marR="0" indent="0" algn="ctr" defTabSz="1067672" eaLnBrk="1" fontAlgn="auto" latinLnBrk="0" hangingPunct="1">
              <a:lnSpc>
                <a:spcPct val="100000"/>
              </a:lnSpc>
              <a:spcBef>
                <a:spcPts val="0"/>
              </a:spcBef>
              <a:spcAft>
                <a:spcPts val="0"/>
              </a:spcAft>
              <a:buClrTx/>
              <a:buSzTx/>
              <a:buFontTx/>
              <a:buNone/>
              <a:tabLst/>
            </a:pPr>
            <a:r>
              <a:rPr lang="ja-JP" altLang="en-US" sz="1800" b="1" kern="0" dirty="0" smtClean="0">
                <a:solidFill>
                  <a:schemeClr val="bg1"/>
                </a:solidFill>
                <a:latin typeface="メイリオ" panose="020B0604030504040204" pitchFamily="50" charset="-128"/>
                <a:ea typeface="メイリオ" panose="020B0604030504040204" pitchFamily="50" charset="-128"/>
              </a:rPr>
              <a:t>無償レンタル</a:t>
            </a:r>
            <a:endParaRPr lang="en-US" altLang="ja-JP" sz="1800" b="1" kern="0" dirty="0">
              <a:solidFill>
                <a:schemeClr val="bg1"/>
              </a:solidFill>
              <a:latin typeface="メイリオ" panose="020B0604030504040204" pitchFamily="50" charset="-128"/>
              <a:ea typeface="メイリオ" panose="020B0604030504040204" pitchFamily="50" charset="-128"/>
            </a:endParaRPr>
          </a:p>
        </p:txBody>
      </p:sp>
      <p:sp>
        <p:nvSpPr>
          <p:cNvPr id="58" name="正方形/長方形 57"/>
          <p:cNvSpPr/>
          <p:nvPr/>
        </p:nvSpPr>
        <p:spPr>
          <a:xfrm>
            <a:off x="451086" y="4318978"/>
            <a:ext cx="2588330" cy="954107"/>
          </a:xfrm>
          <a:prstGeom prst="rect">
            <a:avLst/>
          </a:prstGeom>
        </p:spPr>
        <p:txBody>
          <a:bodyPr wrap="square">
            <a:spAutoFit/>
          </a:bodyPr>
          <a:lstStyle/>
          <a:p>
            <a:pPr marL="0" marR="0" indent="0" defTabSz="1067672" eaLnBrk="1" fontAlgn="auto" latinLnBrk="0" hangingPunct="1">
              <a:spcBef>
                <a:spcPts val="0"/>
              </a:spcBef>
              <a:spcAft>
                <a:spcPts val="0"/>
              </a:spcAft>
              <a:buClrTx/>
              <a:buSzTx/>
              <a:buFontTx/>
              <a:buNone/>
              <a:tabLst/>
            </a:pPr>
            <a:r>
              <a:rPr lang="en-US" altLang="ja-JP" sz="1100" dirty="0">
                <a:solidFill>
                  <a:schemeClr val="tx1">
                    <a:lumMod val="65000"/>
                    <a:lumOff val="35000"/>
                  </a:schemeClr>
                </a:solidFill>
                <a:latin typeface="メイリオ" panose="020B0604030504040204" pitchFamily="50" charset="-128"/>
                <a:ea typeface="メイリオ" panose="020B0604030504040204" pitchFamily="50" charset="-128"/>
              </a:rPr>
              <a:t>USEN PAYGATE</a:t>
            </a:r>
            <a:r>
              <a:rPr lang="ja-JP" altLang="en-US" sz="1100" dirty="0">
                <a:solidFill>
                  <a:schemeClr val="tx1">
                    <a:lumMod val="65000"/>
                    <a:lumOff val="35000"/>
                  </a:schemeClr>
                </a:solidFill>
                <a:latin typeface="メイリオ" panose="020B0604030504040204" pitchFamily="50" charset="-128"/>
                <a:ea typeface="メイリオ" panose="020B0604030504040204" pitchFamily="50" charset="-128"/>
              </a:rPr>
              <a:t>はカードリーダー</a:t>
            </a:r>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の無償</a:t>
            </a:r>
            <a:r>
              <a:rPr lang="ja-JP" altLang="en-US" sz="1100" dirty="0">
                <a:solidFill>
                  <a:schemeClr val="tx1">
                    <a:lumMod val="65000"/>
                    <a:lumOff val="35000"/>
                  </a:schemeClr>
                </a:solidFill>
                <a:latin typeface="メイリオ" panose="020B0604030504040204" pitchFamily="50" charset="-128"/>
                <a:ea typeface="メイリオ" panose="020B0604030504040204" pitchFamily="50" charset="-128"/>
              </a:rPr>
              <a:t>レンタルを実現しました。</a:t>
            </a:r>
          </a:p>
          <a:p>
            <a:pPr marL="0" marR="0" indent="0" defTabSz="1067672" eaLnBrk="1" fontAlgn="auto" latinLnBrk="0" hangingPunct="1">
              <a:spcBef>
                <a:spcPts val="0"/>
              </a:spcBef>
              <a:spcAft>
                <a:spcPts val="0"/>
              </a:spcAft>
              <a:buClrTx/>
              <a:buSzTx/>
              <a:buFontTx/>
              <a:buNone/>
              <a:tabLst/>
            </a:pPr>
            <a:r>
              <a:rPr lang="ja-JP" altLang="en-US" sz="1100" dirty="0">
                <a:solidFill>
                  <a:schemeClr val="tx1">
                    <a:lumMod val="65000"/>
                    <a:lumOff val="35000"/>
                  </a:schemeClr>
                </a:solidFill>
                <a:latin typeface="メイリオ" panose="020B0604030504040204" pitchFamily="50" charset="-128"/>
                <a:ea typeface="メイリオ" panose="020B0604030504040204" pitchFamily="50" charset="-128"/>
              </a:rPr>
              <a:t>修理から交換まで、迅速かつ無料で</a:t>
            </a:r>
          </a:p>
          <a:p>
            <a:pPr marL="0" marR="0" indent="0" defTabSz="1067672" eaLnBrk="1" fontAlgn="auto" latinLnBrk="0" hangingPunct="1">
              <a:spcBef>
                <a:spcPts val="0"/>
              </a:spcBef>
              <a:spcAft>
                <a:spcPts val="0"/>
              </a:spcAft>
              <a:buClrTx/>
              <a:buSzTx/>
              <a:buFontTx/>
              <a:buNone/>
              <a:tabLst/>
            </a:pPr>
            <a:r>
              <a:rPr lang="ja-JP" altLang="en-US" sz="1100" dirty="0">
                <a:solidFill>
                  <a:schemeClr val="tx1">
                    <a:lumMod val="65000"/>
                    <a:lumOff val="35000"/>
                  </a:schemeClr>
                </a:solidFill>
                <a:latin typeface="メイリオ" panose="020B0604030504040204" pitchFamily="50" charset="-128"/>
                <a:ea typeface="メイリオ" panose="020B0604030504040204" pitchFamily="50" charset="-128"/>
              </a:rPr>
              <a:t>まるごと対応します。</a:t>
            </a:r>
          </a:p>
          <a:p>
            <a:pPr marL="0" marR="0" indent="0" defTabSz="1067672" eaLnBrk="1" fontAlgn="auto" latinLnBrk="0" hangingPunct="1">
              <a:lnSpc>
                <a:spcPct val="150000"/>
              </a:lnSpc>
              <a:spcBef>
                <a:spcPts val="0"/>
              </a:spcBef>
              <a:spcAft>
                <a:spcPts val="0"/>
              </a:spcAft>
              <a:buClrTx/>
              <a:buSzTx/>
              <a:buFontTx/>
              <a:buNone/>
              <a:tabLst/>
            </a:pPr>
            <a:r>
              <a:rPr lang="en-US" altLang="ja-JP" sz="8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800" dirty="0">
                <a:solidFill>
                  <a:schemeClr val="tx1">
                    <a:lumMod val="65000"/>
                    <a:lumOff val="35000"/>
                  </a:schemeClr>
                </a:solidFill>
                <a:latin typeface="メイリオ" panose="020B0604030504040204" pitchFamily="50" charset="-128"/>
                <a:ea typeface="メイリオ" panose="020B0604030504040204" pitchFamily="50" charset="-128"/>
              </a:rPr>
              <a:t>故意による破損・紛失は除く</a:t>
            </a:r>
            <a:endParaRPr lang="en-US" altLang="ja-JP" sz="1000" kern="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9" name="正方形/長方形 58"/>
          <p:cNvSpPr/>
          <p:nvPr/>
        </p:nvSpPr>
        <p:spPr>
          <a:xfrm>
            <a:off x="6144890" y="3755610"/>
            <a:ext cx="2492990" cy="369332"/>
          </a:xfrm>
          <a:prstGeom prst="rect">
            <a:avLst/>
          </a:prstGeom>
        </p:spPr>
        <p:txBody>
          <a:bodyPr wrap="none">
            <a:spAutoFit/>
          </a:bodyPr>
          <a:lstStyle/>
          <a:p>
            <a:pPr marL="0" marR="0" indent="0" algn="ctr" defTabSz="1067672" eaLnBrk="1" fontAlgn="auto" latinLnBrk="0" hangingPunct="1">
              <a:lnSpc>
                <a:spcPct val="100000"/>
              </a:lnSpc>
              <a:spcBef>
                <a:spcPts val="0"/>
              </a:spcBef>
              <a:spcAft>
                <a:spcPts val="0"/>
              </a:spcAft>
              <a:buClrTx/>
              <a:buSzTx/>
              <a:buFontTx/>
              <a:buNone/>
              <a:tabLst/>
            </a:pPr>
            <a:r>
              <a:rPr lang="ja-JP" altLang="en-US" sz="1800" b="1" kern="0" dirty="0">
                <a:solidFill>
                  <a:schemeClr val="bg1"/>
                </a:solidFill>
                <a:latin typeface="メイリオ" panose="020B0604030504040204" pitchFamily="50" charset="-128"/>
                <a:ea typeface="メイリオ" panose="020B0604030504040204" pitchFamily="50" charset="-128"/>
              </a:rPr>
              <a:t>場所を選ばず</a:t>
            </a:r>
            <a:r>
              <a:rPr lang="ja-JP" altLang="en-US" sz="1800" b="1" kern="0" dirty="0" smtClean="0">
                <a:solidFill>
                  <a:schemeClr val="bg1"/>
                </a:solidFill>
                <a:latin typeface="メイリオ" panose="020B0604030504040204" pitchFamily="50" charset="-128"/>
                <a:ea typeface="メイリオ" panose="020B0604030504040204" pitchFamily="50" charset="-128"/>
              </a:rPr>
              <a:t>決済可能</a:t>
            </a:r>
            <a:endParaRPr lang="en-US" altLang="ja-JP" sz="1800" b="1" kern="0" dirty="0">
              <a:solidFill>
                <a:schemeClr val="bg1"/>
              </a:solidFill>
              <a:latin typeface="メイリオ" panose="020B0604030504040204" pitchFamily="50" charset="-128"/>
              <a:ea typeface="メイリオ" panose="020B0604030504040204" pitchFamily="50" charset="-128"/>
            </a:endParaRPr>
          </a:p>
        </p:txBody>
      </p:sp>
      <p:sp>
        <p:nvSpPr>
          <p:cNvPr id="60" name="正方形/長方形 59"/>
          <p:cNvSpPr/>
          <p:nvPr/>
        </p:nvSpPr>
        <p:spPr>
          <a:xfrm>
            <a:off x="6094087" y="4318978"/>
            <a:ext cx="2572147" cy="938719"/>
          </a:xfrm>
          <a:prstGeom prst="rect">
            <a:avLst/>
          </a:prstGeom>
        </p:spPr>
        <p:txBody>
          <a:bodyPr wrap="square">
            <a:spAutoFit/>
          </a:bodyPr>
          <a:lstStyle/>
          <a:p>
            <a:pPr marL="0" marR="0" indent="0" defTabSz="1067672" eaLnBrk="1" fontAlgn="auto" latinLnBrk="0" hangingPunct="1">
              <a:spcBef>
                <a:spcPts val="0"/>
              </a:spcBef>
              <a:spcAft>
                <a:spcPts val="0"/>
              </a:spcAft>
              <a:buClrTx/>
              <a:buSzTx/>
              <a:buFontTx/>
              <a:buNone/>
              <a:tabLst/>
            </a:pPr>
            <a:r>
              <a:rPr lang="ja-JP" altLang="en-US" sz="1100" dirty="0">
                <a:solidFill>
                  <a:schemeClr val="tx1">
                    <a:lumMod val="65000"/>
                    <a:lumOff val="35000"/>
                  </a:schemeClr>
                </a:solidFill>
                <a:latin typeface="メイリオ" panose="020B0604030504040204" pitchFamily="50" charset="-128"/>
                <a:ea typeface="メイリオ" panose="020B0604030504040204" pitchFamily="50" charset="-128"/>
              </a:rPr>
              <a:t>スマートフォンやタブレットを使用して、場所を選ばず、安全で多彩な決済を提供します</a:t>
            </a:r>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11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marL="0" marR="0" indent="0" defTabSz="1067672" eaLnBrk="1" fontAlgn="auto" latinLnBrk="0" hangingPunct="1">
              <a:spcBef>
                <a:spcPts val="0"/>
              </a:spcBef>
              <a:spcAft>
                <a:spcPts val="0"/>
              </a:spcAft>
              <a:buClrTx/>
              <a:buSzTx/>
              <a:buFontTx/>
              <a:buNone/>
              <a:tabLst/>
            </a:pPr>
            <a:r>
              <a:rPr lang="ja-JP" altLang="en-US" sz="1100" kern="0" dirty="0" smtClean="0">
                <a:solidFill>
                  <a:schemeClr val="tx1">
                    <a:lumMod val="65000"/>
                    <a:lumOff val="35000"/>
                  </a:schemeClr>
                </a:solidFill>
                <a:latin typeface="メイリオ" panose="020B0604030504040204" pitchFamily="50" charset="-128"/>
                <a:ea typeface="メイリオ" panose="020B0604030504040204" pitchFamily="50" charset="-128"/>
              </a:rPr>
              <a:t>通信環境さえあれば、テーブル会計も移動販売のカード決済も可能に。</a:t>
            </a:r>
            <a:endParaRPr lang="en-US" altLang="ja-JP" sz="1400" kern="0" dirty="0">
              <a:solidFill>
                <a:schemeClr val="tx1">
                  <a:lumMod val="65000"/>
                  <a:lumOff val="35000"/>
                </a:schemeClr>
              </a:solidFill>
              <a:latin typeface="メイリオ" panose="020B0604030504040204" pitchFamily="50" charset="-128"/>
              <a:ea typeface="メイリオ" panose="020B0604030504040204" pitchFamily="50" charset="-128"/>
            </a:endParaRPr>
          </a:p>
        </p:txBody>
      </p:sp>
      <p:pic>
        <p:nvPicPr>
          <p:cNvPr id="30" name="図 2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5144" y="5472298"/>
            <a:ext cx="1798535" cy="725456"/>
          </a:xfrm>
          <a:prstGeom prst="rect">
            <a:avLst/>
          </a:prstGeom>
        </p:spPr>
      </p:pic>
      <p:pic>
        <p:nvPicPr>
          <p:cNvPr id="32" name="図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59139" y="5715476"/>
            <a:ext cx="786756" cy="468000"/>
          </a:xfrm>
          <a:prstGeom prst="rect">
            <a:avLst/>
          </a:prstGeom>
        </p:spPr>
      </p:pic>
      <p:pic>
        <p:nvPicPr>
          <p:cNvPr id="33" name="図 3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22456" y="5721827"/>
            <a:ext cx="878432" cy="451131"/>
          </a:xfrm>
          <a:prstGeom prst="rect">
            <a:avLst/>
          </a:prstGeom>
        </p:spPr>
      </p:pic>
      <p:grpSp>
        <p:nvGrpSpPr>
          <p:cNvPr id="45" name="グループ化 44"/>
          <p:cNvGrpSpPr/>
          <p:nvPr/>
        </p:nvGrpSpPr>
        <p:grpSpPr>
          <a:xfrm>
            <a:off x="7203380" y="5277399"/>
            <a:ext cx="626170" cy="895559"/>
            <a:chOff x="7247830" y="5402353"/>
            <a:chExt cx="538803" cy="770605"/>
          </a:xfrm>
        </p:grpSpPr>
        <p:pic>
          <p:nvPicPr>
            <p:cNvPr id="34" name="図 3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16196" y="5402353"/>
              <a:ext cx="170437" cy="170437"/>
            </a:xfrm>
            <a:prstGeom prst="rect">
              <a:avLst/>
            </a:prstGeom>
          </p:spPr>
        </p:pic>
        <p:sp>
          <p:nvSpPr>
            <p:cNvPr id="37" name="角丸四角形 36"/>
            <p:cNvSpPr/>
            <p:nvPr/>
          </p:nvSpPr>
          <p:spPr bwMode="auto">
            <a:xfrm>
              <a:off x="7268586" y="5540410"/>
              <a:ext cx="360000" cy="632548"/>
            </a:xfrm>
            <a:prstGeom prst="roundRect">
              <a:avLst/>
            </a:prstGeom>
            <a:solidFill>
              <a:schemeClr val="bg1"/>
            </a:solidFill>
            <a:ln w="19050" algn="ctr">
              <a:noFill/>
              <a:miter lim="800000"/>
              <a:headEnd/>
              <a:tailEnd/>
            </a:ln>
            <a:effectLst>
              <a:outerShdw blurRad="50800" dist="38100" dir="2700000" sx="97000" sy="97000" algn="tl" rotWithShape="0">
                <a:prstClr val="black">
                  <a:alpha val="40000"/>
                </a:prstClr>
              </a:outerShdw>
            </a:effectLst>
            <a:extLst/>
          </p:spPr>
          <p:txBody>
            <a:bodyPr wrap="square" lIns="90000" tIns="46800" rIns="90000" bIns="46800" rtlCol="0" anchor="ctr">
              <a:spAutoFit/>
            </a:bodyPr>
            <a:lstStyle/>
            <a:p>
              <a:pPr marL="0" marR="0" indent="0" algn="ctr" defTabSz="1067672" eaLnBrk="1" fontAlgn="auto" latinLnBrk="0" hangingPunct="1">
                <a:lnSpc>
                  <a:spcPct val="100000"/>
                </a:lnSpc>
                <a:spcBef>
                  <a:spcPts val="0"/>
                </a:spcBef>
                <a:spcAft>
                  <a:spcPts val="0"/>
                </a:spcAft>
                <a:buClrTx/>
                <a:buSzTx/>
                <a:buFontTx/>
                <a:buNone/>
                <a:tabLst/>
              </a:pPr>
              <a:endParaRPr kumimoji="1" lang="ja-JP" altLang="en-US" sz="24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pic>
          <p:nvPicPr>
            <p:cNvPr id="31" name="図 3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47830" y="5540410"/>
              <a:ext cx="388190" cy="632548"/>
            </a:xfrm>
            <a:prstGeom prst="rect">
              <a:avLst/>
            </a:prstGeom>
          </p:spPr>
        </p:pic>
      </p:grpSp>
      <p:sp>
        <p:nvSpPr>
          <p:cNvPr id="46" name="正方形/長方形 45"/>
          <p:cNvSpPr/>
          <p:nvPr/>
        </p:nvSpPr>
        <p:spPr>
          <a:xfrm>
            <a:off x="3327248" y="5256581"/>
            <a:ext cx="758541" cy="261610"/>
          </a:xfrm>
          <a:prstGeom prst="rect">
            <a:avLst/>
          </a:prstGeom>
        </p:spPr>
        <p:txBody>
          <a:bodyPr wrap="none">
            <a:spAutoFit/>
          </a:bodyPr>
          <a:lstStyle/>
          <a:p>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▶接触</a:t>
            </a:r>
            <a:r>
              <a:rPr lang="en-US" altLang="ja-JP" sz="1100" dirty="0" smtClean="0">
                <a:solidFill>
                  <a:schemeClr val="tx1">
                    <a:lumMod val="65000"/>
                    <a:lumOff val="35000"/>
                  </a:schemeClr>
                </a:solidFill>
                <a:latin typeface="メイリオ" panose="020B0604030504040204" pitchFamily="50" charset="-128"/>
                <a:ea typeface="メイリオ" panose="020B0604030504040204" pitchFamily="50" charset="-128"/>
              </a:rPr>
              <a:t>IC</a:t>
            </a:r>
            <a:endParaRPr lang="ja-JP" altLang="en-US" sz="1100" dirty="0"/>
          </a:p>
        </p:txBody>
      </p:sp>
      <p:sp>
        <p:nvSpPr>
          <p:cNvPr id="63" name="正方形/長方形 62"/>
          <p:cNvSpPr/>
          <p:nvPr/>
        </p:nvSpPr>
        <p:spPr>
          <a:xfrm>
            <a:off x="4552798" y="5256581"/>
            <a:ext cx="1313180" cy="261610"/>
          </a:xfrm>
          <a:prstGeom prst="rect">
            <a:avLst/>
          </a:prstGeom>
        </p:spPr>
        <p:txBody>
          <a:bodyPr wrap="none">
            <a:spAutoFit/>
          </a:bodyPr>
          <a:lstStyle/>
          <a:p>
            <a:r>
              <a:rPr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▶磁気ストライプ</a:t>
            </a:r>
            <a:endParaRPr lang="ja-JP" altLang="en-US" sz="1100" dirty="0"/>
          </a:p>
        </p:txBody>
      </p:sp>
      <p:sp>
        <p:nvSpPr>
          <p:cNvPr id="64" name="正方形/長方形 63"/>
          <p:cNvSpPr/>
          <p:nvPr/>
        </p:nvSpPr>
        <p:spPr>
          <a:xfrm>
            <a:off x="327261" y="2339203"/>
            <a:ext cx="1127232" cy="253916"/>
          </a:xfrm>
          <a:prstGeom prst="rect">
            <a:avLst/>
          </a:prstGeom>
        </p:spPr>
        <p:txBody>
          <a:bodyPr wrap="none">
            <a:spAutoFit/>
          </a:bodyPr>
          <a:lstStyle/>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rPr>
              <a:t>▶対応ブランド</a:t>
            </a:r>
            <a:endParaRPr lang="ja-JP" altLang="en-US" sz="1050" dirty="0"/>
          </a:p>
        </p:txBody>
      </p:sp>
      <p:pic>
        <p:nvPicPr>
          <p:cNvPr id="47" name="図 4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8986" y="2556709"/>
            <a:ext cx="4942164" cy="590458"/>
          </a:xfrm>
          <a:prstGeom prst="rect">
            <a:avLst/>
          </a:prstGeom>
        </p:spPr>
      </p:pic>
    </p:spTree>
    <p:extLst>
      <p:ext uri="{BB962C8B-B14F-4D97-AF65-F5344CB8AC3E}">
        <p14:creationId xmlns:p14="http://schemas.microsoft.com/office/powerpoint/2010/main" val="213675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547664" y="188639"/>
            <a:ext cx="6059488" cy="504057"/>
          </a:xfrm>
        </p:spPr>
        <p:txBody>
          <a:bodyPr>
            <a:normAutofit/>
          </a:bodyPr>
          <a:lstStyle/>
          <a:p>
            <a:r>
              <a:rPr lang="en-US" altLang="ja-JP" sz="2400" b="1" dirty="0" smtClean="0"/>
              <a:t>4</a:t>
            </a:r>
            <a:r>
              <a:rPr lang="ja-JP" altLang="en-US" sz="2400"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出張</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コスト（航空券）削減</a:t>
            </a:r>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561" y="1927513"/>
            <a:ext cx="2546322" cy="732890"/>
          </a:xfrm>
          <a:prstGeom prst="rect">
            <a:avLst/>
          </a:prstGeom>
        </p:spPr>
      </p:pic>
      <p:sp>
        <p:nvSpPr>
          <p:cNvPr id="23" name="テキスト ボックス 22"/>
          <p:cNvSpPr txBox="1"/>
          <p:nvPr/>
        </p:nvSpPr>
        <p:spPr>
          <a:xfrm>
            <a:off x="329665" y="986939"/>
            <a:ext cx="8538665" cy="646331"/>
          </a:xfrm>
          <a:prstGeom prst="rect">
            <a:avLst/>
          </a:prstGeom>
          <a:noFill/>
        </p:spPr>
        <p:txBody>
          <a:bodyPr wrap="square" rtlCol="0">
            <a:spAutoFit/>
          </a:bodyP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イニシャル・ランニングコスト</a:t>
            </a: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円ではじめられる、出張コストの削減</a:t>
            </a:r>
            <a:endPar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国内</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出張される企業様へ無料でシステム提供！</a:t>
            </a:r>
          </a:p>
        </p:txBody>
      </p:sp>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1561" y="3560007"/>
            <a:ext cx="2320394" cy="447508"/>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671" y="4161883"/>
            <a:ext cx="2858035" cy="435830"/>
          </a:xfrm>
          <a:prstGeom prst="rect">
            <a:avLst/>
          </a:prstGeom>
        </p:spPr>
      </p:pic>
      <p:pic>
        <p:nvPicPr>
          <p:cNvPr id="14" name="図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4671" y="4752081"/>
            <a:ext cx="1715649" cy="447508"/>
          </a:xfrm>
          <a:prstGeom prst="rect">
            <a:avLst/>
          </a:prstGeom>
        </p:spPr>
      </p:pic>
      <p:sp>
        <p:nvSpPr>
          <p:cNvPr id="3" name="角丸四角形 2"/>
          <p:cNvSpPr/>
          <p:nvPr/>
        </p:nvSpPr>
        <p:spPr>
          <a:xfrm>
            <a:off x="3319730" y="2133073"/>
            <a:ext cx="5631625" cy="1426934"/>
          </a:xfrm>
          <a:prstGeom prst="roundRect">
            <a:avLst>
              <a:gd name="adj" fmla="val 865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3429034" y="2340296"/>
            <a:ext cx="4886816" cy="307777"/>
          </a:xfrm>
          <a:prstGeom prst="rect">
            <a:avLst/>
          </a:prstGeom>
          <a:noFill/>
        </p:spPr>
        <p:txBody>
          <a:bodyPr wrap="square" rtlCol="0">
            <a:spAutoFit/>
          </a:bodyPr>
          <a:lstStyle/>
          <a:p>
            <a:r>
              <a:rPr kumimoji="1" lang="ja-JP" altLang="en-US" sz="1400" b="1" u="sng" dirty="0" smtClean="0">
                <a:solidFill>
                  <a:schemeClr val="tx1">
                    <a:lumMod val="85000"/>
                    <a:lumOff val="15000"/>
                  </a:schemeClr>
                </a:solidFill>
                <a:latin typeface="メイリオ" panose="020B0604030504040204" pitchFamily="50" charset="-128"/>
                <a:ea typeface="メイリオ" panose="020B0604030504040204" pitchFamily="50" charset="-128"/>
              </a:rPr>
              <a:t>出張</a:t>
            </a:r>
            <a:r>
              <a:rPr lang="ja-JP" altLang="en-US" sz="1400" b="1" u="sng" dirty="0">
                <a:solidFill>
                  <a:schemeClr val="tx1">
                    <a:lumMod val="85000"/>
                    <a:lumOff val="15000"/>
                  </a:schemeClr>
                </a:solidFill>
                <a:latin typeface="メイリオ" panose="020B0604030504040204" pitchFamily="50" charset="-128"/>
                <a:ea typeface="メイリオ" panose="020B0604030504040204" pitchFamily="50" charset="-128"/>
              </a:rPr>
              <a:t>時</a:t>
            </a:r>
            <a:r>
              <a:rPr kumimoji="1" lang="ja-JP" altLang="en-US" sz="1400" b="1" u="sng" dirty="0" smtClean="0">
                <a:solidFill>
                  <a:schemeClr val="tx1">
                    <a:lumMod val="85000"/>
                    <a:lumOff val="15000"/>
                  </a:schemeClr>
                </a:solidFill>
                <a:latin typeface="メイリオ" panose="020B0604030504040204" pitchFamily="50" charset="-128"/>
                <a:ea typeface="メイリオ" panose="020B0604030504040204" pitchFamily="50" charset="-128"/>
              </a:rPr>
              <a:t>の航空券代金・・・高くないですか？</a:t>
            </a:r>
            <a:endParaRPr kumimoji="1" lang="ja-JP" altLang="en-US" sz="1400" b="1" u="sng"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469376" y="2638441"/>
            <a:ext cx="5427303" cy="759182"/>
          </a:xfrm>
          <a:prstGeom prst="rect">
            <a:avLst/>
          </a:prstGeom>
          <a:noFill/>
        </p:spPr>
        <p:txBody>
          <a:bodyPr wrap="square" rtlCol="0">
            <a:spAutoFit/>
          </a:bodyPr>
          <a:lstStyle/>
          <a:p>
            <a:pPr>
              <a:lnSpc>
                <a:spcPts val="1300"/>
              </a:lnSpc>
            </a:pPr>
            <a:r>
              <a:rPr kumimoji="1"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航空チケットは同じ航空会社の同じ条件であっても、</a:t>
            </a:r>
            <a:r>
              <a:rPr kumimoji="1" lang="ja-JP" altLang="en-US" sz="1200" b="1" dirty="0" smtClean="0">
                <a:solidFill>
                  <a:schemeClr val="tx1">
                    <a:lumMod val="85000"/>
                    <a:lumOff val="15000"/>
                  </a:schemeClr>
                </a:solidFill>
                <a:latin typeface="メイリオ" panose="020B0604030504040204" pitchFamily="50" charset="-128"/>
                <a:ea typeface="メイリオ" panose="020B0604030504040204" pitchFamily="50" charset="-128"/>
              </a:rPr>
              <a:t>株主優待券</a:t>
            </a:r>
            <a:r>
              <a:rPr kumimoji="1"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を利用したり、</a:t>
            </a:r>
            <a:r>
              <a:rPr kumimoji="1" lang="ja-JP" altLang="en-US" sz="1200" b="1" dirty="0" smtClean="0">
                <a:solidFill>
                  <a:schemeClr val="tx1">
                    <a:lumMod val="85000"/>
                    <a:lumOff val="15000"/>
                  </a:schemeClr>
                </a:solidFill>
                <a:latin typeface="メイリオ" panose="020B0604030504040204" pitchFamily="50" charset="-128"/>
                <a:ea typeface="メイリオ" panose="020B0604030504040204" pitchFamily="50" charset="-128"/>
              </a:rPr>
              <a:t>コードシェア便</a:t>
            </a: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 </a:t>
            </a:r>
            <a:r>
              <a:rPr kumimoji="1"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を利用したりすることで、</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格安で手配できます。</a:t>
            </a:r>
            <a:endPar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endParaRPr>
          </a:p>
          <a:p>
            <a:pPr>
              <a:lnSpc>
                <a:spcPts val="1300"/>
              </a:lnSpc>
            </a:pPr>
            <a:r>
              <a:rPr lang="ja-JP" altLang="en-US" sz="1050" dirty="0" smtClean="0">
                <a:solidFill>
                  <a:schemeClr val="tx1">
                    <a:lumMod val="85000"/>
                    <a:lumOff val="15000"/>
                  </a:schemeClr>
                </a:solidFill>
                <a:latin typeface="メイリオ" panose="020B0604030504040204" pitchFamily="50" charset="-128"/>
                <a:ea typeface="メイリオ" panose="020B0604030504040204" pitchFamily="50" charset="-128"/>
              </a:rPr>
              <a:t>　</a:t>
            </a:r>
            <a:r>
              <a:rPr lang="en-US" altLang="ja-JP" sz="1050" dirty="0" smtClean="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1050" dirty="0">
                <a:solidFill>
                  <a:schemeClr val="tx1">
                    <a:lumMod val="85000"/>
                    <a:lumOff val="15000"/>
                  </a:schemeClr>
                </a:solidFill>
                <a:latin typeface="メイリオ" panose="020B0604030504040204" pitchFamily="50" charset="-128"/>
                <a:ea typeface="メイリオ" panose="020B0604030504040204" pitchFamily="50" charset="-128"/>
              </a:rPr>
              <a:t>一つの定期航空便に複数の航空会社の便名を付与して運航される</a:t>
            </a:r>
            <a:r>
              <a:rPr lang="ja-JP" altLang="en-US" sz="1050" dirty="0" smtClean="0">
                <a:solidFill>
                  <a:schemeClr val="tx1">
                    <a:lumMod val="85000"/>
                    <a:lumOff val="15000"/>
                  </a:schemeClr>
                </a:solidFill>
                <a:latin typeface="メイリオ" panose="020B0604030504040204" pitchFamily="50" charset="-128"/>
                <a:ea typeface="メイリオ" panose="020B0604030504040204" pitchFamily="50" charset="-128"/>
              </a:rPr>
              <a:t>便</a:t>
            </a:r>
            <a:endParaRPr lang="en-US" altLang="ja-JP" sz="1050" dirty="0" smtClean="0">
              <a:solidFill>
                <a:schemeClr val="tx1">
                  <a:lumMod val="85000"/>
                  <a:lumOff val="15000"/>
                </a:schemeClr>
              </a:solidFill>
              <a:latin typeface="メイリオ" panose="020B0604030504040204" pitchFamily="50" charset="-128"/>
              <a:ea typeface="メイリオ" panose="020B0604030504040204" pitchFamily="50" charset="-128"/>
            </a:endParaRPr>
          </a:p>
          <a:p>
            <a:pPr>
              <a:lnSpc>
                <a:spcPts val="1300"/>
              </a:lnSpc>
            </a:pP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様々な</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ノウハウを駆使し</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、チケット</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料金の大幅</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削減を実現いたします。</a:t>
            </a:r>
            <a:endPar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469376" y="3898515"/>
            <a:ext cx="4886816" cy="307777"/>
          </a:xfrm>
          <a:prstGeom prst="rect">
            <a:avLst/>
          </a:prstGeom>
          <a:noFill/>
        </p:spPr>
        <p:txBody>
          <a:bodyPr wrap="square" rtlCol="0">
            <a:spAutoFit/>
          </a:bodyPr>
          <a:lstStyle/>
          <a:p>
            <a:r>
              <a:rPr kumimoji="1" lang="ja-JP" altLang="en-US" sz="1400" b="1" u="sng" dirty="0" smtClean="0">
                <a:solidFill>
                  <a:schemeClr val="tx1">
                    <a:lumMod val="85000"/>
                    <a:lumOff val="15000"/>
                  </a:schemeClr>
                </a:solidFill>
                <a:latin typeface="メイリオ" panose="020B0604030504040204" pitchFamily="50" charset="-128"/>
                <a:ea typeface="メイリオ" panose="020B0604030504040204" pitchFamily="50" charset="-128"/>
              </a:rPr>
              <a:t>チケット手配に多くの業務時間を割いていませんか？</a:t>
            </a:r>
            <a:endParaRPr kumimoji="1" lang="ja-JP" altLang="en-US" sz="1400" b="1" u="sng"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3441027" y="4244129"/>
            <a:ext cx="5427303" cy="759182"/>
          </a:xfrm>
          <a:prstGeom prst="rect">
            <a:avLst/>
          </a:prstGeom>
          <a:noFill/>
        </p:spPr>
        <p:txBody>
          <a:bodyPr wrap="square" rtlCol="0">
            <a:spAutoFit/>
          </a:bodyPr>
          <a:lstStyle/>
          <a:p>
            <a:pPr>
              <a:lnSpc>
                <a:spcPts val="1300"/>
              </a:lnSpc>
            </a:pPr>
            <a:r>
              <a:rPr kumimoji="1"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社員がコスト意識を持つことは重要ですが、手間をかけすぎて本来の業務に集中できず、浮いたコスト以上に時間をかけてしまうと意味がありません</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rPr>
              <a:t>CosPro</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のオペレーターに依頼することで、コストをかけずにチケット料金の削減が可能です。</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秘書室</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をアウトソーシングしていただくイメージです。</a:t>
            </a:r>
            <a:endParaRPr kumimoji="1"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441858" y="5582127"/>
            <a:ext cx="4886816" cy="307777"/>
          </a:xfrm>
          <a:prstGeom prst="rect">
            <a:avLst/>
          </a:prstGeom>
          <a:noFill/>
        </p:spPr>
        <p:txBody>
          <a:bodyPr wrap="square" rtlCol="0">
            <a:spAutoFit/>
          </a:bodyPr>
          <a:lstStyle/>
          <a:p>
            <a:r>
              <a:rPr kumimoji="1" lang="ja-JP" altLang="en-US" sz="1400" b="1" u="sng" dirty="0" smtClean="0">
                <a:solidFill>
                  <a:schemeClr val="tx1">
                    <a:lumMod val="85000"/>
                    <a:lumOff val="15000"/>
                  </a:schemeClr>
                </a:solidFill>
                <a:latin typeface="メイリオ" panose="020B0604030504040204" pitchFamily="50" charset="-128"/>
                <a:ea typeface="メイリオ" panose="020B0604030504040204" pitchFamily="50" charset="-128"/>
              </a:rPr>
              <a:t>出張費の管理や価格の適正化はできていますか？</a:t>
            </a:r>
            <a:endParaRPr kumimoji="1" lang="ja-JP" altLang="en-US" sz="1400" b="1" u="sng"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3469376" y="5866936"/>
            <a:ext cx="5427303" cy="759182"/>
          </a:xfrm>
          <a:prstGeom prst="rect">
            <a:avLst/>
          </a:prstGeom>
          <a:noFill/>
        </p:spPr>
        <p:txBody>
          <a:bodyPr wrap="square" rtlCol="0">
            <a:spAutoFit/>
          </a:bodyPr>
          <a:lstStyle/>
          <a:p>
            <a:pPr>
              <a:lnSpc>
                <a:spcPts val="1300"/>
              </a:lnSpc>
            </a:pPr>
            <a:r>
              <a:rPr kumimoji="1"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依頼した手配内容は、管理者専用の申し込み履歴画面で即座にご確認いただけます。過去の履歴や現在の予約状況などを見られる管理システムにより、スマートに管理できます。</a:t>
            </a:r>
            <a:endParaRPr kumimoji="1"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endParaRPr>
          </a:p>
          <a:p>
            <a:pPr>
              <a:lnSpc>
                <a:spcPts val="1300"/>
              </a:lnSpc>
            </a:pPr>
            <a:r>
              <a:rPr kumimoji="1"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支払いは一括請求となるので、社員の立て替えや仮払い</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rPr>
              <a:t>が不要になります。</a:t>
            </a:r>
            <a:endParaRPr kumimoji="1"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3363967" y="1970873"/>
            <a:ext cx="5504363" cy="307777"/>
          </a:xfrm>
          <a:prstGeom prst="rect">
            <a:avLst/>
          </a:prstGeom>
          <a:solidFill>
            <a:schemeClr val="accent6">
              <a:lumMod val="75000"/>
            </a:schemeClr>
          </a:solidFill>
        </p:spPr>
        <p:txBody>
          <a:bodyPr wrap="square"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直接コストの</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削減</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3363967" y="3530563"/>
            <a:ext cx="5504363" cy="307777"/>
          </a:xfrm>
          <a:prstGeom prst="rect">
            <a:avLst/>
          </a:prstGeom>
          <a:solidFill>
            <a:schemeClr val="accent6">
              <a:lumMod val="75000"/>
            </a:schemeClr>
          </a:solidFill>
        </p:spPr>
        <p:txBody>
          <a:bodyPr wrap="square"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間接</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コストの削減</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3363967" y="5214175"/>
            <a:ext cx="5504363" cy="307777"/>
          </a:xfrm>
          <a:prstGeom prst="rect">
            <a:avLst/>
          </a:prstGeom>
          <a:solidFill>
            <a:schemeClr val="accent6">
              <a:lumMod val="75000"/>
            </a:schemeClr>
          </a:solidFill>
        </p:spPr>
        <p:txBody>
          <a:bodyPr wrap="square" rtlCol="0">
            <a:spAutoFit/>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の見える化</a:t>
            </a:r>
          </a:p>
        </p:txBody>
      </p:sp>
    </p:spTree>
    <p:extLst>
      <p:ext uri="{BB962C8B-B14F-4D97-AF65-F5344CB8AC3E}">
        <p14:creationId xmlns:p14="http://schemas.microsoft.com/office/powerpoint/2010/main" val="299615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547664" y="188639"/>
            <a:ext cx="6059488" cy="504057"/>
          </a:xfrm>
        </p:spPr>
        <p:txBody>
          <a:bodyPr>
            <a:normAutofit/>
          </a:bodyPr>
          <a:lstStyle/>
          <a:p>
            <a:r>
              <a:rPr lang="en-US" altLang="ja-JP" sz="2400" b="1" dirty="0" smtClean="0"/>
              <a:t>4</a:t>
            </a:r>
            <a:r>
              <a:rPr lang="ja-JP" altLang="en-US" sz="2400"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出張</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コスト（航空券）削減</a:t>
            </a:r>
          </a:p>
        </p:txBody>
      </p:sp>
      <p:sp>
        <p:nvSpPr>
          <p:cNvPr id="7" name="タイトル 1"/>
          <p:cNvSpPr txBox="1">
            <a:spLocks/>
          </p:cNvSpPr>
          <p:nvPr/>
        </p:nvSpPr>
        <p:spPr>
          <a:xfrm>
            <a:off x="251520" y="840904"/>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smtClean="0">
                <a:solidFill>
                  <a:schemeClr val="tx1">
                    <a:lumMod val="65000"/>
                    <a:lumOff val="35000"/>
                  </a:schemeClr>
                </a:solidFill>
              </a:rPr>
              <a:t>削減事例</a:t>
            </a:r>
            <a:endParaRPr lang="ja-JP" altLang="en-US" sz="2400" b="1" dirty="0">
              <a:solidFill>
                <a:schemeClr val="tx1">
                  <a:lumMod val="65000"/>
                  <a:lumOff val="35000"/>
                </a:schemeClr>
              </a:solidFill>
            </a:endParaRPr>
          </a:p>
        </p:txBody>
      </p:sp>
      <p:cxnSp>
        <p:nvCxnSpPr>
          <p:cNvPr id="4" name="直線コネクタ 3"/>
          <p:cNvCxnSpPr/>
          <p:nvPr/>
        </p:nvCxnSpPr>
        <p:spPr>
          <a:xfrm>
            <a:off x="273292" y="1290531"/>
            <a:ext cx="8619188" cy="21771"/>
          </a:xfrm>
          <a:prstGeom prst="line">
            <a:avLst/>
          </a:prstGeom>
          <a:ln w="31750"/>
          <a:effectLst/>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417510" y="1488130"/>
            <a:ext cx="1988435" cy="504057"/>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smtClean="0">
                <a:solidFill>
                  <a:schemeClr val="bg1"/>
                </a:solidFill>
                <a:effectLst>
                  <a:outerShdw blurRad="38100" dist="38100" dir="2700000" algn="tl">
                    <a:srgbClr val="000000">
                      <a:alpha val="43137"/>
                    </a:srgbClr>
                  </a:outerShdw>
                </a:effectLst>
              </a:rPr>
              <a:t>ハウスメーカー</a:t>
            </a:r>
            <a:endParaRPr lang="ja-JP" altLang="en-US" sz="1800" b="1" dirty="0">
              <a:solidFill>
                <a:schemeClr val="bg1"/>
              </a:solidFill>
              <a:effectLst>
                <a:outerShdw blurRad="38100" dist="38100" dir="2700000" algn="tl">
                  <a:srgbClr val="000000">
                    <a:alpha val="43137"/>
                  </a:srgbClr>
                </a:outerShdw>
              </a:effectLst>
            </a:endParaRPr>
          </a:p>
        </p:txBody>
      </p:sp>
      <p:sp>
        <p:nvSpPr>
          <p:cNvPr id="11" name="テキスト ボックス 10"/>
          <p:cNvSpPr txBox="1"/>
          <p:nvPr/>
        </p:nvSpPr>
        <p:spPr>
          <a:xfrm>
            <a:off x="323528" y="2098576"/>
            <a:ext cx="1973617" cy="646331"/>
          </a:xfrm>
          <a:prstGeom prst="rect">
            <a:avLst/>
          </a:prstGeom>
          <a:noFill/>
        </p:spPr>
        <p:txBody>
          <a:bodyPr wrap="none" rtlCol="0">
            <a:spAutoFit/>
          </a:bodyPr>
          <a:lstStyle/>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■エリア：全国</a:t>
            </a:r>
          </a:p>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■社員数：</a:t>
            </a:r>
            <a:r>
              <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rPr>
              <a:t>10000</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名以上</a:t>
            </a:r>
          </a:p>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■航空券利用：</a:t>
            </a:r>
            <a:r>
              <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rPr>
              <a:t>600</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席</a:t>
            </a:r>
            <a:r>
              <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年</a:t>
            </a:r>
            <a:endParaRPr kumimoji="1"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3"/>
          <a:stretch>
            <a:fillRect/>
          </a:stretch>
        </p:blipFill>
        <p:spPr>
          <a:xfrm>
            <a:off x="613023" y="2682163"/>
            <a:ext cx="1306136" cy="1071701"/>
          </a:xfrm>
          <a:prstGeom prst="rect">
            <a:avLst/>
          </a:prstGeom>
        </p:spPr>
      </p:pic>
      <p:cxnSp>
        <p:nvCxnSpPr>
          <p:cNvPr id="15" name="直線コネクタ 14"/>
          <p:cNvCxnSpPr/>
          <p:nvPr/>
        </p:nvCxnSpPr>
        <p:spPr>
          <a:xfrm>
            <a:off x="273292" y="3865240"/>
            <a:ext cx="8619188" cy="21771"/>
          </a:xfrm>
          <a:prstGeom prst="line">
            <a:avLst/>
          </a:prstGeom>
          <a:ln w="19050">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039904" y="1443427"/>
            <a:ext cx="3162674" cy="923330"/>
          </a:xfrm>
          <a:prstGeom prst="rect">
            <a:avLst/>
          </a:prstGeom>
          <a:noFill/>
        </p:spPr>
        <p:txBody>
          <a:bodyPr wrap="square" rtlCol="0">
            <a:spAutoFit/>
          </a:bodyPr>
          <a:lstStyle/>
          <a:p>
            <a:r>
              <a:rPr lang="ja-JP" altLang="en-US" sz="2400" b="1" dirty="0">
                <a:solidFill>
                  <a:srgbClr val="C00000"/>
                </a:solidFill>
                <a:latin typeface="メイリオ" panose="020B0604030504040204" pitchFamily="50" charset="-128"/>
                <a:ea typeface="メイリオ" panose="020B0604030504040204" pitchFamily="50" charset="-128"/>
              </a:rPr>
              <a:t>削減率</a:t>
            </a:r>
            <a:r>
              <a:rPr lang="en-US" altLang="ja-JP" sz="5400" b="1" dirty="0">
                <a:solidFill>
                  <a:srgbClr val="C00000"/>
                </a:solidFill>
                <a:latin typeface="メイリオ" panose="020B0604030504040204" pitchFamily="50" charset="-128"/>
                <a:ea typeface="メイリオ" panose="020B0604030504040204" pitchFamily="50" charset="-128"/>
              </a:rPr>
              <a:t>22.5</a:t>
            </a:r>
            <a:r>
              <a:rPr lang="ja-JP" altLang="en-US" sz="2400" b="1" dirty="0">
                <a:solidFill>
                  <a:srgbClr val="C00000"/>
                </a:solidFill>
                <a:latin typeface="メイリオ" panose="020B0604030504040204" pitchFamily="50" charset="-128"/>
                <a:ea typeface="メイリオ" panose="020B0604030504040204" pitchFamily="50" charset="-128"/>
              </a:rPr>
              <a:t>％</a:t>
            </a:r>
          </a:p>
        </p:txBody>
      </p:sp>
      <p:sp>
        <p:nvSpPr>
          <p:cNvPr id="19" name="テキスト ボックス 18"/>
          <p:cNvSpPr txBox="1"/>
          <p:nvPr/>
        </p:nvSpPr>
        <p:spPr>
          <a:xfrm>
            <a:off x="4716642" y="2189810"/>
            <a:ext cx="3373039" cy="707886"/>
          </a:xfrm>
          <a:prstGeom prst="rect">
            <a:avLst/>
          </a:prstGeom>
          <a:noFill/>
        </p:spPr>
        <p:txBody>
          <a:bodyPr wrap="none" rtlCol="0">
            <a:spAutoFit/>
          </a:bodyPr>
          <a:lstStyle/>
          <a:p>
            <a:r>
              <a:rPr lang="ja-JP" altLang="en-US" sz="4000" b="1" dirty="0" smtClean="0">
                <a:solidFill>
                  <a:srgbClr val="C00000"/>
                </a:solidFill>
                <a:latin typeface="メイリオ" panose="020B0604030504040204" pitchFamily="50" charset="-128"/>
                <a:ea typeface="メイリオ" panose="020B0604030504040204" pitchFamily="50" charset="-128"/>
              </a:rPr>
              <a:t>▲</a:t>
            </a:r>
            <a:r>
              <a:rPr lang="en-US" altLang="ja-JP" sz="4000" b="1" dirty="0" smtClean="0">
                <a:solidFill>
                  <a:srgbClr val="C00000"/>
                </a:solidFill>
                <a:latin typeface="メイリオ" panose="020B0604030504040204" pitchFamily="50" charset="-128"/>
                <a:ea typeface="メイリオ" panose="020B0604030504040204" pitchFamily="50" charset="-128"/>
              </a:rPr>
              <a:t>4,200</a:t>
            </a:r>
            <a:r>
              <a:rPr lang="ja-JP" altLang="en-US" sz="2400" b="1" dirty="0" smtClean="0">
                <a:solidFill>
                  <a:srgbClr val="C00000"/>
                </a:solidFill>
                <a:latin typeface="メイリオ" panose="020B0604030504040204" pitchFamily="50" charset="-128"/>
                <a:ea typeface="メイリオ" panose="020B0604030504040204" pitchFamily="50" charset="-128"/>
              </a:rPr>
              <a:t>万円</a:t>
            </a:r>
            <a:r>
              <a:rPr lang="en-US" altLang="ja-JP" sz="2400" b="1" dirty="0" smtClean="0">
                <a:solidFill>
                  <a:srgbClr val="C00000"/>
                </a:solidFill>
                <a:latin typeface="メイリオ" panose="020B0604030504040204" pitchFamily="50" charset="-128"/>
                <a:ea typeface="メイリオ" panose="020B0604030504040204" pitchFamily="50" charset="-128"/>
              </a:rPr>
              <a:t>/</a:t>
            </a:r>
            <a:r>
              <a:rPr lang="ja-JP" altLang="en-US" sz="2400" b="1" dirty="0" smtClean="0">
                <a:solidFill>
                  <a:srgbClr val="C00000"/>
                </a:solidFill>
                <a:latin typeface="メイリオ" panose="020B0604030504040204" pitchFamily="50" charset="-128"/>
                <a:ea typeface="メイリオ" panose="020B0604030504040204" pitchFamily="50" charset="-128"/>
              </a:rPr>
              <a:t>年</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2727998" y="1801392"/>
            <a:ext cx="631401" cy="185462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コネクタ 21"/>
          <p:cNvCxnSpPr/>
          <p:nvPr/>
        </p:nvCxnSpPr>
        <p:spPr>
          <a:xfrm flipV="1">
            <a:off x="2410989" y="3656020"/>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3548262" y="1801393"/>
            <a:ext cx="631401" cy="513472"/>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548261" y="2314865"/>
            <a:ext cx="631401" cy="1334352"/>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2691678" y="2580494"/>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1.86</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億</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495101" y="2759197"/>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1.44</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億</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3466829" y="1947395"/>
            <a:ext cx="819121"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4,200</a:t>
            </a:r>
            <a:r>
              <a:rPr lang="ja-JP" altLang="en-US" sz="8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287648816"/>
              </p:ext>
            </p:extLst>
          </p:nvPr>
        </p:nvGraphicFramePr>
        <p:xfrm>
          <a:off x="4603746" y="2786372"/>
          <a:ext cx="4144721" cy="760368"/>
        </p:xfrm>
        <a:graphic>
          <a:graphicData uri="http://schemas.openxmlformats.org/drawingml/2006/table">
            <a:tbl>
              <a:tblPr firstRow="1" bandRow="1">
                <a:tableStyleId>{5C22544A-7EE6-4342-B048-85BDC9FD1C3A}</a:tableStyleId>
              </a:tblPr>
              <a:tblGrid>
                <a:gridCol w="592103">
                  <a:extLst>
                    <a:ext uri="{9D8B030D-6E8A-4147-A177-3AD203B41FA5}">
                      <a16:colId xmlns:a16="http://schemas.microsoft.com/office/drawing/2014/main" val="1249161092"/>
                    </a:ext>
                  </a:extLst>
                </a:gridCol>
                <a:gridCol w="592103">
                  <a:extLst>
                    <a:ext uri="{9D8B030D-6E8A-4147-A177-3AD203B41FA5}">
                      <a16:colId xmlns:a16="http://schemas.microsoft.com/office/drawing/2014/main" val="176604961"/>
                    </a:ext>
                  </a:extLst>
                </a:gridCol>
                <a:gridCol w="592103">
                  <a:extLst>
                    <a:ext uri="{9D8B030D-6E8A-4147-A177-3AD203B41FA5}">
                      <a16:colId xmlns:a16="http://schemas.microsoft.com/office/drawing/2014/main" val="1172306350"/>
                    </a:ext>
                  </a:extLst>
                </a:gridCol>
                <a:gridCol w="592103">
                  <a:extLst>
                    <a:ext uri="{9D8B030D-6E8A-4147-A177-3AD203B41FA5}">
                      <a16:colId xmlns:a16="http://schemas.microsoft.com/office/drawing/2014/main" val="3494491041"/>
                    </a:ext>
                  </a:extLst>
                </a:gridCol>
                <a:gridCol w="592103">
                  <a:extLst>
                    <a:ext uri="{9D8B030D-6E8A-4147-A177-3AD203B41FA5}">
                      <a16:colId xmlns:a16="http://schemas.microsoft.com/office/drawing/2014/main" val="3236382218"/>
                    </a:ext>
                  </a:extLst>
                </a:gridCol>
                <a:gridCol w="592103">
                  <a:extLst>
                    <a:ext uri="{9D8B030D-6E8A-4147-A177-3AD203B41FA5}">
                      <a16:colId xmlns:a16="http://schemas.microsoft.com/office/drawing/2014/main" val="2986131115"/>
                    </a:ext>
                  </a:extLst>
                </a:gridCol>
                <a:gridCol w="592103">
                  <a:extLst>
                    <a:ext uri="{9D8B030D-6E8A-4147-A177-3AD203B41FA5}">
                      <a16:colId xmlns:a16="http://schemas.microsoft.com/office/drawing/2014/main" val="3261029971"/>
                    </a:ext>
                  </a:extLst>
                </a:gridCol>
              </a:tblGrid>
              <a:tr h="253456">
                <a:tc gridSpan="3">
                  <a:txBody>
                    <a:bodyPr/>
                    <a:lstStyle/>
                    <a:p>
                      <a:pPr algn="ctr"/>
                      <a:r>
                        <a:rPr kumimoji="1" lang="ja-JP" altLang="en-US" sz="1050" dirty="0" smtClean="0">
                          <a:latin typeface="メイリオ" panose="020B0604030504040204" pitchFamily="50" charset="-128"/>
                          <a:ea typeface="メイリオ" panose="020B0604030504040204" pitchFamily="50" charset="-128"/>
                        </a:rPr>
                        <a:t>従来</a:t>
                      </a:r>
                      <a:endParaRPr kumimoji="1" lang="ja-JP" altLang="en-US" sz="105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sz="1050" dirty="0" smtClean="0">
                          <a:latin typeface="メイリオ" panose="020B0604030504040204" pitchFamily="50" charset="-128"/>
                          <a:ea typeface="メイリオ" panose="020B0604030504040204" pitchFamily="50" charset="-128"/>
                        </a:rPr>
                        <a:t>改善後</a:t>
                      </a:r>
                      <a:endParaRPr kumimoji="1" lang="ja-JP" altLang="en-US" sz="105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sz="1050" dirty="0" smtClean="0">
                          <a:latin typeface="メイリオ" panose="020B0604030504040204" pitchFamily="50" charset="-128"/>
                          <a:ea typeface="メイリオ" panose="020B0604030504040204" pitchFamily="50" charset="-128"/>
                        </a:rPr>
                        <a:t>効果</a:t>
                      </a:r>
                      <a:endParaRPr kumimoji="1"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699212936"/>
                  </a:ext>
                </a:extLst>
              </a:tr>
              <a:tr h="253456">
                <a:tc>
                  <a:txBody>
                    <a:bodyPr/>
                    <a:lstStyle/>
                    <a:p>
                      <a:pPr algn="ctr"/>
                      <a:r>
                        <a:rPr kumimoji="1" lang="ja-JP" altLang="en-US" sz="750" dirty="0" smtClean="0">
                          <a:latin typeface="メイリオ" panose="020B0604030504040204" pitchFamily="50" charset="-128"/>
                          <a:ea typeface="メイリオ" panose="020B0604030504040204" pitchFamily="50" charset="-128"/>
                        </a:rPr>
                        <a:t>システム料</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平均購入額</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年間支出</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システム料</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平均購入額</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年間支出</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b="1" dirty="0" smtClean="0">
                          <a:solidFill>
                            <a:srgbClr val="C00000"/>
                          </a:solidFill>
                          <a:latin typeface="メイリオ" panose="020B0604030504040204" pitchFamily="50" charset="-128"/>
                          <a:ea typeface="メイリオ" panose="020B0604030504040204" pitchFamily="50" charset="-128"/>
                        </a:rPr>
                        <a:t>年間削減額</a:t>
                      </a:r>
                      <a:endParaRPr kumimoji="1" lang="ja-JP" altLang="en-US" sz="750" b="1" dirty="0">
                        <a:solidFill>
                          <a:srgbClr val="C00000"/>
                        </a:solidFill>
                        <a:latin typeface="メイリオ" panose="020B0604030504040204" pitchFamily="50" charset="-128"/>
                        <a:ea typeface="メイリオ" panose="020B0604030504040204" pitchFamily="50" charset="-128"/>
                      </a:endParaRPr>
                    </a:p>
                  </a:txBody>
                  <a:tcPr marL="36000" marR="36000" anchor="ctr"/>
                </a:tc>
                <a:extLst>
                  <a:ext uri="{0D108BD9-81ED-4DB2-BD59-A6C34878D82A}">
                    <a16:rowId xmlns:a16="http://schemas.microsoft.com/office/drawing/2014/main" val="3226917058"/>
                  </a:ext>
                </a:extLst>
              </a:tr>
              <a:tr h="253456">
                <a:tc>
                  <a:txBody>
                    <a:bodyPr/>
                    <a:lstStyle/>
                    <a:p>
                      <a:pPr algn="ctr"/>
                      <a:r>
                        <a:rPr kumimoji="1" lang="en-US" altLang="ja-JP" sz="800" dirty="0" smtClean="0">
                          <a:latin typeface="メイリオ" panose="020B0604030504040204" pitchFamily="50" charset="-128"/>
                          <a:ea typeface="メイリオ" panose="020B0604030504040204" pitchFamily="50" charset="-128"/>
                        </a:rPr>
                        <a:t>21</a:t>
                      </a:r>
                      <a:r>
                        <a:rPr kumimoji="1" lang="ja-JP" altLang="en-US" sz="800" dirty="0" smtClean="0">
                          <a:latin typeface="メイリオ" panose="020B0604030504040204" pitchFamily="50" charset="-128"/>
                          <a:ea typeface="メイリオ" panose="020B0604030504040204" pitchFamily="50" charset="-128"/>
                        </a:rPr>
                        <a:t>万円</a:t>
                      </a:r>
                      <a:r>
                        <a:rPr kumimoji="1" lang="en-US" altLang="ja-JP" sz="8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月</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2.55</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1.86</a:t>
                      </a:r>
                      <a:r>
                        <a:rPr kumimoji="1" lang="ja-JP" altLang="en-US" sz="800" dirty="0" smtClean="0">
                          <a:latin typeface="メイリオ" panose="020B0604030504040204" pitchFamily="50" charset="-128"/>
                          <a:ea typeface="メイリオ" panose="020B0604030504040204" pitchFamily="50" charset="-128"/>
                        </a:rPr>
                        <a:t>億円</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0</a:t>
                      </a:r>
                      <a:r>
                        <a:rPr kumimoji="1" lang="ja-JP" altLang="en-US" sz="800" dirty="0" smtClean="0">
                          <a:latin typeface="メイリオ" panose="020B0604030504040204" pitchFamily="50" charset="-128"/>
                          <a:ea typeface="メイリオ" panose="020B0604030504040204" pitchFamily="50" charset="-128"/>
                        </a:rPr>
                        <a:t>円</a:t>
                      </a:r>
                      <a:r>
                        <a:rPr kumimoji="1" lang="en-US" altLang="ja-JP" sz="8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月</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2.0</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1.44</a:t>
                      </a:r>
                      <a:r>
                        <a:rPr kumimoji="1" lang="ja-JP" altLang="en-US" sz="800" dirty="0" smtClean="0">
                          <a:latin typeface="メイリオ" panose="020B0604030504040204" pitchFamily="50" charset="-128"/>
                          <a:ea typeface="メイリオ" panose="020B0604030504040204" pitchFamily="50" charset="-128"/>
                        </a:rPr>
                        <a:t>億円</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b="1" dirty="0" smtClean="0">
                          <a:solidFill>
                            <a:srgbClr val="C00000"/>
                          </a:solidFill>
                          <a:latin typeface="メイリオ" panose="020B0604030504040204" pitchFamily="50" charset="-128"/>
                          <a:ea typeface="メイリオ" panose="020B0604030504040204" pitchFamily="50" charset="-128"/>
                        </a:rPr>
                        <a:t>4,200</a:t>
                      </a:r>
                      <a:r>
                        <a:rPr kumimoji="1" lang="ja-JP" altLang="en-US" sz="800" b="1" dirty="0" smtClean="0">
                          <a:solidFill>
                            <a:srgbClr val="C00000"/>
                          </a:solidFill>
                          <a:latin typeface="メイリオ" panose="020B0604030504040204" pitchFamily="50" charset="-128"/>
                          <a:ea typeface="メイリオ" panose="020B0604030504040204" pitchFamily="50" charset="-128"/>
                        </a:rPr>
                        <a:t>万円</a:t>
                      </a:r>
                      <a:endParaRPr kumimoji="1" lang="ja-JP" altLang="en-US" sz="800" b="1" dirty="0">
                        <a:solidFill>
                          <a:srgbClr val="C00000"/>
                        </a:solidFill>
                        <a:latin typeface="メイリオ" panose="020B0604030504040204" pitchFamily="50" charset="-128"/>
                        <a:ea typeface="メイリオ" panose="020B0604030504040204" pitchFamily="50" charset="-128"/>
                      </a:endParaRPr>
                    </a:p>
                  </a:txBody>
                  <a:tcPr marL="36000" marR="36000" anchor="ctr"/>
                </a:tc>
                <a:extLst>
                  <a:ext uri="{0D108BD9-81ED-4DB2-BD59-A6C34878D82A}">
                    <a16:rowId xmlns:a16="http://schemas.microsoft.com/office/drawing/2014/main" val="3743769123"/>
                  </a:ext>
                </a:extLst>
              </a:tr>
            </a:tbl>
          </a:graphicData>
        </a:graphic>
      </p:graphicFrame>
      <p:sp>
        <p:nvSpPr>
          <p:cNvPr id="23" name="タイトル 1"/>
          <p:cNvSpPr txBox="1">
            <a:spLocks/>
          </p:cNvSpPr>
          <p:nvPr/>
        </p:nvSpPr>
        <p:spPr>
          <a:xfrm>
            <a:off x="417510" y="4079534"/>
            <a:ext cx="1988435" cy="504057"/>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smtClean="0">
                <a:solidFill>
                  <a:schemeClr val="bg1"/>
                </a:solidFill>
                <a:effectLst>
                  <a:outerShdw blurRad="38100" dist="38100" dir="2700000" algn="tl">
                    <a:srgbClr val="000000">
                      <a:alpha val="43137"/>
                    </a:srgbClr>
                  </a:outerShdw>
                </a:effectLst>
              </a:rPr>
              <a:t>大手広告代理店</a:t>
            </a:r>
            <a:endParaRPr lang="ja-JP" altLang="en-US" sz="1800" b="1" dirty="0">
              <a:solidFill>
                <a:schemeClr val="bg1"/>
              </a:solidFill>
              <a:effectLst>
                <a:outerShdw blurRad="38100" dist="38100" dir="2700000" algn="tl">
                  <a:srgbClr val="000000">
                    <a:alpha val="43137"/>
                  </a:srgbClr>
                </a:outerShdw>
              </a:effectLst>
            </a:endParaRPr>
          </a:p>
        </p:txBody>
      </p:sp>
      <p:sp>
        <p:nvSpPr>
          <p:cNvPr id="29" name="テキスト ボックス 28"/>
          <p:cNvSpPr txBox="1"/>
          <p:nvPr/>
        </p:nvSpPr>
        <p:spPr>
          <a:xfrm>
            <a:off x="323528" y="4689980"/>
            <a:ext cx="2339102" cy="646331"/>
          </a:xfrm>
          <a:prstGeom prst="rect">
            <a:avLst/>
          </a:prstGeom>
          <a:noFill/>
        </p:spPr>
        <p:txBody>
          <a:bodyPr wrap="none" rtlCol="0">
            <a:spAutoFit/>
          </a:bodyPr>
          <a:lstStyle/>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■エリア</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：本社関東・支店全国</a:t>
            </a:r>
            <a:endPar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社員数</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400</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名</a:t>
            </a:r>
            <a:endPar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■航空券利用</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50</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席</a:t>
            </a:r>
            <a:r>
              <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年</a:t>
            </a:r>
            <a:endParaRPr kumimoji="1"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5296588" y="4937747"/>
            <a:ext cx="2847254" cy="707886"/>
          </a:xfrm>
          <a:prstGeom prst="rect">
            <a:avLst/>
          </a:prstGeom>
          <a:noFill/>
        </p:spPr>
        <p:txBody>
          <a:bodyPr wrap="none" rtlCol="0">
            <a:spAutoFit/>
          </a:bodyPr>
          <a:lstStyle/>
          <a:p>
            <a:r>
              <a:rPr lang="ja-JP" altLang="en-US" sz="4000" b="1" dirty="0" smtClean="0">
                <a:solidFill>
                  <a:srgbClr val="C00000"/>
                </a:solidFill>
                <a:latin typeface="メイリオ" panose="020B0604030504040204" pitchFamily="50" charset="-128"/>
                <a:ea typeface="メイリオ" panose="020B0604030504040204" pitchFamily="50" charset="-128"/>
              </a:rPr>
              <a:t>▲</a:t>
            </a:r>
            <a:r>
              <a:rPr lang="en-US" altLang="ja-JP" sz="4000" b="1" dirty="0">
                <a:solidFill>
                  <a:srgbClr val="C00000"/>
                </a:solidFill>
                <a:latin typeface="メイリオ" panose="020B0604030504040204" pitchFamily="50" charset="-128"/>
                <a:ea typeface="メイリオ" panose="020B0604030504040204" pitchFamily="50" charset="-128"/>
              </a:rPr>
              <a:t>3</a:t>
            </a:r>
            <a:r>
              <a:rPr lang="en-US" altLang="ja-JP" sz="4000" b="1" dirty="0" smtClean="0">
                <a:solidFill>
                  <a:srgbClr val="C00000"/>
                </a:solidFill>
                <a:latin typeface="メイリオ" panose="020B0604030504040204" pitchFamily="50" charset="-128"/>
                <a:ea typeface="メイリオ" panose="020B0604030504040204" pitchFamily="50" charset="-128"/>
              </a:rPr>
              <a:t>00</a:t>
            </a:r>
            <a:r>
              <a:rPr lang="ja-JP" altLang="en-US" sz="2400" b="1" dirty="0" smtClean="0">
                <a:solidFill>
                  <a:srgbClr val="C00000"/>
                </a:solidFill>
                <a:latin typeface="メイリオ" panose="020B0604030504040204" pitchFamily="50" charset="-128"/>
                <a:ea typeface="メイリオ" panose="020B0604030504040204" pitchFamily="50" charset="-128"/>
              </a:rPr>
              <a:t>万円</a:t>
            </a:r>
            <a:r>
              <a:rPr lang="en-US" altLang="ja-JP" sz="2400" b="1" dirty="0" smtClean="0">
                <a:solidFill>
                  <a:srgbClr val="C00000"/>
                </a:solidFill>
                <a:latin typeface="メイリオ" panose="020B0604030504040204" pitchFamily="50" charset="-128"/>
                <a:ea typeface="メイリオ" panose="020B0604030504040204" pitchFamily="50" charset="-128"/>
              </a:rPr>
              <a:t>/</a:t>
            </a:r>
            <a:r>
              <a:rPr lang="ja-JP" altLang="en-US" sz="2400" b="1" dirty="0" smtClean="0">
                <a:solidFill>
                  <a:srgbClr val="C00000"/>
                </a:solidFill>
                <a:latin typeface="メイリオ" panose="020B0604030504040204" pitchFamily="50" charset="-128"/>
                <a:ea typeface="メイリオ" panose="020B0604030504040204" pitchFamily="50" charset="-128"/>
              </a:rPr>
              <a:t>年</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2727998" y="4513312"/>
            <a:ext cx="631401" cy="185462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p:cNvCxnSpPr/>
          <p:nvPr/>
        </p:nvCxnSpPr>
        <p:spPr>
          <a:xfrm flipV="1">
            <a:off x="2410989" y="6367940"/>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548262" y="4513313"/>
            <a:ext cx="631401" cy="513472"/>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p:cNvSpPr/>
          <p:nvPr/>
        </p:nvSpPr>
        <p:spPr>
          <a:xfrm>
            <a:off x="3548261" y="5026785"/>
            <a:ext cx="631401" cy="1334352"/>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2621471" y="5292414"/>
            <a:ext cx="880353"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1,440</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3412735" y="5471117"/>
            <a:ext cx="880353" cy="276999"/>
          </a:xfrm>
          <a:prstGeom prst="rect">
            <a:avLst/>
          </a:prstGeom>
          <a:noFill/>
        </p:spPr>
        <p:txBody>
          <a:bodyPr wrap="square" rtlCol="0">
            <a:spAutoFit/>
          </a:bodyPr>
          <a:lstStyle/>
          <a:p>
            <a:pPr algn="ct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1,140</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3424767" y="4620922"/>
            <a:ext cx="880353"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300</a:t>
            </a:r>
            <a:r>
              <a:rPr lang="ja-JP" altLang="en-US" sz="8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37958898"/>
              </p:ext>
            </p:extLst>
          </p:nvPr>
        </p:nvGraphicFramePr>
        <p:xfrm>
          <a:off x="4603746" y="5521792"/>
          <a:ext cx="4067000" cy="760368"/>
        </p:xfrm>
        <a:graphic>
          <a:graphicData uri="http://schemas.openxmlformats.org/drawingml/2006/table">
            <a:tbl>
              <a:tblPr firstRow="1" bandRow="1">
                <a:tableStyleId>{5C22544A-7EE6-4342-B048-85BDC9FD1C3A}</a:tableStyleId>
              </a:tblPr>
              <a:tblGrid>
                <a:gridCol w="581000">
                  <a:extLst>
                    <a:ext uri="{9D8B030D-6E8A-4147-A177-3AD203B41FA5}">
                      <a16:colId xmlns:a16="http://schemas.microsoft.com/office/drawing/2014/main" val="1249161092"/>
                    </a:ext>
                  </a:extLst>
                </a:gridCol>
                <a:gridCol w="581000">
                  <a:extLst>
                    <a:ext uri="{9D8B030D-6E8A-4147-A177-3AD203B41FA5}">
                      <a16:colId xmlns:a16="http://schemas.microsoft.com/office/drawing/2014/main" val="176604961"/>
                    </a:ext>
                  </a:extLst>
                </a:gridCol>
                <a:gridCol w="581000">
                  <a:extLst>
                    <a:ext uri="{9D8B030D-6E8A-4147-A177-3AD203B41FA5}">
                      <a16:colId xmlns:a16="http://schemas.microsoft.com/office/drawing/2014/main" val="1172306350"/>
                    </a:ext>
                  </a:extLst>
                </a:gridCol>
                <a:gridCol w="581000">
                  <a:extLst>
                    <a:ext uri="{9D8B030D-6E8A-4147-A177-3AD203B41FA5}">
                      <a16:colId xmlns:a16="http://schemas.microsoft.com/office/drawing/2014/main" val="3494491041"/>
                    </a:ext>
                  </a:extLst>
                </a:gridCol>
                <a:gridCol w="581000">
                  <a:extLst>
                    <a:ext uri="{9D8B030D-6E8A-4147-A177-3AD203B41FA5}">
                      <a16:colId xmlns:a16="http://schemas.microsoft.com/office/drawing/2014/main" val="3236382218"/>
                    </a:ext>
                  </a:extLst>
                </a:gridCol>
                <a:gridCol w="581000">
                  <a:extLst>
                    <a:ext uri="{9D8B030D-6E8A-4147-A177-3AD203B41FA5}">
                      <a16:colId xmlns:a16="http://schemas.microsoft.com/office/drawing/2014/main" val="2986131115"/>
                    </a:ext>
                  </a:extLst>
                </a:gridCol>
                <a:gridCol w="581000">
                  <a:extLst>
                    <a:ext uri="{9D8B030D-6E8A-4147-A177-3AD203B41FA5}">
                      <a16:colId xmlns:a16="http://schemas.microsoft.com/office/drawing/2014/main" val="3261029971"/>
                    </a:ext>
                  </a:extLst>
                </a:gridCol>
              </a:tblGrid>
              <a:tr h="253456">
                <a:tc gridSpan="3">
                  <a:txBody>
                    <a:bodyPr/>
                    <a:lstStyle/>
                    <a:p>
                      <a:pPr algn="ctr"/>
                      <a:r>
                        <a:rPr kumimoji="1" lang="ja-JP" altLang="en-US" sz="1050" dirty="0" smtClean="0">
                          <a:latin typeface="メイリオ" panose="020B0604030504040204" pitchFamily="50" charset="-128"/>
                          <a:ea typeface="メイリオ" panose="020B0604030504040204" pitchFamily="50" charset="-128"/>
                        </a:rPr>
                        <a:t>従来</a:t>
                      </a:r>
                      <a:endParaRPr kumimoji="1" lang="ja-JP" altLang="en-US" sz="105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sz="1050" dirty="0" smtClean="0">
                          <a:latin typeface="メイリオ" panose="020B0604030504040204" pitchFamily="50" charset="-128"/>
                          <a:ea typeface="メイリオ" panose="020B0604030504040204" pitchFamily="50" charset="-128"/>
                        </a:rPr>
                        <a:t>改善後</a:t>
                      </a:r>
                      <a:endParaRPr kumimoji="1" lang="ja-JP" altLang="en-US" sz="105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sz="1050" dirty="0" smtClean="0">
                          <a:latin typeface="メイリオ" panose="020B0604030504040204" pitchFamily="50" charset="-128"/>
                          <a:ea typeface="メイリオ" panose="020B0604030504040204" pitchFamily="50" charset="-128"/>
                        </a:rPr>
                        <a:t>効果</a:t>
                      </a:r>
                      <a:endParaRPr kumimoji="1"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699212936"/>
                  </a:ext>
                </a:extLst>
              </a:tr>
              <a:tr h="253456">
                <a:tc>
                  <a:txBody>
                    <a:bodyPr/>
                    <a:lstStyle/>
                    <a:p>
                      <a:pPr algn="ctr"/>
                      <a:r>
                        <a:rPr kumimoji="1" lang="ja-JP" altLang="en-US" sz="750" dirty="0" smtClean="0">
                          <a:latin typeface="メイリオ" panose="020B0604030504040204" pitchFamily="50" charset="-128"/>
                          <a:ea typeface="メイリオ" panose="020B0604030504040204" pitchFamily="50" charset="-128"/>
                        </a:rPr>
                        <a:t>システム料</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平均購入額</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年間支出</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システム料</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平均購入額</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dirty="0" smtClean="0">
                          <a:latin typeface="メイリオ" panose="020B0604030504040204" pitchFamily="50" charset="-128"/>
                          <a:ea typeface="メイリオ" panose="020B0604030504040204" pitchFamily="50" charset="-128"/>
                        </a:rPr>
                        <a:t>年間支出</a:t>
                      </a:r>
                      <a:endParaRPr kumimoji="1" lang="ja-JP" altLang="en-US" sz="75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750" b="1" dirty="0" smtClean="0">
                          <a:solidFill>
                            <a:srgbClr val="C00000"/>
                          </a:solidFill>
                          <a:latin typeface="メイリオ" panose="020B0604030504040204" pitchFamily="50" charset="-128"/>
                          <a:ea typeface="メイリオ" panose="020B0604030504040204" pitchFamily="50" charset="-128"/>
                        </a:rPr>
                        <a:t>年間削減額</a:t>
                      </a:r>
                      <a:endParaRPr kumimoji="1" lang="ja-JP" altLang="en-US" sz="750" b="1" dirty="0">
                        <a:solidFill>
                          <a:srgbClr val="C00000"/>
                        </a:solidFill>
                        <a:latin typeface="メイリオ" panose="020B0604030504040204" pitchFamily="50" charset="-128"/>
                        <a:ea typeface="メイリオ" panose="020B0604030504040204" pitchFamily="50" charset="-128"/>
                      </a:endParaRPr>
                    </a:p>
                  </a:txBody>
                  <a:tcPr marL="36000" marR="36000" anchor="ctr"/>
                </a:tc>
                <a:extLst>
                  <a:ext uri="{0D108BD9-81ED-4DB2-BD59-A6C34878D82A}">
                    <a16:rowId xmlns:a16="http://schemas.microsoft.com/office/drawing/2014/main" val="3226917058"/>
                  </a:ext>
                </a:extLst>
              </a:tr>
              <a:tr h="253456">
                <a:tc>
                  <a:txBody>
                    <a:bodyPr/>
                    <a:lstStyle/>
                    <a:p>
                      <a:pPr algn="ctr"/>
                      <a:r>
                        <a:rPr kumimoji="1" lang="en-US" altLang="ja-JP" sz="800" dirty="0" smtClean="0">
                          <a:latin typeface="メイリオ" panose="020B0604030504040204" pitchFamily="50" charset="-128"/>
                          <a:ea typeface="メイリオ" panose="020B0604030504040204" pitchFamily="50" charset="-128"/>
                        </a:rPr>
                        <a:t>0</a:t>
                      </a:r>
                      <a:r>
                        <a:rPr kumimoji="1" lang="ja-JP" altLang="en-US" sz="800" dirty="0" smtClean="0">
                          <a:latin typeface="メイリオ" panose="020B0604030504040204" pitchFamily="50" charset="-128"/>
                          <a:ea typeface="メイリオ" panose="020B0604030504040204" pitchFamily="50" charset="-128"/>
                        </a:rPr>
                        <a:t>円</a:t>
                      </a:r>
                      <a:r>
                        <a:rPr kumimoji="1" lang="en-US" altLang="ja-JP" sz="8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月</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2.4</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1</a:t>
                      </a:r>
                      <a:r>
                        <a:rPr lang="en-US" altLang="ja-JP" sz="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800" dirty="0" smtClean="0">
                          <a:latin typeface="メイリオ" panose="020B0604030504040204" pitchFamily="50" charset="-128"/>
                          <a:ea typeface="メイリオ" panose="020B0604030504040204" pitchFamily="50" charset="-128"/>
                        </a:rPr>
                        <a:t>440</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0</a:t>
                      </a:r>
                      <a:r>
                        <a:rPr kumimoji="1" lang="ja-JP" altLang="en-US" sz="800" dirty="0" smtClean="0">
                          <a:latin typeface="メイリオ" panose="020B0604030504040204" pitchFamily="50" charset="-128"/>
                          <a:ea typeface="メイリオ" panose="020B0604030504040204" pitchFamily="50" charset="-128"/>
                        </a:rPr>
                        <a:t>円</a:t>
                      </a:r>
                      <a:r>
                        <a:rPr kumimoji="1" lang="en-US" altLang="ja-JP" sz="8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月</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1.9</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1</a:t>
                      </a:r>
                      <a:r>
                        <a:rPr lang="en-US" altLang="ja-JP" sz="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800" dirty="0" smtClean="0">
                          <a:latin typeface="メイリオ" panose="020B0604030504040204" pitchFamily="50" charset="-128"/>
                          <a:ea typeface="メイリオ" panose="020B0604030504040204" pitchFamily="50" charset="-128"/>
                        </a:rPr>
                        <a:t>140</a:t>
                      </a:r>
                      <a:r>
                        <a:rPr kumimoji="1" lang="ja-JP" altLang="en-US" sz="800" dirty="0" smtClean="0">
                          <a:latin typeface="メイリオ" panose="020B0604030504040204" pitchFamily="50" charset="-128"/>
                          <a:ea typeface="メイリオ" panose="020B0604030504040204" pitchFamily="50" charset="-128"/>
                        </a:rPr>
                        <a:t>万</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b="1" dirty="0" smtClean="0">
                          <a:solidFill>
                            <a:srgbClr val="C00000"/>
                          </a:solidFill>
                          <a:latin typeface="メイリオ" panose="020B0604030504040204" pitchFamily="50" charset="-128"/>
                          <a:ea typeface="メイリオ" panose="020B0604030504040204" pitchFamily="50" charset="-128"/>
                        </a:rPr>
                        <a:t>300</a:t>
                      </a:r>
                      <a:r>
                        <a:rPr kumimoji="1" lang="ja-JP" altLang="en-US" sz="800" b="1" dirty="0" smtClean="0">
                          <a:solidFill>
                            <a:srgbClr val="C00000"/>
                          </a:solidFill>
                          <a:latin typeface="メイリオ" panose="020B0604030504040204" pitchFamily="50" charset="-128"/>
                          <a:ea typeface="メイリオ" panose="020B0604030504040204" pitchFamily="50" charset="-128"/>
                        </a:rPr>
                        <a:t>万円</a:t>
                      </a:r>
                      <a:endParaRPr kumimoji="1" lang="ja-JP" altLang="en-US" sz="800" b="1" dirty="0">
                        <a:solidFill>
                          <a:srgbClr val="C00000"/>
                        </a:solidFill>
                        <a:latin typeface="メイリオ" panose="020B0604030504040204" pitchFamily="50" charset="-128"/>
                        <a:ea typeface="メイリオ" panose="020B0604030504040204" pitchFamily="50" charset="-128"/>
                      </a:endParaRPr>
                    </a:p>
                  </a:txBody>
                  <a:tcPr marL="36000" marR="36000" anchor="ctr"/>
                </a:tc>
                <a:extLst>
                  <a:ext uri="{0D108BD9-81ED-4DB2-BD59-A6C34878D82A}">
                    <a16:rowId xmlns:a16="http://schemas.microsoft.com/office/drawing/2014/main" val="3743769123"/>
                  </a:ext>
                </a:extLst>
              </a:tr>
            </a:tbl>
          </a:graphicData>
        </a:graphic>
      </p:graphicFrame>
      <p:sp>
        <p:nvSpPr>
          <p:cNvPr id="39" name="テキスト ボックス 38"/>
          <p:cNvSpPr txBox="1"/>
          <p:nvPr/>
        </p:nvSpPr>
        <p:spPr>
          <a:xfrm>
            <a:off x="5039903" y="4297288"/>
            <a:ext cx="3103939" cy="923330"/>
          </a:xfrm>
          <a:prstGeom prst="rect">
            <a:avLst/>
          </a:prstGeom>
          <a:noFill/>
        </p:spPr>
        <p:txBody>
          <a:bodyPr wrap="square" rtlCol="0">
            <a:spAutoFit/>
          </a:bodyPr>
          <a:lstStyle/>
          <a:p>
            <a:r>
              <a:rPr lang="ja-JP" altLang="en-US" sz="2400" b="1" dirty="0">
                <a:solidFill>
                  <a:srgbClr val="C00000"/>
                </a:solidFill>
                <a:latin typeface="メイリオ" panose="020B0604030504040204" pitchFamily="50" charset="-128"/>
                <a:ea typeface="メイリオ" panose="020B0604030504040204" pitchFamily="50" charset="-128"/>
              </a:rPr>
              <a:t>削減率</a:t>
            </a:r>
            <a:r>
              <a:rPr lang="en-US" altLang="ja-JP" sz="5400" b="1" dirty="0" smtClean="0">
                <a:solidFill>
                  <a:srgbClr val="C00000"/>
                </a:solidFill>
                <a:latin typeface="メイリオ" panose="020B0604030504040204" pitchFamily="50" charset="-128"/>
                <a:ea typeface="メイリオ" panose="020B0604030504040204" pitchFamily="50" charset="-128"/>
              </a:rPr>
              <a:t>20.8</a:t>
            </a:r>
            <a:r>
              <a:rPr lang="ja-JP" altLang="en-US" sz="2400" b="1" dirty="0" smtClean="0">
                <a:solidFill>
                  <a:srgbClr val="C00000"/>
                </a:solidFill>
                <a:latin typeface="メイリオ" panose="020B0604030504040204" pitchFamily="50" charset="-128"/>
                <a:ea typeface="メイリオ" panose="020B0604030504040204" pitchFamily="50" charset="-128"/>
              </a:rPr>
              <a:t>％</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4"/>
          <a:stretch>
            <a:fillRect/>
          </a:stretch>
        </p:blipFill>
        <p:spPr>
          <a:xfrm>
            <a:off x="675878" y="5377569"/>
            <a:ext cx="1208207" cy="1029722"/>
          </a:xfrm>
          <a:prstGeom prst="rect">
            <a:avLst/>
          </a:prstGeom>
        </p:spPr>
      </p:pic>
      <p:pic>
        <p:nvPicPr>
          <p:cNvPr id="40" name="図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1105" y="767609"/>
            <a:ext cx="1757151" cy="505749"/>
          </a:xfrm>
          <a:prstGeom prst="rect">
            <a:avLst/>
          </a:prstGeom>
        </p:spPr>
      </p:pic>
    </p:spTree>
    <p:extLst>
      <p:ext uri="{BB962C8B-B14F-4D97-AF65-F5344CB8AC3E}">
        <p14:creationId xmlns:p14="http://schemas.microsoft.com/office/powerpoint/2010/main" val="13896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テキスト ボックス 20"/>
          <p:cNvSpPr txBox="1">
            <a:spLocks noChangeArrowheads="1"/>
          </p:cNvSpPr>
          <p:nvPr/>
        </p:nvSpPr>
        <p:spPr bwMode="auto">
          <a:xfrm>
            <a:off x="334964" y="934613"/>
            <a:ext cx="855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多店舗展開されるチェーン店企業様のネットワークを活かして</a:t>
            </a:r>
            <a:r>
              <a:rPr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pPr>
            <a:r>
              <a:rPr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r>
              <a:rPr lang="ja-JP" altLang="en-US"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維持管理費の最適化による</a:t>
            </a:r>
            <a:r>
              <a:rPr lang="ja-JP" altLang="en-US" sz="18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コストダウンを提案します。</a:t>
            </a:r>
            <a:endParaRPr lang="ja-JP" altLang="en-US" sz="18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178" name="Picture 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9966" y="2482172"/>
            <a:ext cx="48514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2" name="Line 46"/>
          <p:cNvSpPr>
            <a:spLocks noChangeShapeType="1"/>
          </p:cNvSpPr>
          <p:nvPr/>
        </p:nvSpPr>
        <p:spPr bwMode="auto">
          <a:xfrm>
            <a:off x="4984929" y="5313593"/>
            <a:ext cx="560388" cy="310921"/>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a typeface="Meiryo UI" panose="020B0604030504040204" pitchFamily="50" charset="-128"/>
            </a:endParaRPr>
          </a:p>
        </p:txBody>
      </p:sp>
      <p:sp>
        <p:nvSpPr>
          <p:cNvPr id="7183" name="Rectangle 47"/>
          <p:cNvSpPr>
            <a:spLocks noChangeArrowheads="1"/>
          </p:cNvSpPr>
          <p:nvPr/>
        </p:nvSpPr>
        <p:spPr bwMode="auto">
          <a:xfrm>
            <a:off x="5310611" y="5680985"/>
            <a:ext cx="15128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ja-JP" altLang="en-US" sz="1200" b="1" dirty="0">
                <a:latin typeface="Meiryo UI" panose="020B0604030504040204" pitchFamily="50" charset="-128"/>
                <a:ea typeface="Meiryo UI" panose="020B0604030504040204" pitchFamily="50" charset="-128"/>
              </a:rPr>
              <a:t>客席の床面清掃</a:t>
            </a:r>
          </a:p>
          <a:p>
            <a:pPr algn="ctr" eaLnBrk="1" hangingPunct="1">
              <a:buFontTx/>
              <a:buNone/>
            </a:pPr>
            <a:r>
              <a:rPr lang="ja-JP" altLang="en-US" sz="1200" b="1" dirty="0">
                <a:latin typeface="Meiryo UI" panose="020B0604030504040204" pitchFamily="50" charset="-128"/>
                <a:ea typeface="Meiryo UI" panose="020B0604030504040204" pitchFamily="50" charset="-128"/>
              </a:rPr>
              <a:t>（洗浄</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WAX</a:t>
            </a:r>
            <a:r>
              <a:rPr lang="ja-JP" altLang="en-US"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7184" name="Line 48"/>
          <p:cNvSpPr>
            <a:spLocks noChangeShapeType="1"/>
          </p:cNvSpPr>
          <p:nvPr/>
        </p:nvSpPr>
        <p:spPr bwMode="auto">
          <a:xfrm flipV="1">
            <a:off x="3910191" y="2734585"/>
            <a:ext cx="877887" cy="396875"/>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a typeface="Meiryo UI" panose="020B0604030504040204" pitchFamily="50" charset="-128"/>
            </a:endParaRPr>
          </a:p>
        </p:txBody>
      </p:sp>
      <p:sp>
        <p:nvSpPr>
          <p:cNvPr id="7185" name="Rectangle 49"/>
          <p:cNvSpPr>
            <a:spLocks noChangeArrowheads="1"/>
          </p:cNvSpPr>
          <p:nvPr/>
        </p:nvSpPr>
        <p:spPr bwMode="auto">
          <a:xfrm>
            <a:off x="4788078" y="2374222"/>
            <a:ext cx="15128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1200" b="1" dirty="0">
                <a:latin typeface="Meiryo UI" panose="020B0604030504040204" pitchFamily="50" charset="-128"/>
                <a:ea typeface="Meiryo UI" panose="020B0604030504040204" pitchFamily="50" charset="-128"/>
              </a:rPr>
              <a:t>厨房内清掃</a:t>
            </a:r>
          </a:p>
          <a:p>
            <a:pPr eaLnBrk="1" hangingPunct="1">
              <a:buFontTx/>
              <a:buNone/>
            </a:pPr>
            <a:r>
              <a:rPr lang="ja-JP" altLang="en-US" sz="1200" b="1" dirty="0">
                <a:latin typeface="Meiryo UI" panose="020B0604030504040204" pitchFamily="50" charset="-128"/>
                <a:ea typeface="Meiryo UI" panose="020B0604030504040204" pitchFamily="50" charset="-128"/>
              </a:rPr>
              <a:t>害虫駆除</a:t>
            </a:r>
          </a:p>
        </p:txBody>
      </p:sp>
      <p:sp>
        <p:nvSpPr>
          <p:cNvPr id="7186" name="Line 50"/>
          <p:cNvSpPr>
            <a:spLocks noChangeShapeType="1"/>
          </p:cNvSpPr>
          <p:nvPr/>
        </p:nvSpPr>
        <p:spPr bwMode="auto">
          <a:xfrm flipV="1">
            <a:off x="5685016" y="3131460"/>
            <a:ext cx="133350" cy="5032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a typeface="Meiryo UI" panose="020B0604030504040204" pitchFamily="50" charset="-128"/>
            </a:endParaRPr>
          </a:p>
        </p:txBody>
      </p:sp>
      <p:sp>
        <p:nvSpPr>
          <p:cNvPr id="7187" name="Rectangle 51"/>
          <p:cNvSpPr>
            <a:spLocks noChangeArrowheads="1"/>
          </p:cNvSpPr>
          <p:nvPr/>
        </p:nvSpPr>
        <p:spPr bwMode="auto">
          <a:xfrm>
            <a:off x="5545316" y="2809197"/>
            <a:ext cx="7921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1200" b="1" dirty="0">
                <a:latin typeface="Meiryo UI" panose="020B0604030504040204" pitchFamily="50" charset="-128"/>
                <a:ea typeface="Meiryo UI" panose="020B0604030504040204" pitchFamily="50" charset="-128"/>
              </a:rPr>
              <a:t>ガラス清掃</a:t>
            </a:r>
          </a:p>
        </p:txBody>
      </p:sp>
      <p:sp>
        <p:nvSpPr>
          <p:cNvPr id="7188" name="Line 52"/>
          <p:cNvSpPr>
            <a:spLocks noChangeShapeType="1"/>
          </p:cNvSpPr>
          <p:nvPr/>
        </p:nvSpPr>
        <p:spPr bwMode="auto">
          <a:xfrm flipH="1">
            <a:off x="1879778" y="3169560"/>
            <a:ext cx="301625" cy="177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a typeface="Meiryo UI" panose="020B0604030504040204" pitchFamily="50" charset="-128"/>
            </a:endParaRPr>
          </a:p>
        </p:txBody>
      </p:sp>
      <p:sp>
        <p:nvSpPr>
          <p:cNvPr id="7189" name="Rectangle 53"/>
          <p:cNvSpPr>
            <a:spLocks noChangeArrowheads="1"/>
          </p:cNvSpPr>
          <p:nvPr/>
        </p:nvSpPr>
        <p:spPr bwMode="auto">
          <a:xfrm>
            <a:off x="916081" y="3303136"/>
            <a:ext cx="7921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1200" b="1" dirty="0">
                <a:latin typeface="Meiryo UI" panose="020B0604030504040204" pitchFamily="50" charset="-128"/>
                <a:ea typeface="Meiryo UI" panose="020B0604030504040204" pitchFamily="50" charset="-128"/>
              </a:rPr>
              <a:t>廃棄物処理</a:t>
            </a:r>
          </a:p>
        </p:txBody>
      </p:sp>
      <p:sp>
        <p:nvSpPr>
          <p:cNvPr id="7190" name="Line 54"/>
          <p:cNvSpPr>
            <a:spLocks noChangeShapeType="1"/>
          </p:cNvSpPr>
          <p:nvPr/>
        </p:nvSpPr>
        <p:spPr bwMode="auto">
          <a:xfrm flipH="1">
            <a:off x="3721897" y="5025462"/>
            <a:ext cx="126936" cy="796272"/>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a typeface="Meiryo UI" panose="020B0604030504040204" pitchFamily="50" charset="-128"/>
            </a:endParaRPr>
          </a:p>
        </p:txBody>
      </p:sp>
      <p:sp>
        <p:nvSpPr>
          <p:cNvPr id="7191" name="Rectangle 55"/>
          <p:cNvSpPr>
            <a:spLocks noChangeArrowheads="1"/>
          </p:cNvSpPr>
          <p:nvPr/>
        </p:nvSpPr>
        <p:spPr bwMode="auto">
          <a:xfrm>
            <a:off x="3118028" y="5747889"/>
            <a:ext cx="7921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1200" b="1" dirty="0">
                <a:latin typeface="Meiryo UI" panose="020B0604030504040204" pitchFamily="50" charset="-128"/>
                <a:ea typeface="Meiryo UI" panose="020B0604030504040204" pitchFamily="50" charset="-128"/>
              </a:rPr>
              <a:t>レンタルマット</a:t>
            </a:r>
          </a:p>
        </p:txBody>
      </p:sp>
      <p:sp>
        <p:nvSpPr>
          <p:cNvPr id="7192" name="Rectangle 57"/>
          <p:cNvSpPr>
            <a:spLocks noChangeArrowheads="1"/>
          </p:cNvSpPr>
          <p:nvPr/>
        </p:nvSpPr>
        <p:spPr bwMode="auto">
          <a:xfrm>
            <a:off x="851807" y="4270737"/>
            <a:ext cx="1545390" cy="35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1200" b="1" dirty="0">
                <a:latin typeface="Meiryo UI" panose="020B0604030504040204" pitchFamily="50" charset="-128"/>
                <a:ea typeface="Meiryo UI" panose="020B0604030504040204" pitchFamily="50" charset="-128"/>
              </a:rPr>
              <a:t>エアコンの分解洗浄</a:t>
            </a:r>
          </a:p>
        </p:txBody>
      </p:sp>
      <p:sp>
        <p:nvSpPr>
          <p:cNvPr id="7194" name="Line 56"/>
          <p:cNvSpPr>
            <a:spLocks noChangeShapeType="1"/>
          </p:cNvSpPr>
          <p:nvPr/>
        </p:nvSpPr>
        <p:spPr bwMode="auto">
          <a:xfrm flipH="1">
            <a:off x="2291318" y="3973073"/>
            <a:ext cx="1203325" cy="388938"/>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a typeface="Meiryo UI" panose="020B0604030504040204" pitchFamily="50" charset="-128"/>
            </a:endParaRPr>
          </a:p>
        </p:txBody>
      </p:sp>
      <p:sp>
        <p:nvSpPr>
          <p:cNvPr id="31" name="タイトル 1"/>
          <p:cNvSpPr txBox="1">
            <a:spLocks/>
          </p:cNvSpPr>
          <p:nvPr/>
        </p:nvSpPr>
        <p:spPr>
          <a:xfrm>
            <a:off x="1150647" y="157791"/>
            <a:ext cx="6875783" cy="501803"/>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800" b="1" dirty="0" smtClean="0">
                <a:solidFill>
                  <a:schemeClr val="tx1">
                    <a:lumMod val="75000"/>
                    <a:lumOff val="25000"/>
                  </a:schemeClr>
                </a:solidFill>
              </a:rPr>
              <a:t>5</a:t>
            </a:r>
            <a:r>
              <a:rPr lang="ja-JP" altLang="en-US" sz="2800" b="1" dirty="0" err="1" smtClean="0">
                <a:solidFill>
                  <a:schemeClr val="tx1">
                    <a:lumMod val="75000"/>
                    <a:lumOff val="25000"/>
                  </a:schemeClr>
                </a:solidFill>
              </a:rPr>
              <a:t>．</a:t>
            </a:r>
            <a:r>
              <a:rPr lang="ja-JP" altLang="en-US" sz="2800" b="1" dirty="0">
                <a:solidFill>
                  <a:schemeClr val="tx1">
                    <a:lumMod val="75000"/>
                    <a:lumOff val="25000"/>
                  </a:schemeClr>
                </a:solidFill>
              </a:rPr>
              <a:t>店舗運用コスト削減</a:t>
            </a:r>
            <a:r>
              <a:rPr lang="ja-JP" altLang="en-US" sz="2100" b="1" dirty="0" smtClean="0">
                <a:solidFill>
                  <a:schemeClr val="tx1">
                    <a:lumMod val="75000"/>
                    <a:lumOff val="25000"/>
                  </a:schemeClr>
                </a:solidFill>
              </a:rPr>
              <a:t>（ファシリティマネジメント）</a:t>
            </a:r>
            <a:endParaRPr lang="ja-JP" altLang="en-US" sz="2100" b="1" dirty="0">
              <a:solidFill>
                <a:schemeClr val="tx1">
                  <a:lumMod val="75000"/>
                  <a:lumOff val="25000"/>
                </a:schemeClr>
              </a:solidFill>
            </a:endParaRPr>
          </a:p>
        </p:txBody>
      </p:sp>
      <p:sp>
        <p:nvSpPr>
          <p:cNvPr id="2" name="正方形/長方形 1"/>
          <p:cNvSpPr/>
          <p:nvPr/>
        </p:nvSpPr>
        <p:spPr>
          <a:xfrm>
            <a:off x="95887" y="1732646"/>
            <a:ext cx="3402465" cy="646331"/>
          </a:xfrm>
          <a:prstGeom prst="rect">
            <a:avLst/>
          </a:prstGeom>
        </p:spPr>
        <p:txBody>
          <a:bodyPr wrap="square">
            <a:spAutoFit/>
          </a:bodyPr>
          <a:lstStyle/>
          <a:p>
            <a:pPr algn="ctr">
              <a:spcBef>
                <a:spcPct val="0"/>
              </a:spcBef>
            </a:pPr>
            <a:r>
              <a:rPr lang="en-US" altLang="ja-JP" b="1" dirty="0">
                <a:solidFill>
                  <a:schemeClr val="accent2"/>
                </a:solidFill>
                <a:latin typeface="Meiryo UI" panose="020B0604030504040204" pitchFamily="50" charset="-128"/>
                <a:ea typeface="Meiryo UI" panose="020B0604030504040204" pitchFamily="50" charset="-128"/>
              </a:rPr>
              <a:t>FM</a:t>
            </a:r>
            <a:r>
              <a:rPr lang="ja-JP" altLang="en-US" sz="1200" b="1" dirty="0" smtClean="0">
                <a:solidFill>
                  <a:schemeClr val="accent2"/>
                </a:solidFill>
                <a:latin typeface="Meiryo UI" panose="020B0604030504040204" pitchFamily="50" charset="-128"/>
                <a:ea typeface="Meiryo UI" panose="020B0604030504040204" pitchFamily="50" charset="-128"/>
              </a:rPr>
              <a:t>（</a:t>
            </a:r>
            <a:r>
              <a:rPr lang="ja-JP" altLang="en-US" sz="1200" b="1" dirty="0">
                <a:solidFill>
                  <a:schemeClr val="accent2"/>
                </a:solidFill>
                <a:latin typeface="Meiryo UI" panose="020B0604030504040204" pitchFamily="50" charset="-128"/>
                <a:ea typeface="Meiryo UI" panose="020B0604030504040204" pitchFamily="50" charset="-128"/>
              </a:rPr>
              <a:t>施設維持管理）</a:t>
            </a:r>
            <a:r>
              <a:rPr lang="ja-JP" altLang="en-US" b="1" dirty="0">
                <a:solidFill>
                  <a:schemeClr val="accent2"/>
                </a:solidFill>
                <a:latin typeface="Meiryo UI" panose="020B0604030504040204" pitchFamily="50" charset="-128"/>
                <a:ea typeface="Meiryo UI" panose="020B0604030504040204" pitchFamily="50" charset="-128"/>
              </a:rPr>
              <a:t>サービス</a:t>
            </a:r>
          </a:p>
          <a:p>
            <a:pPr algn="ctr">
              <a:spcBef>
                <a:spcPct val="0"/>
              </a:spcBef>
            </a:pPr>
            <a:r>
              <a:rPr lang="en-US" altLang="ja-JP" b="1" dirty="0">
                <a:solidFill>
                  <a:schemeClr val="accent2"/>
                </a:solidFill>
                <a:latin typeface="Meiryo UI" panose="020B0604030504040204" pitchFamily="50" charset="-128"/>
                <a:ea typeface="Meiryo UI" panose="020B0604030504040204" pitchFamily="50" charset="-128"/>
              </a:rPr>
              <a:t>USEN</a:t>
            </a:r>
            <a:r>
              <a:rPr lang="ja-JP" altLang="en-US" b="1" dirty="0" smtClean="0">
                <a:solidFill>
                  <a:schemeClr val="accent2"/>
                </a:solidFill>
                <a:latin typeface="Meiryo UI" panose="020B0604030504040204" pitchFamily="50" charset="-128"/>
                <a:ea typeface="Meiryo UI" panose="020B0604030504040204" pitchFamily="50" charset="-128"/>
              </a:rPr>
              <a:t>ファシリティマネジメント</a:t>
            </a:r>
            <a:endParaRPr lang="en-US" altLang="ja-JP" b="1" dirty="0">
              <a:solidFill>
                <a:schemeClr val="accent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t="26147" b="9637"/>
          <a:stretch/>
        </p:blipFill>
        <p:spPr>
          <a:xfrm>
            <a:off x="648188" y="4625535"/>
            <a:ext cx="1847850" cy="1584176"/>
          </a:xfrm>
          <a:prstGeom prst="rect">
            <a:avLst/>
          </a:prstGeom>
        </p:spPr>
      </p:pic>
      <p:pic>
        <p:nvPicPr>
          <p:cNvPr id="7" name="図 6"/>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l="9838" r="9019" b="11657"/>
          <a:stretch/>
        </p:blipFill>
        <p:spPr>
          <a:xfrm>
            <a:off x="6803476" y="4629316"/>
            <a:ext cx="1920568" cy="1580395"/>
          </a:xfrm>
          <a:prstGeom prst="rect">
            <a:avLst/>
          </a:prstGeom>
        </p:spPr>
      </p:pic>
    </p:spTree>
    <p:extLst>
      <p:ext uri="{BB962C8B-B14F-4D97-AF65-F5344CB8AC3E}">
        <p14:creationId xmlns:p14="http://schemas.microsoft.com/office/powerpoint/2010/main" val="411810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51520" y="840904"/>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smtClean="0">
                <a:solidFill>
                  <a:schemeClr val="tx1">
                    <a:lumMod val="65000"/>
                    <a:lumOff val="35000"/>
                  </a:schemeClr>
                </a:solidFill>
              </a:rPr>
              <a:t>削減事例</a:t>
            </a:r>
            <a:endParaRPr lang="ja-JP" altLang="en-US" sz="2400" b="1" dirty="0">
              <a:solidFill>
                <a:schemeClr val="tx1">
                  <a:lumMod val="65000"/>
                  <a:lumOff val="35000"/>
                </a:schemeClr>
              </a:solidFill>
            </a:endParaRPr>
          </a:p>
        </p:txBody>
      </p:sp>
      <p:cxnSp>
        <p:nvCxnSpPr>
          <p:cNvPr id="4" name="直線コネクタ 3"/>
          <p:cNvCxnSpPr/>
          <p:nvPr/>
        </p:nvCxnSpPr>
        <p:spPr>
          <a:xfrm>
            <a:off x="273292" y="1290531"/>
            <a:ext cx="8619188" cy="21771"/>
          </a:xfrm>
          <a:prstGeom prst="line">
            <a:avLst/>
          </a:prstGeom>
          <a:ln w="31750"/>
          <a:effectLst/>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417510" y="1488130"/>
            <a:ext cx="1988435" cy="504057"/>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smtClean="0">
                <a:solidFill>
                  <a:schemeClr val="bg1"/>
                </a:solidFill>
                <a:effectLst>
                  <a:outerShdw blurRad="38100" dist="38100" dir="2700000" algn="tl">
                    <a:srgbClr val="000000">
                      <a:alpha val="43137"/>
                    </a:srgbClr>
                  </a:outerShdw>
                </a:effectLst>
              </a:rPr>
              <a:t>小売業</a:t>
            </a:r>
            <a:endParaRPr lang="ja-JP" altLang="en-US" sz="1800" b="1" dirty="0">
              <a:solidFill>
                <a:schemeClr val="bg1"/>
              </a:solidFill>
              <a:effectLst>
                <a:outerShdw blurRad="38100" dist="38100" dir="2700000" algn="tl">
                  <a:srgbClr val="000000">
                    <a:alpha val="43137"/>
                  </a:srgbClr>
                </a:outerShdw>
              </a:effectLst>
            </a:endParaRPr>
          </a:p>
        </p:txBody>
      </p:sp>
      <p:sp>
        <p:nvSpPr>
          <p:cNvPr id="11" name="テキスト ボックス 10"/>
          <p:cNvSpPr txBox="1"/>
          <p:nvPr/>
        </p:nvSpPr>
        <p:spPr>
          <a:xfrm>
            <a:off x="323528" y="2098576"/>
            <a:ext cx="2339102" cy="646331"/>
          </a:xfrm>
          <a:prstGeom prst="rect">
            <a:avLst/>
          </a:prstGeom>
          <a:noFill/>
        </p:spPr>
        <p:txBody>
          <a:bodyPr wrap="none" rtlCol="0">
            <a:spAutoFit/>
          </a:bodyPr>
          <a:lstStyle/>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■店舗</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定期清掃管理（年</a:t>
            </a:r>
            <a:r>
              <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rPr>
              <a:t>4</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回</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約</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７０店舗</a:t>
            </a:r>
          </a:p>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床</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洗浄＋ワックス、外壁</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清掃</a:t>
            </a:r>
            <a:endPar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273292" y="3865240"/>
            <a:ext cx="8619188" cy="21771"/>
          </a:xfrm>
          <a:prstGeom prst="line">
            <a:avLst/>
          </a:prstGeom>
          <a:ln w="19050">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039904" y="1443427"/>
            <a:ext cx="3162674" cy="923330"/>
          </a:xfrm>
          <a:prstGeom prst="rect">
            <a:avLst/>
          </a:prstGeom>
          <a:noFill/>
        </p:spPr>
        <p:txBody>
          <a:bodyPr wrap="square" rtlCol="0">
            <a:spAutoFit/>
          </a:bodyPr>
          <a:lstStyle/>
          <a:p>
            <a:r>
              <a:rPr lang="ja-JP" altLang="en-US" sz="2400" b="1" dirty="0" smtClean="0">
                <a:solidFill>
                  <a:srgbClr val="C00000"/>
                </a:solidFill>
                <a:latin typeface="メイリオ" panose="020B0604030504040204" pitchFamily="50" charset="-128"/>
                <a:ea typeface="メイリオ" panose="020B0604030504040204" pitchFamily="50" charset="-128"/>
              </a:rPr>
              <a:t>削減率</a:t>
            </a:r>
            <a:r>
              <a:rPr lang="en-US" altLang="ja-JP" sz="5400" b="1" dirty="0" smtClean="0">
                <a:solidFill>
                  <a:srgbClr val="C00000"/>
                </a:solidFill>
                <a:latin typeface="メイリオ" panose="020B0604030504040204" pitchFamily="50" charset="-128"/>
                <a:ea typeface="メイリオ" panose="020B0604030504040204" pitchFamily="50" charset="-128"/>
              </a:rPr>
              <a:t>21.2</a:t>
            </a:r>
            <a:r>
              <a:rPr lang="ja-JP" altLang="en-US" sz="2400" b="1" dirty="0" smtClean="0">
                <a:solidFill>
                  <a:srgbClr val="C00000"/>
                </a:solidFill>
                <a:latin typeface="メイリオ" panose="020B0604030504040204" pitchFamily="50" charset="-128"/>
                <a:ea typeface="メイリオ" panose="020B0604030504040204" pitchFamily="50" charset="-128"/>
              </a:rPr>
              <a:t>％</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cxnSp>
        <p:nvCxnSpPr>
          <p:cNvPr id="22" name="直線コネクタ 21"/>
          <p:cNvCxnSpPr/>
          <p:nvPr/>
        </p:nvCxnSpPr>
        <p:spPr>
          <a:xfrm flipV="1">
            <a:off x="2664084" y="3656020"/>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3" name="タイトル 1"/>
          <p:cNvSpPr txBox="1">
            <a:spLocks/>
          </p:cNvSpPr>
          <p:nvPr/>
        </p:nvSpPr>
        <p:spPr>
          <a:xfrm>
            <a:off x="417510" y="4079534"/>
            <a:ext cx="1988435" cy="504057"/>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a:solidFill>
                  <a:schemeClr val="bg1"/>
                </a:solidFill>
                <a:effectLst>
                  <a:outerShdw blurRad="38100" dist="38100" dir="2700000" algn="tl">
                    <a:srgbClr val="000000">
                      <a:alpha val="43137"/>
                    </a:srgbClr>
                  </a:outerShdw>
                </a:effectLst>
              </a:rPr>
              <a:t>カラオケ</a:t>
            </a:r>
          </a:p>
        </p:txBody>
      </p:sp>
      <p:sp>
        <p:nvSpPr>
          <p:cNvPr id="29" name="テキスト ボックス 28"/>
          <p:cNvSpPr txBox="1"/>
          <p:nvPr/>
        </p:nvSpPr>
        <p:spPr>
          <a:xfrm>
            <a:off x="323528" y="4689980"/>
            <a:ext cx="2185214" cy="646331"/>
          </a:xfrm>
          <a:prstGeom prst="rect">
            <a:avLst/>
          </a:prstGeom>
          <a:noFill/>
        </p:spPr>
        <p:txBody>
          <a:bodyPr wrap="none" rtlCol="0">
            <a:spAutoFit/>
          </a:bodyPr>
          <a:lstStyle/>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■エアコン</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洗浄（年</a:t>
            </a:r>
            <a:r>
              <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rPr>
              <a:t>1</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回</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約</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１０店舗（</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約８０</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０</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基</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a:t>
            </a:r>
          </a:p>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エアコン</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分解・内部洗浄</a:t>
            </a:r>
          </a:p>
        </p:txBody>
      </p:sp>
      <p:sp>
        <p:nvSpPr>
          <p:cNvPr id="30" name="テキスト ボックス 29"/>
          <p:cNvSpPr txBox="1"/>
          <p:nvPr/>
        </p:nvSpPr>
        <p:spPr>
          <a:xfrm>
            <a:off x="5385684" y="4938471"/>
            <a:ext cx="2847254" cy="707886"/>
          </a:xfrm>
          <a:prstGeom prst="rect">
            <a:avLst/>
          </a:prstGeom>
          <a:noFill/>
        </p:spPr>
        <p:txBody>
          <a:bodyPr wrap="none" rtlCol="0">
            <a:spAutoFit/>
          </a:bodyPr>
          <a:lstStyle/>
          <a:p>
            <a:r>
              <a:rPr lang="ja-JP" altLang="en-US" sz="4000" b="1" dirty="0" smtClean="0">
                <a:solidFill>
                  <a:srgbClr val="C00000"/>
                </a:solidFill>
                <a:latin typeface="メイリオ" panose="020B0604030504040204" pitchFamily="50" charset="-128"/>
                <a:ea typeface="メイリオ" panose="020B0604030504040204" pitchFamily="50" charset="-128"/>
              </a:rPr>
              <a:t>▲</a:t>
            </a:r>
            <a:r>
              <a:rPr lang="en-US" altLang="ja-JP" sz="4000" b="1" dirty="0">
                <a:solidFill>
                  <a:srgbClr val="C00000"/>
                </a:solidFill>
                <a:latin typeface="メイリオ" panose="020B0604030504040204" pitchFamily="50" charset="-128"/>
                <a:ea typeface="メイリオ" panose="020B0604030504040204" pitchFamily="50" charset="-128"/>
              </a:rPr>
              <a:t>250</a:t>
            </a:r>
            <a:r>
              <a:rPr lang="ja-JP" altLang="en-US" sz="2400" b="1" dirty="0" smtClean="0">
                <a:solidFill>
                  <a:srgbClr val="C00000"/>
                </a:solidFill>
                <a:latin typeface="メイリオ" panose="020B0604030504040204" pitchFamily="50" charset="-128"/>
                <a:ea typeface="メイリオ" panose="020B0604030504040204" pitchFamily="50" charset="-128"/>
              </a:rPr>
              <a:t>万円</a:t>
            </a:r>
            <a:r>
              <a:rPr lang="en-US" altLang="ja-JP" sz="2400" b="1" dirty="0" smtClean="0">
                <a:solidFill>
                  <a:srgbClr val="C00000"/>
                </a:solidFill>
                <a:latin typeface="メイリオ" panose="020B0604030504040204" pitchFamily="50" charset="-128"/>
                <a:ea typeface="メイリオ" panose="020B0604030504040204" pitchFamily="50" charset="-128"/>
              </a:rPr>
              <a:t>/</a:t>
            </a:r>
            <a:r>
              <a:rPr lang="ja-JP" altLang="en-US" sz="2400" b="1" dirty="0" smtClean="0">
                <a:solidFill>
                  <a:srgbClr val="C00000"/>
                </a:solidFill>
                <a:latin typeface="メイリオ" panose="020B0604030504040204" pitchFamily="50" charset="-128"/>
                <a:ea typeface="メイリオ" panose="020B0604030504040204" pitchFamily="50" charset="-128"/>
              </a:rPr>
              <a:t>年</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cxnSp>
        <p:nvCxnSpPr>
          <p:cNvPr id="32" name="直線コネクタ 31"/>
          <p:cNvCxnSpPr/>
          <p:nvPr/>
        </p:nvCxnSpPr>
        <p:spPr>
          <a:xfrm flipV="1">
            <a:off x="2664084" y="6367940"/>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039903" y="4297288"/>
            <a:ext cx="3103939" cy="923330"/>
          </a:xfrm>
          <a:prstGeom prst="rect">
            <a:avLst/>
          </a:prstGeom>
          <a:noFill/>
        </p:spPr>
        <p:txBody>
          <a:bodyPr wrap="square" rtlCol="0">
            <a:spAutoFit/>
          </a:bodyPr>
          <a:lstStyle/>
          <a:p>
            <a:r>
              <a:rPr lang="ja-JP" altLang="en-US" sz="2400" b="1" dirty="0" smtClean="0">
                <a:solidFill>
                  <a:srgbClr val="C00000"/>
                </a:solidFill>
                <a:latin typeface="メイリオ" panose="020B0604030504040204" pitchFamily="50" charset="-128"/>
                <a:ea typeface="メイリオ" panose="020B0604030504040204" pitchFamily="50" charset="-128"/>
              </a:rPr>
              <a:t>削減率</a:t>
            </a:r>
            <a:r>
              <a:rPr lang="en-US" altLang="ja-JP" sz="5400" b="1" dirty="0" smtClean="0">
                <a:solidFill>
                  <a:srgbClr val="C00000"/>
                </a:solidFill>
                <a:latin typeface="メイリオ" panose="020B0604030504040204" pitchFamily="50" charset="-128"/>
                <a:ea typeface="メイリオ" panose="020B0604030504040204" pitchFamily="50" charset="-128"/>
              </a:rPr>
              <a:t>20.0</a:t>
            </a:r>
            <a:r>
              <a:rPr lang="ja-JP" altLang="en-US" sz="2400" b="1" dirty="0" smtClean="0">
                <a:solidFill>
                  <a:srgbClr val="C00000"/>
                </a:solidFill>
                <a:latin typeface="メイリオ" panose="020B0604030504040204" pitchFamily="50" charset="-128"/>
                <a:ea typeface="メイリオ" panose="020B0604030504040204" pitchFamily="50" charset="-128"/>
              </a:rPr>
              <a:t>％</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5296588" y="2145050"/>
            <a:ext cx="2847254" cy="707886"/>
          </a:xfrm>
          <a:prstGeom prst="rect">
            <a:avLst/>
          </a:prstGeom>
          <a:noFill/>
        </p:spPr>
        <p:txBody>
          <a:bodyPr wrap="none" rtlCol="0">
            <a:spAutoFit/>
          </a:bodyPr>
          <a:lstStyle/>
          <a:p>
            <a:r>
              <a:rPr lang="ja-JP" altLang="en-US" sz="4000" b="1" dirty="0" smtClean="0">
                <a:solidFill>
                  <a:srgbClr val="C00000"/>
                </a:solidFill>
                <a:latin typeface="メイリオ" panose="020B0604030504040204" pitchFamily="50" charset="-128"/>
                <a:ea typeface="メイリオ" panose="020B0604030504040204" pitchFamily="50" charset="-128"/>
              </a:rPr>
              <a:t>▲</a:t>
            </a:r>
            <a:r>
              <a:rPr lang="en-US" altLang="ja-JP" sz="4000" b="1" dirty="0">
                <a:solidFill>
                  <a:srgbClr val="C00000"/>
                </a:solidFill>
                <a:latin typeface="メイリオ" panose="020B0604030504040204" pitchFamily="50" charset="-128"/>
                <a:ea typeface="メイリオ" panose="020B0604030504040204" pitchFamily="50" charset="-128"/>
              </a:rPr>
              <a:t>220</a:t>
            </a:r>
            <a:r>
              <a:rPr lang="ja-JP" altLang="en-US" sz="2400" b="1" dirty="0" smtClean="0">
                <a:solidFill>
                  <a:srgbClr val="C00000"/>
                </a:solidFill>
                <a:latin typeface="メイリオ" panose="020B0604030504040204" pitchFamily="50" charset="-128"/>
                <a:ea typeface="メイリオ" panose="020B0604030504040204" pitchFamily="50" charset="-128"/>
              </a:rPr>
              <a:t>万円</a:t>
            </a:r>
            <a:r>
              <a:rPr lang="en-US" altLang="ja-JP" sz="2400" b="1" dirty="0" smtClean="0">
                <a:solidFill>
                  <a:srgbClr val="C00000"/>
                </a:solidFill>
                <a:latin typeface="メイリオ" panose="020B0604030504040204" pitchFamily="50" charset="-128"/>
                <a:ea typeface="メイリオ" panose="020B0604030504040204" pitchFamily="50" charset="-128"/>
              </a:rPr>
              <a:t>/</a:t>
            </a:r>
            <a:r>
              <a:rPr lang="ja-JP" altLang="en-US" sz="2400" b="1" dirty="0" smtClean="0">
                <a:solidFill>
                  <a:srgbClr val="C00000"/>
                </a:solidFill>
                <a:latin typeface="メイリオ" panose="020B0604030504040204" pitchFamily="50" charset="-128"/>
                <a:ea typeface="メイリオ" panose="020B0604030504040204" pitchFamily="50" charset="-128"/>
              </a:rPr>
              <a:t>年</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5004048" y="2982232"/>
            <a:ext cx="3666698" cy="646331"/>
          </a:xfrm>
          <a:prstGeom prst="rect">
            <a:avLst/>
          </a:prstGeom>
        </p:spPr>
        <p:txBody>
          <a:bodyPr wrap="square">
            <a:spAutoFit/>
          </a:bodyPr>
          <a:lstStyle/>
          <a:p>
            <a:r>
              <a:rPr lang="ja-JP" altLang="en-US" dirty="0">
                <a:solidFill>
                  <a:schemeClr val="tx1">
                    <a:lumMod val="50000"/>
                    <a:lumOff val="50000"/>
                  </a:schemeClr>
                </a:solidFill>
                <a:latin typeface="メイリオ" panose="020B0604030504040204" pitchFamily="50" charset="-128"/>
                <a:ea typeface="メイリオ" panose="020B0604030504040204" pitchFamily="50" charset="-128"/>
              </a:rPr>
              <a:t>店舗維持管理費の最適化に</a:t>
            </a:r>
            <a:r>
              <a:rPr lang="ja-JP" altLang="en-US" dirty="0" smtClean="0">
                <a:solidFill>
                  <a:schemeClr val="tx1">
                    <a:lumMod val="50000"/>
                    <a:lumOff val="50000"/>
                  </a:schemeClr>
                </a:solidFill>
                <a:latin typeface="メイリオ" panose="020B0604030504040204" pitchFamily="50" charset="-128"/>
                <a:ea typeface="メイリオ" panose="020B0604030504040204" pitchFamily="50" charset="-128"/>
              </a:rPr>
              <a:t>よる　コストダウン</a:t>
            </a:r>
            <a:endParaRPr lang="en-US" altLang="ja-JP"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5039902" y="5742521"/>
            <a:ext cx="3780569" cy="646331"/>
          </a:xfrm>
          <a:prstGeom prst="rect">
            <a:avLst/>
          </a:prstGeom>
        </p:spPr>
        <p:txBody>
          <a:bodyPr wrap="square">
            <a:spAutoFit/>
          </a:bodyPr>
          <a:lstStyle/>
          <a:p>
            <a:r>
              <a:rPr lang="ja-JP" altLang="en-US" dirty="0" smtClean="0">
                <a:solidFill>
                  <a:schemeClr val="bg2">
                    <a:lumMod val="50000"/>
                  </a:schemeClr>
                </a:solidFill>
                <a:latin typeface="メイリオ" panose="020B0604030504040204" pitchFamily="50" charset="-128"/>
                <a:ea typeface="メイリオ" panose="020B0604030504040204" pitchFamily="50" charset="-128"/>
              </a:rPr>
              <a:t>エアコン分解・内部洗浄による</a:t>
            </a:r>
            <a:endParaRPr lang="en-US" altLang="ja-JP" dirty="0" smtClean="0">
              <a:solidFill>
                <a:schemeClr val="bg2">
                  <a:lumMod val="50000"/>
                </a:schemeClr>
              </a:solidFill>
              <a:latin typeface="メイリオ" panose="020B0604030504040204" pitchFamily="50" charset="-128"/>
              <a:ea typeface="メイリオ" panose="020B0604030504040204" pitchFamily="50" charset="-128"/>
            </a:endParaRPr>
          </a:p>
          <a:p>
            <a:r>
              <a:rPr lang="ja-JP" altLang="en-US" dirty="0" smtClean="0">
                <a:solidFill>
                  <a:schemeClr val="bg2">
                    <a:lumMod val="50000"/>
                  </a:schemeClr>
                </a:solidFill>
                <a:latin typeface="メイリオ" panose="020B0604030504040204" pitchFamily="50" charset="-128"/>
                <a:ea typeface="メイリオ" panose="020B0604030504040204" pitchFamily="50" charset="-128"/>
              </a:rPr>
              <a:t>コスト</a:t>
            </a:r>
            <a:r>
              <a:rPr lang="ja-JP" altLang="en-US" dirty="0">
                <a:solidFill>
                  <a:schemeClr val="bg2">
                    <a:lumMod val="50000"/>
                  </a:schemeClr>
                </a:solidFill>
                <a:latin typeface="メイリオ" panose="020B0604030504040204" pitchFamily="50" charset="-128"/>
                <a:ea typeface="メイリオ" panose="020B0604030504040204" pitchFamily="50" charset="-128"/>
              </a:rPr>
              <a:t>ダウン</a:t>
            </a:r>
            <a:endParaRPr lang="en-US" altLang="ja-JP" dirty="0" smtClean="0">
              <a:solidFill>
                <a:schemeClr val="bg2">
                  <a:lumMod val="50000"/>
                </a:schemeClr>
              </a:solidFill>
              <a:latin typeface="メイリオ" panose="020B0604030504040204" pitchFamily="50" charset="-128"/>
              <a:ea typeface="メイリオ" panose="020B0604030504040204" pitchFamily="50" charset="-128"/>
            </a:endParaRPr>
          </a:p>
        </p:txBody>
      </p:sp>
      <p:sp>
        <p:nvSpPr>
          <p:cNvPr id="37" name="タイトル 1"/>
          <p:cNvSpPr txBox="1">
            <a:spLocks/>
          </p:cNvSpPr>
          <p:nvPr/>
        </p:nvSpPr>
        <p:spPr>
          <a:xfrm>
            <a:off x="1221922" y="200887"/>
            <a:ext cx="6774298" cy="501803"/>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ja-JP" sz="3100" b="1" dirty="0" smtClean="0">
                <a:solidFill>
                  <a:schemeClr val="tx1">
                    <a:lumMod val="75000"/>
                    <a:lumOff val="25000"/>
                  </a:schemeClr>
                </a:solidFill>
              </a:rPr>
              <a:t>5</a:t>
            </a:r>
            <a:r>
              <a:rPr kumimoji="1" lang="ja-JP" altLang="en-US" sz="3100" b="1" i="0" u="none" strike="noStrike" kern="1200" cap="none" spc="0" normalizeH="0" baseline="0" noProof="0" dirty="0" err="1" smtClean="0">
                <a:ln>
                  <a:noFill/>
                </a:ln>
                <a:solidFill>
                  <a:schemeClr val="tx1">
                    <a:lumMod val="75000"/>
                    <a:lumOff val="25000"/>
                  </a:schemeClr>
                </a:solidFill>
                <a:effectLst/>
                <a:uLnTx/>
                <a:uFillTx/>
              </a:rPr>
              <a:t>．</a:t>
            </a:r>
            <a:r>
              <a:rPr kumimoji="1" lang="ja-JP" altLang="en-US" sz="3100" b="1" i="0" u="none" strike="noStrike" kern="1200" cap="none" spc="0" normalizeH="0" baseline="0" noProof="0" dirty="0" smtClean="0">
                <a:ln>
                  <a:noFill/>
                </a:ln>
                <a:solidFill>
                  <a:schemeClr val="tx1">
                    <a:lumMod val="75000"/>
                    <a:lumOff val="25000"/>
                  </a:schemeClr>
                </a:solidFill>
                <a:effectLst/>
                <a:uLnTx/>
                <a:uFillTx/>
              </a:rPr>
              <a:t>店舗運用コスト削減</a:t>
            </a:r>
            <a:r>
              <a:rPr kumimoji="1" lang="ja-JP" altLang="en-US" sz="2300" b="1" i="0" u="none" strike="noStrike" kern="1200" cap="none" spc="0" normalizeH="0" baseline="0" noProof="0" dirty="0" smtClean="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（ファシリティマネジメント）</a:t>
            </a:r>
            <a:endParaRPr kumimoji="1" lang="ja-JP" altLang="en-US" sz="2300" b="1"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8" name="Shape 339"/>
          <p:cNvSpPr/>
          <p:nvPr/>
        </p:nvSpPr>
        <p:spPr>
          <a:xfrm>
            <a:off x="611561" y="6426090"/>
            <a:ext cx="7878263" cy="25648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800"/>
            </a:pPr>
            <a:r>
              <a:rPr kumimoji="1"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ヒラギノ角ゴ ProN W6"/>
              </a:rPr>
              <a:t>※</a:t>
            </a: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ヒラギノ角ゴ ProN W6"/>
              </a:rPr>
              <a:t>状況によっては（スケールメリットやボリュームディスカウントの効果が低いなど）</a:t>
            </a:r>
            <a:r>
              <a:rPr kumimoji="1" sz="10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ヒラギノ角ゴ ProN W6"/>
              </a:rPr>
              <a:t>コスト削減</a:t>
            </a: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ヒラギノ角ゴ ProN W6"/>
              </a:rPr>
              <a:t>できない場合があります。</a:t>
            </a:r>
            <a:endParaRPr kumimoji="1"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pic>
        <p:nvPicPr>
          <p:cNvPr id="49"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382"/>
          <a:stretch/>
        </p:blipFill>
        <p:spPr bwMode="auto">
          <a:xfrm>
            <a:off x="710678" y="5440626"/>
            <a:ext cx="1321899" cy="89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65981" y="2947956"/>
            <a:ext cx="930695" cy="673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6998" y="702690"/>
            <a:ext cx="475038" cy="597532"/>
          </a:xfrm>
          <a:prstGeom prst="rect">
            <a:avLst/>
          </a:prstGeom>
        </p:spPr>
      </p:pic>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56376" y="716279"/>
            <a:ext cx="519473" cy="573991"/>
          </a:xfrm>
          <a:prstGeom prst="rect">
            <a:avLst/>
          </a:prstGeom>
        </p:spPr>
      </p:pic>
      <p:sp>
        <p:nvSpPr>
          <p:cNvPr id="38" name="正方形/長方形 37"/>
          <p:cNvSpPr/>
          <p:nvPr/>
        </p:nvSpPr>
        <p:spPr>
          <a:xfrm>
            <a:off x="2815633" y="1801392"/>
            <a:ext cx="715601" cy="185462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3775448" y="2230077"/>
            <a:ext cx="715601" cy="1419140"/>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2745899" y="2580494"/>
            <a:ext cx="914981"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1,037</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3820667" y="2759197"/>
            <a:ext cx="704039" cy="276999"/>
          </a:xfrm>
          <a:prstGeom prst="rect">
            <a:avLst/>
          </a:prstGeom>
          <a:noFill/>
        </p:spPr>
        <p:txBody>
          <a:bodyPr wrap="square" rtlCol="0">
            <a:spAutoFit/>
          </a:bodyPr>
          <a:lstStyle/>
          <a:p>
            <a:pPr algn="ct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817</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6" name="正方形/長方形 45"/>
          <p:cNvSpPr/>
          <p:nvPr/>
        </p:nvSpPr>
        <p:spPr>
          <a:xfrm>
            <a:off x="2815633" y="4513312"/>
            <a:ext cx="715601" cy="185462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p:cNvSpPr/>
          <p:nvPr/>
        </p:nvSpPr>
        <p:spPr>
          <a:xfrm>
            <a:off x="3775448" y="4804611"/>
            <a:ext cx="715601" cy="1556525"/>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p:cNvSpPr txBox="1"/>
          <p:nvPr/>
        </p:nvSpPr>
        <p:spPr>
          <a:xfrm>
            <a:off x="2745899" y="5292414"/>
            <a:ext cx="869103"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1,250</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3742061" y="5390460"/>
            <a:ext cx="808631"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1,000</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3775449" y="1801394"/>
            <a:ext cx="715601" cy="422021"/>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p:cNvSpPr txBox="1"/>
          <p:nvPr/>
        </p:nvSpPr>
        <p:spPr>
          <a:xfrm>
            <a:off x="3797728" y="1889128"/>
            <a:ext cx="704039" cy="276999"/>
          </a:xfrm>
          <a:prstGeom prst="rect">
            <a:avLst/>
          </a:prstGeom>
          <a:noFill/>
        </p:spPr>
        <p:txBody>
          <a:bodyPr wrap="square" rtlCol="0">
            <a:spAutoFit/>
          </a:bodyPr>
          <a:lstStyle/>
          <a:p>
            <a:pPr algn="ctr"/>
            <a:r>
              <a:rPr lang="en-US" altLang="ja-JP" sz="1200" b="1" dirty="0">
                <a:solidFill>
                  <a:schemeClr val="bg1"/>
                </a:solidFill>
                <a:latin typeface="メイリオ" panose="020B0604030504040204" pitchFamily="50" charset="-128"/>
                <a:ea typeface="メイリオ" panose="020B0604030504040204" pitchFamily="50" charset="-128"/>
              </a:rPr>
              <a:t>220</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56" name="正方形/長方形 55"/>
          <p:cNvSpPr/>
          <p:nvPr/>
        </p:nvSpPr>
        <p:spPr>
          <a:xfrm>
            <a:off x="3775449" y="4513313"/>
            <a:ext cx="715601" cy="401540"/>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3787010" y="4607751"/>
            <a:ext cx="704039" cy="276999"/>
          </a:xfrm>
          <a:prstGeom prst="rect">
            <a:avLst/>
          </a:prstGeom>
          <a:noFill/>
        </p:spPr>
        <p:txBody>
          <a:bodyPr wrap="square" rtlCol="0">
            <a:spAutoFit/>
          </a:bodyPr>
          <a:lstStyle/>
          <a:p>
            <a:pPr algn="ctr"/>
            <a:r>
              <a:rPr lang="en-US" altLang="ja-JP" sz="1200" b="1" dirty="0">
                <a:solidFill>
                  <a:schemeClr val="bg1"/>
                </a:solidFill>
                <a:latin typeface="メイリオ" panose="020B0604030504040204" pitchFamily="50" charset="-128"/>
                <a:ea typeface="メイリオ" panose="020B0604030504040204" pitchFamily="50" charset="-128"/>
              </a:rPr>
              <a:t>250</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086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542256" y="115888"/>
            <a:ext cx="6059488" cy="649287"/>
          </a:xfrm>
        </p:spPr>
        <p:txBody>
          <a:bodyPr>
            <a:normAutofit/>
          </a:bodyPr>
          <a:lstStyle/>
          <a:p>
            <a:r>
              <a:rPr lang="en-US" altLang="ja-JP" sz="2400" b="1" dirty="0" smtClean="0">
                <a:solidFill>
                  <a:schemeClr val="tx1">
                    <a:lumMod val="75000"/>
                    <a:lumOff val="25000"/>
                  </a:schemeClr>
                </a:solidFill>
              </a:rPr>
              <a:t>6. </a:t>
            </a:r>
            <a:r>
              <a:rPr lang="ja-JP" altLang="en-US" sz="2400" b="1" dirty="0" smtClean="0">
                <a:solidFill>
                  <a:schemeClr val="tx1">
                    <a:lumMod val="75000"/>
                    <a:lumOff val="25000"/>
                  </a:schemeClr>
                </a:solidFill>
              </a:rPr>
              <a:t>店舗</a:t>
            </a: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備品購入コスト</a:t>
            </a:r>
            <a:r>
              <a:rPr lang="zh-CN"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削減</a:t>
            </a:r>
            <a:endPar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063181" y="965122"/>
            <a:ext cx="7017637" cy="923330"/>
          </a:xfrm>
          <a:prstGeom prst="rect">
            <a:avLst/>
          </a:prstGeom>
          <a:noFill/>
        </p:spPr>
        <p:txBody>
          <a:bodyPr wrap="square" rtlCol="0">
            <a:spAutoFit/>
          </a:bodyPr>
          <a:lstStyle/>
          <a:p>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店舗やオフィスで必要なモノを特別還元価格でご購入いただける</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ご加入店限定のお得な通販サービスです。</a:t>
            </a:r>
            <a:endPar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最短で当日、または翌日にお届け。年会費等は一切かかりません。</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363967" y="2073939"/>
            <a:ext cx="5296264" cy="307777"/>
          </a:xfrm>
          <a:prstGeom prst="rect">
            <a:avLst/>
          </a:prstGeom>
          <a:solidFill>
            <a:schemeClr val="accent5">
              <a:lumMod val="75000"/>
            </a:schemeClr>
          </a:solidFill>
        </p:spPr>
        <p:txBody>
          <a:bodyPr wrap="square" rtlCol="0">
            <a:spAutoFit/>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初期導入費用・月額使用料が</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469376" y="2390148"/>
            <a:ext cx="5190855" cy="592470"/>
          </a:xfrm>
          <a:prstGeom prst="rect">
            <a:avLst/>
          </a:prstGeom>
          <a:noFill/>
        </p:spPr>
        <p:txBody>
          <a:bodyPr wrap="square" rtlCol="0">
            <a:spAutoFit/>
          </a:bodyPr>
          <a:lstStyle/>
          <a:p>
            <a:pPr>
              <a:lnSpc>
                <a:spcPts val="1300"/>
              </a:lnSpc>
            </a:pPr>
            <a:r>
              <a:rPr lang="en-US" altLang="ja-JP" sz="1200" dirty="0" smtClean="0">
                <a:latin typeface="メイリオ" panose="020B0604030504040204" pitchFamily="50" charset="-128"/>
                <a:ea typeface="メイリオ" panose="020B0604030504040204" pitchFamily="50" charset="-128"/>
              </a:rPr>
              <a:t>USEN</a:t>
            </a:r>
            <a:r>
              <a:rPr lang="ja-JP" altLang="en-US" sz="1200" dirty="0" smtClean="0">
                <a:latin typeface="メイリオ" panose="020B0604030504040204" pitchFamily="50" charset="-128"/>
                <a:ea typeface="メイリオ" panose="020B0604030504040204" pitchFamily="50" charset="-128"/>
              </a:rPr>
              <a:t>各種サービスご契約中のお客様限定のサービスのため、お客様のサービスご利用実績に関わらず、導入費用や年会費</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月額利用料などは一切いただいておりません。</a:t>
            </a:r>
            <a:endParaRPr lang="en-US" altLang="ja-JP" sz="1200" dirty="0" smtClean="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3469376" y="3484602"/>
            <a:ext cx="5190855" cy="592470"/>
          </a:xfrm>
          <a:prstGeom prst="rect">
            <a:avLst/>
          </a:prstGeom>
          <a:noFill/>
        </p:spPr>
        <p:txBody>
          <a:bodyPr wrap="square" rtlCol="0">
            <a:spAutoFit/>
          </a:bodyPr>
          <a:lstStyle/>
          <a:p>
            <a:pPr>
              <a:lnSpc>
                <a:spcPts val="1300"/>
              </a:lnSpc>
            </a:pPr>
            <a:r>
              <a:rPr lang="ja-JP" altLang="en-US" sz="1200" dirty="0" smtClean="0">
                <a:latin typeface="メイリオ" panose="020B0604030504040204" pitchFamily="50" charset="-128"/>
                <a:ea typeface="メイリオ" panose="020B0604030504040204" pitchFamily="50" charset="-128"/>
              </a:rPr>
              <a:t>ご購入商品数や注文時間に関係なく、一度のご注文で</a:t>
            </a:r>
            <a:r>
              <a:rPr lang="en-US" altLang="ja-JP" sz="1200" dirty="0" smtClean="0">
                <a:latin typeface="メイリオ" panose="020B0604030504040204" pitchFamily="50" charset="-128"/>
                <a:ea typeface="メイリオ" panose="020B0604030504040204" pitchFamily="50" charset="-128"/>
              </a:rPr>
              <a:t>1,000</a:t>
            </a:r>
            <a:r>
              <a:rPr lang="ja-JP" altLang="en-US" sz="1200" dirty="0" smtClean="0">
                <a:latin typeface="メイリオ" panose="020B0604030504040204" pitchFamily="50" charset="-128"/>
                <a:ea typeface="メイリオ" panose="020B0604030504040204" pitchFamily="50" charset="-128"/>
              </a:rPr>
              <a:t>円以上ご購入いただければ送料はかかりません。</a:t>
            </a:r>
            <a:endParaRPr lang="en-US" altLang="ja-JP" sz="1200" dirty="0" smtClean="0">
              <a:latin typeface="メイリオ" panose="020B0604030504040204" pitchFamily="50" charset="-128"/>
              <a:ea typeface="メイリオ" panose="020B0604030504040204" pitchFamily="50" charset="-128"/>
            </a:endParaRPr>
          </a:p>
          <a:p>
            <a:pPr>
              <a:lnSpc>
                <a:spcPts val="1300"/>
              </a:lnSpc>
            </a:pP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ご購入金額が</a:t>
            </a:r>
            <a:r>
              <a:rPr lang="en-US" altLang="ja-JP" sz="1200" dirty="0" smtClean="0">
                <a:latin typeface="メイリオ" panose="020B0604030504040204" pitchFamily="50" charset="-128"/>
                <a:ea typeface="メイリオ" panose="020B0604030504040204" pitchFamily="50" charset="-128"/>
              </a:rPr>
              <a:t>1,000</a:t>
            </a:r>
            <a:r>
              <a:rPr lang="ja-JP" altLang="en-US" sz="1200" dirty="0" smtClean="0">
                <a:latin typeface="メイリオ" panose="020B0604030504040204" pitchFamily="50" charset="-128"/>
                <a:ea typeface="メイリオ" panose="020B0604030504040204" pitchFamily="50" charset="-128"/>
              </a:rPr>
              <a:t>円に満たない場合は 別途</a:t>
            </a:r>
            <a:r>
              <a:rPr lang="ja-JP" altLang="en-US" sz="1200" dirty="0">
                <a:latin typeface="メイリオ" panose="020B0604030504040204" pitchFamily="50" charset="-128"/>
                <a:ea typeface="メイリオ" panose="020B0604030504040204" pitchFamily="50" charset="-128"/>
              </a:rPr>
              <a:t>送料</a:t>
            </a:r>
            <a:r>
              <a:rPr lang="en-US" altLang="ja-JP" sz="1200" dirty="0" smtClean="0">
                <a:latin typeface="メイリオ" panose="020B0604030504040204" pitchFamily="50" charset="-128"/>
                <a:ea typeface="メイリオ" panose="020B0604030504040204" pitchFamily="50" charset="-128"/>
              </a:rPr>
              <a:t>324</a:t>
            </a:r>
            <a:r>
              <a:rPr lang="ja-JP" altLang="en-US" sz="1200" dirty="0" smtClean="0">
                <a:latin typeface="メイリオ" panose="020B0604030504040204" pitchFamily="50" charset="-128"/>
                <a:ea typeface="メイリオ" panose="020B0604030504040204" pitchFamily="50" charset="-128"/>
              </a:rPr>
              <a:t>円（税込）</a:t>
            </a:r>
            <a:endParaRPr lang="en-US" altLang="ja-JP" sz="1200" dirty="0" smtClean="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363967" y="3172026"/>
            <a:ext cx="5296263" cy="307777"/>
          </a:xfrm>
          <a:prstGeom prst="rect">
            <a:avLst/>
          </a:prstGeom>
          <a:solidFill>
            <a:schemeClr val="accent5">
              <a:lumMod val="75000"/>
            </a:schemeClr>
          </a:solidFill>
        </p:spPr>
        <p:txBody>
          <a:bodyPr wrap="square" rtlCol="0">
            <a:spAutoFit/>
          </a:bodyPr>
          <a:lstStyle/>
          <a:p>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円以上ご購入で送料無料（</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沖縄・離島は除く）</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3469376" y="4618328"/>
            <a:ext cx="5190855" cy="592470"/>
          </a:xfrm>
          <a:prstGeom prst="rect">
            <a:avLst/>
          </a:prstGeom>
          <a:noFill/>
        </p:spPr>
        <p:txBody>
          <a:bodyPr wrap="square" rtlCol="0">
            <a:spAutoFit/>
          </a:bodyPr>
          <a:lstStyle/>
          <a:p>
            <a:pPr>
              <a:lnSpc>
                <a:spcPts val="1300"/>
              </a:lnSpc>
            </a:pPr>
            <a:r>
              <a:rPr lang="ja-JP" altLang="en-US" sz="1200" dirty="0" smtClean="0">
                <a:latin typeface="メイリオ" panose="020B0604030504040204" pitchFamily="50" charset="-128"/>
                <a:ea typeface="メイリオ" panose="020B0604030504040204" pitchFamily="50" charset="-128"/>
              </a:rPr>
              <a:t>商品代金は、月末締の翌月末払い。</a:t>
            </a:r>
            <a:endParaRPr lang="en-US" altLang="ja-JP" sz="1200" dirty="0" smtClean="0">
              <a:latin typeface="メイリオ" panose="020B0604030504040204" pitchFamily="50" charset="-128"/>
              <a:ea typeface="メイリオ" panose="020B0604030504040204" pitchFamily="50" charset="-128"/>
            </a:endParaRPr>
          </a:p>
          <a:p>
            <a:pPr>
              <a:lnSpc>
                <a:spcPts val="1300"/>
              </a:lnSpc>
            </a:pPr>
            <a:r>
              <a:rPr lang="ja-JP" altLang="en-US" sz="1200" dirty="0" smtClean="0">
                <a:latin typeface="メイリオ" panose="020B0604030504040204" pitchFamily="50" charset="-128"/>
                <a:ea typeface="メイリオ" panose="020B0604030504040204" pitchFamily="50" charset="-128"/>
              </a:rPr>
              <a:t>請求書によるコンビニ払いか銀行振込でのお支払いとなります。</a:t>
            </a:r>
            <a:endParaRPr lang="en-US" altLang="ja-JP" sz="1200" dirty="0" smtClean="0">
              <a:latin typeface="メイリオ" panose="020B0604030504040204" pitchFamily="50" charset="-128"/>
              <a:ea typeface="メイリオ" panose="020B0604030504040204" pitchFamily="50" charset="-128"/>
            </a:endParaRPr>
          </a:p>
          <a:p>
            <a:pPr>
              <a:lnSpc>
                <a:spcPts val="1300"/>
              </a:lnSpc>
            </a:pPr>
            <a:r>
              <a:rPr lang="ja-JP" altLang="en-US" sz="1200" dirty="0" smtClean="0">
                <a:latin typeface="メイリオ" panose="020B0604030504040204" pitchFamily="50" charset="-128"/>
                <a:ea typeface="メイリオ" panose="020B0604030504040204" pitchFamily="50" charset="-128"/>
              </a:rPr>
              <a:t>コンビニでお支払いいただければ手数料はかかりません。</a:t>
            </a:r>
            <a:endParaRPr lang="ja-JP" altLang="en-US" sz="12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3380192" y="4293096"/>
            <a:ext cx="5280037" cy="307777"/>
          </a:xfrm>
          <a:prstGeom prst="rect">
            <a:avLst/>
          </a:prstGeom>
          <a:solidFill>
            <a:schemeClr val="accent5">
              <a:lumMod val="75000"/>
            </a:schemeClr>
          </a:solidFill>
        </p:spPr>
        <p:txBody>
          <a:bodyPr wrap="square" rtlCol="0">
            <a:spAutoFit/>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支払手数料無料</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3380193" y="5406445"/>
            <a:ext cx="5280036" cy="307777"/>
          </a:xfrm>
          <a:prstGeom prst="rect">
            <a:avLst/>
          </a:prstGeom>
          <a:solidFill>
            <a:schemeClr val="accent5">
              <a:lumMod val="75000"/>
            </a:schemeClr>
          </a:solidFill>
        </p:spPr>
        <p:txBody>
          <a:bodyPr wrap="square" rtlCol="0">
            <a:spAutoFit/>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ポイントで更にお得</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3469376" y="5733256"/>
            <a:ext cx="5190855" cy="925894"/>
          </a:xfrm>
          <a:prstGeom prst="rect">
            <a:avLst/>
          </a:prstGeom>
          <a:noFill/>
        </p:spPr>
        <p:txBody>
          <a:bodyPr wrap="square" rtlCol="0">
            <a:spAutoFit/>
          </a:bodyPr>
          <a:lstStyle/>
          <a:p>
            <a:pPr>
              <a:lnSpc>
                <a:spcPts val="1300"/>
              </a:lnSpc>
            </a:pPr>
            <a:r>
              <a:rPr lang="en-US" altLang="ja-JP" sz="1200" dirty="0" smtClean="0">
                <a:latin typeface="メイリオ" panose="020B0604030504040204" pitchFamily="50" charset="-128"/>
                <a:ea typeface="メイリオ" panose="020B0604030504040204" pitchFamily="50" charset="-128"/>
              </a:rPr>
              <a:t>3,000</a:t>
            </a:r>
            <a:r>
              <a:rPr lang="ja-JP" altLang="en-US" sz="1200" dirty="0" smtClean="0">
                <a:latin typeface="メイリオ" panose="020B0604030504040204" pitchFamily="50" charset="-128"/>
                <a:ea typeface="メイリオ" panose="020B0604030504040204" pitchFamily="50" charset="-128"/>
              </a:rPr>
              <a:t>円以上のご注文でご購入代金の</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10,000</a:t>
            </a:r>
            <a:r>
              <a:rPr lang="ja-JP" altLang="en-US" sz="1200" dirty="0" smtClean="0">
                <a:latin typeface="メイリオ" panose="020B0604030504040204" pitchFamily="50" charset="-128"/>
                <a:ea typeface="メイリオ" panose="020B0604030504040204" pitchFamily="50" charset="-128"/>
              </a:rPr>
              <a:t>円のご注文で</a:t>
            </a:r>
            <a:r>
              <a:rPr lang="en-US" altLang="ja-JP" sz="1200" dirty="0">
                <a:latin typeface="メイリオ" panose="020B0604030504040204" pitchFamily="50" charset="-128"/>
                <a:ea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rPr>
              <a:t>％を</a:t>
            </a:r>
            <a:endParaRPr lang="en-US" altLang="ja-JP" sz="1200" dirty="0" smtClean="0">
              <a:latin typeface="メイリオ" panose="020B0604030504040204" pitchFamily="50" charset="-128"/>
              <a:ea typeface="メイリオ" panose="020B0604030504040204" pitchFamily="50" charset="-128"/>
            </a:endParaRPr>
          </a:p>
          <a:p>
            <a:pPr>
              <a:lnSpc>
                <a:spcPts val="1300"/>
              </a:lnSpc>
            </a:pPr>
            <a:r>
              <a:rPr lang="ja-JP" altLang="en-US" sz="1200" dirty="0" smtClean="0">
                <a:latin typeface="メイリオ" panose="020B0604030504040204" pitchFamily="50" charset="-128"/>
                <a:ea typeface="メイリオ" panose="020B0604030504040204" pitchFamily="50" charset="-128"/>
              </a:rPr>
              <a:t>ポイントにて還元</a:t>
            </a:r>
            <a:endParaRPr lang="en-US" altLang="ja-JP" sz="1200" dirty="0" smtClean="0">
              <a:latin typeface="メイリオ" panose="020B0604030504040204" pitchFamily="50" charset="-128"/>
              <a:ea typeface="メイリオ" panose="020B0604030504040204" pitchFamily="50" charset="-128"/>
            </a:endParaRPr>
          </a:p>
          <a:p>
            <a:pPr>
              <a:lnSpc>
                <a:spcPts val="1300"/>
              </a:lnSpc>
            </a:pPr>
            <a:r>
              <a:rPr lang="ja-JP" altLang="en-US" sz="1200" dirty="0" smtClean="0">
                <a:latin typeface="メイリオ" panose="020B0604030504040204" pitchFamily="50" charset="-128"/>
                <a:ea typeface="メイリオ" panose="020B0604030504040204" pitchFamily="50" charset="-128"/>
              </a:rPr>
              <a:t>獲得したポイントは</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ポイント</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円にてご利用いただけます。</a:t>
            </a:r>
            <a:endParaRPr lang="en-US" altLang="ja-JP" sz="1200" dirty="0" smtClean="0">
              <a:latin typeface="メイリオ" panose="020B0604030504040204" pitchFamily="50" charset="-128"/>
              <a:ea typeface="メイリオ" panose="020B0604030504040204" pitchFamily="50" charset="-128"/>
            </a:endParaRPr>
          </a:p>
          <a:p>
            <a:pPr>
              <a:lnSpc>
                <a:spcPts val="1300"/>
              </a:lnSpc>
            </a:pPr>
            <a:r>
              <a:rPr lang="ja-JP" altLang="en-US" sz="1200" dirty="0" smtClean="0">
                <a:latin typeface="メイリオ" panose="020B0604030504040204" pitchFamily="50" charset="-128"/>
                <a:ea typeface="メイリオ" panose="020B0604030504040204" pitchFamily="50" charset="-128"/>
              </a:rPr>
              <a:t>ポイントはキャンペーンやアンケート、</a:t>
            </a:r>
            <a:r>
              <a:rPr lang="en-US" altLang="ja-JP" sz="1200" dirty="0" smtClean="0">
                <a:latin typeface="メイリオ" panose="020B0604030504040204" pitchFamily="50" charset="-128"/>
                <a:ea typeface="メイリオ" panose="020B0604030504040204" pitchFamily="50" charset="-128"/>
              </a:rPr>
              <a:t>USEN</a:t>
            </a:r>
            <a:r>
              <a:rPr lang="ja-JP" altLang="en-US" sz="1200" dirty="0" smtClean="0">
                <a:latin typeface="メイリオ" panose="020B0604030504040204" pitchFamily="50" charset="-128"/>
                <a:ea typeface="メイリオ" panose="020B0604030504040204" pitchFamily="50" charset="-128"/>
              </a:rPr>
              <a:t>商材へのご加入特典など様々な場面で獲得可能です。</a:t>
            </a:r>
            <a:endParaRPr lang="ja-JP" altLang="en-US" sz="12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544" y="2405862"/>
            <a:ext cx="2592288" cy="720080"/>
          </a:xfrm>
          <a:prstGeom prst="rect">
            <a:avLst/>
          </a:prstGeom>
        </p:spPr>
      </p:pic>
      <p:pic>
        <p:nvPicPr>
          <p:cNvPr id="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3309111"/>
            <a:ext cx="2350586" cy="261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0661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51520" y="840904"/>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smtClean="0">
                <a:solidFill>
                  <a:schemeClr val="tx1">
                    <a:lumMod val="65000"/>
                    <a:lumOff val="35000"/>
                  </a:schemeClr>
                </a:solidFill>
              </a:rPr>
              <a:t>削減事例</a:t>
            </a:r>
            <a:endParaRPr lang="ja-JP" altLang="en-US" sz="2400" b="1" dirty="0">
              <a:solidFill>
                <a:schemeClr val="tx1">
                  <a:lumMod val="65000"/>
                  <a:lumOff val="35000"/>
                </a:schemeClr>
              </a:solidFill>
            </a:endParaRPr>
          </a:p>
        </p:txBody>
      </p:sp>
      <p:cxnSp>
        <p:nvCxnSpPr>
          <p:cNvPr id="4" name="直線コネクタ 3"/>
          <p:cNvCxnSpPr/>
          <p:nvPr/>
        </p:nvCxnSpPr>
        <p:spPr>
          <a:xfrm>
            <a:off x="273292" y="1290531"/>
            <a:ext cx="8619188" cy="21771"/>
          </a:xfrm>
          <a:prstGeom prst="line">
            <a:avLst/>
          </a:prstGeom>
          <a:ln w="31750"/>
          <a:effectLst/>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417511" y="1488130"/>
            <a:ext cx="1814234" cy="716734"/>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20000"/>
              </a:lnSpc>
            </a:pPr>
            <a:r>
              <a:rPr lang="ja-JP" altLang="en-US" sz="1800" b="1" dirty="0" smtClean="0">
                <a:solidFill>
                  <a:schemeClr val="bg1"/>
                </a:solidFill>
                <a:effectLst>
                  <a:outerShdw blurRad="38100" dist="38100" dir="2700000" algn="tl">
                    <a:srgbClr val="000000">
                      <a:alpha val="43137"/>
                    </a:srgbClr>
                  </a:outerShdw>
                </a:effectLst>
              </a:rPr>
              <a:t>飲食</a:t>
            </a:r>
            <a:r>
              <a:rPr lang="ja-JP" altLang="en-US" sz="1800" b="1" dirty="0">
                <a:solidFill>
                  <a:schemeClr val="bg1"/>
                </a:solidFill>
                <a:effectLst>
                  <a:outerShdw blurRad="38100" dist="38100" dir="2700000" algn="tl">
                    <a:srgbClr val="000000">
                      <a:alpha val="43137"/>
                    </a:srgbClr>
                  </a:outerShdw>
                </a:effectLst>
              </a:rPr>
              <a:t>業</a:t>
            </a:r>
          </a:p>
        </p:txBody>
      </p:sp>
      <p:sp>
        <p:nvSpPr>
          <p:cNvPr id="21" name="タイトル 1"/>
          <p:cNvSpPr txBox="1">
            <a:spLocks/>
          </p:cNvSpPr>
          <p:nvPr/>
        </p:nvSpPr>
        <p:spPr>
          <a:xfrm>
            <a:off x="66194" y="115888"/>
            <a:ext cx="9011612" cy="6492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400" b="1" dirty="0" smtClean="0">
                <a:solidFill>
                  <a:schemeClr val="tx1">
                    <a:lumMod val="75000"/>
                    <a:lumOff val="25000"/>
                  </a:schemeClr>
                </a:solidFill>
              </a:rPr>
              <a:t>6.</a:t>
            </a:r>
            <a:r>
              <a:rPr lang="ja-JP" altLang="en-US" sz="2400" b="1" dirty="0" smtClean="0">
                <a:solidFill>
                  <a:schemeClr val="tx1">
                    <a:lumMod val="75000"/>
                    <a:lumOff val="25000"/>
                  </a:schemeClr>
                </a:solidFill>
              </a:rPr>
              <a:t> 店舗備品購入コスト削減</a:t>
            </a:r>
            <a:endParaRPr lang="ja-JP" altLang="en-US" sz="2400" b="1" dirty="0">
              <a:solidFill>
                <a:schemeClr val="tx1">
                  <a:lumMod val="75000"/>
                  <a:lumOff val="25000"/>
                </a:schemeClr>
              </a:solidFill>
            </a:endParaRPr>
          </a:p>
        </p:txBody>
      </p:sp>
      <p:sp>
        <p:nvSpPr>
          <p:cNvPr id="45" name="正方形/長方形 44"/>
          <p:cNvSpPr/>
          <p:nvPr/>
        </p:nvSpPr>
        <p:spPr>
          <a:xfrm>
            <a:off x="4965258" y="2931531"/>
            <a:ext cx="571565" cy="1623900"/>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0" name="テキスト ボックス 49"/>
          <p:cNvSpPr txBox="1"/>
          <p:nvPr/>
        </p:nvSpPr>
        <p:spPr>
          <a:xfrm>
            <a:off x="4304164" y="1941764"/>
            <a:ext cx="984445"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0,7</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4993031" y="1999997"/>
            <a:ext cx="521297" cy="369332"/>
          </a:xfrm>
          <a:prstGeom prst="rect">
            <a:avLst/>
          </a:prstGeom>
          <a:noFill/>
        </p:spPr>
        <p:txBody>
          <a:bodyPr wrap="none" rtlCol="0">
            <a:spAutoFit/>
          </a:bodyPr>
          <a:lstStyle/>
          <a:p>
            <a:pPr algn="ctr"/>
            <a:r>
              <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USEN</a:t>
            </a:r>
          </a:p>
          <a:p>
            <a:pPr algn="ctr"/>
            <a:r>
              <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CART</a:t>
            </a:r>
          </a:p>
        </p:txBody>
      </p:sp>
      <p:sp>
        <p:nvSpPr>
          <p:cNvPr id="53" name="正方形/長方形 52"/>
          <p:cNvSpPr/>
          <p:nvPr/>
        </p:nvSpPr>
        <p:spPr>
          <a:xfrm>
            <a:off x="3880915" y="2721821"/>
            <a:ext cx="571565" cy="1855904"/>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4" name="正方形/長方形 53"/>
          <p:cNvSpPr/>
          <p:nvPr/>
        </p:nvSpPr>
        <p:spPr>
          <a:xfrm>
            <a:off x="2801736" y="2460095"/>
            <a:ext cx="571565" cy="2121033"/>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cxnSp>
        <p:nvCxnSpPr>
          <p:cNvPr id="46" name="直線コネクタ 45"/>
          <p:cNvCxnSpPr/>
          <p:nvPr/>
        </p:nvCxnSpPr>
        <p:spPr>
          <a:xfrm flipV="1">
            <a:off x="2555776" y="4563258"/>
            <a:ext cx="3282218" cy="178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688056" y="1988840"/>
            <a:ext cx="992579" cy="369332"/>
          </a:xfrm>
          <a:prstGeom prst="rect">
            <a:avLst/>
          </a:prstGeom>
          <a:noFill/>
        </p:spPr>
        <p:txBody>
          <a:bodyPr wrap="none" rtlCol="0">
            <a:spAutoFit/>
          </a:bodyPr>
          <a:lstStyle/>
          <a:p>
            <a:pPr algn="ctr"/>
            <a:r>
              <a:rPr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オフィス系通販</a:t>
            </a:r>
            <a:endPar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pPr algn="ctr"/>
            <a:r>
              <a:rPr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大手</a:t>
            </a:r>
            <a:r>
              <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A</a:t>
            </a:r>
            <a:r>
              <a:rPr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社</a:t>
            </a:r>
            <a:endPar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9" name="正方形/長方形 48"/>
          <p:cNvSpPr/>
          <p:nvPr/>
        </p:nvSpPr>
        <p:spPr>
          <a:xfrm>
            <a:off x="4971524" y="2413473"/>
            <a:ext cx="575047" cy="510231"/>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テキスト ボックス 58"/>
          <p:cNvSpPr txBox="1"/>
          <p:nvPr/>
        </p:nvSpPr>
        <p:spPr>
          <a:xfrm>
            <a:off x="2627748" y="1996539"/>
            <a:ext cx="873257" cy="369332"/>
          </a:xfrm>
          <a:prstGeom prst="rect">
            <a:avLst/>
          </a:prstGeom>
          <a:noFill/>
        </p:spPr>
        <p:txBody>
          <a:bodyPr wrap="square" rtlCol="0">
            <a:spAutoFit/>
          </a:bodyPr>
          <a:lstStyle/>
          <a:p>
            <a:pPr algn="ctr"/>
            <a:r>
              <a:rPr kumimoji="1"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工務店系通販</a:t>
            </a:r>
            <a:endParaRPr kumimoji="1"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pPr algn="ctr"/>
            <a:r>
              <a:rPr lang="ja-JP" altLang="en-US" sz="900" b="1" dirty="0">
                <a:solidFill>
                  <a:schemeClr val="tx1">
                    <a:lumMod val="50000"/>
                    <a:lumOff val="50000"/>
                  </a:schemeClr>
                </a:solidFill>
                <a:latin typeface="メイリオ" panose="020B0604030504040204" pitchFamily="50" charset="-128"/>
                <a:ea typeface="メイリオ" panose="020B0604030504040204" pitchFamily="50" charset="-128"/>
              </a:rPr>
              <a:t>大手</a:t>
            </a:r>
            <a:r>
              <a:rPr lang="en-US" altLang="ja-JP" sz="900" b="1" dirty="0" smtClean="0">
                <a:solidFill>
                  <a:schemeClr val="tx1">
                    <a:lumMod val="50000"/>
                    <a:lumOff val="50000"/>
                  </a:schemeClr>
                </a:solidFill>
                <a:latin typeface="メイリオ" panose="020B0604030504040204" pitchFamily="50" charset="-128"/>
                <a:ea typeface="メイリオ" panose="020B0604030504040204" pitchFamily="50" charset="-128"/>
              </a:rPr>
              <a:t>M</a:t>
            </a:r>
            <a:r>
              <a:rPr lang="ja-JP" altLang="en-US" sz="900" b="1" dirty="0" smtClean="0">
                <a:solidFill>
                  <a:schemeClr val="tx1">
                    <a:lumMod val="50000"/>
                    <a:lumOff val="50000"/>
                  </a:schemeClr>
                </a:solidFill>
                <a:latin typeface="メイリオ" panose="020B0604030504040204" pitchFamily="50" charset="-128"/>
                <a:ea typeface="メイリオ" panose="020B0604030504040204" pitchFamily="50" charset="-128"/>
              </a:rPr>
              <a:t>社</a:t>
            </a:r>
            <a:endParaRPr kumimoji="1" lang="ja-JP" altLang="en-US" sz="9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61" name="テキスト ボックス 60"/>
          <p:cNvSpPr txBox="1"/>
          <p:nvPr/>
        </p:nvSpPr>
        <p:spPr>
          <a:xfrm>
            <a:off x="2972106" y="1636816"/>
            <a:ext cx="2536556" cy="276999"/>
          </a:xfrm>
          <a:prstGeom prst="rect">
            <a:avLst/>
          </a:prstGeom>
          <a:noFill/>
        </p:spPr>
        <p:txBody>
          <a:bodyPr wrap="square" rtlCol="0">
            <a:spAutoFit/>
          </a:bodyPr>
          <a:lstStyle/>
          <a:p>
            <a:pPr algn="ctr"/>
            <a:r>
              <a:rPr kumimoji="1"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kumimoji="1"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年間備品購入金額</a:t>
            </a:r>
            <a:r>
              <a:rPr kumimoji="1"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kumimoji="1"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64" name="正方形/長方形 63"/>
          <p:cNvSpPr/>
          <p:nvPr/>
        </p:nvSpPr>
        <p:spPr>
          <a:xfrm>
            <a:off x="2012891" y="4900322"/>
            <a:ext cx="6897744" cy="276999"/>
          </a:xfrm>
          <a:prstGeom prst="rect">
            <a:avLst/>
          </a:prstGeom>
        </p:spPr>
        <p:txBody>
          <a:bodyPr wrap="square">
            <a:spAutoFit/>
          </a:bodyPr>
          <a:lstStyle/>
          <a:p>
            <a:r>
              <a:rPr lang="en-US" altLang="ja-JP" sz="1200"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dirty="0" smtClean="0">
                <a:solidFill>
                  <a:schemeClr val="tx1">
                    <a:lumMod val="50000"/>
                    <a:lumOff val="50000"/>
                  </a:schemeClr>
                </a:solidFill>
                <a:latin typeface="メイリオ" panose="020B0604030504040204" pitchFamily="50" charset="-128"/>
                <a:ea typeface="メイリオ" panose="020B0604030504040204" pitchFamily="50" charset="-128"/>
              </a:rPr>
              <a:t>上記削減率は、</a:t>
            </a:r>
            <a:r>
              <a:rPr lang="en-US" altLang="ja-JP" sz="1200" dirty="0" smtClean="0">
                <a:solidFill>
                  <a:schemeClr val="tx1">
                    <a:lumMod val="50000"/>
                    <a:lumOff val="50000"/>
                  </a:schemeClr>
                </a:solidFill>
                <a:latin typeface="メイリオ" panose="020B0604030504040204" pitchFamily="50" charset="-128"/>
                <a:ea typeface="メイリオ" panose="020B0604030504040204" pitchFamily="50" charset="-128"/>
              </a:rPr>
              <a:t>1</a:t>
            </a:r>
            <a:r>
              <a:rPr lang="ja-JP" altLang="en-US" sz="1200" dirty="0" smtClean="0">
                <a:solidFill>
                  <a:schemeClr val="tx1">
                    <a:lumMod val="50000"/>
                    <a:lumOff val="50000"/>
                  </a:schemeClr>
                </a:solidFill>
                <a:latin typeface="メイリオ" panose="020B0604030504040204" pitchFamily="50" charset="-128"/>
                <a:ea typeface="メイリオ" panose="020B0604030504040204" pitchFamily="50" charset="-128"/>
              </a:rPr>
              <a:t>店舗の実際の購入履歴（本枠内）に基づいて計算しています。</a:t>
            </a:r>
            <a:endParaRPr lang="en-US" altLang="ja-JP" sz="1200"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3816059" y="3660249"/>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22.5</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2749648" y="3660249"/>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25.5</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4880770" y="2546520"/>
            <a:ext cx="785370"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6</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33" name="正方形/長方形 32"/>
          <p:cNvSpPr/>
          <p:nvPr/>
        </p:nvSpPr>
        <p:spPr>
          <a:xfrm>
            <a:off x="3879629" y="2438541"/>
            <a:ext cx="575047" cy="274824"/>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3783394" y="2475310"/>
            <a:ext cx="785370"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3</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416848" y="2654531"/>
            <a:ext cx="1877437" cy="1384995"/>
          </a:xfrm>
          <a:prstGeom prst="rect">
            <a:avLst/>
          </a:prstGeom>
          <a:noFill/>
        </p:spPr>
        <p:txBody>
          <a:bodyPr wrap="none" rtlCol="0">
            <a:spAutoFit/>
          </a:bodyPr>
          <a:lstStyle/>
          <a:p>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店舗情報</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p>
          <a:p>
            <a:endPar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■東京都世田谷区</a:t>
            </a:r>
            <a:endPar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■飲食店（約</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2</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０席）</a:t>
            </a:r>
            <a:endPar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■ランチ・ディナー営業</a:t>
            </a:r>
            <a:endPar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■アルコール提供無し</a:t>
            </a:r>
            <a:endPar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■テイクアウト有り</a:t>
            </a:r>
            <a:endPar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38" name="Picture 2" descr="C:\Users\mih-hayashi\Desktop\レジロール.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854" y="5202439"/>
            <a:ext cx="434316" cy="44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800962" y="5289836"/>
            <a:ext cx="971741" cy="369332"/>
          </a:xfrm>
          <a:prstGeom prst="rect">
            <a:avLst/>
          </a:prstGeom>
          <a:noFill/>
        </p:spPr>
        <p:txBody>
          <a:bodyPr wrap="none" rtlCol="0">
            <a:spAutoFit/>
          </a:bodyPr>
          <a:lstStyle/>
          <a:p>
            <a:r>
              <a:rPr lang="en-US" altLang="ja-JP" b="1" dirty="0" smtClean="0">
                <a:solidFill>
                  <a:srgbClr val="7F7F7F"/>
                </a:solidFill>
                <a:latin typeface="メイリオ" panose="020B0604030504040204" pitchFamily="50" charset="-128"/>
                <a:ea typeface="メイリオ" panose="020B0604030504040204" pitchFamily="50" charset="-128"/>
              </a:rPr>
              <a:t>40</a:t>
            </a:r>
            <a:r>
              <a:rPr lang="ja-JP" altLang="en-US" b="1" dirty="0" smtClean="0">
                <a:solidFill>
                  <a:srgbClr val="7F7F7F"/>
                </a:solidFill>
                <a:latin typeface="メイリオ" panose="020B0604030504040204" pitchFamily="50" charset="-128"/>
                <a:ea typeface="メイリオ" panose="020B0604030504040204" pitchFamily="50" charset="-128"/>
              </a:rPr>
              <a:t>巻</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371983" y="4887810"/>
            <a:ext cx="1800493" cy="369332"/>
          </a:xfrm>
          <a:prstGeom prst="rect">
            <a:avLst/>
          </a:prstGeom>
          <a:noFill/>
        </p:spPr>
        <p:txBody>
          <a:bodyPr wrap="none" rtlCol="0">
            <a:spAutoFit/>
          </a:bodyPr>
          <a:lstStyle/>
          <a:p>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ご購入商品</a:t>
            </a: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lang="ja-JP" altLang="en-US"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2592147" y="5294178"/>
            <a:ext cx="971741" cy="369332"/>
          </a:xfrm>
          <a:prstGeom prst="rect">
            <a:avLst/>
          </a:prstGeom>
          <a:noFill/>
        </p:spPr>
        <p:txBody>
          <a:bodyPr wrap="none" rtlCol="0">
            <a:spAutoFit/>
          </a:bodyPr>
          <a:lstStyle/>
          <a:p>
            <a:r>
              <a:rPr lang="en-US" altLang="ja-JP" b="1" dirty="0" smtClean="0">
                <a:solidFill>
                  <a:srgbClr val="7F7F7F"/>
                </a:solidFill>
                <a:latin typeface="メイリオ" panose="020B0604030504040204" pitchFamily="50" charset="-128"/>
                <a:ea typeface="メイリオ" panose="020B0604030504040204" pitchFamily="50" charset="-128"/>
              </a:rPr>
              <a:t>70</a:t>
            </a:r>
            <a:r>
              <a:rPr lang="ja-JP" altLang="en-US" b="1" dirty="0">
                <a:solidFill>
                  <a:srgbClr val="7F7F7F"/>
                </a:solidFill>
                <a:latin typeface="メイリオ" panose="020B0604030504040204" pitchFamily="50" charset="-128"/>
                <a:ea typeface="メイリオ" panose="020B0604030504040204" pitchFamily="50" charset="-128"/>
              </a:rPr>
              <a:t>個</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pic>
        <p:nvPicPr>
          <p:cNvPr id="42" name="図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8548" y="5192200"/>
            <a:ext cx="467758" cy="467758"/>
          </a:xfrm>
          <a:prstGeom prst="rect">
            <a:avLst/>
          </a:prstGeom>
        </p:spPr>
      </p:pic>
      <p:pic>
        <p:nvPicPr>
          <p:cNvPr id="43" name="図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19433864">
            <a:off x="3863368" y="5244250"/>
            <a:ext cx="420213" cy="3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55"/>
          <p:cNvSpPr txBox="1"/>
          <p:nvPr/>
        </p:nvSpPr>
        <p:spPr>
          <a:xfrm>
            <a:off x="4242710" y="5289836"/>
            <a:ext cx="2345514" cy="369332"/>
          </a:xfrm>
          <a:prstGeom prst="rect">
            <a:avLst/>
          </a:prstGeom>
          <a:noFill/>
        </p:spPr>
        <p:txBody>
          <a:bodyPr wrap="none" rtlCol="0">
            <a:spAutoFit/>
          </a:bodyPr>
          <a:lstStyle/>
          <a:p>
            <a:r>
              <a:rPr lang="en-US" altLang="ja-JP" b="1" dirty="0" smtClean="0">
                <a:solidFill>
                  <a:srgbClr val="7F7F7F"/>
                </a:solidFill>
                <a:latin typeface="メイリオ" panose="020B0604030504040204" pitchFamily="50" charset="-128"/>
                <a:ea typeface="メイリオ" panose="020B0604030504040204" pitchFamily="50" charset="-128"/>
              </a:rPr>
              <a:t>55</a:t>
            </a:r>
            <a:r>
              <a:rPr lang="ja-JP" altLang="en-US" b="1" dirty="0" smtClean="0">
                <a:solidFill>
                  <a:srgbClr val="7F7F7F"/>
                </a:solidFill>
                <a:latin typeface="メイリオ" panose="020B0604030504040204" pitchFamily="50" charset="-128"/>
                <a:ea typeface="メイリオ" panose="020B0604030504040204" pitchFamily="50" charset="-128"/>
              </a:rPr>
              <a:t>箱（</a:t>
            </a:r>
            <a:r>
              <a:rPr lang="en-US" altLang="ja-JP" b="1" dirty="0" smtClean="0">
                <a:solidFill>
                  <a:srgbClr val="7F7F7F"/>
                </a:solidFill>
                <a:latin typeface="メイリオ" panose="020B0604030504040204" pitchFamily="50" charset="-128"/>
                <a:ea typeface="メイリオ" panose="020B0604030504040204" pitchFamily="50" charset="-128"/>
              </a:rPr>
              <a:t>5,500</a:t>
            </a:r>
            <a:r>
              <a:rPr lang="ja-JP" altLang="en-US" b="1" dirty="0" smtClean="0">
                <a:solidFill>
                  <a:srgbClr val="7F7F7F"/>
                </a:solidFill>
                <a:latin typeface="メイリオ" panose="020B0604030504040204" pitchFamily="50" charset="-128"/>
                <a:ea typeface="メイリオ" panose="020B0604030504040204" pitchFamily="50" charset="-128"/>
              </a:rPr>
              <a:t>枚）</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5790530" y="6225419"/>
            <a:ext cx="1837362" cy="369332"/>
          </a:xfrm>
          <a:prstGeom prst="rect">
            <a:avLst/>
          </a:prstGeom>
          <a:noFill/>
        </p:spPr>
        <p:txBody>
          <a:bodyPr wrap="none" rtlCol="0">
            <a:spAutoFit/>
          </a:bodyPr>
          <a:lstStyle/>
          <a:p>
            <a:r>
              <a:rPr lang="en-US" altLang="ja-JP" b="1" dirty="0" smtClean="0">
                <a:solidFill>
                  <a:srgbClr val="7F7F7F"/>
                </a:solidFill>
                <a:latin typeface="メイリオ" panose="020B0604030504040204" pitchFamily="50" charset="-128"/>
                <a:ea typeface="メイリオ" panose="020B0604030504040204" pitchFamily="50" charset="-128"/>
              </a:rPr>
              <a:t>12</a:t>
            </a:r>
            <a:r>
              <a:rPr lang="ja-JP" altLang="en-US" b="1" dirty="0" smtClean="0">
                <a:solidFill>
                  <a:srgbClr val="7F7F7F"/>
                </a:solidFill>
                <a:latin typeface="メイリオ" panose="020B0604030504040204" pitchFamily="50" charset="-128"/>
                <a:ea typeface="メイリオ" panose="020B0604030504040204" pitchFamily="50" charset="-128"/>
              </a:rPr>
              <a:t>本（</a:t>
            </a:r>
            <a:r>
              <a:rPr lang="en-US" altLang="ja-JP" b="1" dirty="0" smtClean="0">
                <a:solidFill>
                  <a:srgbClr val="7F7F7F"/>
                </a:solidFill>
                <a:latin typeface="メイリオ" panose="020B0604030504040204" pitchFamily="50" charset="-128"/>
                <a:ea typeface="メイリオ" panose="020B0604030504040204" pitchFamily="50" charset="-128"/>
              </a:rPr>
              <a:t>48ℓ)</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pic>
        <p:nvPicPr>
          <p:cNvPr id="67" name="Picture 16" descr="https://cart.usen.com/assets/img/item/0638739.jpg?1440487274"/>
          <p:cNvPicPr>
            <a:picLocks noChangeAspect="1" noChangeArrowheads="1"/>
          </p:cNvPicPr>
          <p:nvPr/>
        </p:nvPicPr>
        <p:blipFill>
          <a:blip r:embed="rId6" cstate="email">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bwMode="auto">
          <a:xfrm>
            <a:off x="5524169" y="6174797"/>
            <a:ext cx="277642" cy="36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 descr="https://cart.usen.com/assets/img/item/5672990.jpg?146373699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0579123">
            <a:off x="7339828" y="5838848"/>
            <a:ext cx="578385" cy="8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テキスト ボックス 68"/>
          <p:cNvSpPr txBox="1"/>
          <p:nvPr/>
        </p:nvSpPr>
        <p:spPr>
          <a:xfrm>
            <a:off x="7938894" y="5718814"/>
            <a:ext cx="971741" cy="369332"/>
          </a:xfrm>
          <a:prstGeom prst="rect">
            <a:avLst/>
          </a:prstGeom>
          <a:noFill/>
        </p:spPr>
        <p:txBody>
          <a:bodyPr wrap="none" rtlCol="0">
            <a:spAutoFit/>
          </a:bodyPr>
          <a:lstStyle/>
          <a:p>
            <a:r>
              <a:rPr lang="en-US" altLang="ja-JP" b="1" dirty="0" smtClean="0">
                <a:solidFill>
                  <a:srgbClr val="7F7F7F"/>
                </a:solidFill>
                <a:latin typeface="メイリオ" panose="020B0604030504040204" pitchFamily="50" charset="-128"/>
                <a:ea typeface="メイリオ" panose="020B0604030504040204" pitchFamily="50" charset="-128"/>
              </a:rPr>
              <a:t>30</a:t>
            </a:r>
            <a:r>
              <a:rPr lang="ja-JP" altLang="en-US" b="1" dirty="0" smtClean="0">
                <a:solidFill>
                  <a:srgbClr val="7F7F7F"/>
                </a:solidFill>
                <a:latin typeface="メイリオ" panose="020B0604030504040204" pitchFamily="50" charset="-128"/>
                <a:ea typeface="メイリオ" panose="020B0604030504040204" pitchFamily="50" charset="-128"/>
              </a:rPr>
              <a:t>本</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pic>
        <p:nvPicPr>
          <p:cNvPr id="70" name="Picture 8" descr="https://cart.usen.com/assets/img/item/3621028.jpg?1440487353"/>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21515">
            <a:off x="446585" y="5743317"/>
            <a:ext cx="343653" cy="34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テキスト ボックス 70"/>
          <p:cNvSpPr txBox="1"/>
          <p:nvPr/>
        </p:nvSpPr>
        <p:spPr>
          <a:xfrm>
            <a:off x="825305" y="5745620"/>
            <a:ext cx="1954381" cy="369332"/>
          </a:xfrm>
          <a:prstGeom prst="rect">
            <a:avLst/>
          </a:prstGeom>
          <a:noFill/>
        </p:spPr>
        <p:txBody>
          <a:bodyPr wrap="none" rtlCol="0">
            <a:spAutoFit/>
          </a:bodyPr>
          <a:lstStyle/>
          <a:p>
            <a:r>
              <a:rPr lang="en-US" altLang="ja-JP" b="1" dirty="0" smtClean="0">
                <a:solidFill>
                  <a:srgbClr val="7F7F7F"/>
                </a:solidFill>
                <a:latin typeface="メイリオ" panose="020B0604030504040204" pitchFamily="50" charset="-128"/>
                <a:ea typeface="メイリオ" panose="020B0604030504040204" pitchFamily="50" charset="-128"/>
              </a:rPr>
              <a:t>7</a:t>
            </a:r>
            <a:r>
              <a:rPr lang="ja-JP" altLang="en-US" b="1" dirty="0" smtClean="0">
                <a:solidFill>
                  <a:srgbClr val="7F7F7F"/>
                </a:solidFill>
                <a:latin typeface="メイリオ" panose="020B0604030504040204" pitchFamily="50" charset="-128"/>
                <a:ea typeface="メイリオ" panose="020B0604030504040204" pitchFamily="50" charset="-128"/>
              </a:rPr>
              <a:t>個（</a:t>
            </a:r>
            <a:r>
              <a:rPr lang="en-US" altLang="ja-JP" b="1" dirty="0" smtClean="0">
                <a:solidFill>
                  <a:srgbClr val="7F7F7F"/>
                </a:solidFill>
                <a:latin typeface="メイリオ" panose="020B0604030504040204" pitchFamily="50" charset="-128"/>
                <a:ea typeface="メイリオ" panose="020B0604030504040204" pitchFamily="50" charset="-128"/>
              </a:rPr>
              <a:t>700</a:t>
            </a:r>
            <a:r>
              <a:rPr lang="ja-JP" altLang="en-US" b="1" dirty="0" smtClean="0">
                <a:solidFill>
                  <a:srgbClr val="7F7F7F"/>
                </a:solidFill>
                <a:latin typeface="メイリオ" panose="020B0604030504040204" pitchFamily="50" charset="-128"/>
                <a:ea typeface="メイリオ" panose="020B0604030504040204" pitchFamily="50" charset="-128"/>
              </a:rPr>
              <a:t>本）</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7324422" y="5284901"/>
            <a:ext cx="1568058" cy="369332"/>
          </a:xfrm>
          <a:prstGeom prst="rect">
            <a:avLst/>
          </a:prstGeom>
          <a:noFill/>
        </p:spPr>
        <p:txBody>
          <a:bodyPr wrap="none" rtlCol="0">
            <a:spAutoFit/>
          </a:bodyPr>
          <a:lstStyle/>
          <a:p>
            <a:r>
              <a:rPr lang="en-US" altLang="ja-JP" b="1" dirty="0" smtClean="0">
                <a:solidFill>
                  <a:srgbClr val="7F7F7F"/>
                </a:solidFill>
                <a:latin typeface="メイリオ" panose="020B0604030504040204" pitchFamily="50" charset="-128"/>
                <a:ea typeface="メイリオ" panose="020B0604030504040204" pitchFamily="50" charset="-128"/>
              </a:rPr>
              <a:t>180</a:t>
            </a:r>
            <a:r>
              <a:rPr lang="ja-JP" altLang="en-US" b="1" dirty="0" smtClean="0">
                <a:solidFill>
                  <a:srgbClr val="7F7F7F"/>
                </a:solidFill>
                <a:latin typeface="メイリオ" panose="020B0604030504040204" pitchFamily="50" charset="-128"/>
                <a:ea typeface="メイリオ" panose="020B0604030504040204" pitchFamily="50" charset="-128"/>
              </a:rPr>
              <a:t>ロール</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pic>
        <p:nvPicPr>
          <p:cNvPr id="73" name="Picture 26" descr="https://cart.usen.com/assets/img/item/2648702.jpg?144048710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94466" y="5226491"/>
            <a:ext cx="224186" cy="33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277906">
            <a:off x="2834343" y="5636499"/>
            <a:ext cx="443068" cy="443068"/>
          </a:xfrm>
          <a:prstGeom prst="rect">
            <a:avLst/>
          </a:prstGeom>
        </p:spPr>
      </p:pic>
      <p:pic>
        <p:nvPicPr>
          <p:cNvPr id="6" name="図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2195" y="6217908"/>
            <a:ext cx="363942" cy="363942"/>
          </a:xfrm>
          <a:prstGeom prst="rect">
            <a:avLst/>
          </a:prstGeom>
        </p:spPr>
      </p:pic>
      <p:pic>
        <p:nvPicPr>
          <p:cNvPr id="9" name="図 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78346" y="6219943"/>
            <a:ext cx="386482" cy="386482"/>
          </a:xfrm>
          <a:prstGeom prst="rect">
            <a:avLst/>
          </a:prstGeom>
        </p:spPr>
      </p:pic>
      <p:pic>
        <p:nvPicPr>
          <p:cNvPr id="11" name="図 1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86234" y="6196696"/>
            <a:ext cx="361903" cy="361903"/>
          </a:xfrm>
          <a:prstGeom prst="rect">
            <a:avLst/>
          </a:prstGeom>
        </p:spPr>
      </p:pic>
      <p:pic>
        <p:nvPicPr>
          <p:cNvPr id="12" name="図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24128" y="5680693"/>
            <a:ext cx="461918" cy="461918"/>
          </a:xfrm>
          <a:prstGeom prst="rect">
            <a:avLst/>
          </a:prstGeom>
        </p:spPr>
      </p:pic>
      <p:sp>
        <p:nvSpPr>
          <p:cNvPr id="76" name="テキスト ボックス 75"/>
          <p:cNvSpPr txBox="1"/>
          <p:nvPr/>
        </p:nvSpPr>
        <p:spPr>
          <a:xfrm>
            <a:off x="3178655" y="5743370"/>
            <a:ext cx="2345514" cy="369332"/>
          </a:xfrm>
          <a:prstGeom prst="rect">
            <a:avLst/>
          </a:prstGeom>
          <a:noFill/>
        </p:spPr>
        <p:txBody>
          <a:bodyPr wrap="none" rtlCol="0">
            <a:spAutoFit/>
          </a:bodyPr>
          <a:lstStyle/>
          <a:p>
            <a:r>
              <a:rPr lang="en-US" altLang="ja-JP" b="1" dirty="0">
                <a:solidFill>
                  <a:srgbClr val="7F7F7F"/>
                </a:solidFill>
                <a:latin typeface="メイリオ" panose="020B0604030504040204" pitchFamily="50" charset="-128"/>
                <a:ea typeface="メイリオ" panose="020B0604030504040204" pitchFamily="50" charset="-128"/>
              </a:rPr>
              <a:t>25</a:t>
            </a:r>
            <a:r>
              <a:rPr lang="ja-JP" altLang="en-US" b="1" dirty="0" smtClean="0">
                <a:solidFill>
                  <a:srgbClr val="7F7F7F"/>
                </a:solidFill>
                <a:latin typeface="メイリオ" panose="020B0604030504040204" pitchFamily="50" charset="-128"/>
                <a:ea typeface="メイリオ" panose="020B0604030504040204" pitchFamily="50" charset="-128"/>
              </a:rPr>
              <a:t>個（</a:t>
            </a:r>
            <a:r>
              <a:rPr lang="en-US" altLang="ja-JP" b="1" dirty="0" smtClean="0">
                <a:solidFill>
                  <a:srgbClr val="7F7F7F"/>
                </a:solidFill>
                <a:latin typeface="メイリオ" panose="020B0604030504040204" pitchFamily="50" charset="-128"/>
                <a:ea typeface="メイリオ" panose="020B0604030504040204" pitchFamily="50" charset="-128"/>
              </a:rPr>
              <a:t>2,500</a:t>
            </a:r>
            <a:r>
              <a:rPr lang="ja-JP" altLang="en-US" b="1" dirty="0" smtClean="0">
                <a:solidFill>
                  <a:srgbClr val="7F7F7F"/>
                </a:solidFill>
                <a:latin typeface="メイリオ" panose="020B0604030504040204" pitchFamily="50" charset="-128"/>
                <a:ea typeface="メイリオ" panose="020B0604030504040204" pitchFamily="50" charset="-128"/>
              </a:rPr>
              <a:t>本）</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sp>
        <p:nvSpPr>
          <p:cNvPr id="77" name="テキスト ボックス 76"/>
          <p:cNvSpPr txBox="1"/>
          <p:nvPr/>
        </p:nvSpPr>
        <p:spPr>
          <a:xfrm>
            <a:off x="6156176" y="5728651"/>
            <a:ext cx="950901" cy="369332"/>
          </a:xfrm>
          <a:prstGeom prst="rect">
            <a:avLst/>
          </a:prstGeom>
          <a:noFill/>
        </p:spPr>
        <p:txBody>
          <a:bodyPr wrap="none" rtlCol="0">
            <a:spAutoFit/>
          </a:bodyPr>
          <a:lstStyle/>
          <a:p>
            <a:r>
              <a:rPr lang="en-US" altLang="ja-JP" b="1" dirty="0" smtClean="0">
                <a:solidFill>
                  <a:srgbClr val="7F7F7F"/>
                </a:solidFill>
                <a:latin typeface="メイリオ" panose="020B0604030504040204" pitchFamily="50" charset="-128"/>
                <a:ea typeface="メイリオ" panose="020B0604030504040204" pitchFamily="50" charset="-128"/>
              </a:rPr>
              <a:t>32</a:t>
            </a:r>
            <a:r>
              <a:rPr lang="ja-JP" altLang="en-US" b="1" dirty="0" smtClean="0">
                <a:solidFill>
                  <a:srgbClr val="7F7F7F"/>
                </a:solidFill>
                <a:latin typeface="メイリオ" panose="020B0604030504040204" pitchFamily="50" charset="-128"/>
                <a:ea typeface="メイリオ" panose="020B0604030504040204" pitchFamily="50" charset="-128"/>
              </a:rPr>
              <a:t>個</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816137" y="6228518"/>
            <a:ext cx="1106393" cy="369332"/>
          </a:xfrm>
          <a:prstGeom prst="rect">
            <a:avLst/>
          </a:prstGeom>
          <a:noFill/>
        </p:spPr>
        <p:txBody>
          <a:bodyPr wrap="none" rtlCol="0">
            <a:spAutoFit/>
          </a:bodyPr>
          <a:lstStyle/>
          <a:p>
            <a:r>
              <a:rPr lang="en-US" altLang="ja-JP" b="1" dirty="0">
                <a:solidFill>
                  <a:srgbClr val="7F7F7F"/>
                </a:solidFill>
                <a:latin typeface="メイリオ" panose="020B0604030504040204" pitchFamily="50" charset="-128"/>
                <a:ea typeface="メイリオ" panose="020B0604030504040204" pitchFamily="50" charset="-128"/>
              </a:rPr>
              <a:t>60</a:t>
            </a:r>
            <a:r>
              <a:rPr lang="en-US" altLang="ja-JP" b="1" dirty="0" smtClean="0">
                <a:solidFill>
                  <a:srgbClr val="7F7F7F"/>
                </a:solidFill>
                <a:latin typeface="メイリオ" panose="020B0604030504040204" pitchFamily="50" charset="-128"/>
                <a:ea typeface="メイリオ" panose="020B0604030504040204" pitchFamily="50" charset="-128"/>
              </a:rPr>
              <a:t>0</a:t>
            </a:r>
            <a:r>
              <a:rPr lang="ja-JP" altLang="en-US" b="1" dirty="0" smtClean="0">
                <a:solidFill>
                  <a:srgbClr val="7F7F7F"/>
                </a:solidFill>
                <a:latin typeface="メイリオ" panose="020B0604030504040204" pitchFamily="50" charset="-128"/>
                <a:ea typeface="メイリオ" panose="020B0604030504040204" pitchFamily="50" charset="-128"/>
              </a:rPr>
              <a:t>個</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2431525" y="6228518"/>
            <a:ext cx="1106393" cy="369332"/>
          </a:xfrm>
          <a:prstGeom prst="rect">
            <a:avLst/>
          </a:prstGeom>
          <a:noFill/>
        </p:spPr>
        <p:txBody>
          <a:bodyPr wrap="none" rtlCol="0">
            <a:spAutoFit/>
          </a:bodyPr>
          <a:lstStyle/>
          <a:p>
            <a:r>
              <a:rPr lang="en-US" altLang="ja-JP" b="1" dirty="0">
                <a:solidFill>
                  <a:srgbClr val="7F7F7F"/>
                </a:solidFill>
                <a:latin typeface="メイリオ" panose="020B0604030504040204" pitchFamily="50" charset="-128"/>
                <a:ea typeface="メイリオ" panose="020B0604030504040204" pitchFamily="50" charset="-128"/>
              </a:rPr>
              <a:t>60</a:t>
            </a:r>
            <a:r>
              <a:rPr lang="en-US" altLang="ja-JP" b="1" dirty="0" smtClean="0">
                <a:solidFill>
                  <a:srgbClr val="7F7F7F"/>
                </a:solidFill>
                <a:latin typeface="メイリオ" panose="020B0604030504040204" pitchFamily="50" charset="-128"/>
                <a:ea typeface="メイリオ" panose="020B0604030504040204" pitchFamily="50" charset="-128"/>
              </a:rPr>
              <a:t>0</a:t>
            </a:r>
            <a:r>
              <a:rPr lang="ja-JP" altLang="en-US" b="1" dirty="0" smtClean="0">
                <a:solidFill>
                  <a:srgbClr val="7F7F7F"/>
                </a:solidFill>
                <a:latin typeface="メイリオ" panose="020B0604030504040204" pitchFamily="50" charset="-128"/>
                <a:ea typeface="メイリオ" panose="020B0604030504040204" pitchFamily="50" charset="-128"/>
              </a:rPr>
              <a:t>個</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sp>
        <p:nvSpPr>
          <p:cNvPr id="81" name="テキスト ボックス 80"/>
          <p:cNvSpPr txBox="1"/>
          <p:nvPr/>
        </p:nvSpPr>
        <p:spPr>
          <a:xfrm>
            <a:off x="4071976" y="6228518"/>
            <a:ext cx="1342034" cy="369332"/>
          </a:xfrm>
          <a:prstGeom prst="rect">
            <a:avLst/>
          </a:prstGeom>
          <a:noFill/>
        </p:spPr>
        <p:txBody>
          <a:bodyPr wrap="none" rtlCol="0">
            <a:spAutoFit/>
          </a:bodyPr>
          <a:lstStyle/>
          <a:p>
            <a:r>
              <a:rPr lang="en-US" altLang="ja-JP" b="1" dirty="0">
                <a:solidFill>
                  <a:srgbClr val="7F7F7F"/>
                </a:solidFill>
                <a:latin typeface="メイリオ" panose="020B0604030504040204" pitchFamily="50" charset="-128"/>
                <a:ea typeface="メイリオ" panose="020B0604030504040204" pitchFamily="50" charset="-128"/>
              </a:rPr>
              <a:t>1,250</a:t>
            </a:r>
            <a:r>
              <a:rPr lang="ja-JP" altLang="en-US" b="1" dirty="0" smtClean="0">
                <a:solidFill>
                  <a:srgbClr val="7F7F7F"/>
                </a:solidFill>
                <a:latin typeface="メイリオ" panose="020B0604030504040204" pitchFamily="50" charset="-128"/>
                <a:ea typeface="メイリオ" panose="020B0604030504040204" pitchFamily="50" charset="-128"/>
              </a:rPr>
              <a:t>個</a:t>
            </a:r>
            <a:r>
              <a:rPr lang="en-US" altLang="ja-JP" sz="1100" b="1" dirty="0" smtClean="0">
                <a:solidFill>
                  <a:srgbClr val="7F7F7F"/>
                </a:solidFill>
                <a:latin typeface="メイリオ" panose="020B0604030504040204" pitchFamily="50" charset="-128"/>
                <a:ea typeface="メイリオ" panose="020B0604030504040204" pitchFamily="50" charset="-128"/>
              </a:rPr>
              <a:t>/</a:t>
            </a:r>
            <a:r>
              <a:rPr lang="ja-JP" altLang="en-US" sz="1100" b="1" dirty="0" smtClean="0">
                <a:solidFill>
                  <a:srgbClr val="7F7F7F"/>
                </a:solidFill>
                <a:latin typeface="メイリオ" panose="020B0604030504040204" pitchFamily="50" charset="-128"/>
                <a:ea typeface="メイリオ" panose="020B0604030504040204" pitchFamily="50" charset="-128"/>
              </a:rPr>
              <a:t>年</a:t>
            </a:r>
            <a:endParaRPr lang="ja-JP" altLang="en-US" sz="1100" b="1" dirty="0">
              <a:solidFill>
                <a:srgbClr val="7F7F7F"/>
              </a:solidFill>
              <a:latin typeface="メイリオ" panose="020B0604030504040204" pitchFamily="50" charset="-128"/>
              <a:ea typeface="メイリオ" panose="020B0604030504040204" pitchFamily="50" charset="-128"/>
            </a:endParaRPr>
          </a:p>
        </p:txBody>
      </p:sp>
      <p:grpSp>
        <p:nvGrpSpPr>
          <p:cNvPr id="16" name="グループ化 15"/>
          <p:cNvGrpSpPr/>
          <p:nvPr/>
        </p:nvGrpSpPr>
        <p:grpSpPr>
          <a:xfrm>
            <a:off x="6038486" y="3121177"/>
            <a:ext cx="2952328" cy="1531959"/>
            <a:chOff x="5650470" y="3119766"/>
            <a:chExt cx="2952328" cy="1531959"/>
          </a:xfrm>
        </p:grpSpPr>
        <p:sp>
          <p:nvSpPr>
            <p:cNvPr id="36" name="テキスト ボックス 35"/>
            <p:cNvSpPr txBox="1"/>
            <p:nvPr/>
          </p:nvSpPr>
          <p:spPr>
            <a:xfrm>
              <a:off x="5728347" y="3408544"/>
              <a:ext cx="2686175" cy="830997"/>
            </a:xfrm>
            <a:prstGeom prst="rect">
              <a:avLst/>
            </a:prstGeom>
            <a:noFill/>
          </p:spPr>
          <p:txBody>
            <a:bodyPr wrap="square" rtlCol="0">
              <a:spAutoFit/>
            </a:bodyPr>
            <a:lstStyle/>
            <a:p>
              <a:r>
                <a:rPr lang="ja-JP" altLang="en-US" sz="2000" b="1" dirty="0" smtClean="0">
                  <a:solidFill>
                    <a:srgbClr val="C00000"/>
                  </a:solidFill>
                  <a:latin typeface="メイリオ" panose="020B0604030504040204" pitchFamily="50" charset="-128"/>
                  <a:ea typeface="メイリオ" panose="020B0604030504040204" pitchFamily="50" charset="-128"/>
                </a:rPr>
                <a:t>削減率</a:t>
              </a:r>
              <a:r>
                <a:rPr lang="en-US" altLang="ja-JP" sz="4800" b="1" dirty="0" smtClean="0">
                  <a:solidFill>
                    <a:srgbClr val="C00000"/>
                  </a:solidFill>
                  <a:latin typeface="メイリオ" panose="020B0604030504040204" pitchFamily="50" charset="-128"/>
                  <a:ea typeface="メイリオ" panose="020B0604030504040204" pitchFamily="50" charset="-128"/>
                </a:rPr>
                <a:t>24.5</a:t>
              </a:r>
              <a:r>
                <a:rPr lang="ja-JP" altLang="en-US" sz="2000" b="1" dirty="0" smtClean="0">
                  <a:solidFill>
                    <a:srgbClr val="C00000"/>
                  </a:solidFill>
                  <a:latin typeface="メイリオ" panose="020B0604030504040204" pitchFamily="50" charset="-128"/>
                  <a:ea typeface="メイリオ" panose="020B0604030504040204" pitchFamily="50" charset="-128"/>
                </a:rPr>
                <a:t>％</a:t>
              </a:r>
              <a:endParaRPr lang="ja-JP" altLang="en-US" sz="2000" b="1" dirty="0">
                <a:solidFill>
                  <a:srgbClr val="C00000"/>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5778930" y="4005394"/>
              <a:ext cx="2773687" cy="646331"/>
            </a:xfrm>
            <a:prstGeom prst="rect">
              <a:avLst/>
            </a:prstGeom>
            <a:noFill/>
          </p:spPr>
          <p:txBody>
            <a:bodyPr wrap="square" rtlCol="0">
              <a:spAutoFit/>
            </a:bodyPr>
            <a:lstStyle/>
            <a:p>
              <a:r>
                <a:rPr lang="ja-JP" altLang="en-US" sz="3600" b="1" dirty="0" smtClean="0">
                  <a:solidFill>
                    <a:srgbClr val="C00000"/>
                  </a:solidFill>
                  <a:latin typeface="メイリオ" panose="020B0604030504040204" pitchFamily="50" charset="-128"/>
                  <a:ea typeface="メイリオ" panose="020B0604030504040204" pitchFamily="50" charset="-128"/>
                </a:rPr>
                <a:t>▲</a:t>
              </a:r>
              <a:r>
                <a:rPr lang="en-US" altLang="ja-JP" sz="3600" b="1" dirty="0" smtClean="0">
                  <a:solidFill>
                    <a:srgbClr val="C00000"/>
                  </a:solidFill>
                  <a:latin typeface="メイリオ" panose="020B0604030504040204" pitchFamily="50" charset="-128"/>
                  <a:ea typeface="メイリオ" panose="020B0604030504040204" pitchFamily="50" charset="-128"/>
                </a:rPr>
                <a:t>6</a:t>
              </a:r>
              <a:r>
                <a:rPr lang="ja-JP" altLang="en-US" sz="2000" b="1" dirty="0" smtClean="0">
                  <a:solidFill>
                    <a:srgbClr val="C00000"/>
                  </a:solidFill>
                  <a:latin typeface="メイリオ" panose="020B0604030504040204" pitchFamily="50" charset="-128"/>
                  <a:ea typeface="メイリオ" panose="020B0604030504040204" pitchFamily="50" charset="-128"/>
                </a:rPr>
                <a:t>万円</a:t>
              </a:r>
              <a:r>
                <a:rPr lang="en-US" altLang="ja-JP" sz="2000" b="1" dirty="0" smtClean="0">
                  <a:solidFill>
                    <a:srgbClr val="C00000"/>
                  </a:solidFill>
                  <a:latin typeface="メイリオ" panose="020B0604030504040204" pitchFamily="50" charset="-128"/>
                  <a:ea typeface="メイリオ" panose="020B0604030504040204" pitchFamily="50" charset="-128"/>
                </a:rPr>
                <a:t>/</a:t>
              </a:r>
              <a:r>
                <a:rPr lang="ja-JP" altLang="en-US" sz="2000" b="1" dirty="0" smtClean="0">
                  <a:solidFill>
                    <a:srgbClr val="C00000"/>
                  </a:solidFill>
                  <a:latin typeface="メイリオ" panose="020B0604030504040204" pitchFamily="50" charset="-128"/>
                  <a:ea typeface="メイリオ" panose="020B0604030504040204" pitchFamily="50" charset="-128"/>
                </a:rPr>
                <a:t>年</a:t>
              </a:r>
              <a:r>
                <a:rPr lang="en-US" altLang="ja-JP" sz="2000" b="1" dirty="0" smtClean="0">
                  <a:solidFill>
                    <a:srgbClr val="C00000"/>
                  </a:solidFill>
                  <a:latin typeface="メイリオ" panose="020B0604030504040204" pitchFamily="50" charset="-128"/>
                  <a:ea typeface="メイリオ" panose="020B0604030504040204" pitchFamily="50" charset="-128"/>
                </a:rPr>
                <a:t>/1</a:t>
              </a:r>
              <a:r>
                <a:rPr lang="ja-JP" altLang="en-US" sz="2000" b="1" dirty="0" smtClean="0">
                  <a:solidFill>
                    <a:srgbClr val="C00000"/>
                  </a:solidFill>
                  <a:latin typeface="メイリオ" panose="020B0604030504040204" pitchFamily="50" charset="-128"/>
                  <a:ea typeface="メイリオ" panose="020B0604030504040204" pitchFamily="50" charset="-128"/>
                </a:rPr>
                <a:t>店舗</a:t>
              </a:r>
              <a:endParaRPr lang="ja-JP" altLang="en-US" sz="2000" b="1" dirty="0">
                <a:solidFill>
                  <a:srgbClr val="C00000"/>
                </a:solidFill>
                <a:latin typeface="メイリオ" panose="020B0604030504040204" pitchFamily="50" charset="-128"/>
                <a:ea typeface="メイリオ" panose="020B0604030504040204" pitchFamily="50" charset="-128"/>
              </a:endParaRPr>
            </a:p>
          </p:txBody>
        </p:sp>
        <p:sp>
          <p:nvSpPr>
            <p:cNvPr id="85" name="テキスト ボックス 84"/>
            <p:cNvSpPr txBox="1"/>
            <p:nvPr/>
          </p:nvSpPr>
          <p:spPr>
            <a:xfrm>
              <a:off x="5833366" y="3183436"/>
              <a:ext cx="2504212" cy="276999"/>
            </a:xfrm>
            <a:prstGeom prst="rect">
              <a:avLst/>
            </a:prstGeom>
            <a:noFill/>
          </p:spPr>
          <p:txBody>
            <a:bodyPr wrap="none" rtlCol="0">
              <a:spAutoFit/>
            </a:bodyPr>
            <a:lstStyle/>
            <a:p>
              <a:pPr algn="ct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工務店系通販 大手</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社と比較</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p>
          </p:txBody>
        </p:sp>
        <p:sp>
          <p:nvSpPr>
            <p:cNvPr id="90" name="角丸四角形 89"/>
            <p:cNvSpPr/>
            <p:nvPr/>
          </p:nvSpPr>
          <p:spPr>
            <a:xfrm>
              <a:off x="5650470" y="3119766"/>
              <a:ext cx="2952328" cy="1457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6038486" y="1551712"/>
            <a:ext cx="2952328" cy="1557842"/>
            <a:chOff x="6038486" y="1641275"/>
            <a:chExt cx="2952328" cy="1557842"/>
          </a:xfrm>
        </p:grpSpPr>
        <p:sp>
          <p:nvSpPr>
            <p:cNvPr id="44" name="テキスト ボックス 43"/>
            <p:cNvSpPr txBox="1"/>
            <p:nvPr/>
          </p:nvSpPr>
          <p:spPr>
            <a:xfrm>
              <a:off x="6135071" y="1952970"/>
              <a:ext cx="2805562" cy="830997"/>
            </a:xfrm>
            <a:prstGeom prst="rect">
              <a:avLst/>
            </a:prstGeom>
            <a:noFill/>
          </p:spPr>
          <p:txBody>
            <a:bodyPr wrap="square" rtlCol="0">
              <a:spAutoFit/>
            </a:bodyPr>
            <a:lstStyle/>
            <a:p>
              <a:r>
                <a:rPr lang="ja-JP" altLang="en-US" sz="2000" b="1" dirty="0" smtClean="0">
                  <a:solidFill>
                    <a:srgbClr val="C00000"/>
                  </a:solidFill>
                  <a:latin typeface="メイリオ" panose="020B0604030504040204" pitchFamily="50" charset="-128"/>
                  <a:ea typeface="メイリオ" panose="020B0604030504040204" pitchFamily="50" charset="-128"/>
                </a:rPr>
                <a:t>削減率</a:t>
              </a:r>
              <a:r>
                <a:rPr lang="en-US" altLang="ja-JP" sz="4800" b="1" dirty="0" smtClean="0">
                  <a:solidFill>
                    <a:srgbClr val="C00000"/>
                  </a:solidFill>
                  <a:latin typeface="メイリオ" panose="020B0604030504040204" pitchFamily="50" charset="-128"/>
                  <a:ea typeface="メイリオ" panose="020B0604030504040204" pitchFamily="50" charset="-128"/>
                </a:rPr>
                <a:t>13.3</a:t>
              </a:r>
              <a:r>
                <a:rPr lang="ja-JP" altLang="en-US" sz="2000" b="1" dirty="0" smtClean="0">
                  <a:solidFill>
                    <a:srgbClr val="C00000"/>
                  </a:solidFill>
                  <a:latin typeface="メイリオ" panose="020B0604030504040204" pitchFamily="50" charset="-128"/>
                  <a:ea typeface="メイリオ" panose="020B0604030504040204" pitchFamily="50" charset="-128"/>
                </a:rPr>
                <a:t>％</a:t>
              </a:r>
              <a:endParaRPr lang="ja-JP" altLang="en-US" sz="2000" b="1" dirty="0">
                <a:solidFill>
                  <a:srgbClr val="C00000"/>
                </a:solidFill>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6144438" y="2552786"/>
              <a:ext cx="2796195" cy="646331"/>
            </a:xfrm>
            <a:prstGeom prst="rect">
              <a:avLst/>
            </a:prstGeom>
            <a:noFill/>
          </p:spPr>
          <p:txBody>
            <a:bodyPr wrap="square" rtlCol="0">
              <a:spAutoFit/>
            </a:bodyPr>
            <a:lstStyle/>
            <a:p>
              <a:r>
                <a:rPr lang="ja-JP" altLang="en-US" sz="3600" b="1" dirty="0" smtClean="0">
                  <a:solidFill>
                    <a:srgbClr val="C00000"/>
                  </a:solidFill>
                  <a:latin typeface="メイリオ" panose="020B0604030504040204" pitchFamily="50" charset="-128"/>
                  <a:ea typeface="メイリオ" panose="020B0604030504040204" pitchFamily="50" charset="-128"/>
                </a:rPr>
                <a:t>▲</a:t>
              </a:r>
              <a:r>
                <a:rPr lang="en-US" altLang="ja-JP" sz="3600" b="1" dirty="0" smtClean="0">
                  <a:solidFill>
                    <a:srgbClr val="C00000"/>
                  </a:solidFill>
                  <a:latin typeface="メイリオ" panose="020B0604030504040204" pitchFamily="50" charset="-128"/>
                  <a:ea typeface="メイリオ" panose="020B0604030504040204" pitchFamily="50" charset="-128"/>
                </a:rPr>
                <a:t>3</a:t>
              </a:r>
              <a:r>
                <a:rPr lang="ja-JP" altLang="en-US" sz="2000" b="1" dirty="0" smtClean="0">
                  <a:solidFill>
                    <a:srgbClr val="C00000"/>
                  </a:solidFill>
                  <a:latin typeface="メイリオ" panose="020B0604030504040204" pitchFamily="50" charset="-128"/>
                  <a:ea typeface="メイリオ" panose="020B0604030504040204" pitchFamily="50" charset="-128"/>
                </a:rPr>
                <a:t>万円</a:t>
              </a:r>
              <a:r>
                <a:rPr lang="en-US" altLang="ja-JP" sz="2000" b="1" dirty="0" smtClean="0">
                  <a:solidFill>
                    <a:srgbClr val="C00000"/>
                  </a:solidFill>
                  <a:latin typeface="メイリオ" panose="020B0604030504040204" pitchFamily="50" charset="-128"/>
                  <a:ea typeface="メイリオ" panose="020B0604030504040204" pitchFamily="50" charset="-128"/>
                </a:rPr>
                <a:t>/</a:t>
              </a:r>
              <a:r>
                <a:rPr lang="ja-JP" altLang="en-US" sz="2000" b="1" dirty="0" smtClean="0">
                  <a:solidFill>
                    <a:srgbClr val="C00000"/>
                  </a:solidFill>
                  <a:latin typeface="メイリオ" panose="020B0604030504040204" pitchFamily="50" charset="-128"/>
                  <a:ea typeface="メイリオ" panose="020B0604030504040204" pitchFamily="50" charset="-128"/>
                </a:rPr>
                <a:t>年</a:t>
              </a:r>
              <a:r>
                <a:rPr lang="en-US" altLang="ja-JP" sz="2000" b="1" dirty="0" smtClean="0">
                  <a:solidFill>
                    <a:srgbClr val="C00000"/>
                  </a:solidFill>
                  <a:latin typeface="メイリオ" panose="020B0604030504040204" pitchFamily="50" charset="-128"/>
                  <a:ea typeface="メイリオ" panose="020B0604030504040204" pitchFamily="50" charset="-128"/>
                </a:rPr>
                <a:t>/1</a:t>
              </a:r>
              <a:r>
                <a:rPr lang="ja-JP" altLang="en-US" sz="2000" b="1" dirty="0" smtClean="0">
                  <a:solidFill>
                    <a:srgbClr val="C00000"/>
                  </a:solidFill>
                  <a:latin typeface="メイリオ" panose="020B0604030504040204" pitchFamily="50" charset="-128"/>
                  <a:ea typeface="メイリオ" panose="020B0604030504040204" pitchFamily="50" charset="-128"/>
                </a:rPr>
                <a:t>店舗</a:t>
              </a:r>
              <a:endParaRPr lang="ja-JP" altLang="en-US" sz="2000" b="1" dirty="0">
                <a:solidFill>
                  <a:srgbClr val="C00000"/>
                </a:solidFill>
                <a:latin typeface="メイリオ" panose="020B0604030504040204" pitchFamily="50" charset="-128"/>
                <a:ea typeface="メイリオ" panose="020B0604030504040204" pitchFamily="50" charset="-128"/>
              </a:endParaRPr>
            </a:p>
          </p:txBody>
        </p:sp>
        <p:sp>
          <p:nvSpPr>
            <p:cNvPr id="82" name="テキスト ボックス 81"/>
            <p:cNvSpPr txBox="1"/>
            <p:nvPr/>
          </p:nvSpPr>
          <p:spPr>
            <a:xfrm>
              <a:off x="6144438" y="1670100"/>
              <a:ext cx="2658100" cy="276999"/>
            </a:xfrm>
            <a:prstGeom prst="rect">
              <a:avLst/>
            </a:prstGeom>
            <a:noFill/>
          </p:spPr>
          <p:txBody>
            <a:bodyPr wrap="none" rtlCol="0">
              <a:spAutoFit/>
            </a:bodyPr>
            <a:lstStyle/>
            <a:p>
              <a:pPr algn="ct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オフィス系通販 大手</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社と比較</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p>
          </p:txBody>
        </p:sp>
        <p:sp>
          <p:nvSpPr>
            <p:cNvPr id="91" name="角丸四角形 90"/>
            <p:cNvSpPr/>
            <p:nvPr/>
          </p:nvSpPr>
          <p:spPr>
            <a:xfrm>
              <a:off x="6038486" y="1641275"/>
              <a:ext cx="2952328" cy="1457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角丸四角形 91"/>
          <p:cNvSpPr/>
          <p:nvPr/>
        </p:nvSpPr>
        <p:spPr>
          <a:xfrm>
            <a:off x="248204" y="4869160"/>
            <a:ext cx="8742610" cy="18632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401139" y="5559374"/>
            <a:ext cx="505267" cy="169277"/>
          </a:xfrm>
          <a:prstGeom prst="rect">
            <a:avLst/>
          </a:prstGeom>
          <a:noFill/>
        </p:spPr>
        <p:txBody>
          <a:bodyPr wrap="none" rtlCol="0">
            <a:spAutoFit/>
          </a:bodyPr>
          <a:lstStyle/>
          <a:p>
            <a:pPr algn="ctr"/>
            <a:r>
              <a:rPr lang="ja-JP" altLang="en-US" sz="500" b="1" dirty="0">
                <a:solidFill>
                  <a:schemeClr val="tx1">
                    <a:lumMod val="50000"/>
                    <a:lumOff val="50000"/>
                  </a:schemeClr>
                </a:solidFill>
                <a:latin typeface="メイリオ" panose="020B0604030504040204" pitchFamily="50" charset="-128"/>
                <a:ea typeface="メイリオ" panose="020B0604030504040204" pitchFamily="50" charset="-128"/>
              </a:rPr>
              <a:t>レジロール</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4" name="テキスト ボックス 93"/>
          <p:cNvSpPr txBox="1"/>
          <p:nvPr/>
        </p:nvSpPr>
        <p:spPr>
          <a:xfrm>
            <a:off x="2066285" y="5559374"/>
            <a:ext cx="63350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ペーパータオル</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5" name="テキスト ボックス 94"/>
          <p:cNvSpPr txBox="1"/>
          <p:nvPr/>
        </p:nvSpPr>
        <p:spPr>
          <a:xfrm>
            <a:off x="3740672" y="5552479"/>
            <a:ext cx="56938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ビニール手袋</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6" name="テキスト ボックス 95"/>
          <p:cNvSpPr txBox="1"/>
          <p:nvPr/>
        </p:nvSpPr>
        <p:spPr>
          <a:xfrm>
            <a:off x="6834589" y="5552479"/>
            <a:ext cx="76174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トイレットペーパー</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7" name="テキスト ボックス 96"/>
          <p:cNvSpPr txBox="1"/>
          <p:nvPr/>
        </p:nvSpPr>
        <p:spPr>
          <a:xfrm>
            <a:off x="465259" y="6008320"/>
            <a:ext cx="37702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割り箸</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8" name="テキスト ボックス 97"/>
          <p:cNvSpPr txBox="1"/>
          <p:nvPr/>
        </p:nvSpPr>
        <p:spPr>
          <a:xfrm>
            <a:off x="2843804" y="6008319"/>
            <a:ext cx="44114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スプーン</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9" name="テキスト ボックス 98"/>
          <p:cNvSpPr txBox="1"/>
          <p:nvPr/>
        </p:nvSpPr>
        <p:spPr>
          <a:xfrm>
            <a:off x="7449627" y="6013344"/>
            <a:ext cx="37702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ラップ</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00" name="テキスト ボックス 99"/>
          <p:cNvSpPr txBox="1"/>
          <p:nvPr/>
        </p:nvSpPr>
        <p:spPr>
          <a:xfrm>
            <a:off x="5756188" y="6020824"/>
            <a:ext cx="377026"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保存袋</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01" name="テキスト ボックス 100"/>
          <p:cNvSpPr txBox="1"/>
          <p:nvPr/>
        </p:nvSpPr>
        <p:spPr>
          <a:xfrm>
            <a:off x="292497" y="6501484"/>
            <a:ext cx="69762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テイクアウト容器</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02" name="テキスト ボックス 101"/>
          <p:cNvSpPr txBox="1"/>
          <p:nvPr/>
        </p:nvSpPr>
        <p:spPr>
          <a:xfrm>
            <a:off x="1915182" y="6501483"/>
            <a:ext cx="69762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テイクアウト容器</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03" name="テキスト ボックス 102"/>
          <p:cNvSpPr txBox="1"/>
          <p:nvPr/>
        </p:nvSpPr>
        <p:spPr>
          <a:xfrm>
            <a:off x="3542757" y="6499602"/>
            <a:ext cx="69762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テイクアウト容器</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04" name="テキスト ボックス 103"/>
          <p:cNvSpPr txBox="1"/>
          <p:nvPr/>
        </p:nvSpPr>
        <p:spPr>
          <a:xfrm>
            <a:off x="5404718" y="6499003"/>
            <a:ext cx="505267" cy="169277"/>
          </a:xfrm>
          <a:prstGeom prst="rect">
            <a:avLst/>
          </a:prstGeom>
          <a:noFill/>
        </p:spPr>
        <p:txBody>
          <a:bodyPr wrap="none" rtlCol="0">
            <a:spAutoFit/>
          </a:bodyPr>
          <a:lstStyle/>
          <a:p>
            <a:pPr algn="ctr"/>
            <a:r>
              <a:rPr lang="ja-JP" altLang="en-US" sz="500" b="1" dirty="0" smtClean="0">
                <a:solidFill>
                  <a:schemeClr val="tx1">
                    <a:lumMod val="50000"/>
                    <a:lumOff val="50000"/>
                  </a:schemeClr>
                </a:solidFill>
                <a:latin typeface="メイリオ" panose="020B0604030504040204" pitchFamily="50" charset="-128"/>
                <a:ea typeface="メイリオ" panose="020B0604030504040204" pitchFamily="50" charset="-128"/>
              </a:rPr>
              <a:t>食器用</a:t>
            </a:r>
            <a:r>
              <a:rPr lang="ja-JP" altLang="en-US" sz="500" b="1" dirty="0">
                <a:solidFill>
                  <a:schemeClr val="tx1">
                    <a:lumMod val="50000"/>
                    <a:lumOff val="50000"/>
                  </a:schemeClr>
                </a:solidFill>
                <a:latin typeface="メイリオ" panose="020B0604030504040204" pitchFamily="50" charset="-128"/>
                <a:ea typeface="メイリオ" panose="020B0604030504040204" pitchFamily="50" charset="-128"/>
              </a:rPr>
              <a:t>洗剤</a:t>
            </a:r>
            <a:endParaRPr lang="en-US" altLang="ja-JP" sz="5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106" name="図 105"/>
          <p:cNvPicPr>
            <a:picLocks noChangeAspect="1"/>
          </p:cNvPicPr>
          <p:nvPr/>
        </p:nvPicPr>
        <p:blipFill>
          <a:blip r:embed="rId15"/>
          <a:stretch>
            <a:fillRect/>
          </a:stretch>
        </p:blipFill>
        <p:spPr>
          <a:xfrm>
            <a:off x="6573688" y="823646"/>
            <a:ext cx="2228850" cy="400050"/>
          </a:xfrm>
          <a:prstGeom prst="rect">
            <a:avLst/>
          </a:prstGeom>
        </p:spPr>
      </p:pic>
      <p:sp>
        <p:nvSpPr>
          <p:cNvPr id="47" name="テキスト ボックス 46"/>
          <p:cNvSpPr txBox="1"/>
          <p:nvPr/>
        </p:nvSpPr>
        <p:spPr>
          <a:xfrm>
            <a:off x="4902074" y="3664074"/>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19.5</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357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15750" y="3683827"/>
            <a:ext cx="1742785" cy="307777"/>
          </a:xfrm>
          <a:prstGeom prst="rect">
            <a:avLst/>
          </a:prstGeom>
          <a:noFill/>
        </p:spPr>
        <p:txBody>
          <a:bodyPr wrap="none" rtlCol="0">
            <a:spAutoFit/>
          </a:bodyPr>
          <a:lstStyle/>
          <a:p>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b="1"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出張コスト削減</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415749" y="1225603"/>
            <a:ext cx="1742785" cy="307777"/>
          </a:xfrm>
          <a:prstGeom prst="rect">
            <a:avLst/>
          </a:prstGeom>
          <a:noFill/>
        </p:spPr>
        <p:txBody>
          <a:bodyPr wrap="none" rtlCol="0">
            <a:spAutoFit/>
          </a:bodyPr>
          <a:lstStyle/>
          <a:p>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損害保険料削減</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4234876" y="3514467"/>
            <a:ext cx="4585596" cy="630942"/>
          </a:xfrm>
          <a:prstGeom prst="rect">
            <a:avLst/>
          </a:prstGeom>
          <a:noFill/>
        </p:spPr>
        <p:txBody>
          <a:bodyPr wrap="square" rtlCol="0">
            <a:spAutoFit/>
          </a:bodyPr>
          <a:lstStyle/>
          <a:p>
            <a:pPr>
              <a:lnSpc>
                <a:spcPts val="1400"/>
              </a:lnSpc>
            </a:pP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航空券</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は同じ航空会社の同じ</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条件であっても、高い</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もの</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と安い</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ものでは金額にかなりの開き</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があります。</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様々</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なノウハウを駆使し御社</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の出張コストを削減します。</a:t>
            </a:r>
            <a:endParaRPr kumimoji="1"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11"/>
          <p:cNvSpPr txBox="1">
            <a:spLocks noChangeArrowheads="1"/>
          </p:cNvSpPr>
          <p:nvPr/>
        </p:nvSpPr>
        <p:spPr bwMode="auto">
          <a:xfrm>
            <a:off x="415749" y="4432997"/>
            <a:ext cx="2101857" cy="307777"/>
          </a:xfrm>
          <a:prstGeom prst="rect">
            <a:avLst/>
          </a:prstGeom>
          <a:noFill/>
          <a:ln>
            <a:noFill/>
          </a:ln>
          <a:extLst/>
        </p:spPr>
        <p:txBody>
          <a:bodyPr wrap="none">
            <a:spAutoFit/>
          </a:bodyPr>
          <a:lstStyle>
            <a:lvl1pPr>
              <a:defRPr kumimoji="1" sz="900">
                <a:solidFill>
                  <a:schemeClr val="tx1"/>
                </a:solidFill>
                <a:latin typeface="HGP創英角ｺﾞｼｯｸUB" pitchFamily="50" charset="-128"/>
                <a:ea typeface="HGP創英角ｺﾞｼｯｸUB" pitchFamily="50" charset="-128"/>
              </a:defRPr>
            </a:lvl1pPr>
            <a:lvl2pPr marL="742950" indent="-285750">
              <a:defRPr kumimoji="1" sz="900">
                <a:solidFill>
                  <a:schemeClr val="tx1"/>
                </a:solidFill>
                <a:latin typeface="HGP創英角ｺﾞｼｯｸUB" pitchFamily="50" charset="-128"/>
                <a:ea typeface="HGP創英角ｺﾞｼｯｸUB" pitchFamily="50" charset="-128"/>
              </a:defRPr>
            </a:lvl2pPr>
            <a:lvl3pPr marL="1143000" indent="-228600">
              <a:defRPr kumimoji="1" sz="900">
                <a:solidFill>
                  <a:schemeClr val="tx1"/>
                </a:solidFill>
                <a:latin typeface="HGP創英角ｺﾞｼｯｸUB" pitchFamily="50" charset="-128"/>
                <a:ea typeface="HGP創英角ｺﾞｼｯｸUB" pitchFamily="50" charset="-128"/>
              </a:defRPr>
            </a:lvl3pPr>
            <a:lvl4pPr marL="1600200" indent="-228600">
              <a:defRPr kumimoji="1" sz="900">
                <a:solidFill>
                  <a:schemeClr val="tx1"/>
                </a:solidFill>
                <a:latin typeface="HGP創英角ｺﾞｼｯｸUB" pitchFamily="50" charset="-128"/>
                <a:ea typeface="HGP創英角ｺﾞｼｯｸUB" pitchFamily="50" charset="-128"/>
              </a:defRPr>
            </a:lvl4pPr>
            <a:lvl5pPr marL="2057400" indent="-228600">
              <a:defRPr kumimoji="1" sz="9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9pPr>
          </a:lstStyle>
          <a:p>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b="1"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店舗運用コスト削減</a:t>
            </a: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4234876" y="4365714"/>
            <a:ext cx="4585596" cy="451406"/>
          </a:xfrm>
          <a:prstGeom prst="rect">
            <a:avLst/>
          </a:prstGeom>
          <a:noFill/>
        </p:spPr>
        <p:txBody>
          <a:bodyPr wrap="square">
            <a:spAutoFit/>
          </a:bodyPr>
          <a:lstStyle/>
          <a:p>
            <a:pPr>
              <a:lnSpc>
                <a:spcPts val="1400"/>
              </a:lnSpc>
              <a:defRPr/>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多店舗</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展開するチェーン企業</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様のネットワークを</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活かし、</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defRPr/>
            </a:pP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店舗</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維持管理費の最適化によるコストダウンを</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提案</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2" name="図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337" y="3642620"/>
            <a:ext cx="1124128" cy="323551"/>
          </a:xfrm>
          <a:prstGeom prst="rect">
            <a:avLst/>
          </a:prstGeom>
        </p:spPr>
      </p:pic>
      <p:pic>
        <p:nvPicPr>
          <p:cNvPr id="53" name="Picture 1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9752" y="1266770"/>
            <a:ext cx="1458275" cy="22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テキスト ボックス 54"/>
          <p:cNvSpPr txBox="1"/>
          <p:nvPr/>
        </p:nvSpPr>
        <p:spPr>
          <a:xfrm>
            <a:off x="4234876" y="1115896"/>
            <a:ext cx="4585596" cy="451406"/>
          </a:xfrm>
          <a:prstGeom prst="rect">
            <a:avLst/>
          </a:prstGeom>
          <a:noFill/>
        </p:spPr>
        <p:txBody>
          <a:bodyPr wrap="square" rtlCol="0">
            <a:spAutoFit/>
          </a:bodyPr>
          <a:lstStyle/>
          <a:p>
            <a:pPr>
              <a:lnSpc>
                <a:spcPts val="1400"/>
              </a:lnSpc>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リスクコンサルティングを実施することで</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、現状</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の補償内容を下げることなく保険料の大幅</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削減を実現。</a:t>
            </a:r>
            <a:endParaRPr kumimoji="1"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a:xfrm>
            <a:off x="1542256" y="115417"/>
            <a:ext cx="6059488" cy="6492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400" b="1" dirty="0" smtClean="0">
                <a:solidFill>
                  <a:schemeClr val="tx1">
                    <a:lumMod val="75000"/>
                    <a:lumOff val="25000"/>
                  </a:schemeClr>
                </a:solidFill>
              </a:rPr>
              <a:t>ラインナップ</a:t>
            </a:r>
            <a:endParaRPr lang="ja-JP" altLang="en-US" sz="2400" b="1" dirty="0">
              <a:solidFill>
                <a:schemeClr val="tx1">
                  <a:lumMod val="75000"/>
                  <a:lumOff val="25000"/>
                </a:schemeClr>
              </a:solidFill>
            </a:endParaRPr>
          </a:p>
        </p:txBody>
      </p:sp>
      <p:sp>
        <p:nvSpPr>
          <p:cNvPr id="16" name="テキスト ボックス 15"/>
          <p:cNvSpPr txBox="1"/>
          <p:nvPr/>
        </p:nvSpPr>
        <p:spPr>
          <a:xfrm>
            <a:off x="4234876" y="1787607"/>
            <a:ext cx="4585596" cy="646331"/>
          </a:xfrm>
          <a:prstGeom prst="rect">
            <a:avLst/>
          </a:prstGeom>
          <a:noFill/>
        </p:spPr>
        <p:txBody>
          <a:bodyPr wrap="square" rtlCol="0">
            <a:spAutoFit/>
          </a:bodyPr>
          <a:lstStyle/>
          <a:p>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お客様の利用状況にあわせ、各種電気料金削減を提案</a:t>
            </a:r>
            <a:endPar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　●新電力への変更</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rPr>
              <a:t>LED</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レンタルサービス</a:t>
            </a:r>
            <a:endPar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rPr>
              <a:t>　●ハイブリッドファン　●業務用エアコン</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13853" y="1951613"/>
            <a:ext cx="1563248" cy="307777"/>
          </a:xfrm>
          <a:prstGeom prst="rect">
            <a:avLst/>
          </a:prstGeom>
          <a:noFill/>
        </p:spPr>
        <p:txBody>
          <a:bodyPr wrap="none" rtlCol="0">
            <a:spAutoFit/>
          </a:bodyPr>
          <a:lstStyle/>
          <a:p>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電気料金削減</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11"/>
          <p:cNvSpPr txBox="1">
            <a:spLocks noChangeArrowheads="1"/>
          </p:cNvSpPr>
          <p:nvPr/>
        </p:nvSpPr>
        <p:spPr bwMode="auto">
          <a:xfrm>
            <a:off x="413853" y="5203496"/>
            <a:ext cx="2460930" cy="307777"/>
          </a:xfrm>
          <a:prstGeom prst="rect">
            <a:avLst/>
          </a:prstGeom>
          <a:noFill/>
          <a:ln>
            <a:noFill/>
          </a:ln>
          <a:extLst/>
        </p:spPr>
        <p:txBody>
          <a:bodyPr wrap="none">
            <a:spAutoFit/>
          </a:bodyPr>
          <a:lstStyle>
            <a:lvl1pPr>
              <a:defRPr kumimoji="1" sz="900">
                <a:solidFill>
                  <a:schemeClr val="tx1"/>
                </a:solidFill>
                <a:latin typeface="HGP創英角ｺﾞｼｯｸUB" pitchFamily="50" charset="-128"/>
                <a:ea typeface="HGP創英角ｺﾞｼｯｸUB" pitchFamily="50" charset="-128"/>
              </a:defRPr>
            </a:lvl1pPr>
            <a:lvl2pPr marL="742950" indent="-285750">
              <a:defRPr kumimoji="1" sz="900">
                <a:solidFill>
                  <a:schemeClr val="tx1"/>
                </a:solidFill>
                <a:latin typeface="HGP創英角ｺﾞｼｯｸUB" pitchFamily="50" charset="-128"/>
                <a:ea typeface="HGP創英角ｺﾞｼｯｸUB" pitchFamily="50" charset="-128"/>
              </a:defRPr>
            </a:lvl2pPr>
            <a:lvl3pPr marL="1143000" indent="-228600">
              <a:defRPr kumimoji="1" sz="900">
                <a:solidFill>
                  <a:schemeClr val="tx1"/>
                </a:solidFill>
                <a:latin typeface="HGP創英角ｺﾞｼｯｸUB" pitchFamily="50" charset="-128"/>
                <a:ea typeface="HGP創英角ｺﾞｼｯｸUB" pitchFamily="50" charset="-128"/>
              </a:defRPr>
            </a:lvl3pPr>
            <a:lvl4pPr marL="1600200" indent="-228600">
              <a:defRPr kumimoji="1" sz="900">
                <a:solidFill>
                  <a:schemeClr val="tx1"/>
                </a:solidFill>
                <a:latin typeface="HGP創英角ｺﾞｼｯｸUB" pitchFamily="50" charset="-128"/>
                <a:ea typeface="HGP創英角ｺﾞｼｯｸUB" pitchFamily="50" charset="-128"/>
              </a:defRPr>
            </a:lvl4pPr>
            <a:lvl5pPr marL="2057400" indent="-228600">
              <a:defRPr kumimoji="1" sz="9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9pPr>
          </a:lstStyle>
          <a:p>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b="1"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店舗備品購入コスト削減</a:t>
            </a: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7606" y="4428893"/>
            <a:ext cx="1412159" cy="253464"/>
          </a:xfrm>
          <a:prstGeom prst="rect">
            <a:avLst/>
          </a:prstGeom>
        </p:spPr>
      </p:pic>
      <p:sp>
        <p:nvSpPr>
          <p:cNvPr id="24" name="テキスト ボックス 23"/>
          <p:cNvSpPr txBox="1"/>
          <p:nvPr/>
        </p:nvSpPr>
        <p:spPr>
          <a:xfrm>
            <a:off x="4234876" y="5037425"/>
            <a:ext cx="4585596" cy="639919"/>
          </a:xfrm>
          <a:prstGeom prst="rect">
            <a:avLst/>
          </a:prstGeom>
          <a:noFill/>
        </p:spPr>
        <p:txBody>
          <a:bodyPr wrap="square">
            <a:spAutoFit/>
          </a:bodyPr>
          <a:lstStyle/>
          <a:p>
            <a:pPr>
              <a:lnSpc>
                <a:spcPts val="1400"/>
              </a:lnSpc>
              <a:defRPr/>
            </a:pP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会員限定通販サイトで消耗品・備品の購入コスト削減</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defRPr/>
            </a:pP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翌日には店舗に直接商品が届くため、買いに行く時間と手間も削減されます。</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413853" y="2820314"/>
            <a:ext cx="2820003" cy="307777"/>
          </a:xfrm>
          <a:prstGeom prst="rect">
            <a:avLst/>
          </a:prstGeom>
          <a:noFill/>
        </p:spPr>
        <p:txBody>
          <a:bodyPr wrap="none" rtlCol="0">
            <a:spAutoFit/>
          </a:bodyPr>
          <a:lstStyle/>
          <a:p>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b="1"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クレジットカード</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手数料削減</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4234876" y="2654243"/>
            <a:ext cx="4585596" cy="639919"/>
          </a:xfrm>
          <a:prstGeom prst="rect">
            <a:avLst/>
          </a:prstGeom>
          <a:noFill/>
        </p:spPr>
        <p:txBody>
          <a:bodyPr wrap="square" rtlCol="0">
            <a:spAutoFit/>
          </a:bodyPr>
          <a:lstStyle/>
          <a:p>
            <a:pPr>
              <a:lnSpc>
                <a:spcPts val="1400"/>
              </a:lnSpc>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端末無料</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の決済サービス</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の他</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のサービスと合わせてご契約することで</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割安</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な決済手数料率を</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実現</a:t>
            </a:r>
            <a:endParaRPr kumimoji="1"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11"/>
          <p:cNvSpPr txBox="1">
            <a:spLocks noChangeArrowheads="1"/>
          </p:cNvSpPr>
          <p:nvPr/>
        </p:nvSpPr>
        <p:spPr bwMode="auto">
          <a:xfrm>
            <a:off x="403480" y="6031298"/>
            <a:ext cx="2101857" cy="307777"/>
          </a:xfrm>
          <a:prstGeom prst="rect">
            <a:avLst/>
          </a:prstGeom>
          <a:noFill/>
          <a:ln>
            <a:noFill/>
          </a:ln>
          <a:extLst/>
        </p:spPr>
        <p:txBody>
          <a:bodyPr wrap="none">
            <a:spAutoFit/>
          </a:bodyPr>
          <a:lstStyle>
            <a:lvl1pPr>
              <a:defRPr kumimoji="1" sz="900">
                <a:solidFill>
                  <a:schemeClr val="tx1"/>
                </a:solidFill>
                <a:latin typeface="HGP創英角ｺﾞｼｯｸUB" pitchFamily="50" charset="-128"/>
                <a:ea typeface="HGP創英角ｺﾞｼｯｸUB" pitchFamily="50" charset="-128"/>
              </a:defRPr>
            </a:lvl1pPr>
            <a:lvl2pPr marL="742950" indent="-285750">
              <a:defRPr kumimoji="1" sz="900">
                <a:solidFill>
                  <a:schemeClr val="tx1"/>
                </a:solidFill>
                <a:latin typeface="HGP創英角ｺﾞｼｯｸUB" pitchFamily="50" charset="-128"/>
                <a:ea typeface="HGP創英角ｺﾞｼｯｸUB" pitchFamily="50" charset="-128"/>
              </a:defRPr>
            </a:lvl2pPr>
            <a:lvl3pPr marL="1143000" indent="-228600">
              <a:defRPr kumimoji="1" sz="900">
                <a:solidFill>
                  <a:schemeClr val="tx1"/>
                </a:solidFill>
                <a:latin typeface="HGP創英角ｺﾞｼｯｸUB" pitchFamily="50" charset="-128"/>
                <a:ea typeface="HGP創英角ｺﾞｼｯｸUB" pitchFamily="50" charset="-128"/>
              </a:defRPr>
            </a:lvl3pPr>
            <a:lvl4pPr marL="1600200" indent="-228600">
              <a:defRPr kumimoji="1" sz="900">
                <a:solidFill>
                  <a:schemeClr val="tx1"/>
                </a:solidFill>
                <a:latin typeface="HGP創英角ｺﾞｼｯｸUB" pitchFamily="50" charset="-128"/>
                <a:ea typeface="HGP創英角ｺﾞｼｯｸUB" pitchFamily="50" charset="-128"/>
              </a:defRPr>
            </a:lvl4pPr>
            <a:lvl5pPr marL="2057400" indent="-228600">
              <a:defRPr kumimoji="1" sz="9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900">
                <a:solidFill>
                  <a:schemeClr val="tx1"/>
                </a:solidFill>
                <a:latin typeface="HGP創英角ｺﾞｼｯｸUB" pitchFamily="50" charset="-128"/>
                <a:ea typeface="HGP創英角ｺﾞｼｯｸUB" pitchFamily="50" charset="-128"/>
              </a:defRPr>
            </a:lvl9pPr>
          </a:lstStyle>
          <a:p>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b="1"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ガス料金コスト削減</a:t>
            </a:r>
            <a:endPar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4234876" y="5897648"/>
            <a:ext cx="4585596" cy="639919"/>
          </a:xfrm>
          <a:prstGeom prst="rect">
            <a:avLst/>
          </a:prstGeom>
          <a:noFill/>
        </p:spPr>
        <p:txBody>
          <a:bodyPr wrap="square">
            <a:spAutoFit/>
          </a:bodyPr>
          <a:lstStyle/>
          <a:p>
            <a:pPr>
              <a:lnSpc>
                <a:spcPts val="1400"/>
              </a:lnSpc>
              <a:defRPr/>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東京ガスの一般契約より、必ず安くなるサービスです。</a:t>
            </a:r>
          </a:p>
          <a:p>
            <a:pPr>
              <a:lnSpc>
                <a:spcPts val="1400"/>
              </a:lnSpc>
              <a:defRPr/>
            </a:pP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ガスをいまより安く、いままで通り安心して安全にお使い</a:t>
            </a:r>
            <a:r>
              <a:rPr lang="ja-JP" altLang="en-US"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いただけ、コストを削減します。</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p:cNvPicPr>
            <a:picLocks noChangeAspect="1"/>
          </p:cNvPicPr>
          <p:nvPr/>
        </p:nvPicPr>
        <p:blipFill>
          <a:blip r:embed="rId6"/>
          <a:stretch>
            <a:fillRect/>
          </a:stretch>
        </p:blipFill>
        <p:spPr>
          <a:xfrm>
            <a:off x="2758451" y="6071172"/>
            <a:ext cx="1124128" cy="210209"/>
          </a:xfrm>
          <a:prstGeom prst="rect">
            <a:avLst/>
          </a:prstGeom>
        </p:spPr>
      </p:pic>
    </p:spTree>
    <p:extLst>
      <p:ext uri="{BB962C8B-B14F-4D97-AF65-F5344CB8AC3E}">
        <p14:creationId xmlns:p14="http://schemas.microsoft.com/office/powerpoint/2010/main" val="129071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542256" y="115888"/>
            <a:ext cx="6059488" cy="649287"/>
          </a:xfrm>
        </p:spPr>
        <p:txBody>
          <a:bodyPr>
            <a:normAutofit/>
          </a:bodyPr>
          <a:lstStyle/>
          <a:p>
            <a:r>
              <a:rPr lang="en-US" altLang="ja-JP" sz="2400" b="1" dirty="0" smtClean="0">
                <a:solidFill>
                  <a:schemeClr val="tx1">
                    <a:lumMod val="75000"/>
                    <a:lumOff val="25000"/>
                  </a:schemeClr>
                </a:solidFill>
              </a:rPr>
              <a:t>7. </a:t>
            </a:r>
            <a:r>
              <a:rPr lang="ja-JP" altLang="en-US" sz="2400" b="1" dirty="0" smtClean="0"/>
              <a:t>ガス料金</a:t>
            </a:r>
            <a:r>
              <a:rPr lang="ja-JP" altLang="en-US" sz="2400" b="1" dirty="0" smtClean="0">
                <a:solidFill>
                  <a:schemeClr val="tx1">
                    <a:lumMod val="75000"/>
                    <a:lumOff val="25000"/>
                  </a:schemeClr>
                </a:solidFill>
              </a:rPr>
              <a:t>コスト</a:t>
            </a:r>
            <a:r>
              <a:rPr lang="zh-CN" altLang="en-US" sz="2400" b="1" dirty="0" smtClean="0">
                <a:solidFill>
                  <a:schemeClr val="tx1">
                    <a:lumMod val="75000"/>
                    <a:lumOff val="25000"/>
                  </a:schemeClr>
                </a:solidFill>
              </a:rPr>
              <a:t>削減</a:t>
            </a:r>
            <a:endParaRPr lang="ja-JP" altLang="en-US" sz="2400" b="1" dirty="0">
              <a:solidFill>
                <a:schemeClr val="tx1">
                  <a:lumMod val="75000"/>
                  <a:lumOff val="25000"/>
                </a:schemeClr>
              </a:solidFill>
            </a:endParaRPr>
          </a:p>
        </p:txBody>
      </p:sp>
      <p:sp>
        <p:nvSpPr>
          <p:cNvPr id="7" name="テキスト ボックス 6"/>
          <p:cNvSpPr txBox="1"/>
          <p:nvPr/>
        </p:nvSpPr>
        <p:spPr>
          <a:xfrm>
            <a:off x="778895" y="981075"/>
            <a:ext cx="7586210" cy="646331"/>
          </a:xfrm>
          <a:prstGeom prst="rect">
            <a:avLst/>
          </a:prstGeom>
          <a:noFill/>
        </p:spPr>
        <p:txBody>
          <a:bodyPr wrap="square" rtlCol="0">
            <a:spAutoFit/>
          </a:bodyPr>
          <a:lstStyle/>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東京ガスの一般契約より、</a:t>
            </a:r>
            <a:r>
              <a:rPr lang="ja-JP" altLang="en-US" b="1"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必ず</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安くなる</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サービスです。</a:t>
            </a:r>
            <a:endPar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ガスをいまより安く、いままで通り安心して安全にお使いいただけます。</a:t>
            </a:r>
            <a:endPar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419872" y="1875446"/>
            <a:ext cx="5280037" cy="307777"/>
          </a:xfrm>
          <a:prstGeom prst="rect">
            <a:avLst/>
          </a:prstGeom>
          <a:solidFill>
            <a:schemeClr val="accent5">
              <a:lumMod val="75000"/>
            </a:schemeClr>
          </a:solidFill>
        </p:spPr>
        <p:txBody>
          <a:bodyPr wrap="square" rtlCol="0">
            <a:spAutoFit/>
          </a:bodyPr>
          <a:lstStyle/>
          <a:p>
            <a:r>
              <a:rPr lang="ja-JP" altLang="en-US" sz="14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契約プラン</a:t>
            </a:r>
            <a:r>
              <a:rPr lang="en-US" altLang="ja-JP" sz="14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コスト削減</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4322875" y="6495782"/>
            <a:ext cx="4249167" cy="259045"/>
          </a:xfrm>
          <a:prstGeom prst="rect">
            <a:avLst/>
          </a:prstGeom>
          <a:noFill/>
        </p:spPr>
        <p:txBody>
          <a:bodyPr wrap="square" rtlCol="0">
            <a:spAutoFit/>
          </a:bodyPr>
          <a:lstStyle/>
          <a:p>
            <a:pPr>
              <a:lnSpc>
                <a:spcPts val="1300"/>
              </a:lnSpc>
            </a:pPr>
            <a:r>
              <a:rPr lang="en-US" altLang="ja-JP" sz="600" dirty="0" smtClean="0">
                <a:latin typeface="メイリオ" panose="020B0604030504040204" pitchFamily="50" charset="-128"/>
                <a:ea typeface="メイリオ" panose="020B0604030504040204" pitchFamily="50" charset="-128"/>
              </a:rPr>
              <a:t>※</a:t>
            </a:r>
            <a:r>
              <a:rPr lang="ja-JP" altLang="en-US" sz="600" dirty="0" smtClean="0">
                <a:latin typeface="メイリオ" panose="020B0604030504040204" pitchFamily="50" charset="-128"/>
                <a:ea typeface="メイリオ" panose="020B0604030504040204" pitchFamily="50" charset="-128"/>
              </a:rPr>
              <a:t>１四街道</a:t>
            </a:r>
            <a:r>
              <a:rPr lang="en-US" altLang="ja-JP" sz="600" dirty="0" smtClean="0">
                <a:latin typeface="メイリオ" panose="020B0604030504040204" pitchFamily="50" charset="-128"/>
                <a:ea typeface="メイリオ" panose="020B0604030504040204" pitchFamily="50" charset="-128"/>
              </a:rPr>
              <a:t>12</a:t>
            </a:r>
            <a:r>
              <a:rPr lang="ja-JP" altLang="en-US" sz="600" dirty="0" smtClean="0">
                <a:latin typeface="メイリオ" panose="020B0604030504040204" pitchFamily="50" charset="-128"/>
                <a:ea typeface="メイリオ" panose="020B0604030504040204" pitchFamily="50" charset="-128"/>
              </a:rPr>
              <a:t>エリア（千葉県稲毛区、四街道市）を除く</a:t>
            </a:r>
            <a:r>
              <a:rPr lang="ja-JP" altLang="en-US" sz="600" dirty="0">
                <a:latin typeface="メイリオ" panose="020B0604030504040204" pitchFamily="50" charset="-128"/>
                <a:ea typeface="メイリオ" panose="020B0604030504040204" pitchFamily="50" charset="-128"/>
              </a:rPr>
              <a:t>　</a:t>
            </a:r>
            <a:r>
              <a:rPr lang="en-US" altLang="ja-JP" sz="600" dirty="0" smtClean="0">
                <a:latin typeface="メイリオ" panose="020B0604030504040204" pitchFamily="50" charset="-128"/>
                <a:ea typeface="メイリオ" panose="020B0604030504040204" pitchFamily="50" charset="-128"/>
              </a:rPr>
              <a:t>※</a:t>
            </a:r>
            <a:r>
              <a:rPr lang="ja-JP" altLang="en-US" sz="600" dirty="0" smtClean="0">
                <a:latin typeface="メイリオ" panose="020B0604030504040204" pitchFamily="50" charset="-128"/>
                <a:ea typeface="メイリオ" panose="020B0604030504040204" pitchFamily="50" charset="-128"/>
              </a:rPr>
              <a:t>２日立市を除く</a:t>
            </a:r>
            <a:r>
              <a:rPr lang="ja-JP" altLang="en-US" sz="600" dirty="0">
                <a:latin typeface="メイリオ" panose="020B0604030504040204" pitchFamily="50" charset="-128"/>
                <a:ea typeface="メイリオ" panose="020B0604030504040204" pitchFamily="50" charset="-128"/>
              </a:rPr>
              <a:t>　</a:t>
            </a:r>
            <a:r>
              <a:rPr lang="en-US" altLang="ja-JP" sz="600" dirty="0" smtClean="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３邑楽郡（千代田町、</a:t>
            </a:r>
            <a:r>
              <a:rPr lang="ja-JP" altLang="en-US" sz="600" dirty="0" smtClean="0">
                <a:latin typeface="メイリオ" panose="020B0604030504040204" pitchFamily="50" charset="-128"/>
                <a:ea typeface="メイリオ" panose="020B0604030504040204" pitchFamily="50" charset="-128"/>
              </a:rPr>
              <a:t>邑楽町）に限る</a:t>
            </a:r>
            <a:endParaRPr lang="ja-JP" altLang="en-US" sz="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419872" y="2279390"/>
            <a:ext cx="5724644" cy="738664"/>
          </a:xfrm>
          <a:prstGeom prst="rect">
            <a:avLst/>
          </a:prstGeom>
        </p:spPr>
        <p:txBody>
          <a:bodyPr wrap="none">
            <a:spAutoFit/>
          </a:bodyPr>
          <a:lstStyle/>
          <a:p>
            <a:r>
              <a:rPr lang="en-US" altLang="ja-JP" b="1" dirty="0">
                <a:solidFill>
                  <a:srgbClr val="000000"/>
                </a:solidFill>
                <a:latin typeface="メイリオ" panose="020B0604030504040204" pitchFamily="50" charset="-128"/>
                <a:ea typeface="メイリオ" panose="020B0604030504040204" pitchFamily="50" charset="-128"/>
              </a:rPr>
              <a:t>USEN GAS (</a:t>
            </a:r>
            <a:r>
              <a:rPr lang="ja-JP" altLang="en-US" b="1" dirty="0">
                <a:solidFill>
                  <a:srgbClr val="FF0000"/>
                </a:solidFill>
                <a:latin typeface="メイリオ" panose="020B0604030504040204" pitchFamily="50" charset="-128"/>
                <a:ea typeface="メイリオ" panose="020B0604030504040204" pitchFamily="50" charset="-128"/>
              </a:rPr>
              <a:t>２年</a:t>
            </a:r>
            <a:r>
              <a:rPr lang="ja-JP" altLang="en-US" b="1" dirty="0">
                <a:solidFill>
                  <a:srgbClr val="000000"/>
                </a:solidFill>
                <a:latin typeface="メイリオ" panose="020B0604030504040204" pitchFamily="50" charset="-128"/>
                <a:ea typeface="メイリオ" panose="020B0604030504040204" pitchFamily="50" charset="-128"/>
              </a:rPr>
              <a:t>契約</a:t>
            </a:r>
            <a:r>
              <a:rPr lang="ja-JP" altLang="en-US" b="1" dirty="0" smtClean="0">
                <a:solidFill>
                  <a:srgbClr val="000000"/>
                </a:solidFill>
                <a:latin typeface="メイリオ" panose="020B0604030504040204" pitchFamily="50" charset="-128"/>
                <a:ea typeface="メイリオ" panose="020B0604030504040204" pitchFamily="50" charset="-128"/>
              </a:rPr>
              <a:t>）</a:t>
            </a:r>
            <a:endParaRPr lang="en-US" altLang="ja-JP" b="1" dirty="0" smtClean="0">
              <a:solidFill>
                <a:srgbClr val="000000"/>
              </a:solidFill>
              <a:latin typeface="メイリオ" panose="020B0604030504040204" pitchFamily="50" charset="-128"/>
              <a:ea typeface="メイリオ" panose="020B0604030504040204" pitchFamily="50" charset="-128"/>
            </a:endParaRPr>
          </a:p>
          <a:p>
            <a:r>
              <a:rPr lang="ja-JP" altLang="en-US" b="1" dirty="0">
                <a:solidFill>
                  <a:srgbClr val="000000"/>
                </a:solidFill>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東京ガス</a:t>
            </a:r>
            <a:r>
              <a:rPr lang="ja-JP" altLang="en-US" dirty="0">
                <a:latin typeface="メイリオ" panose="020B0604030504040204" pitchFamily="50" charset="-128"/>
                <a:ea typeface="メイリオ" panose="020B0604030504040204" pitchFamily="50" charset="-128"/>
              </a:rPr>
              <a:t>の一般契約料金に対して</a:t>
            </a:r>
            <a:r>
              <a:rPr lang="ja-JP" altLang="en-US" sz="24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５％</a:t>
            </a:r>
            <a:r>
              <a:rPr lang="ja-JP" altLang="en-US" b="1" u="sng"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割引</a:t>
            </a:r>
            <a:r>
              <a:rPr lang="ja-JP" altLang="en-US" dirty="0">
                <a:solidFill>
                  <a:srgbClr val="000000"/>
                </a:solidFill>
                <a:latin typeface="メイリオ" panose="020B0604030504040204" pitchFamily="50" charset="-128"/>
                <a:ea typeface="メイリオ" panose="020B0604030504040204" pitchFamily="50" charset="-128"/>
              </a:rPr>
              <a:t>	</a:t>
            </a:r>
          </a:p>
        </p:txBody>
      </p:sp>
      <p:pic>
        <p:nvPicPr>
          <p:cNvPr id="5" name="図 4"/>
          <p:cNvPicPr>
            <a:picLocks noChangeAspect="1"/>
          </p:cNvPicPr>
          <p:nvPr/>
        </p:nvPicPr>
        <p:blipFill>
          <a:blip r:embed="rId3"/>
          <a:stretch>
            <a:fillRect/>
          </a:stretch>
        </p:blipFill>
        <p:spPr>
          <a:xfrm>
            <a:off x="256017" y="2624728"/>
            <a:ext cx="2952531" cy="532896"/>
          </a:xfrm>
          <a:prstGeom prst="rect">
            <a:avLst/>
          </a:prstGeom>
        </p:spPr>
      </p:pic>
      <p:pic>
        <p:nvPicPr>
          <p:cNvPr id="9" name="図 8"/>
          <p:cNvPicPr>
            <a:picLocks noChangeAspect="1"/>
          </p:cNvPicPr>
          <p:nvPr/>
        </p:nvPicPr>
        <p:blipFill>
          <a:blip r:embed="rId4"/>
          <a:stretch>
            <a:fillRect/>
          </a:stretch>
        </p:blipFill>
        <p:spPr>
          <a:xfrm>
            <a:off x="417918" y="3595553"/>
            <a:ext cx="2692921" cy="1908369"/>
          </a:xfrm>
          <a:prstGeom prst="rect">
            <a:avLst/>
          </a:prstGeom>
        </p:spPr>
      </p:pic>
      <p:sp>
        <p:nvSpPr>
          <p:cNvPr id="25" name="正方形/長方形 24"/>
          <p:cNvSpPr/>
          <p:nvPr/>
        </p:nvSpPr>
        <p:spPr>
          <a:xfrm>
            <a:off x="3419872" y="3092066"/>
            <a:ext cx="5724644" cy="738664"/>
          </a:xfrm>
          <a:prstGeom prst="rect">
            <a:avLst/>
          </a:prstGeom>
        </p:spPr>
        <p:txBody>
          <a:bodyPr wrap="none">
            <a:spAutoFit/>
          </a:bodyPr>
          <a:lstStyle/>
          <a:p>
            <a:r>
              <a:rPr lang="en-US" altLang="ja-JP" b="1" dirty="0">
                <a:solidFill>
                  <a:srgbClr val="000000"/>
                </a:solidFill>
                <a:latin typeface="メイリオ" panose="020B0604030504040204" pitchFamily="50" charset="-128"/>
                <a:ea typeface="メイリオ" panose="020B0604030504040204" pitchFamily="50" charset="-128"/>
              </a:rPr>
              <a:t>USEN GAS </a:t>
            </a:r>
            <a:r>
              <a:rPr lang="en-US" altLang="ja-JP" b="1" dirty="0" smtClean="0">
                <a:solidFill>
                  <a:srgbClr val="00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単</a:t>
            </a:r>
            <a:r>
              <a:rPr lang="ja-JP" altLang="en-US" b="1" dirty="0" smtClean="0">
                <a:solidFill>
                  <a:srgbClr val="FF0000"/>
                </a:solidFill>
                <a:latin typeface="メイリオ" panose="020B0604030504040204" pitchFamily="50" charset="-128"/>
                <a:ea typeface="メイリオ" panose="020B0604030504040204" pitchFamily="50" charset="-128"/>
              </a:rPr>
              <a:t>年</a:t>
            </a:r>
            <a:r>
              <a:rPr lang="ja-JP" altLang="en-US" b="1" dirty="0">
                <a:solidFill>
                  <a:srgbClr val="000000"/>
                </a:solidFill>
                <a:latin typeface="メイリオ" panose="020B0604030504040204" pitchFamily="50" charset="-128"/>
                <a:ea typeface="メイリオ" panose="020B0604030504040204" pitchFamily="50" charset="-128"/>
              </a:rPr>
              <a:t>契約</a:t>
            </a:r>
            <a:r>
              <a:rPr lang="ja-JP" altLang="en-US" b="1" dirty="0" smtClean="0">
                <a:solidFill>
                  <a:srgbClr val="000000"/>
                </a:solidFill>
                <a:latin typeface="メイリオ" panose="020B0604030504040204" pitchFamily="50" charset="-128"/>
                <a:ea typeface="メイリオ" panose="020B0604030504040204" pitchFamily="50" charset="-128"/>
              </a:rPr>
              <a:t>）</a:t>
            </a:r>
            <a:endParaRPr lang="en-US" altLang="ja-JP" b="1" dirty="0" smtClean="0">
              <a:solidFill>
                <a:srgbClr val="000000"/>
              </a:solidFill>
              <a:latin typeface="メイリオ" panose="020B0604030504040204" pitchFamily="50" charset="-128"/>
              <a:ea typeface="メイリオ" panose="020B0604030504040204" pitchFamily="50" charset="-128"/>
            </a:endParaRPr>
          </a:p>
          <a:p>
            <a:r>
              <a:rPr lang="ja-JP" altLang="en-US" b="1" dirty="0">
                <a:solidFill>
                  <a:srgbClr val="000000"/>
                </a:solidFill>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東京ガス</a:t>
            </a:r>
            <a:r>
              <a:rPr lang="ja-JP" altLang="en-US" dirty="0">
                <a:latin typeface="メイリオ" panose="020B0604030504040204" pitchFamily="50" charset="-128"/>
                <a:ea typeface="メイリオ" panose="020B0604030504040204" pitchFamily="50" charset="-128"/>
              </a:rPr>
              <a:t>の一般契約料金に</a:t>
            </a:r>
            <a:r>
              <a:rPr lang="ja-JP" altLang="en-US" dirty="0" smtClean="0">
                <a:latin typeface="メイリオ" panose="020B0604030504040204" pitchFamily="50" charset="-128"/>
                <a:ea typeface="メイリオ" panose="020B0604030504040204" pitchFamily="50" charset="-128"/>
              </a:rPr>
              <a:t>対して</a:t>
            </a:r>
            <a:r>
              <a:rPr lang="ja-JP" altLang="en-US" sz="24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a:t>
            </a:r>
            <a:r>
              <a:rPr lang="ja-JP" altLang="en-US" sz="2400" b="1" u="sng"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u="sng"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割引</a:t>
            </a:r>
            <a:r>
              <a:rPr lang="ja-JP" altLang="en-US" dirty="0">
                <a:solidFill>
                  <a:srgbClr val="000000"/>
                </a:solidFill>
                <a:latin typeface="メイリオ" panose="020B0604030504040204" pitchFamily="50" charset="-128"/>
                <a:ea typeface="メイリオ" panose="020B0604030504040204" pitchFamily="50" charset="-128"/>
              </a:rPr>
              <a:t>	</a:t>
            </a:r>
          </a:p>
        </p:txBody>
      </p:sp>
      <p:sp>
        <p:nvSpPr>
          <p:cNvPr id="11" name="正方形/長方形 10"/>
          <p:cNvSpPr/>
          <p:nvPr/>
        </p:nvSpPr>
        <p:spPr>
          <a:xfrm>
            <a:off x="6087884" y="2365682"/>
            <a:ext cx="2556154" cy="259045"/>
          </a:xfrm>
          <a:prstGeom prst="rect">
            <a:avLst/>
          </a:prstGeom>
        </p:spPr>
        <p:txBody>
          <a:bodyPr wrap="square">
            <a:spAutoFit/>
          </a:bodyPr>
          <a:lstStyle/>
          <a:p>
            <a:pPr>
              <a:lnSpc>
                <a:spcPts val="1300"/>
              </a:lnSpc>
            </a:pP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契約期間内解約費用＝</a:t>
            </a:r>
            <a:r>
              <a:rPr lang="en-US" altLang="ja-JP" sz="1050" dirty="0" smtClean="0">
                <a:latin typeface="メイリオ" panose="020B0604030504040204" pitchFamily="50" charset="-128"/>
                <a:ea typeface="メイリオ" panose="020B0604030504040204" pitchFamily="50" charset="-128"/>
              </a:rPr>
              <a:t>25,000</a:t>
            </a:r>
            <a:r>
              <a:rPr lang="ja-JP" altLang="en-US" sz="1050" dirty="0" smtClean="0">
                <a:latin typeface="メイリオ" panose="020B0604030504040204" pitchFamily="50" charset="-128"/>
                <a:ea typeface="メイリオ" panose="020B0604030504040204" pitchFamily="50" charset="-128"/>
              </a:rPr>
              <a:t>円</a:t>
            </a: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口</a:t>
            </a:r>
            <a:endParaRPr lang="en-US" altLang="ja-JP" sz="1050" dirty="0">
              <a:latin typeface="メイリオ" panose="020B0604030504040204" pitchFamily="50" charset="-128"/>
              <a:ea typeface="メイリオ" panose="020B0604030504040204" pitchFamily="50" charset="-128"/>
            </a:endParaRPr>
          </a:p>
        </p:txBody>
      </p:sp>
      <p:cxnSp>
        <p:nvCxnSpPr>
          <p:cNvPr id="14" name="直線コネクタ 13"/>
          <p:cNvCxnSpPr>
            <a:endCxn id="12" idx="1"/>
          </p:cNvCxnSpPr>
          <p:nvPr/>
        </p:nvCxnSpPr>
        <p:spPr>
          <a:xfrm flipV="1">
            <a:off x="3656999" y="5332434"/>
            <a:ext cx="1067306" cy="153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724305" y="5163157"/>
            <a:ext cx="2031325" cy="338554"/>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サービス</a:t>
            </a:r>
            <a:r>
              <a:rPr lang="ja-JP" altLang="en-US" sz="1600" dirty="0" smtClean="0">
                <a:latin typeface="メイリオ" panose="020B0604030504040204" pitchFamily="50" charset="-128"/>
                <a:ea typeface="メイリオ" panose="020B0604030504040204" pitchFamily="50" charset="-128"/>
              </a:rPr>
              <a:t>提供エリア</a:t>
            </a:r>
            <a:endParaRPr kumimoji="1" lang="en-US" altLang="ja-JP" sz="1600" dirty="0" smtClean="0">
              <a:latin typeface="メイリオ" panose="020B0604030504040204" pitchFamily="50" charset="-128"/>
              <a:ea typeface="メイリオ" panose="020B0604030504040204" pitchFamily="50" charset="-128"/>
            </a:endParaRPr>
          </a:p>
        </p:txBody>
      </p:sp>
      <p:cxnSp>
        <p:nvCxnSpPr>
          <p:cNvPr id="26" name="直線コネクタ 25"/>
          <p:cNvCxnSpPr/>
          <p:nvPr/>
        </p:nvCxnSpPr>
        <p:spPr>
          <a:xfrm>
            <a:off x="6755630" y="5347823"/>
            <a:ext cx="106730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3495596" y="5455650"/>
            <a:ext cx="5076435" cy="1061829"/>
          </a:xfrm>
          <a:prstGeom prst="rect">
            <a:avLst/>
          </a:prstGeom>
        </p:spPr>
        <p:txBody>
          <a:bodyPr wrap="square">
            <a:spAutoFit/>
          </a:bodyPr>
          <a:lstStyle/>
          <a:p>
            <a:pPr>
              <a:lnSpc>
                <a:spcPct val="150000"/>
              </a:lnSpc>
            </a:pPr>
            <a:r>
              <a:rPr lang="ja-JP" altLang="en-US" sz="1400" dirty="0" smtClean="0">
                <a:latin typeface="メイリオ" panose="020B0604030504040204" pitchFamily="50" charset="-128"/>
                <a:ea typeface="メイリオ" panose="020B0604030504040204" pitchFamily="50" charset="-128"/>
              </a:rPr>
              <a:t>供給対象エリアは、「</a:t>
            </a:r>
            <a:r>
              <a:rPr lang="ja-JP" altLang="en-US" sz="1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東京都・神奈川県・千葉県・埼玉県・茨城県・栃木県・群馬県</a:t>
            </a:r>
            <a:r>
              <a:rPr lang="ja-JP" altLang="en-US" sz="1400" dirty="0" smtClean="0">
                <a:latin typeface="メイリオ" panose="020B0604030504040204" pitchFamily="50" charset="-128"/>
                <a:ea typeface="メイリオ" panose="020B0604030504040204" pitchFamily="50" charset="-128"/>
              </a:rPr>
              <a:t>」で東京ガス（都市ガス）を</a:t>
            </a:r>
            <a:endParaRPr lang="en-US" altLang="ja-JP" sz="1400" dirty="0" smtClean="0">
              <a:latin typeface="メイリオ" panose="020B0604030504040204" pitchFamily="50" charset="-128"/>
              <a:ea typeface="メイリオ" panose="020B0604030504040204" pitchFamily="50" charset="-128"/>
            </a:endParaRPr>
          </a:p>
          <a:p>
            <a:pPr>
              <a:lnSpc>
                <a:spcPct val="150000"/>
              </a:lnSpc>
            </a:pPr>
            <a:r>
              <a:rPr lang="ja-JP" altLang="en-US" sz="1400" dirty="0" smtClean="0">
                <a:latin typeface="メイリオ" panose="020B0604030504040204" pitchFamily="50" charset="-128"/>
                <a:ea typeface="メイリオ" panose="020B0604030504040204" pitchFamily="50" charset="-128"/>
              </a:rPr>
              <a:t>利用している法人のお</a:t>
            </a:r>
            <a:r>
              <a:rPr lang="ja-JP" altLang="en-US" sz="1400" dirty="0">
                <a:latin typeface="メイリオ" panose="020B0604030504040204" pitchFamily="50" charset="-128"/>
                <a:ea typeface="メイリオ" panose="020B0604030504040204" pitchFamily="50" charset="-128"/>
              </a:rPr>
              <a:t>客</a:t>
            </a:r>
            <a:r>
              <a:rPr lang="ja-JP" altLang="en-US" sz="1400" dirty="0" smtClean="0">
                <a:latin typeface="メイリオ" panose="020B0604030504040204" pitchFamily="50" charset="-128"/>
                <a:ea typeface="メイリオ" panose="020B0604030504040204" pitchFamily="50" charset="-128"/>
              </a:rPr>
              <a:t>様となります。</a:t>
            </a:r>
            <a:endParaRPr lang="en-US" altLang="ja-JP" sz="1400" dirty="0" smtClean="0">
              <a:latin typeface="メイリオ" panose="020B0604030504040204" pitchFamily="50" charset="-128"/>
              <a:ea typeface="メイリオ" panose="020B0604030504040204" pitchFamily="50" charset="-128"/>
            </a:endParaRPr>
          </a:p>
        </p:txBody>
      </p:sp>
      <p:sp>
        <p:nvSpPr>
          <p:cNvPr id="28" name="正方形/長方形 27"/>
          <p:cNvSpPr/>
          <p:nvPr/>
        </p:nvSpPr>
        <p:spPr>
          <a:xfrm>
            <a:off x="7331684" y="5478009"/>
            <a:ext cx="351378" cy="215444"/>
          </a:xfrm>
          <a:prstGeom prst="rect">
            <a:avLst/>
          </a:prstGeom>
        </p:spPr>
        <p:txBody>
          <a:bodyPr wrap="none">
            <a:spAutoFit/>
          </a:bodyPr>
          <a:lstStyle/>
          <a:p>
            <a:r>
              <a:rPr lang="en-US" altLang="ja-JP" sz="800" dirty="0" smtClean="0">
                <a:latin typeface="メイリオ" panose="020B0604030504040204" pitchFamily="50" charset="-128"/>
                <a:ea typeface="メイリオ" panose="020B0604030504040204" pitchFamily="50" charset="-128"/>
              </a:rPr>
              <a:t>※1</a:t>
            </a:r>
            <a:endParaRPr lang="ja-JP" altLang="en-US" sz="800"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6087884" y="3157623"/>
            <a:ext cx="2363419" cy="259686"/>
          </a:xfrm>
          <a:prstGeom prst="rect">
            <a:avLst/>
          </a:prstGeom>
        </p:spPr>
        <p:txBody>
          <a:bodyPr wrap="square">
            <a:spAutoFit/>
          </a:bodyPr>
          <a:lstStyle/>
          <a:p>
            <a:pPr>
              <a:lnSpc>
                <a:spcPts val="1300"/>
              </a:lnSpc>
            </a:pP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契約期間内解約費用＝なし</a:t>
            </a:r>
            <a:endParaRPr lang="en-US" altLang="ja-JP" sz="1050"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3971497" y="5811067"/>
            <a:ext cx="351378" cy="215444"/>
          </a:xfrm>
          <a:prstGeom prst="rect">
            <a:avLst/>
          </a:prstGeom>
        </p:spPr>
        <p:txBody>
          <a:bodyPr wrap="none">
            <a:spAutoFit/>
          </a:bodyPr>
          <a:lstStyle/>
          <a:p>
            <a:r>
              <a:rPr lang="en-US" altLang="ja-JP" sz="800" dirty="0" smtClean="0">
                <a:latin typeface="メイリオ" panose="020B0604030504040204" pitchFamily="50" charset="-128"/>
                <a:ea typeface="メイリオ" panose="020B0604030504040204" pitchFamily="50" charset="-128"/>
              </a:rPr>
              <a:t>※2</a:t>
            </a:r>
            <a:endParaRPr lang="ja-JP" altLang="en-US" sz="800" dirty="0">
              <a:latin typeface="メイリオ" panose="020B0604030504040204" pitchFamily="50" charset="-128"/>
              <a:ea typeface="メイリオ" panose="020B0604030504040204" pitchFamily="50" charset="-128"/>
            </a:endParaRPr>
          </a:p>
        </p:txBody>
      </p:sp>
      <p:sp>
        <p:nvSpPr>
          <p:cNvPr id="32" name="正方形/長方形 31"/>
          <p:cNvSpPr/>
          <p:nvPr/>
        </p:nvSpPr>
        <p:spPr>
          <a:xfrm>
            <a:off x="5390694" y="5811067"/>
            <a:ext cx="351378" cy="215444"/>
          </a:xfrm>
          <a:prstGeom prst="rect">
            <a:avLst/>
          </a:prstGeom>
        </p:spPr>
        <p:txBody>
          <a:bodyPr wrap="none">
            <a:spAutoFit/>
          </a:bodyPr>
          <a:lstStyle/>
          <a:p>
            <a:r>
              <a:rPr lang="en-US" altLang="ja-JP" sz="800" dirty="0" smtClean="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3</a:t>
            </a:r>
            <a:endParaRPr lang="ja-JP" altLang="en-US" sz="8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419872" y="3913311"/>
            <a:ext cx="5280037" cy="307777"/>
          </a:xfrm>
          <a:prstGeom prst="rect">
            <a:avLst/>
          </a:prstGeom>
          <a:solidFill>
            <a:schemeClr val="accent5">
              <a:lumMod val="75000"/>
            </a:schemeClr>
          </a:solidFill>
        </p:spPr>
        <p:txBody>
          <a:bodyPr wrap="square" rtlCol="0">
            <a:spAutoFit/>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ガスの品質は変わらず提供</a:t>
            </a: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3419872" y="4194577"/>
            <a:ext cx="5548332" cy="923330"/>
          </a:xfrm>
          <a:prstGeom prst="rect">
            <a:avLst/>
          </a:prstGeom>
        </p:spPr>
        <p:txBody>
          <a:bodyPr wrap="square">
            <a:spAutoFit/>
          </a:bodyPr>
          <a:lstStyle/>
          <a:p>
            <a:pPr>
              <a:lnSpc>
                <a:spcPct val="150000"/>
              </a:lnSpc>
            </a:pPr>
            <a:r>
              <a:rPr lang="ja-JP" altLang="en-US" sz="1200" dirty="0" smtClean="0">
                <a:latin typeface="メイリオ" panose="020B0604030504040204" pitchFamily="50" charset="-128"/>
                <a:ea typeface="メイリオ" panose="020B0604030504040204" pitchFamily="50" charset="-128"/>
              </a:rPr>
              <a:t>✅ 託送、ガス漏れなど緊急の場合の対応は、変わらず東京ガスが行います</a:t>
            </a:r>
            <a:endParaRPr lang="en-US" altLang="ja-JP" sz="1200" dirty="0" smtClean="0">
              <a:latin typeface="メイリオ" panose="020B0604030504040204" pitchFamily="50" charset="-128"/>
              <a:ea typeface="メイリオ" panose="020B0604030504040204" pitchFamily="50" charset="-128"/>
            </a:endParaRPr>
          </a:p>
          <a:p>
            <a:pPr>
              <a:lnSpc>
                <a:spcPct val="150000"/>
              </a:lnSpc>
            </a:pPr>
            <a:r>
              <a:rPr lang="ja-JP" altLang="en-US" sz="1200" dirty="0" smtClean="0">
                <a:latin typeface="メイリオ" panose="020B0604030504040204" pitchFamily="50" charset="-128"/>
                <a:ea typeface="メイリオ" panose="020B0604030504040204" pitchFamily="50" charset="-128"/>
              </a:rPr>
              <a:t>✅ 配管、メータなど、都市ガスの設備はそのまま利用します</a:t>
            </a:r>
            <a:endParaRPr lang="en-US" altLang="ja-JP" sz="1200" dirty="0" smtClean="0">
              <a:latin typeface="メイリオ" panose="020B0604030504040204" pitchFamily="50" charset="-128"/>
              <a:ea typeface="メイリオ" panose="020B0604030504040204" pitchFamily="50" charset="-128"/>
            </a:endParaRPr>
          </a:p>
          <a:p>
            <a:pPr>
              <a:lnSpc>
                <a:spcPct val="150000"/>
              </a:lnSpc>
            </a:pPr>
            <a:r>
              <a:rPr lang="ja-JP" altLang="en-US" sz="1200" dirty="0" smtClean="0">
                <a:latin typeface="メイリオ" panose="020B0604030504040204" pitchFamily="50" charset="-128"/>
                <a:ea typeface="メイリオ" panose="020B0604030504040204" pitchFamily="50" charset="-128"/>
              </a:rPr>
              <a:t>✅ ガス整備的保安点検（</a:t>
            </a:r>
            <a:r>
              <a:rPr lang="en-US" altLang="ja-JP" sz="1200" dirty="0">
                <a:latin typeface="メイリオ" panose="020B0604030504040204" pitchFamily="50" charset="-128"/>
                <a:ea typeface="メイリオ" panose="020B0604030504040204" pitchFamily="50" charset="-128"/>
              </a:rPr>
              <a:t>4</a:t>
            </a:r>
            <a:r>
              <a:rPr lang="ja-JP" altLang="en-US" sz="1200" dirty="0" smtClean="0">
                <a:latin typeface="メイリオ" panose="020B0604030504040204" pitchFamily="50" charset="-128"/>
                <a:ea typeface="メイリオ" panose="020B0604030504040204" pitchFamily="50" charset="-128"/>
              </a:rPr>
              <a:t>年に</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度）は、東電</a:t>
            </a:r>
            <a:r>
              <a:rPr lang="en-US" altLang="ja-JP" sz="1200" dirty="0" smtClean="0">
                <a:latin typeface="メイリオ" panose="020B0604030504040204" pitchFamily="50" charset="-128"/>
                <a:ea typeface="メイリオ" panose="020B0604030504040204" pitchFamily="50" charset="-128"/>
              </a:rPr>
              <a:t>EP</a:t>
            </a:r>
            <a:r>
              <a:rPr lang="ja-JP" altLang="en-US" sz="1200" dirty="0" smtClean="0">
                <a:latin typeface="メイリオ" panose="020B0604030504040204" pitchFamily="50" charset="-128"/>
                <a:ea typeface="メイリオ" panose="020B0604030504040204" pitchFamily="50" charset="-128"/>
              </a:rPr>
              <a:t>の委託でニチガスが行います</a:t>
            </a:r>
            <a:endParaRPr lang="en-US" altLang="ja-JP" sz="1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37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51520" y="840904"/>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smtClean="0">
                <a:solidFill>
                  <a:schemeClr val="tx1">
                    <a:lumMod val="65000"/>
                    <a:lumOff val="35000"/>
                  </a:schemeClr>
                </a:solidFill>
              </a:rPr>
              <a:t>年間おトク額早見表</a:t>
            </a:r>
            <a:endParaRPr lang="ja-JP" altLang="en-US" sz="2400" b="1" dirty="0">
              <a:solidFill>
                <a:schemeClr val="tx1">
                  <a:lumMod val="65000"/>
                  <a:lumOff val="35000"/>
                </a:schemeClr>
              </a:solidFill>
            </a:endParaRPr>
          </a:p>
        </p:txBody>
      </p:sp>
      <p:cxnSp>
        <p:nvCxnSpPr>
          <p:cNvPr id="4" name="直線コネクタ 3"/>
          <p:cNvCxnSpPr/>
          <p:nvPr/>
        </p:nvCxnSpPr>
        <p:spPr>
          <a:xfrm>
            <a:off x="273292" y="1290531"/>
            <a:ext cx="8619188" cy="21771"/>
          </a:xfrm>
          <a:prstGeom prst="line">
            <a:avLst/>
          </a:prstGeom>
          <a:ln w="31750"/>
          <a:effectLst/>
        </p:spPr>
        <p:style>
          <a:lnRef idx="1">
            <a:schemeClr val="accent1"/>
          </a:lnRef>
          <a:fillRef idx="0">
            <a:schemeClr val="accent1"/>
          </a:fillRef>
          <a:effectRef idx="0">
            <a:schemeClr val="accent1"/>
          </a:effectRef>
          <a:fontRef idx="minor">
            <a:schemeClr val="tx1"/>
          </a:fontRef>
        </p:style>
      </p:cxnSp>
      <p:sp>
        <p:nvSpPr>
          <p:cNvPr id="21" name="タイトル 1"/>
          <p:cNvSpPr txBox="1">
            <a:spLocks/>
          </p:cNvSpPr>
          <p:nvPr/>
        </p:nvSpPr>
        <p:spPr>
          <a:xfrm>
            <a:off x="66194" y="115888"/>
            <a:ext cx="9011612" cy="6492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400" b="1" dirty="0" smtClean="0">
                <a:solidFill>
                  <a:schemeClr val="tx1">
                    <a:lumMod val="75000"/>
                    <a:lumOff val="25000"/>
                  </a:schemeClr>
                </a:solidFill>
              </a:rPr>
              <a:t>７</a:t>
            </a:r>
            <a:r>
              <a:rPr lang="en-US" altLang="ja-JP" sz="2400" b="1" dirty="0" smtClean="0">
                <a:solidFill>
                  <a:schemeClr val="tx1">
                    <a:lumMod val="75000"/>
                    <a:lumOff val="25000"/>
                  </a:schemeClr>
                </a:solidFill>
              </a:rPr>
              <a:t>.</a:t>
            </a:r>
            <a:r>
              <a:rPr lang="ja-JP" altLang="en-US" sz="2400" b="1" dirty="0" smtClean="0">
                <a:solidFill>
                  <a:schemeClr val="tx1">
                    <a:lumMod val="75000"/>
                    <a:lumOff val="25000"/>
                  </a:schemeClr>
                </a:solidFill>
              </a:rPr>
              <a:t> ガス料金コスト削減</a:t>
            </a:r>
            <a:endParaRPr lang="ja-JP" altLang="en-US" sz="2400" b="1" dirty="0">
              <a:solidFill>
                <a:schemeClr val="tx1">
                  <a:lumMod val="75000"/>
                  <a:lumOff val="25000"/>
                </a:schemeClr>
              </a:solidFill>
            </a:endParaRPr>
          </a:p>
        </p:txBody>
      </p:sp>
      <p:pic>
        <p:nvPicPr>
          <p:cNvPr id="74" name="図 73"/>
          <p:cNvPicPr>
            <a:picLocks noChangeAspect="1"/>
          </p:cNvPicPr>
          <p:nvPr/>
        </p:nvPicPr>
        <p:blipFill>
          <a:blip r:embed="rId3"/>
          <a:stretch>
            <a:fillRect/>
          </a:stretch>
        </p:blipFill>
        <p:spPr>
          <a:xfrm>
            <a:off x="6412615" y="839149"/>
            <a:ext cx="2430554" cy="438685"/>
          </a:xfrm>
          <a:prstGeom prst="rect">
            <a:avLst/>
          </a:prstGeom>
        </p:spPr>
      </p:pic>
      <p:sp>
        <p:nvSpPr>
          <p:cNvPr id="75" name="正方形/長方形 74"/>
          <p:cNvSpPr/>
          <p:nvPr/>
        </p:nvSpPr>
        <p:spPr>
          <a:xfrm>
            <a:off x="292497" y="1412776"/>
            <a:ext cx="4801314" cy="646331"/>
          </a:xfrm>
          <a:prstGeom prst="rect">
            <a:avLst/>
          </a:prstGeom>
        </p:spPr>
        <p:txBody>
          <a:bodyPr wrap="none">
            <a:spAutoFit/>
          </a:bodyPr>
          <a:lstStyle/>
          <a:p>
            <a:r>
              <a:rPr lang="en-US" altLang="ja-JP" sz="1600" b="1" dirty="0">
                <a:solidFill>
                  <a:srgbClr val="000000"/>
                </a:solidFill>
                <a:latin typeface="メイリオ" panose="020B0604030504040204" pitchFamily="50" charset="-128"/>
                <a:ea typeface="メイリオ" panose="020B0604030504040204" pitchFamily="50" charset="-128"/>
              </a:rPr>
              <a:t>USEN GAS (</a:t>
            </a:r>
            <a:r>
              <a:rPr lang="ja-JP" altLang="en-US" sz="1600" b="1" dirty="0">
                <a:solidFill>
                  <a:srgbClr val="FF0000"/>
                </a:solidFill>
                <a:latin typeface="メイリオ" panose="020B0604030504040204" pitchFamily="50" charset="-128"/>
                <a:ea typeface="メイリオ" panose="020B0604030504040204" pitchFamily="50" charset="-128"/>
              </a:rPr>
              <a:t>２年</a:t>
            </a:r>
            <a:r>
              <a:rPr lang="ja-JP" altLang="en-US" sz="1600" b="1" dirty="0">
                <a:solidFill>
                  <a:srgbClr val="000000"/>
                </a:solidFill>
                <a:latin typeface="メイリオ" panose="020B0604030504040204" pitchFamily="50" charset="-128"/>
                <a:ea typeface="メイリオ" panose="020B0604030504040204" pitchFamily="50" charset="-128"/>
              </a:rPr>
              <a:t>契約</a:t>
            </a:r>
            <a:r>
              <a:rPr lang="ja-JP" altLang="en-US" sz="1600" b="1" dirty="0" smtClean="0">
                <a:solidFill>
                  <a:srgbClr val="000000"/>
                </a:solidFill>
                <a:latin typeface="メイリオ" panose="020B0604030504040204" pitchFamily="50" charset="-128"/>
                <a:ea typeface="メイリオ" panose="020B0604030504040204" pitchFamily="50" charset="-128"/>
              </a:rPr>
              <a:t>）</a:t>
            </a:r>
            <a:endParaRPr lang="en-US" altLang="ja-JP" sz="1600" b="1" dirty="0" smtClean="0">
              <a:solidFill>
                <a:srgbClr val="000000"/>
              </a:solidFill>
              <a:latin typeface="メイリオ" panose="020B0604030504040204" pitchFamily="50" charset="-128"/>
              <a:ea typeface="メイリオ" panose="020B0604030504040204" pitchFamily="50" charset="-128"/>
            </a:endParaRPr>
          </a:p>
          <a:p>
            <a:r>
              <a:rPr lang="ja-JP" altLang="en-US" sz="1600" b="1" dirty="0">
                <a:solidFill>
                  <a:srgbClr val="000000"/>
                </a:solidFill>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東京ガス</a:t>
            </a:r>
            <a:r>
              <a:rPr lang="ja-JP" altLang="en-US" sz="1600" dirty="0">
                <a:latin typeface="メイリオ" panose="020B0604030504040204" pitchFamily="50" charset="-128"/>
                <a:ea typeface="メイリオ" panose="020B0604030504040204" pitchFamily="50" charset="-128"/>
              </a:rPr>
              <a:t>の一般契約料金に対して</a:t>
            </a:r>
            <a:r>
              <a:rPr lang="ja-JP" altLang="en-US"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５％</a:t>
            </a:r>
            <a:r>
              <a:rPr lang="ja-JP" altLang="en-US" sz="1600" b="1" u="sng"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割引</a:t>
            </a:r>
            <a:r>
              <a:rPr lang="ja-JP" altLang="en-US" dirty="0">
                <a:solidFill>
                  <a:srgbClr val="000000"/>
                </a:solidFill>
                <a:latin typeface="メイリオ" panose="020B0604030504040204" pitchFamily="50" charset="-128"/>
                <a:ea typeface="メイリオ" panose="020B0604030504040204" pitchFamily="50" charset="-128"/>
              </a:rPr>
              <a:t>	</a:t>
            </a:r>
          </a:p>
        </p:txBody>
      </p:sp>
      <p:sp>
        <p:nvSpPr>
          <p:cNvPr id="80" name="正方形/長方形 79"/>
          <p:cNvSpPr/>
          <p:nvPr/>
        </p:nvSpPr>
        <p:spPr>
          <a:xfrm>
            <a:off x="292497" y="3250821"/>
            <a:ext cx="4801314" cy="646331"/>
          </a:xfrm>
          <a:prstGeom prst="rect">
            <a:avLst/>
          </a:prstGeom>
        </p:spPr>
        <p:txBody>
          <a:bodyPr wrap="none">
            <a:spAutoFit/>
          </a:bodyPr>
          <a:lstStyle/>
          <a:p>
            <a:r>
              <a:rPr lang="en-US" altLang="ja-JP" sz="1600" b="1" dirty="0">
                <a:solidFill>
                  <a:srgbClr val="000000"/>
                </a:solidFill>
                <a:latin typeface="メイリオ" panose="020B0604030504040204" pitchFamily="50" charset="-128"/>
                <a:ea typeface="メイリオ" panose="020B0604030504040204" pitchFamily="50" charset="-128"/>
              </a:rPr>
              <a:t>USEN GAS </a:t>
            </a:r>
            <a:r>
              <a:rPr lang="en-US" altLang="ja-JP" sz="1600" b="1" dirty="0" smtClean="0">
                <a:solidFill>
                  <a:srgbClr val="000000"/>
                </a:solidFill>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単</a:t>
            </a:r>
            <a:r>
              <a:rPr lang="ja-JP" altLang="en-US" sz="1600" b="1" dirty="0" smtClean="0">
                <a:solidFill>
                  <a:srgbClr val="FF0000"/>
                </a:solidFill>
                <a:latin typeface="メイリオ" panose="020B0604030504040204" pitchFamily="50" charset="-128"/>
                <a:ea typeface="メイリオ" panose="020B0604030504040204" pitchFamily="50" charset="-128"/>
              </a:rPr>
              <a:t>年</a:t>
            </a:r>
            <a:r>
              <a:rPr lang="ja-JP" altLang="en-US" sz="1600" b="1" dirty="0">
                <a:solidFill>
                  <a:srgbClr val="000000"/>
                </a:solidFill>
                <a:latin typeface="メイリオ" panose="020B0604030504040204" pitchFamily="50" charset="-128"/>
                <a:ea typeface="メイリオ" panose="020B0604030504040204" pitchFamily="50" charset="-128"/>
              </a:rPr>
              <a:t>契約</a:t>
            </a:r>
            <a:r>
              <a:rPr lang="ja-JP" altLang="en-US" sz="1600" b="1" dirty="0" smtClean="0">
                <a:solidFill>
                  <a:srgbClr val="000000"/>
                </a:solidFill>
                <a:latin typeface="メイリオ" panose="020B0604030504040204" pitchFamily="50" charset="-128"/>
                <a:ea typeface="メイリオ" panose="020B0604030504040204" pitchFamily="50" charset="-128"/>
              </a:rPr>
              <a:t>）</a:t>
            </a:r>
            <a:endParaRPr lang="en-US" altLang="ja-JP" sz="1600" b="1" dirty="0" smtClean="0">
              <a:solidFill>
                <a:srgbClr val="000000"/>
              </a:solidFill>
              <a:latin typeface="メイリオ" panose="020B0604030504040204" pitchFamily="50" charset="-128"/>
              <a:ea typeface="メイリオ" panose="020B0604030504040204" pitchFamily="50" charset="-128"/>
            </a:endParaRPr>
          </a:p>
          <a:p>
            <a:r>
              <a:rPr lang="ja-JP" altLang="en-US" sz="1600" b="1" dirty="0">
                <a:solidFill>
                  <a:srgbClr val="000000"/>
                </a:solidFill>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東京ガス</a:t>
            </a:r>
            <a:r>
              <a:rPr lang="ja-JP" altLang="en-US" sz="1600" dirty="0">
                <a:latin typeface="メイリオ" panose="020B0604030504040204" pitchFamily="50" charset="-128"/>
                <a:ea typeface="メイリオ" panose="020B0604030504040204" pitchFamily="50" charset="-128"/>
              </a:rPr>
              <a:t>の一般契約料金に</a:t>
            </a:r>
            <a:r>
              <a:rPr lang="ja-JP" altLang="en-US" sz="1600" dirty="0" smtClean="0">
                <a:latin typeface="メイリオ" panose="020B0604030504040204" pitchFamily="50" charset="-128"/>
                <a:ea typeface="メイリオ" panose="020B0604030504040204" pitchFamily="50" charset="-128"/>
              </a:rPr>
              <a:t>対して</a:t>
            </a:r>
            <a:r>
              <a:rPr lang="ja-JP" altLang="en-US"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a:t>
            </a:r>
            <a:r>
              <a:rPr lang="ja-JP" altLang="en-US" sz="2000" b="1" u="sng"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600" b="1" u="sng"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割引</a:t>
            </a:r>
            <a:r>
              <a:rPr lang="ja-JP" altLang="en-US" dirty="0">
                <a:solidFill>
                  <a:srgbClr val="000000"/>
                </a:solidFill>
                <a:latin typeface="メイリオ" panose="020B0604030504040204" pitchFamily="50" charset="-128"/>
                <a:ea typeface="メイリオ" panose="020B0604030504040204" pitchFamily="50" charset="-128"/>
              </a:rPr>
              <a:t>	</a:t>
            </a:r>
          </a:p>
        </p:txBody>
      </p:sp>
      <p:sp>
        <p:nvSpPr>
          <p:cNvPr id="83" name="正方形/長方形 82"/>
          <p:cNvSpPr/>
          <p:nvPr/>
        </p:nvSpPr>
        <p:spPr>
          <a:xfrm>
            <a:off x="2884785" y="1501586"/>
            <a:ext cx="2556154" cy="259045"/>
          </a:xfrm>
          <a:prstGeom prst="rect">
            <a:avLst/>
          </a:prstGeom>
        </p:spPr>
        <p:txBody>
          <a:bodyPr wrap="square">
            <a:spAutoFit/>
          </a:bodyPr>
          <a:lstStyle/>
          <a:p>
            <a:pPr>
              <a:lnSpc>
                <a:spcPts val="1300"/>
              </a:lnSpc>
            </a:pP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契約期間内解約費用＝</a:t>
            </a:r>
            <a:r>
              <a:rPr lang="en-US" altLang="ja-JP" sz="1050" dirty="0" smtClean="0">
                <a:latin typeface="メイリオ" panose="020B0604030504040204" pitchFamily="50" charset="-128"/>
                <a:ea typeface="メイリオ" panose="020B0604030504040204" pitchFamily="50" charset="-128"/>
              </a:rPr>
              <a:t>25,000</a:t>
            </a:r>
            <a:r>
              <a:rPr lang="ja-JP" altLang="en-US" sz="1050" dirty="0" smtClean="0">
                <a:latin typeface="メイリオ" panose="020B0604030504040204" pitchFamily="50" charset="-128"/>
                <a:ea typeface="メイリオ" panose="020B0604030504040204" pitchFamily="50" charset="-128"/>
              </a:rPr>
              <a:t>円</a:t>
            </a: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口</a:t>
            </a:r>
            <a:endParaRPr lang="en-US" altLang="ja-JP" sz="1050" dirty="0">
              <a:latin typeface="メイリオ" panose="020B0604030504040204" pitchFamily="50" charset="-128"/>
              <a:ea typeface="メイリオ" panose="020B0604030504040204" pitchFamily="50" charset="-128"/>
            </a:endParaRPr>
          </a:p>
        </p:txBody>
      </p:sp>
      <p:sp>
        <p:nvSpPr>
          <p:cNvPr id="84" name="正方形/長方形 83"/>
          <p:cNvSpPr/>
          <p:nvPr/>
        </p:nvSpPr>
        <p:spPr>
          <a:xfrm>
            <a:off x="2884785" y="3316674"/>
            <a:ext cx="2363419" cy="259686"/>
          </a:xfrm>
          <a:prstGeom prst="rect">
            <a:avLst/>
          </a:prstGeom>
        </p:spPr>
        <p:txBody>
          <a:bodyPr wrap="square">
            <a:spAutoFit/>
          </a:bodyPr>
          <a:lstStyle/>
          <a:p>
            <a:pPr>
              <a:lnSpc>
                <a:spcPts val="1300"/>
              </a:lnSpc>
            </a:pPr>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契約期間内解約費用＝なし</a:t>
            </a:r>
            <a:endParaRPr lang="en-US" altLang="ja-JP" sz="105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stretch>
            <a:fillRect/>
          </a:stretch>
        </p:blipFill>
        <p:spPr>
          <a:xfrm>
            <a:off x="311497" y="2043579"/>
            <a:ext cx="8306038" cy="1063226"/>
          </a:xfrm>
          <a:prstGeom prst="rect">
            <a:avLst/>
          </a:prstGeom>
        </p:spPr>
      </p:pic>
      <p:pic>
        <p:nvPicPr>
          <p:cNvPr id="10" name="図 9"/>
          <p:cNvPicPr>
            <a:picLocks noChangeAspect="1"/>
          </p:cNvPicPr>
          <p:nvPr/>
        </p:nvPicPr>
        <p:blipFill>
          <a:blip r:embed="rId5"/>
          <a:stretch>
            <a:fillRect/>
          </a:stretch>
        </p:blipFill>
        <p:spPr>
          <a:xfrm>
            <a:off x="311498" y="3898893"/>
            <a:ext cx="8306038" cy="1062510"/>
          </a:xfrm>
          <a:prstGeom prst="rect">
            <a:avLst/>
          </a:prstGeom>
        </p:spPr>
      </p:pic>
      <p:pic>
        <p:nvPicPr>
          <p:cNvPr id="13" name="図 12"/>
          <p:cNvPicPr>
            <a:picLocks noChangeAspect="1"/>
          </p:cNvPicPr>
          <p:nvPr/>
        </p:nvPicPr>
        <p:blipFill>
          <a:blip r:embed="rId6"/>
          <a:stretch>
            <a:fillRect/>
          </a:stretch>
        </p:blipFill>
        <p:spPr>
          <a:xfrm>
            <a:off x="292497" y="5333664"/>
            <a:ext cx="7621672" cy="1301261"/>
          </a:xfrm>
          <a:prstGeom prst="rect">
            <a:avLst/>
          </a:prstGeom>
        </p:spPr>
      </p:pic>
      <p:sp>
        <p:nvSpPr>
          <p:cNvPr id="14" name="正方形/長方形 13"/>
          <p:cNvSpPr/>
          <p:nvPr/>
        </p:nvSpPr>
        <p:spPr>
          <a:xfrm>
            <a:off x="292497" y="5047095"/>
            <a:ext cx="4116833" cy="261610"/>
          </a:xfrm>
          <a:prstGeom prst="rect">
            <a:avLst/>
          </a:prstGeom>
        </p:spPr>
        <p:txBody>
          <a:bodyPr wrap="none">
            <a:spAutoFit/>
          </a:bodyPr>
          <a:lstStyle/>
          <a:p>
            <a:r>
              <a:rPr lang="ja-JP" altLang="en-US" sz="1100" dirty="0" smtClean="0">
                <a:latin typeface="メイリオ" panose="020B0604030504040204" pitchFamily="50" charset="-128"/>
                <a:ea typeface="メイリオ" panose="020B0604030504040204" pitchFamily="50" charset="-128"/>
              </a:rPr>
              <a:t>例）毎月のガスご利用量が月平均</a:t>
            </a:r>
            <a:r>
              <a:rPr lang="en-US" altLang="ja-JP" sz="1100" dirty="0" smtClean="0">
                <a:latin typeface="メイリオ" panose="020B0604030504040204" pitchFamily="50" charset="-128"/>
                <a:ea typeface="メイリオ" panose="020B0604030504040204" pitchFamily="50" charset="-128"/>
              </a:rPr>
              <a:t>400</a:t>
            </a:r>
            <a:r>
              <a:rPr lang="ja-JP" altLang="en-US" sz="1100" dirty="0" smtClean="0">
                <a:latin typeface="メイリオ" panose="020B0604030504040204" pitchFamily="50" charset="-128"/>
                <a:ea typeface="メイリオ" panose="020B0604030504040204" pitchFamily="50" charset="-128"/>
              </a:rPr>
              <a:t>㎥の飲食店さまの場合</a:t>
            </a:r>
            <a:endParaRPr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937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5405" y="3140967"/>
            <a:ext cx="1707003" cy="1707003"/>
          </a:xfrm>
          <a:prstGeom prst="rect">
            <a:avLst/>
          </a:prstGeom>
        </p:spPr>
      </p:pic>
      <p:sp>
        <p:nvSpPr>
          <p:cNvPr id="9" name="Rectangle 3"/>
          <p:cNvSpPr>
            <a:spLocks noGrp="1" noChangeArrowheads="1"/>
          </p:cNvSpPr>
          <p:nvPr>
            <p:ph type="ctrTitle" idx="4294967295"/>
          </p:nvPr>
        </p:nvSpPr>
        <p:spPr bwMode="auto">
          <a:xfrm>
            <a:off x="227012" y="1475336"/>
            <a:ext cx="8689975" cy="332399"/>
          </a:xfrm>
          <a:prstGeom prst="rect">
            <a:avLst/>
          </a:prstGeom>
          <a:noFill/>
          <a:extLst/>
        </p:spPr>
        <p:txBody>
          <a:bodyPr wrap="square" lIns="0" tIns="0" rIns="0" bIns="0">
            <a:spAutoFit/>
          </a:bodyPr>
          <a:lstStyle/>
          <a:p>
            <a:pPr algn="ctr"/>
            <a:r>
              <a:rPr lang="ja-JP" altLang="en-US" sz="2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“合理的な保険設計”　＝　“大幅なコスト削減”</a:t>
            </a:r>
          </a:p>
        </p:txBody>
      </p:sp>
      <p:sp>
        <p:nvSpPr>
          <p:cNvPr id="33" name="正方形/長方形 32"/>
          <p:cNvSpPr/>
          <p:nvPr/>
        </p:nvSpPr>
        <p:spPr>
          <a:xfrm>
            <a:off x="418488" y="801477"/>
            <a:ext cx="8307024" cy="646331"/>
          </a:xfrm>
          <a:prstGeom prst="rect">
            <a:avLst/>
          </a:prstGeom>
        </p:spPr>
        <p:txBody>
          <a:bodyPr wrap="square">
            <a:spAutoFit/>
          </a:bodyPr>
          <a:lstStyle/>
          <a:p>
            <a:pPr>
              <a:defRPr/>
            </a:pPr>
            <a:r>
              <a:rPr lang="en-US" altLang="ja-JP" b="1" dirty="0" smtClean="0">
                <a:solidFill>
                  <a:schemeClr val="tx1">
                    <a:lumMod val="75000"/>
                    <a:lumOff val="25000"/>
                  </a:schemeClr>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lumMod val="75000"/>
                    <a:lumOff val="25000"/>
                  </a:schemeClr>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rPr>
              <a:t>現状分析・リスクチェック＆コンサルティング</a:t>
            </a:r>
            <a:r>
              <a:rPr lang="en-US" altLang="ja-JP" b="1" dirty="0" smtClean="0">
                <a:solidFill>
                  <a:schemeClr val="tx1">
                    <a:lumMod val="75000"/>
                    <a:lumOff val="25000"/>
                  </a:schemeClr>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1">
                    <a:lumMod val="75000"/>
                    <a:lumOff val="25000"/>
                  </a:schemeClr>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chemeClr val="tx1">
                    <a:lumMod val="75000"/>
                    <a:lumOff val="25000"/>
                  </a:schemeClr>
                </a:solidFill>
                <a:effectLst>
                  <a:outerShdw blurRad="38100" dist="38100" dir="2700000" algn="tl">
                    <a:srgbClr val="C0C0C0"/>
                  </a:outerShdw>
                </a:effectLst>
                <a:latin typeface="メイリオ" panose="020B0604030504040204" pitchFamily="50" charset="-128"/>
                <a:ea typeface="メイリオ" panose="020B0604030504040204" pitchFamily="50" charset="-128"/>
                <a:cs typeface="メイリオ" panose="020B0604030504040204" pitchFamily="50" charset="-128"/>
              </a:rPr>
              <a:t>による企業包括保険提案で、御社のリスク管理体制を一新します。</a:t>
            </a:r>
            <a:endParaRPr lang="ja-JP" altLang="en-US"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Shape 122"/>
          <p:cNvSpPr/>
          <p:nvPr/>
        </p:nvSpPr>
        <p:spPr>
          <a:xfrm>
            <a:off x="227012" y="2067753"/>
            <a:ext cx="2694403" cy="393983"/>
          </a:xfrm>
          <a:prstGeom prst="rect">
            <a:avLst/>
          </a:prstGeom>
          <a:solidFill>
            <a:schemeClr val="accent1"/>
          </a:solidFill>
          <a:ln w="31750">
            <a:noFill/>
          </a:ln>
          <a:effectLst/>
          <a:extLst>
            <a:ext uri="{C572A759-6A51-4108-AA02-DFA0A04FC94B}">
              <ma14:wrappingTextBoxFlag xmlns=""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lIns="0" tIns="0" rIns="0" bIns="0" anchor="ctr"/>
          <a:lstStyle/>
          <a:p>
            <a:pPr marL="57799" marR="57799" lvl="0" algn="ctr" defTabSz="1295400">
              <a:defRPr sz="1800"/>
            </a:pPr>
            <a:r>
              <a:rPr lang="ja-JP" altLang="en-US" sz="1800" b="1" dirty="0" smtClean="0">
                <a:solidFill>
                  <a:schemeClr val="bg1"/>
                </a:solidFill>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見直し前</a:t>
            </a:r>
            <a:endParaRPr lang="en-US" altLang="ja-JP" sz="1800" b="1" dirty="0" smtClean="0">
              <a:solidFill>
                <a:schemeClr val="bg1"/>
              </a:solidFill>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sp>
        <p:nvSpPr>
          <p:cNvPr id="84" name="Shape 122"/>
          <p:cNvSpPr/>
          <p:nvPr/>
        </p:nvSpPr>
        <p:spPr>
          <a:xfrm>
            <a:off x="6088380" y="2067753"/>
            <a:ext cx="2637132" cy="393983"/>
          </a:xfrm>
          <a:prstGeom prst="rect">
            <a:avLst/>
          </a:prstGeom>
          <a:solidFill>
            <a:schemeClr val="accent1"/>
          </a:solidFill>
          <a:ln w="31750">
            <a:noFill/>
          </a:ln>
          <a:effectLst/>
          <a:extLst>
            <a:ext uri="{C572A759-6A51-4108-AA02-DFA0A04FC94B}">
              <ma14:wrappingTextBoxFlag xmlns=""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lIns="0" tIns="0" rIns="0" bIns="0" anchor="ctr"/>
          <a:lstStyle/>
          <a:p>
            <a:pPr marL="57799" marR="57799" lvl="0" algn="ctr" defTabSz="1295400">
              <a:defRPr sz="1800"/>
            </a:pPr>
            <a:r>
              <a:rPr lang="ja-JP" altLang="en-US" sz="1800" b="1" dirty="0" smtClean="0">
                <a:solidFill>
                  <a:schemeClr val="bg1"/>
                </a:solidFill>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見直し後</a:t>
            </a:r>
            <a:endParaRPr lang="en-US" altLang="ja-JP" sz="1800" b="1" dirty="0" smtClean="0">
              <a:solidFill>
                <a:schemeClr val="bg1"/>
              </a:solidFill>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sp>
        <p:nvSpPr>
          <p:cNvPr id="104" name="ホームベース 103"/>
          <p:cNvSpPr/>
          <p:nvPr/>
        </p:nvSpPr>
        <p:spPr bwMode="auto">
          <a:xfrm>
            <a:off x="3075649" y="3477152"/>
            <a:ext cx="408981" cy="599277"/>
          </a:xfrm>
          <a:prstGeom prst="homePlate">
            <a:avLst>
              <a:gd name="adj" fmla="val 100000"/>
            </a:avLst>
          </a:prstGeom>
          <a:solidFill>
            <a:schemeClr val="accent1">
              <a:alpha val="50000"/>
            </a:schemeClr>
          </a:solidFill>
          <a:ln w="38100">
            <a:noFill/>
          </a:ln>
          <a:effectLst>
            <a:outerShdw blurRad="76200" dir="18900000" sy="23000" kx="-1200000" algn="bl" rotWithShape="0">
              <a:prstClr val="black">
                <a:alpha val="2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rgbClr val="FF0000"/>
              </a:solidFill>
              <a:effectLst/>
              <a:latin typeface="Arial" charset="0"/>
              <a:ea typeface="ＭＳ Ｐゴシック" pitchFamily="50" charset="-128"/>
            </a:endParaRPr>
          </a:p>
        </p:txBody>
      </p:sp>
      <p:sp>
        <p:nvSpPr>
          <p:cNvPr id="107" name="ホームベース 106"/>
          <p:cNvSpPr/>
          <p:nvPr/>
        </p:nvSpPr>
        <p:spPr bwMode="auto">
          <a:xfrm>
            <a:off x="5534669" y="3471969"/>
            <a:ext cx="408981" cy="599277"/>
          </a:xfrm>
          <a:prstGeom prst="homePlate">
            <a:avLst>
              <a:gd name="adj" fmla="val 100000"/>
            </a:avLst>
          </a:prstGeom>
          <a:solidFill>
            <a:schemeClr val="accent1">
              <a:alpha val="50000"/>
            </a:schemeClr>
          </a:solidFill>
          <a:ln w="38100">
            <a:noFill/>
          </a:ln>
          <a:effectLst>
            <a:outerShdw blurRad="76200" dir="18900000" sy="23000" kx="-1200000" algn="bl" rotWithShape="0">
              <a:prstClr val="black">
                <a:alpha val="2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rgbClr val="FF0000"/>
              </a:solidFill>
              <a:effectLst/>
              <a:latin typeface="Arial" charset="0"/>
              <a:ea typeface="ＭＳ Ｐゴシック" pitchFamily="50" charset="-128"/>
            </a:endParaRPr>
          </a:p>
        </p:txBody>
      </p:sp>
      <p:sp>
        <p:nvSpPr>
          <p:cNvPr id="47" name="AutoShape 2"/>
          <p:cNvSpPr>
            <a:spLocks noChangeArrowheads="1"/>
          </p:cNvSpPr>
          <p:nvPr/>
        </p:nvSpPr>
        <p:spPr bwMode="auto">
          <a:xfrm>
            <a:off x="227012" y="2536871"/>
            <a:ext cx="2694403" cy="2311099"/>
          </a:xfrm>
          <a:prstGeom prst="roundRect">
            <a:avLst>
              <a:gd name="adj" fmla="val 1745"/>
            </a:avLst>
          </a:prstGeom>
          <a:solidFill>
            <a:schemeClr val="bg1"/>
          </a:solidFill>
          <a:ln w="31750">
            <a:solidFill>
              <a:schemeClr val="accent5"/>
            </a:solidFill>
            <a:round/>
            <a:headEnd/>
            <a:tailEnd/>
          </a:ln>
          <a:effectLst>
            <a:outerShdw blurRad="50800" dist="635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900" dirty="0">
              <a:latin typeface="HG丸ｺﾞｼｯｸM-PRO" panose="020F0600000000000000" pitchFamily="50" charset="-128"/>
              <a:ea typeface="HG丸ｺﾞｼｯｸM-PRO" panose="020F0600000000000000" pitchFamily="50" charset="-128"/>
            </a:endParaRPr>
          </a:p>
        </p:txBody>
      </p:sp>
      <p:sp>
        <p:nvSpPr>
          <p:cNvPr id="69" name="Rectangle 29"/>
          <p:cNvSpPr>
            <a:spLocks noChangeArrowheads="1"/>
          </p:cNvSpPr>
          <p:nvPr/>
        </p:nvSpPr>
        <p:spPr bwMode="auto">
          <a:xfrm rot="977287">
            <a:off x="643489" y="2772140"/>
            <a:ext cx="655868" cy="764697"/>
          </a:xfrm>
          <a:prstGeom prst="rect">
            <a:avLst/>
          </a:prstGeom>
          <a:solidFill>
            <a:srgbClr val="FFC000"/>
          </a:solidFill>
          <a:ln w="6350">
            <a:solidFill>
              <a:schemeClr val="tx1"/>
            </a:solidFill>
            <a:miter lim="800000"/>
            <a:headEnd/>
            <a:tailEnd/>
          </a:ln>
          <a:effectLst>
            <a:outerShdw dist="35921" dir="2700000" algn="ctr" rotWithShape="0">
              <a:schemeClr val="bg2"/>
            </a:outerShdw>
          </a:effectLst>
          <a:extLst/>
        </p:spPr>
        <p:txBody>
          <a:bodyPr vert="eaVert"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000" b="1" dirty="0" smtClean="0">
                <a:latin typeface="Meiryo UI" panose="020B0604030504040204" pitchFamily="50" charset="-128"/>
                <a:ea typeface="Meiryo UI" panose="020B0604030504040204" pitchFamily="50" charset="-128"/>
              </a:rPr>
              <a:t>賠償責任</a:t>
            </a:r>
            <a:endParaRPr lang="en-US" altLang="ja-JP" sz="1000" b="1" dirty="0" smtClean="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000" b="1" dirty="0" smtClean="0">
                <a:latin typeface="Meiryo UI" panose="020B0604030504040204" pitchFamily="50" charset="-128"/>
                <a:ea typeface="Meiryo UI" panose="020B0604030504040204" pitchFamily="50" charset="-128"/>
              </a:rPr>
              <a:t>保険</a:t>
            </a:r>
            <a:r>
              <a:rPr lang="ja-JP" altLang="en-US" sz="1400" dirty="0">
                <a:latin typeface="HG丸ｺﾞｼｯｸM-PRO" panose="020F0600000000000000" pitchFamily="50" charset="-128"/>
                <a:ea typeface="HG丸ｺﾞｼｯｸM-PRO" panose="020F0600000000000000" pitchFamily="50" charset="-128"/>
              </a:rPr>
              <a:t>　　　　　　　　　　　　　　　</a:t>
            </a:r>
          </a:p>
        </p:txBody>
      </p:sp>
      <p:sp>
        <p:nvSpPr>
          <p:cNvPr id="70" name="Rectangle 29"/>
          <p:cNvSpPr>
            <a:spLocks noChangeArrowheads="1"/>
          </p:cNvSpPr>
          <p:nvPr/>
        </p:nvSpPr>
        <p:spPr bwMode="auto">
          <a:xfrm rot="20017947">
            <a:off x="1562415" y="3782130"/>
            <a:ext cx="1058602" cy="765721"/>
          </a:xfrm>
          <a:prstGeom prst="rect">
            <a:avLst/>
          </a:prstGeom>
          <a:solidFill>
            <a:srgbClr val="FFC000"/>
          </a:solidFill>
          <a:ln w="6350">
            <a:solidFill>
              <a:schemeClr val="tx1"/>
            </a:solidFill>
            <a:miter lim="800000"/>
            <a:headEnd/>
            <a:tailEnd/>
          </a:ln>
          <a:effectLst>
            <a:outerShdw dist="35921" dir="2700000" algn="ctr" rotWithShape="0">
              <a:schemeClr val="bg2"/>
            </a:outerShdw>
          </a:effectLst>
          <a:extLst/>
        </p:spPr>
        <p:txBody>
          <a:bodyPr vert="eaVert"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000" b="1" dirty="0" smtClean="0">
                <a:latin typeface="Meiryo UI" panose="020B0604030504040204" pitchFamily="50" charset="-128"/>
                <a:ea typeface="Meiryo UI" panose="020B0604030504040204" pitchFamily="50" charset="-128"/>
              </a:rPr>
              <a:t>賠償責任</a:t>
            </a:r>
            <a:endParaRPr lang="en-US" altLang="ja-JP" sz="1000" b="1" dirty="0" smtClean="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000" b="1" dirty="0" smtClean="0">
                <a:latin typeface="Meiryo UI" panose="020B0604030504040204" pitchFamily="50" charset="-128"/>
                <a:ea typeface="Meiryo UI" panose="020B0604030504040204" pitchFamily="50" charset="-128"/>
              </a:rPr>
              <a:t>保険</a:t>
            </a:r>
            <a:r>
              <a:rPr lang="ja-JP" altLang="en-US" sz="1400" dirty="0">
                <a:latin typeface="HG丸ｺﾞｼｯｸM-PRO" panose="020F0600000000000000" pitchFamily="50" charset="-128"/>
                <a:ea typeface="HG丸ｺﾞｼｯｸM-PRO" panose="020F0600000000000000" pitchFamily="50" charset="-128"/>
              </a:rPr>
              <a:t>　　　　　　　　　　　　　　　</a:t>
            </a:r>
          </a:p>
        </p:txBody>
      </p:sp>
      <p:sp>
        <p:nvSpPr>
          <p:cNvPr id="7" name="ひし形 6"/>
          <p:cNvSpPr/>
          <p:nvPr/>
        </p:nvSpPr>
        <p:spPr bwMode="auto">
          <a:xfrm>
            <a:off x="1547664" y="2643429"/>
            <a:ext cx="1113847" cy="838922"/>
          </a:xfrm>
          <a:prstGeom prst="diamond">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a:extLst/>
        </p:spPr>
        <p:txBody>
          <a:bodyPr vert="eaVert" wrap="non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rPr>
              <a:t>利益</a:t>
            </a:r>
            <a:endParaRPr lang="en-US" altLang="ja-JP" sz="1400" b="1" dirty="0" smtClean="0">
              <a:latin typeface="Meiryo UI" panose="020B0604030504040204" pitchFamily="50" charset="-128"/>
              <a:ea typeface="Meiryo UI" panose="020B0604030504040204" pitchFamily="50" charset="-128"/>
            </a:endParaRPr>
          </a:p>
          <a:p>
            <a:pPr marL="342900" marR="0" indent="-342900" algn="l" defTabSz="914400" rtl="0" eaLnBrk="1" fontAlgn="base" latinLnBrk="0" hangingPunct="1">
              <a:lnSpc>
                <a:spcPct val="100000"/>
              </a:lnSpc>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rPr>
              <a:t>保険</a:t>
            </a:r>
            <a:endParaRPr lang="en-US" altLang="ja-JP" sz="1400" b="1" dirty="0">
              <a:latin typeface="Meiryo UI" panose="020B0604030504040204" pitchFamily="50" charset="-128"/>
              <a:ea typeface="Meiryo UI" panose="020B0604030504040204" pitchFamily="50" charset="-128"/>
            </a:endParaRPr>
          </a:p>
        </p:txBody>
      </p:sp>
      <p:sp>
        <p:nvSpPr>
          <p:cNvPr id="8" name="台形 7"/>
          <p:cNvSpPr/>
          <p:nvPr/>
        </p:nvSpPr>
        <p:spPr bwMode="auto">
          <a:xfrm>
            <a:off x="493586" y="3732168"/>
            <a:ext cx="966055" cy="941840"/>
          </a:xfrm>
          <a:prstGeom prst="trapezoid">
            <a:avLst/>
          </a:prstGeom>
          <a:solidFill>
            <a:srgbClr val="FF5B5B"/>
          </a:solidFill>
          <a:ln w="6350">
            <a:solidFill>
              <a:schemeClr val="tx1"/>
            </a:solidFill>
          </a:ln>
          <a:effectLst>
            <a:outerShdw blurRad="76200" dir="18900000" sy="23000" kx="-1200000" algn="bl" rotWithShape="0">
              <a:prstClr val="black">
                <a:alpha val="20000"/>
              </a:prstClr>
            </a:outerShdw>
          </a:effectLst>
          <a:extLst/>
        </p:spPr>
        <p:txBody>
          <a:bodyPr vert="eaVert" wrap="non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rPr>
              <a:t>火災保険</a:t>
            </a:r>
            <a:endParaRPr lang="en-US" altLang="ja-JP" sz="1400" b="1" dirty="0" smtClean="0">
              <a:latin typeface="Meiryo UI" panose="020B0604030504040204" pitchFamily="50" charset="-128"/>
              <a:ea typeface="Meiryo UI" panose="020B0604030504040204" pitchFamily="50" charset="-128"/>
            </a:endParaRPr>
          </a:p>
        </p:txBody>
      </p:sp>
      <p:sp>
        <p:nvSpPr>
          <p:cNvPr id="118" name="六角形 117"/>
          <p:cNvSpPr>
            <a:spLocks noChangeAspect="1"/>
          </p:cNvSpPr>
          <p:nvPr/>
        </p:nvSpPr>
        <p:spPr>
          <a:xfrm>
            <a:off x="141627" y="4966309"/>
            <a:ext cx="553721" cy="477346"/>
          </a:xfrm>
          <a:prstGeom prst="hexagon">
            <a:avLst/>
          </a:prstGeom>
          <a:solidFill>
            <a:srgbClr val="002060"/>
          </a:solidFill>
          <a:ln w="25400" cap="flat" cmpd="sng" algn="ctr">
            <a:noFill/>
            <a:prstDash val="solid"/>
          </a:ln>
          <a:effectLst>
            <a:outerShdw blurRad="508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1"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p>
        </p:txBody>
      </p:sp>
      <p:sp>
        <p:nvSpPr>
          <p:cNvPr id="48" name="六角形 47"/>
          <p:cNvSpPr>
            <a:spLocks noChangeAspect="1"/>
          </p:cNvSpPr>
          <p:nvPr/>
        </p:nvSpPr>
        <p:spPr>
          <a:xfrm>
            <a:off x="3150275" y="4979933"/>
            <a:ext cx="553721" cy="477346"/>
          </a:xfrm>
          <a:prstGeom prst="hexagon">
            <a:avLst/>
          </a:prstGeom>
          <a:solidFill>
            <a:srgbClr val="002060"/>
          </a:solidFill>
          <a:ln w="25400" cap="flat" cmpd="sng" algn="ctr">
            <a:noFill/>
            <a:prstDash val="solid"/>
          </a:ln>
          <a:effectLst>
            <a:outerShdw blurRad="508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endParaRPr kumimoji="0" lang="en-US" altLang="ja-JP" sz="2400" b="1" i="1"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AutoShape 2"/>
          <p:cNvSpPr>
            <a:spLocks noChangeArrowheads="1"/>
          </p:cNvSpPr>
          <p:nvPr/>
        </p:nvSpPr>
        <p:spPr bwMode="auto">
          <a:xfrm>
            <a:off x="6088380" y="2536873"/>
            <a:ext cx="2637132" cy="2311098"/>
          </a:xfrm>
          <a:prstGeom prst="roundRect">
            <a:avLst>
              <a:gd name="adj" fmla="val 2359"/>
            </a:avLst>
          </a:prstGeom>
          <a:solidFill>
            <a:schemeClr val="bg1"/>
          </a:solidFill>
          <a:ln w="31750">
            <a:solidFill>
              <a:schemeClr val="accent5"/>
            </a:solidFill>
            <a:round/>
            <a:headEnd/>
            <a:tailEnd/>
          </a:ln>
          <a:effectLst>
            <a:outerShdw blurRad="50800" dist="635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900" dirty="0">
              <a:latin typeface="HG丸ｺﾞｼｯｸM-PRO" panose="020F0600000000000000" pitchFamily="50" charset="-128"/>
              <a:ea typeface="HG丸ｺﾞｼｯｸM-PRO" panose="020F0600000000000000" pitchFamily="50" charset="-128"/>
            </a:endParaRPr>
          </a:p>
        </p:txBody>
      </p:sp>
      <p:grpSp>
        <p:nvGrpSpPr>
          <p:cNvPr id="14" name="グループ化 13"/>
          <p:cNvGrpSpPr/>
          <p:nvPr/>
        </p:nvGrpSpPr>
        <p:grpSpPr>
          <a:xfrm>
            <a:off x="6721190" y="3057804"/>
            <a:ext cx="1594206" cy="1486119"/>
            <a:chOff x="6502845" y="2333657"/>
            <a:chExt cx="1619070" cy="1402729"/>
          </a:xfrm>
        </p:grpSpPr>
        <p:sp>
          <p:nvSpPr>
            <p:cNvPr id="74" name="Rectangle 29"/>
            <p:cNvSpPr>
              <a:spLocks noChangeArrowheads="1"/>
            </p:cNvSpPr>
            <p:nvPr/>
          </p:nvSpPr>
          <p:spPr bwMode="auto">
            <a:xfrm>
              <a:off x="6502845" y="2333657"/>
              <a:ext cx="882345" cy="1402511"/>
            </a:xfrm>
            <a:prstGeom prst="rect">
              <a:avLst/>
            </a:prstGeom>
            <a:solidFill>
              <a:srgbClr val="FFC000"/>
            </a:solidFill>
            <a:ln w="31750">
              <a:solidFill>
                <a:schemeClr val="tx1"/>
              </a:solidFill>
              <a:miter lim="800000"/>
              <a:headEnd/>
              <a:tailEnd/>
            </a:ln>
            <a:effectLst>
              <a:glow rad="127000">
                <a:srgbClr val="FFFF00"/>
              </a:glow>
              <a:outerShdw blurRad="76200" dir="18900000" sy="23000" kx="-1200000" algn="bl" rotWithShape="0">
                <a:prstClr val="black">
                  <a:alpha val="20000"/>
                </a:prstClr>
              </a:outerShdw>
            </a:effectLst>
            <a:extLst/>
          </p:spPr>
          <p:txBody>
            <a:bodyPr vert="eaVert"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rPr>
                <a:t>賠償責任</a:t>
              </a:r>
              <a:r>
                <a:rPr lang="ja-JP" altLang="en-US" sz="1400" b="1" dirty="0">
                  <a:latin typeface="Meiryo UI" panose="020B0604030504040204" pitchFamily="50" charset="-128"/>
                  <a:ea typeface="Meiryo UI" panose="020B0604030504040204" pitchFamily="50" charset="-128"/>
                </a:rPr>
                <a:t>保険</a:t>
              </a:r>
              <a:r>
                <a:rPr lang="ja-JP" altLang="en-US" sz="1400" dirty="0">
                  <a:latin typeface="HG丸ｺﾞｼｯｸM-PRO" panose="020F0600000000000000" pitchFamily="50" charset="-128"/>
                  <a:ea typeface="HG丸ｺﾞｼｯｸM-PRO" panose="020F0600000000000000" pitchFamily="50" charset="-128"/>
                </a:rPr>
                <a:t>　　　　　　　　　　　　　　　</a:t>
              </a:r>
            </a:p>
          </p:txBody>
        </p:sp>
        <p:sp>
          <p:nvSpPr>
            <p:cNvPr id="77" name="Rectangle 29"/>
            <p:cNvSpPr>
              <a:spLocks noChangeArrowheads="1"/>
            </p:cNvSpPr>
            <p:nvPr/>
          </p:nvSpPr>
          <p:spPr bwMode="auto">
            <a:xfrm>
              <a:off x="7385190" y="2333657"/>
              <a:ext cx="736725" cy="583348"/>
            </a:xfrm>
            <a:prstGeom prst="rect">
              <a:avLst/>
            </a:prstGeom>
            <a:solidFill>
              <a:schemeClr val="accent1"/>
            </a:solidFill>
            <a:ln w="31750">
              <a:solidFill>
                <a:schemeClr val="tx1"/>
              </a:solidFill>
              <a:miter lim="800000"/>
              <a:headEnd/>
              <a:tailEnd/>
            </a:ln>
            <a:effectLst>
              <a:glow rad="127000">
                <a:srgbClr val="FFFF00"/>
              </a:glow>
              <a:outerShdw blurRad="76200" dir="18900000" sy="23000" kx="-1200000" algn="bl" rotWithShape="0">
                <a:prstClr val="black">
                  <a:alpha val="20000"/>
                </a:prstClr>
              </a:outerShdw>
            </a:effectLst>
          </p:spPr>
          <p:txBody>
            <a:bodyPr vert="eaVert"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800" b="1" dirty="0" smtClean="0">
                  <a:latin typeface="Meiryo UI" panose="020B0604030504040204" pitchFamily="50" charset="-128"/>
                  <a:ea typeface="Meiryo UI" panose="020B0604030504040204" pitchFamily="50" charset="-128"/>
                </a:rPr>
                <a:t>利益保険</a:t>
              </a:r>
              <a:r>
                <a:rPr lang="ja-JP" altLang="en-US" sz="900" b="1" dirty="0">
                  <a:latin typeface="Meiryo UI" panose="020B0604030504040204" pitchFamily="50" charset="-128"/>
                  <a:ea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rPr>
                <a:t>　　　　　　　　　　　　　</a:t>
              </a:r>
            </a:p>
          </p:txBody>
        </p:sp>
        <p:sp>
          <p:nvSpPr>
            <p:cNvPr id="78" name="Rectangle 29"/>
            <p:cNvSpPr>
              <a:spLocks noChangeArrowheads="1"/>
            </p:cNvSpPr>
            <p:nvPr/>
          </p:nvSpPr>
          <p:spPr bwMode="auto">
            <a:xfrm>
              <a:off x="7391718" y="2913447"/>
              <a:ext cx="730197" cy="822939"/>
            </a:xfrm>
            <a:prstGeom prst="rect">
              <a:avLst/>
            </a:prstGeom>
            <a:solidFill>
              <a:srgbClr val="FF5B5B"/>
            </a:solidFill>
            <a:ln w="31750">
              <a:solidFill>
                <a:schemeClr val="tx1"/>
              </a:solidFill>
              <a:miter lim="800000"/>
              <a:headEnd/>
              <a:tailEnd/>
            </a:ln>
            <a:effectLst>
              <a:glow rad="127000">
                <a:srgbClr val="FFFF00"/>
              </a:glow>
              <a:outerShdw blurRad="76200" dir="18900000" sy="23000" kx="-1200000" algn="bl" rotWithShape="0">
                <a:prstClr val="black">
                  <a:alpha val="20000"/>
                </a:prstClr>
              </a:outerShdw>
            </a:effectLst>
          </p:spPr>
          <p:txBody>
            <a:bodyPr vert="eaVert"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200" b="1" dirty="0" smtClean="0">
                  <a:latin typeface="Meiryo UI" panose="020B0604030504040204" pitchFamily="50" charset="-128"/>
                  <a:ea typeface="Meiryo UI" panose="020B0604030504040204" pitchFamily="50" charset="-128"/>
                </a:rPr>
                <a:t>火災保険</a:t>
              </a:r>
              <a:r>
                <a:rPr lang="ja-JP" altLang="en-US" sz="1000" b="1" dirty="0">
                  <a:latin typeface="Meiryo UI" panose="020B0604030504040204" pitchFamily="50" charset="-128"/>
                  <a:ea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rPr>
                <a:t>　　　　　　　　　　　　　</a:t>
              </a:r>
            </a:p>
          </p:txBody>
        </p:sp>
      </p:grpSp>
      <p:sp>
        <p:nvSpPr>
          <p:cNvPr id="52" name="六角形 51"/>
          <p:cNvSpPr>
            <a:spLocks noChangeAspect="1"/>
          </p:cNvSpPr>
          <p:nvPr/>
        </p:nvSpPr>
        <p:spPr>
          <a:xfrm>
            <a:off x="6134552" y="4974299"/>
            <a:ext cx="553721" cy="477346"/>
          </a:xfrm>
          <a:prstGeom prst="hexagon">
            <a:avLst/>
          </a:prstGeom>
          <a:solidFill>
            <a:srgbClr val="002060"/>
          </a:solidFill>
          <a:ln w="25400" cap="flat" cmpd="sng" algn="ctr">
            <a:noFill/>
            <a:prstDash val="solid"/>
          </a:ln>
          <a:effectLst>
            <a:outerShdw blurRad="508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endParaRPr kumimoji="0" lang="en-US" altLang="ja-JP" sz="2400" b="1" i="1"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タイトル 1"/>
          <p:cNvSpPr txBox="1">
            <a:spLocks/>
          </p:cNvSpPr>
          <p:nvPr/>
        </p:nvSpPr>
        <p:spPr>
          <a:xfrm>
            <a:off x="1547664" y="188639"/>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400" b="1" dirty="0" smtClean="0">
                <a:solidFill>
                  <a:schemeClr val="tx1">
                    <a:lumMod val="75000"/>
                    <a:lumOff val="25000"/>
                  </a:schemeClr>
                </a:solidFill>
              </a:rPr>
              <a:t>1</a:t>
            </a:r>
            <a:r>
              <a:rPr lang="ja-JP" altLang="en-US" sz="2400" b="1" dirty="0" err="1" smtClean="0">
                <a:solidFill>
                  <a:schemeClr val="tx1">
                    <a:lumMod val="75000"/>
                    <a:lumOff val="25000"/>
                  </a:schemeClr>
                </a:solidFill>
              </a:rPr>
              <a:t>．</a:t>
            </a:r>
            <a:r>
              <a:rPr lang="zh-TW" altLang="en-US" sz="2400" b="1" dirty="0" smtClean="0">
                <a:solidFill>
                  <a:schemeClr val="tx1">
                    <a:lumMod val="75000"/>
                    <a:lumOff val="25000"/>
                  </a:schemeClr>
                </a:solidFill>
              </a:rPr>
              <a:t>損害保険</a:t>
            </a:r>
            <a:r>
              <a:rPr lang="ja-JP" altLang="en-US" sz="2400" b="1" dirty="0" smtClean="0">
                <a:solidFill>
                  <a:schemeClr val="tx1">
                    <a:lumMod val="75000"/>
                    <a:lumOff val="25000"/>
                  </a:schemeClr>
                </a:solidFill>
              </a:rPr>
              <a:t>料の削減</a:t>
            </a:r>
            <a:endParaRPr lang="ja-JP" altLang="en-US" sz="2400" b="1" dirty="0">
              <a:solidFill>
                <a:schemeClr val="tx1">
                  <a:lumMod val="75000"/>
                  <a:lumOff val="25000"/>
                </a:schemeClr>
              </a:solidFill>
            </a:endParaRPr>
          </a:p>
        </p:txBody>
      </p:sp>
      <p:pic>
        <p:nvPicPr>
          <p:cNvPr id="43" name="Picture 1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2514" y="2601377"/>
            <a:ext cx="2831224" cy="4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856267" y="5028306"/>
            <a:ext cx="1107996" cy="369332"/>
          </a:xfrm>
          <a:prstGeom prst="rect">
            <a:avLst/>
          </a:prstGeom>
        </p:spPr>
        <p:txBody>
          <a:bodyPr wrap="none">
            <a:spAutoFit/>
          </a:bodyPr>
          <a:lstStyle/>
          <a:p>
            <a:pPr lvl="0" defTabSz="1067672">
              <a:spcAft>
                <a:spcPts val="600"/>
              </a:spcAft>
            </a:pPr>
            <a:r>
              <a:rPr lang="ja-JP" altLang="en-US" b="1"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現状分析</a:t>
            </a:r>
            <a:endParaRPr lang="en-US" altLang="ja-JP" b="1" kern="0" dirty="0">
              <a:solidFill>
                <a:prstClr val="black"/>
              </a:solidFill>
              <a:uFill>
                <a:solidFill/>
              </a:uFill>
              <a:latin typeface="Meiryo UI" panose="020B0604030504040204" pitchFamily="50" charset="-128"/>
              <a:ea typeface="Meiryo UI" panose="020B0604030504040204" pitchFamily="50" charset="-128"/>
              <a:sym typeface="ヒラギノ角ゴ ProN W6"/>
            </a:endParaRPr>
          </a:p>
        </p:txBody>
      </p:sp>
      <p:sp>
        <p:nvSpPr>
          <p:cNvPr id="6" name="正方形/長方形 5"/>
          <p:cNvSpPr/>
          <p:nvPr/>
        </p:nvSpPr>
        <p:spPr>
          <a:xfrm>
            <a:off x="302642" y="5559173"/>
            <a:ext cx="2724283" cy="630942"/>
          </a:xfrm>
          <a:prstGeom prst="rect">
            <a:avLst/>
          </a:prstGeom>
        </p:spPr>
        <p:txBody>
          <a:bodyPr wrap="square">
            <a:spAutoFit/>
          </a:bodyPr>
          <a:lstStyle/>
          <a:p>
            <a:pPr lvl="0" defTabSz="1067672">
              <a:lnSpc>
                <a:spcPts val="1400"/>
              </a:lnSpc>
            </a:pPr>
            <a:r>
              <a:rPr lang="ja-JP" altLang="en-US" sz="1050"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現在ご加入している保険の証券・明細データ等をご準備頂き、</a:t>
            </a:r>
            <a:r>
              <a:rPr lang="ja-JP" altLang="en-US" sz="1050" u="sng"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補償漏れや重複が無いか</a:t>
            </a:r>
            <a:r>
              <a:rPr lang="ja-JP" altLang="en-US" sz="1050"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、また</a:t>
            </a:r>
            <a:r>
              <a:rPr lang="ja-JP" altLang="en-US" sz="1050" u="sng"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保険金額が充分であるか</a:t>
            </a:r>
            <a:r>
              <a:rPr lang="ja-JP" altLang="en-US" sz="1050"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等を分析いたします。</a:t>
            </a:r>
            <a:endParaRPr lang="en-US" altLang="ja-JP" sz="1050"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sp>
        <p:nvSpPr>
          <p:cNvPr id="55" name="正方形/長方形 54"/>
          <p:cNvSpPr/>
          <p:nvPr/>
        </p:nvSpPr>
        <p:spPr>
          <a:xfrm>
            <a:off x="3781820" y="4915091"/>
            <a:ext cx="2020105" cy="646331"/>
          </a:xfrm>
          <a:prstGeom prst="rect">
            <a:avLst/>
          </a:prstGeom>
        </p:spPr>
        <p:txBody>
          <a:bodyPr wrap="none">
            <a:spAutoFit/>
          </a:bodyPr>
          <a:lstStyle/>
          <a:p>
            <a:pPr lvl="0" defTabSz="1067672"/>
            <a:r>
              <a:rPr lang="ja-JP" altLang="en-US" b="1"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リスクチェック</a:t>
            </a:r>
            <a:endParaRPr lang="en-US" altLang="ja-JP" b="1"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a:p>
            <a:pPr lvl="0" defTabSz="1067672"/>
            <a:r>
              <a:rPr lang="ja-JP" altLang="en-US" b="1"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　</a:t>
            </a:r>
            <a:r>
              <a:rPr lang="ja-JP" altLang="en-US" b="1" dirty="0" smtClean="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a:t>
            </a:r>
            <a:r>
              <a:rPr lang="ja-JP" altLang="en-US" b="1"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コンサルティング</a:t>
            </a:r>
            <a:endParaRPr lang="en-US" altLang="ja-JP" sz="1050" b="1"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sp>
        <p:nvSpPr>
          <p:cNvPr id="56" name="正方形/長方形 55"/>
          <p:cNvSpPr/>
          <p:nvPr/>
        </p:nvSpPr>
        <p:spPr>
          <a:xfrm>
            <a:off x="3214626" y="5559173"/>
            <a:ext cx="2724283" cy="415498"/>
          </a:xfrm>
          <a:prstGeom prst="rect">
            <a:avLst/>
          </a:prstGeom>
        </p:spPr>
        <p:txBody>
          <a:bodyPr wrap="square">
            <a:spAutoFit/>
          </a:bodyPr>
          <a:lstStyle/>
          <a:p>
            <a:pPr lvl="0" defTabSz="1067672"/>
            <a:r>
              <a:rPr lang="ja-JP" altLang="en-US" sz="1050"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リスク管理体制や事故時の損害軽減策の実施状況を、ヒアリングまたは現地確認等で行います。</a:t>
            </a:r>
          </a:p>
        </p:txBody>
      </p:sp>
      <p:sp>
        <p:nvSpPr>
          <p:cNvPr id="57" name="正方形/長方形 56"/>
          <p:cNvSpPr/>
          <p:nvPr/>
        </p:nvSpPr>
        <p:spPr>
          <a:xfrm>
            <a:off x="6717739" y="5028306"/>
            <a:ext cx="1107996" cy="369332"/>
          </a:xfrm>
          <a:prstGeom prst="rect">
            <a:avLst/>
          </a:prstGeom>
        </p:spPr>
        <p:txBody>
          <a:bodyPr wrap="none">
            <a:spAutoFit/>
          </a:bodyPr>
          <a:lstStyle/>
          <a:p>
            <a:pPr lvl="0" defTabSz="1067672">
              <a:spcAft>
                <a:spcPts val="600"/>
              </a:spcAft>
            </a:pPr>
            <a:r>
              <a:rPr lang="ja-JP" altLang="en-US" b="1"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最適提案</a:t>
            </a:r>
            <a:endParaRPr lang="en-US" altLang="ja-JP" sz="1050" b="1"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sp>
        <p:nvSpPr>
          <p:cNvPr id="58" name="正方形/長方形 57"/>
          <p:cNvSpPr/>
          <p:nvPr/>
        </p:nvSpPr>
        <p:spPr>
          <a:xfrm>
            <a:off x="6164114" y="5559173"/>
            <a:ext cx="2724283" cy="738664"/>
          </a:xfrm>
          <a:prstGeom prst="rect">
            <a:avLst/>
          </a:prstGeom>
        </p:spPr>
        <p:txBody>
          <a:bodyPr wrap="square">
            <a:spAutoFit/>
          </a:bodyPr>
          <a:lstStyle/>
          <a:p>
            <a:pPr lvl="0" defTabSz="1067672"/>
            <a:r>
              <a:rPr lang="ja-JP" altLang="en-US" sz="1050"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リスクチェックの結果を元に、リスクに見合った商品・補償を選定。また、リスク状況に応じた適切な保険料を設定し、企業包括保険として御社に提案いたします</a:t>
            </a:r>
            <a:r>
              <a:rPr lang="ja-JP" altLang="en-US" sz="1050" dirty="0" smtClean="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a:t>
            </a:r>
            <a:endParaRPr lang="ja-JP" altLang="en-US" sz="1050" dirty="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sp>
        <p:nvSpPr>
          <p:cNvPr id="10" name="正方形/長方形 9"/>
          <p:cNvSpPr/>
          <p:nvPr/>
        </p:nvSpPr>
        <p:spPr>
          <a:xfrm>
            <a:off x="6228184" y="6299149"/>
            <a:ext cx="792088" cy="26264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保険料削減</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7100240" y="6299149"/>
            <a:ext cx="792088" cy="26264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lumMod val="85000"/>
                    <a:lumOff val="15000"/>
                  </a:schemeClr>
                </a:solidFill>
                <a:latin typeface="Meiryo UI" panose="020B0604030504040204" pitchFamily="50" charset="-128"/>
                <a:ea typeface="Meiryo UI" panose="020B0604030504040204" pitchFamily="50" charset="-128"/>
              </a:rPr>
              <a:t>オーダーメイド</a:t>
            </a:r>
            <a:endParaRPr lang="en-US" altLang="ja-JP" sz="8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7965136" y="6299149"/>
            <a:ext cx="792088" cy="26264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一括</a:t>
            </a:r>
            <a:r>
              <a:rPr lang="ja-JP" altLang="en-US" sz="800" dirty="0" smtClean="0">
                <a:solidFill>
                  <a:schemeClr val="tx1">
                    <a:lumMod val="85000"/>
                    <a:lumOff val="15000"/>
                  </a:schemeClr>
                </a:solidFill>
                <a:latin typeface="Meiryo UI" panose="020B0604030504040204" pitchFamily="50" charset="-128"/>
                <a:ea typeface="Meiryo UI" panose="020B0604030504040204" pitchFamily="50" charset="-128"/>
              </a:rPr>
              <a:t>管理</a:t>
            </a:r>
            <a:endParaRPr lang="en-US" altLang="ja-JP" sz="800" dirty="0">
              <a:solidFill>
                <a:schemeClr val="tx1">
                  <a:lumMod val="85000"/>
                  <a:lumOff val="1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812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51520" y="840904"/>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smtClean="0">
                <a:solidFill>
                  <a:schemeClr val="tx1">
                    <a:lumMod val="65000"/>
                    <a:lumOff val="35000"/>
                  </a:schemeClr>
                </a:solidFill>
              </a:rPr>
              <a:t>削減事例</a:t>
            </a:r>
            <a:endParaRPr lang="ja-JP" altLang="en-US" sz="2400" b="1" dirty="0">
              <a:solidFill>
                <a:schemeClr val="tx1">
                  <a:lumMod val="65000"/>
                  <a:lumOff val="35000"/>
                </a:schemeClr>
              </a:solidFill>
            </a:endParaRPr>
          </a:p>
        </p:txBody>
      </p:sp>
      <p:cxnSp>
        <p:nvCxnSpPr>
          <p:cNvPr id="4" name="直線コネクタ 3"/>
          <p:cNvCxnSpPr/>
          <p:nvPr/>
        </p:nvCxnSpPr>
        <p:spPr>
          <a:xfrm>
            <a:off x="273292" y="1290531"/>
            <a:ext cx="8619188" cy="21771"/>
          </a:xfrm>
          <a:prstGeom prst="line">
            <a:avLst/>
          </a:prstGeom>
          <a:ln w="31750"/>
          <a:effectLst/>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417510" y="1488130"/>
            <a:ext cx="1988435" cy="504057"/>
          </a:xfrm>
          <a:prstGeom prst="rect">
            <a:avLst/>
          </a:prstGeom>
          <a:solidFill>
            <a:srgbClr val="83C2CF"/>
          </a:solid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smtClean="0">
                <a:solidFill>
                  <a:schemeClr val="bg1"/>
                </a:solidFill>
                <a:effectLst>
                  <a:outerShdw blurRad="38100" dist="38100" dir="2700000" algn="tl">
                    <a:srgbClr val="000000">
                      <a:alpha val="43137"/>
                    </a:srgbClr>
                  </a:outerShdw>
                </a:effectLst>
              </a:rPr>
              <a:t>飲食業・ホテル業</a:t>
            </a:r>
            <a:endParaRPr lang="ja-JP" altLang="en-US" sz="1800" b="1" dirty="0">
              <a:solidFill>
                <a:schemeClr val="bg1"/>
              </a:solidFill>
              <a:effectLst>
                <a:outerShdw blurRad="38100" dist="38100" dir="2700000" algn="tl">
                  <a:srgbClr val="000000">
                    <a:alpha val="43137"/>
                  </a:srgbClr>
                </a:outerShdw>
              </a:effectLst>
            </a:endParaRPr>
          </a:p>
        </p:txBody>
      </p:sp>
      <p:sp>
        <p:nvSpPr>
          <p:cNvPr id="11" name="テキスト ボックス 10"/>
          <p:cNvSpPr txBox="1"/>
          <p:nvPr/>
        </p:nvSpPr>
        <p:spPr>
          <a:xfrm>
            <a:off x="323528" y="2098576"/>
            <a:ext cx="854721" cy="276999"/>
          </a:xfrm>
          <a:prstGeom prst="rect">
            <a:avLst/>
          </a:prstGeom>
          <a:noFill/>
        </p:spPr>
        <p:txBody>
          <a:bodyPr wrap="none" rtlCol="0">
            <a:spAutoFit/>
          </a:bodyPr>
          <a:lstStyle/>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59</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施設</a:t>
            </a:r>
            <a:endParaRPr kumimoji="1"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273292" y="3865240"/>
            <a:ext cx="8619188" cy="21771"/>
          </a:xfrm>
          <a:prstGeom prst="line">
            <a:avLst/>
          </a:prstGeom>
          <a:ln w="19050">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039904" y="1443427"/>
            <a:ext cx="3162674" cy="923330"/>
          </a:xfrm>
          <a:prstGeom prst="rect">
            <a:avLst/>
          </a:prstGeom>
          <a:noFill/>
        </p:spPr>
        <p:txBody>
          <a:bodyPr wrap="square" rtlCol="0">
            <a:spAutoFit/>
          </a:bodyPr>
          <a:lstStyle/>
          <a:p>
            <a:r>
              <a:rPr lang="ja-JP" altLang="en-US" sz="2400" b="1" dirty="0" smtClean="0">
                <a:solidFill>
                  <a:srgbClr val="C00000"/>
                </a:solidFill>
                <a:latin typeface="メイリオ" panose="020B0604030504040204" pitchFamily="50" charset="-128"/>
                <a:ea typeface="メイリオ" panose="020B0604030504040204" pitchFamily="50" charset="-128"/>
              </a:rPr>
              <a:t>削減率</a:t>
            </a:r>
            <a:r>
              <a:rPr lang="en-US" altLang="ja-JP" sz="5400" b="1" dirty="0" smtClean="0">
                <a:solidFill>
                  <a:srgbClr val="C00000"/>
                </a:solidFill>
                <a:latin typeface="メイリオ" panose="020B0604030504040204" pitchFamily="50" charset="-128"/>
                <a:ea typeface="メイリオ" panose="020B0604030504040204" pitchFamily="50" charset="-128"/>
              </a:rPr>
              <a:t>31.1</a:t>
            </a:r>
            <a:r>
              <a:rPr lang="ja-JP" altLang="en-US" sz="2400" b="1" dirty="0" smtClean="0">
                <a:solidFill>
                  <a:srgbClr val="C00000"/>
                </a:solidFill>
                <a:latin typeface="メイリオ" panose="020B0604030504040204" pitchFamily="50" charset="-128"/>
                <a:ea typeface="メイリオ" panose="020B0604030504040204" pitchFamily="50" charset="-128"/>
              </a:rPr>
              <a:t>％</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2815633" y="1801392"/>
            <a:ext cx="543503" cy="185462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コネクタ 21"/>
          <p:cNvCxnSpPr/>
          <p:nvPr/>
        </p:nvCxnSpPr>
        <p:spPr>
          <a:xfrm flipV="1">
            <a:off x="2410989" y="3656020"/>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3457924" y="2466641"/>
            <a:ext cx="543503" cy="1182576"/>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2745899" y="2580494"/>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670</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406421" y="2759197"/>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462</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3" name="タイトル 1"/>
          <p:cNvSpPr txBox="1">
            <a:spLocks/>
          </p:cNvSpPr>
          <p:nvPr/>
        </p:nvSpPr>
        <p:spPr>
          <a:xfrm>
            <a:off x="417510" y="4079534"/>
            <a:ext cx="1988435" cy="504057"/>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a:solidFill>
                  <a:schemeClr val="bg1"/>
                </a:solidFill>
                <a:effectLst>
                  <a:outerShdw blurRad="38100" dist="38100" dir="2700000" algn="tl">
                    <a:srgbClr val="000000">
                      <a:alpha val="43137"/>
                    </a:srgbClr>
                  </a:outerShdw>
                </a:effectLst>
              </a:rPr>
              <a:t>美容室</a:t>
            </a:r>
          </a:p>
        </p:txBody>
      </p:sp>
      <p:sp>
        <p:nvSpPr>
          <p:cNvPr id="29" name="テキスト ボックス 28"/>
          <p:cNvSpPr txBox="1"/>
          <p:nvPr/>
        </p:nvSpPr>
        <p:spPr>
          <a:xfrm>
            <a:off x="323528" y="4689980"/>
            <a:ext cx="854721" cy="276999"/>
          </a:xfrm>
          <a:prstGeom prst="rect">
            <a:avLst/>
          </a:prstGeom>
          <a:noFill/>
        </p:spPr>
        <p:txBody>
          <a:bodyPr wrap="none" rtlCol="0">
            <a:spAutoFit/>
          </a:bodyPr>
          <a:lstStyle/>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83</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店舗</a:t>
            </a:r>
            <a:endParaRPr kumimoji="1"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5296588" y="4937747"/>
            <a:ext cx="2847254" cy="707886"/>
          </a:xfrm>
          <a:prstGeom prst="rect">
            <a:avLst/>
          </a:prstGeom>
          <a:noFill/>
        </p:spPr>
        <p:txBody>
          <a:bodyPr wrap="none" rtlCol="0">
            <a:spAutoFit/>
          </a:bodyPr>
          <a:lstStyle/>
          <a:p>
            <a:r>
              <a:rPr lang="ja-JP" altLang="en-US" sz="4000" b="1" dirty="0" smtClean="0">
                <a:solidFill>
                  <a:srgbClr val="C00000"/>
                </a:solidFill>
                <a:latin typeface="メイリオ" panose="020B0604030504040204" pitchFamily="50" charset="-128"/>
                <a:ea typeface="メイリオ" panose="020B0604030504040204" pitchFamily="50" charset="-128"/>
              </a:rPr>
              <a:t>▲</a:t>
            </a:r>
            <a:r>
              <a:rPr lang="en-US" altLang="ja-JP" sz="4000" b="1" dirty="0">
                <a:solidFill>
                  <a:srgbClr val="C00000"/>
                </a:solidFill>
                <a:latin typeface="メイリオ" panose="020B0604030504040204" pitchFamily="50" charset="-128"/>
                <a:ea typeface="メイリオ" panose="020B0604030504040204" pitchFamily="50" charset="-128"/>
              </a:rPr>
              <a:t>223</a:t>
            </a:r>
            <a:r>
              <a:rPr lang="ja-JP" altLang="en-US" sz="2400" b="1" dirty="0" smtClean="0">
                <a:solidFill>
                  <a:srgbClr val="C00000"/>
                </a:solidFill>
                <a:latin typeface="メイリオ" panose="020B0604030504040204" pitchFamily="50" charset="-128"/>
                <a:ea typeface="メイリオ" panose="020B0604030504040204" pitchFamily="50" charset="-128"/>
              </a:rPr>
              <a:t>万円</a:t>
            </a:r>
            <a:r>
              <a:rPr lang="en-US" altLang="ja-JP" sz="2400" b="1" dirty="0" smtClean="0">
                <a:solidFill>
                  <a:srgbClr val="C00000"/>
                </a:solidFill>
                <a:latin typeface="メイリオ" panose="020B0604030504040204" pitchFamily="50" charset="-128"/>
                <a:ea typeface="メイリオ" panose="020B0604030504040204" pitchFamily="50" charset="-128"/>
              </a:rPr>
              <a:t>/</a:t>
            </a:r>
            <a:r>
              <a:rPr lang="ja-JP" altLang="en-US" sz="2400" b="1" dirty="0" smtClean="0">
                <a:solidFill>
                  <a:srgbClr val="C00000"/>
                </a:solidFill>
                <a:latin typeface="メイリオ" panose="020B0604030504040204" pitchFamily="50" charset="-128"/>
                <a:ea typeface="メイリオ" panose="020B0604030504040204" pitchFamily="50" charset="-128"/>
              </a:rPr>
              <a:t>年</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2815633" y="4513312"/>
            <a:ext cx="543503" cy="185462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p:cNvCxnSpPr/>
          <p:nvPr/>
        </p:nvCxnSpPr>
        <p:spPr>
          <a:xfrm flipV="1">
            <a:off x="2410989" y="6367940"/>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3457924" y="5742521"/>
            <a:ext cx="543503" cy="618616"/>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2745899" y="5292414"/>
            <a:ext cx="704039" cy="276999"/>
          </a:xfrm>
          <a:prstGeom prst="rect">
            <a:avLst/>
          </a:prstGeom>
          <a:noFill/>
        </p:spPr>
        <p:txBody>
          <a:bodyPr wrap="square" rtlCol="0">
            <a:spAutoFit/>
          </a:bodyPr>
          <a:lstStyle/>
          <a:p>
            <a:pPr algn="ct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345</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3406421" y="5877272"/>
            <a:ext cx="704039" cy="276999"/>
          </a:xfrm>
          <a:prstGeom prst="rect">
            <a:avLst/>
          </a:prstGeom>
          <a:noFill/>
        </p:spPr>
        <p:txBody>
          <a:bodyPr wrap="square" rtlCol="0">
            <a:spAutoFit/>
          </a:bodyPr>
          <a:lstStyle/>
          <a:p>
            <a:pPr algn="ct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122</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5039903" y="4297288"/>
            <a:ext cx="3103939" cy="923330"/>
          </a:xfrm>
          <a:prstGeom prst="rect">
            <a:avLst/>
          </a:prstGeom>
          <a:noFill/>
        </p:spPr>
        <p:txBody>
          <a:bodyPr wrap="square" rtlCol="0">
            <a:spAutoFit/>
          </a:bodyPr>
          <a:lstStyle/>
          <a:p>
            <a:r>
              <a:rPr lang="ja-JP" altLang="en-US" sz="2400" b="1" dirty="0" smtClean="0">
                <a:solidFill>
                  <a:srgbClr val="C00000"/>
                </a:solidFill>
                <a:latin typeface="メイリオ" panose="020B0604030504040204" pitchFamily="50" charset="-128"/>
                <a:ea typeface="メイリオ" panose="020B0604030504040204" pitchFamily="50" charset="-128"/>
              </a:rPr>
              <a:t>削減率</a:t>
            </a:r>
            <a:r>
              <a:rPr lang="en-US" altLang="ja-JP" sz="5400" b="1" dirty="0" smtClean="0">
                <a:solidFill>
                  <a:srgbClr val="C00000"/>
                </a:solidFill>
                <a:latin typeface="メイリオ" panose="020B0604030504040204" pitchFamily="50" charset="-128"/>
                <a:ea typeface="メイリオ" panose="020B0604030504040204" pitchFamily="50" charset="-128"/>
              </a:rPr>
              <a:t>64.4</a:t>
            </a:r>
            <a:r>
              <a:rPr lang="ja-JP" altLang="en-US" sz="2400" b="1" dirty="0" smtClean="0">
                <a:solidFill>
                  <a:srgbClr val="C00000"/>
                </a:solidFill>
                <a:latin typeface="メイリオ" panose="020B0604030504040204" pitchFamily="50" charset="-128"/>
                <a:ea typeface="メイリオ" panose="020B0604030504040204" pitchFamily="50" charset="-128"/>
              </a:rPr>
              <a:t>％</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40" name="タイトル 1"/>
          <p:cNvSpPr txBox="1">
            <a:spLocks/>
          </p:cNvSpPr>
          <p:nvPr/>
        </p:nvSpPr>
        <p:spPr>
          <a:xfrm>
            <a:off x="1547664" y="188639"/>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400" b="1" dirty="0">
                <a:solidFill>
                  <a:schemeClr val="tx1">
                    <a:lumMod val="75000"/>
                    <a:lumOff val="25000"/>
                  </a:schemeClr>
                </a:solidFill>
              </a:rPr>
              <a:t>1</a:t>
            </a:r>
            <a:r>
              <a:rPr lang="ja-JP" altLang="en-US" sz="2400" b="1" dirty="0" err="1" smtClean="0">
                <a:solidFill>
                  <a:schemeClr val="tx1">
                    <a:lumMod val="75000"/>
                    <a:lumOff val="25000"/>
                  </a:schemeClr>
                </a:solidFill>
              </a:rPr>
              <a:t>．</a:t>
            </a:r>
            <a:r>
              <a:rPr lang="zh-TW" altLang="en-US" sz="2400" b="1" dirty="0" smtClean="0">
                <a:solidFill>
                  <a:schemeClr val="tx1">
                    <a:lumMod val="75000"/>
                    <a:lumOff val="25000"/>
                  </a:schemeClr>
                </a:solidFill>
              </a:rPr>
              <a:t>損害保険</a:t>
            </a:r>
            <a:r>
              <a:rPr lang="ja-JP" altLang="en-US" sz="2400" b="1" dirty="0" smtClean="0">
                <a:solidFill>
                  <a:schemeClr val="tx1">
                    <a:lumMod val="75000"/>
                    <a:lumOff val="25000"/>
                  </a:schemeClr>
                </a:solidFill>
              </a:rPr>
              <a:t>料の削減</a:t>
            </a:r>
            <a:endParaRPr lang="ja-JP" altLang="en-US" sz="2400" b="1" dirty="0">
              <a:solidFill>
                <a:schemeClr val="tx1">
                  <a:lumMod val="75000"/>
                  <a:lumOff val="25000"/>
                </a:schemeClr>
              </a:solidFill>
            </a:endParaRPr>
          </a:p>
        </p:txBody>
      </p:sp>
      <p:sp>
        <p:nvSpPr>
          <p:cNvPr id="24" name="正方形/長方形 23"/>
          <p:cNvSpPr/>
          <p:nvPr/>
        </p:nvSpPr>
        <p:spPr>
          <a:xfrm>
            <a:off x="3457925" y="1801394"/>
            <a:ext cx="543503" cy="658444"/>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3385288" y="1999873"/>
            <a:ext cx="704039" cy="276999"/>
          </a:xfrm>
          <a:prstGeom prst="rect">
            <a:avLst/>
          </a:prstGeom>
          <a:noFill/>
        </p:spPr>
        <p:txBody>
          <a:bodyPr wrap="square" rtlCol="0">
            <a:spAutoFit/>
          </a:bodyPr>
          <a:lstStyle/>
          <a:p>
            <a:pPr algn="ctr"/>
            <a:r>
              <a:rPr lang="en-US" altLang="ja-JP" sz="1200" b="1" dirty="0">
                <a:solidFill>
                  <a:schemeClr val="bg1"/>
                </a:solidFill>
                <a:latin typeface="メイリオ" panose="020B0604030504040204" pitchFamily="50" charset="-128"/>
                <a:ea typeface="メイリオ" panose="020B0604030504040204" pitchFamily="50" charset="-128"/>
              </a:rPr>
              <a:t>208</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5296588" y="2145050"/>
            <a:ext cx="2847254" cy="707886"/>
          </a:xfrm>
          <a:prstGeom prst="rect">
            <a:avLst/>
          </a:prstGeom>
          <a:noFill/>
        </p:spPr>
        <p:txBody>
          <a:bodyPr wrap="none" rtlCol="0">
            <a:spAutoFit/>
          </a:bodyPr>
          <a:lstStyle/>
          <a:p>
            <a:r>
              <a:rPr lang="ja-JP" altLang="en-US" sz="4000" b="1" dirty="0" smtClean="0">
                <a:solidFill>
                  <a:srgbClr val="C00000"/>
                </a:solidFill>
                <a:latin typeface="メイリオ" panose="020B0604030504040204" pitchFamily="50" charset="-128"/>
                <a:ea typeface="メイリオ" panose="020B0604030504040204" pitchFamily="50" charset="-128"/>
              </a:rPr>
              <a:t>▲</a:t>
            </a:r>
            <a:r>
              <a:rPr lang="en-US" altLang="ja-JP" sz="4000" b="1" dirty="0">
                <a:solidFill>
                  <a:srgbClr val="C00000"/>
                </a:solidFill>
                <a:latin typeface="メイリオ" panose="020B0604030504040204" pitchFamily="50" charset="-128"/>
                <a:ea typeface="メイリオ" panose="020B0604030504040204" pitchFamily="50" charset="-128"/>
              </a:rPr>
              <a:t>208</a:t>
            </a:r>
            <a:r>
              <a:rPr lang="ja-JP" altLang="en-US" sz="2400" b="1" dirty="0" smtClean="0">
                <a:solidFill>
                  <a:srgbClr val="C00000"/>
                </a:solidFill>
                <a:latin typeface="メイリオ" panose="020B0604030504040204" pitchFamily="50" charset="-128"/>
                <a:ea typeface="メイリオ" panose="020B0604030504040204" pitchFamily="50" charset="-128"/>
              </a:rPr>
              <a:t>万円</a:t>
            </a:r>
            <a:r>
              <a:rPr lang="en-US" altLang="ja-JP" sz="2400" b="1" dirty="0" smtClean="0">
                <a:solidFill>
                  <a:srgbClr val="C00000"/>
                </a:solidFill>
                <a:latin typeface="メイリオ" panose="020B0604030504040204" pitchFamily="50" charset="-128"/>
                <a:ea typeface="メイリオ" panose="020B0604030504040204" pitchFamily="50" charset="-128"/>
              </a:rPr>
              <a:t>/</a:t>
            </a:r>
            <a:r>
              <a:rPr lang="ja-JP" altLang="en-US" sz="2400" b="1" dirty="0" smtClean="0">
                <a:solidFill>
                  <a:srgbClr val="C00000"/>
                </a:solidFill>
                <a:latin typeface="メイリオ" panose="020B0604030504040204" pitchFamily="50" charset="-128"/>
                <a:ea typeface="メイリオ" panose="020B0604030504040204" pitchFamily="50" charset="-128"/>
              </a:rPr>
              <a:t>年</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5004048" y="2982232"/>
            <a:ext cx="3666698" cy="646331"/>
          </a:xfrm>
          <a:prstGeom prst="rect">
            <a:avLst/>
          </a:prstGeom>
        </p:spPr>
        <p:txBody>
          <a:bodyPr wrap="square">
            <a:spAutoFit/>
          </a:bodyPr>
          <a:lstStyle/>
          <a:p>
            <a:r>
              <a:rPr lang="ja-JP" altLang="en-US" dirty="0" smtClean="0">
                <a:solidFill>
                  <a:schemeClr val="tx1">
                    <a:lumMod val="50000"/>
                    <a:lumOff val="50000"/>
                  </a:schemeClr>
                </a:solidFill>
                <a:latin typeface="メイリオ" panose="020B0604030504040204" pitchFamily="50" charset="-128"/>
                <a:ea typeface="メイリオ" panose="020B0604030504040204" pitchFamily="50" charset="-128"/>
              </a:rPr>
              <a:t>現状の補償内容を下げることなく、コストを約</a:t>
            </a:r>
            <a:r>
              <a:rPr lang="en-US" altLang="ja-JP" dirty="0" smtClean="0">
                <a:solidFill>
                  <a:schemeClr val="tx1">
                    <a:lumMod val="50000"/>
                    <a:lumOff val="50000"/>
                  </a:schemeClr>
                </a:solidFill>
                <a:latin typeface="メイリオ" panose="020B0604030504040204" pitchFamily="50" charset="-128"/>
                <a:ea typeface="メイリオ" panose="020B0604030504040204" pitchFamily="50" charset="-128"/>
              </a:rPr>
              <a:t>2/3</a:t>
            </a:r>
            <a:r>
              <a:rPr lang="ja-JP" altLang="en-US" dirty="0" smtClean="0">
                <a:solidFill>
                  <a:schemeClr val="tx1">
                    <a:lumMod val="50000"/>
                    <a:lumOff val="50000"/>
                  </a:schemeClr>
                </a:solidFill>
                <a:latin typeface="メイリオ" panose="020B0604030504040204" pitchFamily="50" charset="-128"/>
                <a:ea typeface="メイリオ" panose="020B0604030504040204" pitchFamily="50" charset="-128"/>
              </a:rPr>
              <a:t>に削減</a:t>
            </a:r>
            <a:endParaRPr lang="en-US" altLang="ja-JP"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37" y="2348880"/>
            <a:ext cx="1317408" cy="1422303"/>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732" y="4895854"/>
            <a:ext cx="1716321" cy="1587597"/>
          </a:xfrm>
          <a:prstGeom prst="rect">
            <a:avLst/>
          </a:prstGeom>
        </p:spPr>
      </p:pic>
      <p:sp>
        <p:nvSpPr>
          <p:cNvPr id="43" name="正方形/長方形 42"/>
          <p:cNvSpPr/>
          <p:nvPr/>
        </p:nvSpPr>
        <p:spPr>
          <a:xfrm>
            <a:off x="4716016" y="5742521"/>
            <a:ext cx="4104455" cy="646331"/>
          </a:xfrm>
          <a:prstGeom prst="rect">
            <a:avLst/>
          </a:prstGeom>
        </p:spPr>
        <p:txBody>
          <a:bodyPr wrap="square">
            <a:spAutoFit/>
          </a:bodyPr>
          <a:lstStyle/>
          <a:p>
            <a:r>
              <a:rPr lang="ja-JP" altLang="en-US" dirty="0" smtClean="0">
                <a:solidFill>
                  <a:schemeClr val="tx1">
                    <a:lumMod val="50000"/>
                    <a:lumOff val="50000"/>
                  </a:schemeClr>
                </a:solidFill>
                <a:latin typeface="メイリオ" panose="020B0604030504040204" pitchFamily="50" charset="-128"/>
                <a:ea typeface="メイリオ" panose="020B0604030504040204" pitchFamily="50" charset="-128"/>
              </a:rPr>
              <a:t>リスク</a:t>
            </a:r>
            <a:r>
              <a:rPr lang="ja-JP" altLang="en-US" dirty="0">
                <a:solidFill>
                  <a:schemeClr val="tx1">
                    <a:lumMod val="50000"/>
                    <a:lumOff val="50000"/>
                  </a:schemeClr>
                </a:solidFill>
                <a:latin typeface="メイリオ" panose="020B0604030504040204" pitchFamily="50" charset="-128"/>
                <a:ea typeface="メイリオ" panose="020B0604030504040204" pitchFamily="50" charset="-128"/>
              </a:rPr>
              <a:t>に見合った商品・補償を</a:t>
            </a:r>
            <a:r>
              <a:rPr lang="ja-JP" altLang="en-US" dirty="0" smtClean="0">
                <a:solidFill>
                  <a:schemeClr val="tx1">
                    <a:lumMod val="50000"/>
                    <a:lumOff val="50000"/>
                  </a:schemeClr>
                </a:solidFill>
                <a:latin typeface="メイリオ" panose="020B0604030504040204" pitchFamily="50" charset="-128"/>
                <a:ea typeface="メイリオ" panose="020B0604030504040204" pitchFamily="50" charset="-128"/>
              </a:rPr>
              <a:t>選定し、コストを</a:t>
            </a:r>
            <a:r>
              <a:rPr lang="en-US" altLang="ja-JP" dirty="0" smtClean="0">
                <a:solidFill>
                  <a:schemeClr val="tx1">
                    <a:lumMod val="50000"/>
                    <a:lumOff val="50000"/>
                  </a:schemeClr>
                </a:solidFill>
                <a:latin typeface="メイリオ" panose="020B0604030504040204" pitchFamily="50" charset="-128"/>
                <a:ea typeface="メイリオ" panose="020B0604030504040204" pitchFamily="50" charset="-128"/>
              </a:rPr>
              <a:t>1/3</a:t>
            </a:r>
            <a:r>
              <a:rPr lang="ja-JP" altLang="en-US" dirty="0" smtClean="0">
                <a:solidFill>
                  <a:schemeClr val="tx1">
                    <a:lumMod val="50000"/>
                    <a:lumOff val="50000"/>
                  </a:schemeClr>
                </a:solidFill>
                <a:latin typeface="メイリオ" panose="020B0604030504040204" pitchFamily="50" charset="-128"/>
                <a:ea typeface="メイリオ" panose="020B0604030504040204" pitchFamily="50" charset="-128"/>
              </a:rPr>
              <a:t>に大幅削減</a:t>
            </a:r>
            <a:endParaRPr lang="en-US" altLang="ja-JP"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3" name="正方形/長方形 32"/>
          <p:cNvSpPr/>
          <p:nvPr/>
        </p:nvSpPr>
        <p:spPr>
          <a:xfrm>
            <a:off x="3457925" y="4513312"/>
            <a:ext cx="543503" cy="1229209"/>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p:cNvSpPr txBox="1"/>
          <p:nvPr/>
        </p:nvSpPr>
        <p:spPr>
          <a:xfrm>
            <a:off x="3377655" y="5030052"/>
            <a:ext cx="704039" cy="276999"/>
          </a:xfrm>
          <a:prstGeom prst="rect">
            <a:avLst/>
          </a:prstGeom>
          <a:noFill/>
        </p:spPr>
        <p:txBody>
          <a:bodyPr wrap="square" rtlCol="0">
            <a:spAutoFit/>
          </a:bodyPr>
          <a:lstStyle/>
          <a:p>
            <a:pPr algn="ctr"/>
            <a:r>
              <a:rPr lang="en-US" altLang="ja-JP" sz="1200" b="1" dirty="0">
                <a:solidFill>
                  <a:schemeClr val="bg1"/>
                </a:solidFill>
                <a:latin typeface="メイリオ" panose="020B0604030504040204" pitchFamily="50" charset="-128"/>
                <a:ea typeface="メイリオ" panose="020B0604030504040204" pitchFamily="50" charset="-128"/>
              </a:rPr>
              <a:t>223</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pic>
        <p:nvPicPr>
          <p:cNvPr id="38" name="Picture 1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34562" y="889335"/>
            <a:ext cx="2357918" cy="364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6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6194" y="115888"/>
            <a:ext cx="9011612" cy="649287"/>
          </a:xfrm>
        </p:spPr>
        <p:txBody>
          <a:bodyPr>
            <a:normAutofit/>
          </a:bodyPr>
          <a:lstStyle/>
          <a:p>
            <a:r>
              <a:rPr lang="en-US" altLang="ja-JP" sz="2400" b="1" dirty="0" smtClean="0"/>
              <a:t>2</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－１．電気料金削減</a:t>
            </a:r>
            <a:endParaRPr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3"/>
          <p:cNvSpPr txBox="1">
            <a:spLocks noChangeArrowheads="1"/>
          </p:cNvSpPr>
          <p:nvPr/>
        </p:nvSpPr>
        <p:spPr bwMode="auto">
          <a:xfrm>
            <a:off x="757822" y="889817"/>
            <a:ext cx="7570562" cy="249299"/>
          </a:xfrm>
          <a:prstGeom prst="rect">
            <a:avLst/>
          </a:prstGeom>
          <a:noFill/>
          <a:extLst/>
        </p:spPr>
        <p:txBody>
          <a:bodyPr vert="horz" wrap="square" lIns="0" tIns="0" rIns="0" bIns="0" rtlCol="0" anchor="ctr">
            <a:sp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新電力サービスへの切替で、電気料金が安くなる可能性があります。</a:t>
            </a:r>
          </a:p>
        </p:txBody>
      </p:sp>
      <p:sp>
        <p:nvSpPr>
          <p:cNvPr id="37" name="正方形/長方形 36"/>
          <p:cNvSpPr/>
          <p:nvPr/>
        </p:nvSpPr>
        <p:spPr>
          <a:xfrm>
            <a:off x="644908" y="1236007"/>
            <a:ext cx="6691255" cy="738664"/>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に自由化されている「高圧電力」利用のお客様に電気料金のコスト削減を提案することで、</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お客様の本業または他分野への新たな投資が可能になると考えます。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尚、本提案は新電力会社（</a:t>
            </a:r>
            <a:r>
              <a:rPr lang="en-US" altLang="ja-JP" sz="140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PPS</a:t>
            </a:r>
            <a:r>
              <a:rPr lang="ja-JP" altLang="en-US" sz="140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事業者）と共同でのご提案となります</a:t>
            </a:r>
            <a:r>
              <a:rPr lang="ja-JP" altLang="en-US" sz="1400" dirty="0" smtClean="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2862" y="829292"/>
            <a:ext cx="991044" cy="1140406"/>
          </a:xfrm>
          <a:prstGeom prst="rect">
            <a:avLst/>
          </a:prstGeom>
        </p:spPr>
      </p:pic>
      <p:sp>
        <p:nvSpPr>
          <p:cNvPr id="50" name="右矢印吹き出し 49"/>
          <p:cNvSpPr/>
          <p:nvPr/>
        </p:nvSpPr>
        <p:spPr>
          <a:xfrm>
            <a:off x="197864" y="4948512"/>
            <a:ext cx="2745247" cy="1350702"/>
          </a:xfrm>
          <a:prstGeom prst="rightArrowCallout">
            <a:avLst>
              <a:gd name="adj1" fmla="val 0"/>
              <a:gd name="adj2" fmla="val 0"/>
              <a:gd name="adj3" fmla="val 0"/>
              <a:gd name="adj4" fmla="val 10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吹き出し 50"/>
          <p:cNvSpPr/>
          <p:nvPr/>
        </p:nvSpPr>
        <p:spPr>
          <a:xfrm>
            <a:off x="295680" y="5068342"/>
            <a:ext cx="2524751" cy="497144"/>
          </a:xfrm>
          <a:prstGeom prst="rightArrowCallout">
            <a:avLst>
              <a:gd name="adj1" fmla="val 0"/>
              <a:gd name="adj2" fmla="val 0"/>
              <a:gd name="adj3" fmla="val 0"/>
              <a:gd name="adj4" fmla="val 10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a:off x="2843808" y="5320048"/>
            <a:ext cx="169929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2843808" y="5940115"/>
            <a:ext cx="170755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Shape 418"/>
          <p:cNvSpPr/>
          <p:nvPr/>
        </p:nvSpPr>
        <p:spPr>
          <a:xfrm>
            <a:off x="934676" y="3870413"/>
            <a:ext cx="7279237"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defRPr sz="3000">
                <a:solidFill>
                  <a:srgbClr val="0000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会社の切替手続きのみで、現在の送電環境・電気設備はそのままだから</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sz="1800">
                <a:solidFill>
                  <a:srgbClr val="000000"/>
                </a:solidFill>
              </a:defRPr>
            </a:pP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お客様の費用負担  </a:t>
            </a:r>
            <a:r>
              <a:rPr lang="en-US" altLang="ja-JP" sz="32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\O</a:t>
            </a:r>
            <a:r>
              <a:rPr lang="ja-JP" altLang="en-US" sz="32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sz="32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useBgFill="1">
        <p:nvSpPr>
          <p:cNvPr id="55" name="角丸四角形 54"/>
          <p:cNvSpPr/>
          <p:nvPr/>
        </p:nvSpPr>
        <p:spPr>
          <a:xfrm>
            <a:off x="184900" y="1992186"/>
            <a:ext cx="2816572" cy="1676509"/>
          </a:xfrm>
          <a:prstGeom prst="roundRect">
            <a:avLst>
              <a:gd name="adj" fmla="val 961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56" name="角丸四角形 55"/>
          <p:cNvSpPr/>
          <p:nvPr/>
        </p:nvSpPr>
        <p:spPr>
          <a:xfrm>
            <a:off x="3194904" y="1992187"/>
            <a:ext cx="2736304" cy="1676508"/>
          </a:xfrm>
          <a:prstGeom prst="roundRect">
            <a:avLst>
              <a:gd name="adj" fmla="val 961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57" name="角丸四角形 56"/>
          <p:cNvSpPr/>
          <p:nvPr/>
        </p:nvSpPr>
        <p:spPr>
          <a:xfrm>
            <a:off x="6140189" y="1992187"/>
            <a:ext cx="2815355" cy="1676508"/>
          </a:xfrm>
          <a:prstGeom prst="roundRect">
            <a:avLst>
              <a:gd name="adj" fmla="val 961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256907" y="2204865"/>
            <a:ext cx="936104" cy="864096"/>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kumimoji="1" lang="ja-JP" altLang="en-US" sz="1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特別</a:t>
            </a:r>
            <a:endParaRPr kumimoji="1" lang="en-US" altLang="ja-JP" sz="1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pPr>
            <a:r>
              <a:rPr lang="ja-JP" altLang="en-US" sz="1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高圧</a:t>
            </a:r>
            <a:endParaRPr kumimoji="1" lang="ja-JP" altLang="en-US" sz="1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3266912" y="2204865"/>
            <a:ext cx="936104" cy="864096"/>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高圧</a:t>
            </a:r>
            <a:endParaRPr kumimoji="1" lang="ja-JP" altLang="en-US" sz="1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6219240" y="2204865"/>
            <a:ext cx="936104" cy="864096"/>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低圧</a:t>
            </a:r>
            <a:endParaRPr kumimoji="1" lang="ja-JP" altLang="en-US" sz="1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40357" y="2867451"/>
            <a:ext cx="1679957" cy="246221"/>
          </a:xfrm>
          <a:prstGeom prst="rect">
            <a:avLst/>
          </a:prstGeom>
          <a:noFill/>
        </p:spPr>
        <p:txBody>
          <a:bodyPr wrap="squar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20,000V</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以上</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p:cNvSpPr txBox="1"/>
          <p:nvPr/>
        </p:nvSpPr>
        <p:spPr>
          <a:xfrm>
            <a:off x="3312573" y="2848894"/>
            <a:ext cx="1369261" cy="246221"/>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6,000</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V</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以上</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6202690" y="2864532"/>
            <a:ext cx="1369261" cy="246221"/>
          </a:xfrm>
          <a:prstGeom prst="rect">
            <a:avLst/>
          </a:prstGeom>
          <a:noFill/>
        </p:spPr>
        <p:txBody>
          <a:bodyPr wrap="square" rtlCol="0">
            <a:spAutoFit/>
          </a:bodyPr>
          <a:lstStyle/>
          <a:p>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100V</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200V</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4" name="Picture 2" descr="http://ord.yahoo.co.jp/o/image/SIG=129l41i0s/EXP=1435039359;_ylc=X3IDMgRmc3QDMARpZHgDMARvaWQDQU5kOUdjUS0yXzlvUGdDOXZURzlNbW9BaXNGT2J5XzJncEFrMFVhSU9FNU94elRlQk5RdjV3R3NfVlhJd3RDOQRwAzQ0T1Q0NE9yNDRDQTQ0S2s0NE9wNDRLNTQ0T0kEcG9zAzExNgRzZWMDc2h3BHNsawNyaQ--/**http%3a/www.digipot.net/images/img/img229/img229_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57123" y="2575340"/>
            <a:ext cx="495897" cy="49362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ord.yahoo.co.jp/o/image/SIG=13eouetn0/EXP=1435039680;_ylc=X3IDMgRmc3QDMARpZHgDMARvaWQDQU5kOUdjVFVodlFlaktYSnY0WjJZeDZWc2diQlVXT3dOTVJKRkdHaC1fZlpPcWlFdzRYemFCWWRMeTczSEEEcAM1YmVsNWFDMElPT0NwT09EcWVPQ3VlT0RpQS0tBHBvcwM2BHNlYwNzaHcEc2xrA3Jp/**http%3a/freesozais.com/wp-content/uploads/downloads/thumbnails/2013/06/building_009_we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18526" y="2248383"/>
            <a:ext cx="919881" cy="91988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http://ord.yahoo.co.jp/o/image/SIG=12987fre5/EXP=1435040890;_ylc=X3IDMgRmc3QDMARpZHgDMARvaWQDQU5kOUdjVFhoWlB2bEZ0SWFwTllGR3AzcU9QZHFYRWJZRkQ3eEgtclhxeWNEUkFMZVR2cDdZUDhFMTBFamcEcAM2YXVZNWJHazQ0T1Q0NE9ySU9PQ3BPT0RxZU9DdWVPRGlBLS0EcG9zAzM1BHNlYwNzaHcEc2xrA3Jp/**http%3a/illustcut.com/box/build/building/bill01_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11995" y="2224686"/>
            <a:ext cx="488968" cy="91628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http://ord.yahoo.co.jp/o/image/SIG=1386cf5jb/EXP=1435041365;_ylc=X3IDMgRmc3QDMARpZHgDMARvaWQDQU5kOUdjUUE3RVF4U0d6UXE5WGxBZG45NnZaeUswOEZ4MTNrVWR0Y3U2Yk9IUDh4dkp5LThXV2hscF9mV0lZBHADNWJ1NjU0bXBJT09DcE9PRHFlT0N1ZU9EaUEtLQRwb3MDMTYEc2VjA3NodwRzbGsDcmk-/**http%3a/www.ne.jp/asahi/paint-shop/oekaki.co/freesozai/images/mono/tatemono/bld0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60648" y="2444116"/>
            <a:ext cx="548831" cy="62367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http://ord.yahoo.co.jp/o/image/SIG=12tbsfk3m/EXP=1435041558;_ylc=X3IDMgRmc3QDMARpZHgDMARvaWQDQU5kOUdjVE51WlJoLVZfTTk0SGlnY3hPU1VuQ3VqODJmY0ttUkR0NWVhRUpJbEx6MVdEN3k5VnFwYld3RHcEcAM1YnU2NTRtcElPT0NwT09EcWVPQ3VlT0RpQS0tBHBvcwMxOTcEc2VjA3NodwRzbGsDcmk-/**http%3a/www.eme-kansai.or.jp/shiga/news/%25E3%2583%2593%25E3%2583%25AB.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091448" y="2561808"/>
            <a:ext cx="530525" cy="480013"/>
          </a:xfrm>
          <a:prstGeom prst="rect">
            <a:avLst/>
          </a:prstGeom>
          <a:noFill/>
          <a:extLst>
            <a:ext uri="{909E8E84-426E-40DD-AFC4-6F175D3DCCD1}">
              <a14:hiddenFill xmlns:a14="http://schemas.microsoft.com/office/drawing/2010/main">
                <a:solidFill>
                  <a:srgbClr val="FFFFFF"/>
                </a:solidFill>
              </a14:hiddenFill>
            </a:ext>
          </a:extLst>
        </p:spPr>
      </p:pic>
      <p:sp>
        <p:nvSpPr>
          <p:cNvPr id="69" name="テキスト ボックス 68"/>
          <p:cNvSpPr txBox="1"/>
          <p:nvPr/>
        </p:nvSpPr>
        <p:spPr>
          <a:xfrm>
            <a:off x="3521978" y="3227595"/>
            <a:ext cx="208215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中層ビル・スーパーなど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6640149" y="3227595"/>
            <a:ext cx="1981824"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商店・一般家庭など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00767" y="3227595"/>
            <a:ext cx="1728191"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高層</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ビル・工場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Picture 2" descr="クリックすると新しいウィンドウで開きます"/>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39139" y="2645828"/>
            <a:ext cx="756997" cy="387216"/>
          </a:xfrm>
          <a:prstGeom prst="rect">
            <a:avLst/>
          </a:prstGeom>
          <a:noFill/>
          <a:extLst>
            <a:ext uri="{909E8E84-426E-40DD-AFC4-6F175D3DCCD1}">
              <a14:hiddenFill xmlns:a14="http://schemas.microsoft.com/office/drawing/2010/main">
                <a:solidFill>
                  <a:srgbClr val="FFFFFF"/>
                </a:solidFill>
              </a14:hiddenFill>
            </a:ext>
          </a:extLst>
        </p:spPr>
      </p:pic>
      <p:sp>
        <p:nvSpPr>
          <p:cNvPr id="73" name="Shape 339"/>
          <p:cNvSpPr/>
          <p:nvPr/>
        </p:nvSpPr>
        <p:spPr>
          <a:xfrm>
            <a:off x="6012160" y="5171472"/>
            <a:ext cx="3050652"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defTabSz="457200">
              <a:defRPr sz="1800"/>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※1</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年間の電気のご利用実績（利用明細）をご用意いただきます。</a:t>
            </a:r>
            <a:endParaRPr lang="en-US"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a:p>
            <a:pPr lvl="0" algn="l" defTabSz="457200">
              <a:defRPr sz="1800"/>
            </a:pPr>
            <a:endParaRPr lang="en-US" sz="400" dirty="0">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a:p>
            <a:pPr lvl="0" algn="l" defTabSz="457200">
              <a:defRPr sz="1800"/>
            </a:pPr>
            <a:r>
              <a:rPr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a:t>
            </a:r>
            <a:r>
              <a:rPr sz="800" dirty="0" err="1"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ご利用状況に応じた最適なシミュレーションを行います</a:t>
            </a:r>
            <a:r>
              <a:rPr lang="ja-JP" altLang="en-US" sz="800" dirty="0" err="1"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a:p>
            <a:pPr lvl="0" algn="l" defTabSz="457200">
              <a:defRPr sz="1800"/>
            </a:pPr>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自家発余剰電力や卸電力取引所などから、独自に調達した電気</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効率的</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に利用</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すること</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で、電気料金を低減します</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endParaRPr sz="400" dirty="0">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a:p>
            <a:pPr lvl="0" algn="l" defTabSz="457200">
              <a:defRPr sz="1800"/>
            </a:pPr>
            <a:r>
              <a:rPr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現在のご契約内容（</a:t>
            </a:r>
            <a:r>
              <a:rPr sz="800" dirty="0" err="1"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特別割引</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等）</a:t>
            </a:r>
            <a:r>
              <a:rPr sz="800" dirty="0" err="1"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によってはコスト</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が</a:t>
            </a:r>
            <a:r>
              <a:rPr sz="800" dirty="0" err="1"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削減</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出来ない</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a:p>
            <a:pPr lvl="0" algn="l" defTabSz="457200">
              <a:defRPr sz="1800"/>
            </a:pPr>
            <a:r>
              <a:rPr lang="ja-JP" altLang="en-US" sz="800" dirty="0">
                <a:latin typeface="Meiryo UI" panose="020B0604030504040204" pitchFamily="50" charset="-128"/>
                <a:ea typeface="Meiryo UI" panose="020B0604030504040204" pitchFamily="50" charset="-128"/>
                <a:cs typeface="Meiryo UI" panose="020B0604030504040204" pitchFamily="50" charset="-128"/>
                <a:sym typeface="ヒラギノ角ゴ ProN W6"/>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N W6"/>
              </a:rPr>
              <a:t> 場合があります。</a:t>
            </a:r>
            <a:endParaRPr sz="800" dirty="0">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sp>
        <p:nvSpPr>
          <p:cNvPr id="74" name="テキスト ボックス 73"/>
          <p:cNvSpPr txBox="1"/>
          <p:nvPr/>
        </p:nvSpPr>
        <p:spPr>
          <a:xfrm>
            <a:off x="4932040" y="6019629"/>
            <a:ext cx="98563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お客様</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Shape 122"/>
          <p:cNvSpPr/>
          <p:nvPr/>
        </p:nvSpPr>
        <p:spPr>
          <a:xfrm>
            <a:off x="3333811" y="5733919"/>
            <a:ext cx="806141" cy="393983"/>
          </a:xfrm>
          <a:prstGeom prst="rect">
            <a:avLst/>
          </a:prstGeom>
          <a:ln/>
          <a:extLst>
            <a:ext uri="{C572A759-6A51-4108-AA02-DFA0A04FC94B}">
              <ma14:wrappingTextBoxFlag xmlns:ma14="http://schemas.microsoft.com/office/mac/drawingml/2011/main" xmlns="" val="1"/>
            </a:ext>
          </a:extLst>
        </p:spPr>
        <p:style>
          <a:lnRef idx="1">
            <a:schemeClr val="accent2"/>
          </a:lnRef>
          <a:fillRef idx="2">
            <a:schemeClr val="accent2"/>
          </a:fillRef>
          <a:effectRef idx="1">
            <a:schemeClr val="accent2"/>
          </a:effectRef>
          <a:fontRef idx="minor">
            <a:schemeClr val="dk1"/>
          </a:fontRef>
        </p:style>
        <p:txBody>
          <a:bodyPr lIns="0" tIns="0" rIns="0" bIns="0" anchor="ctr"/>
          <a:lstStyle/>
          <a:p>
            <a:pPr marL="57799" marR="57799" lvl="0" algn="ctr" defTabSz="1295400">
              <a:defRPr sz="1800"/>
            </a:pPr>
            <a:r>
              <a:rPr lang="ja-JP" altLang="en-US" sz="1000" dirty="0" smtClean="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ご契約</a:t>
            </a:r>
            <a:endParaRPr lang="en-US" altLang="ja-JP" sz="1000" dirty="0" smtClean="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a:p>
            <a:pPr marL="57799" marR="57799" lvl="0" algn="ctr" defTabSz="1295400">
              <a:defRPr sz="1800"/>
            </a:pPr>
            <a:r>
              <a:rPr lang="ja-JP" altLang="en-US" sz="1000" dirty="0" smtClean="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電力販売</a:t>
            </a:r>
            <a:endParaRPr lang="en-US" altLang="ja-JP" sz="1000" dirty="0" smtClean="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sp>
        <p:nvSpPr>
          <p:cNvPr id="76" name="Shape 122"/>
          <p:cNvSpPr/>
          <p:nvPr/>
        </p:nvSpPr>
        <p:spPr>
          <a:xfrm>
            <a:off x="3333811" y="5085847"/>
            <a:ext cx="806141" cy="393983"/>
          </a:xfrm>
          <a:prstGeom prst="rect">
            <a:avLst/>
          </a:prstGeom>
          <a:ln/>
          <a:extLst>
            <a:ext uri="{C572A759-6A51-4108-AA02-DFA0A04FC94B}">
              <ma14:wrappingTextBoxFlag xmlns:ma14="http://schemas.microsoft.com/office/mac/drawingml/2011/main" xmlns="" val="1"/>
            </a:ext>
          </a:extLst>
        </p:spPr>
        <p:style>
          <a:lnRef idx="1">
            <a:schemeClr val="accent2"/>
          </a:lnRef>
          <a:fillRef idx="2">
            <a:schemeClr val="accent2"/>
          </a:fillRef>
          <a:effectRef idx="1">
            <a:schemeClr val="accent2"/>
          </a:effectRef>
          <a:fontRef idx="minor">
            <a:schemeClr val="dk1"/>
          </a:fontRef>
        </p:style>
        <p:txBody>
          <a:bodyPr lIns="0" tIns="0" rIns="0" bIns="0" anchor="ctr"/>
          <a:lstStyle/>
          <a:p>
            <a:pPr marL="57799" marR="57799" lvl="0" algn="ctr" defTabSz="1295400">
              <a:defRPr sz="1800"/>
            </a:pPr>
            <a:r>
              <a:rPr lang="ja-JP" altLang="en-US" sz="1000" dirty="0" smtClean="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rPr>
              <a:t>ご商談</a:t>
            </a:r>
            <a:endParaRPr lang="en-US" altLang="ja-JP" sz="1000" dirty="0" smtClean="0">
              <a:uFill>
                <a:solidFill/>
              </a:uFill>
              <a:latin typeface="Meiryo UI" panose="020B0604030504040204" pitchFamily="50" charset="-128"/>
              <a:ea typeface="Meiryo UI" panose="020B0604030504040204" pitchFamily="50" charset="-128"/>
              <a:cs typeface="Meiryo UI" panose="020B0604030504040204" pitchFamily="50" charset="-128"/>
              <a:sym typeface="ヒラギノ角ゴ ProN W6"/>
            </a:endParaRPr>
          </a:p>
        </p:txBody>
      </p:sp>
      <p:pic>
        <p:nvPicPr>
          <p:cNvPr id="77" name="Picture 3"/>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80594" y="5135010"/>
            <a:ext cx="892296" cy="35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 descr="http://ord.yahoo.co.jp/o/image/SIG=12orfut1r/EXP=1435201819;_ylc=X3IDMgRmc3QDMARpZHgDMARvaWQDQU5kOUdjVDRHNEpRWEFPb0JkV21RMU1jazZCcG9aYW9HZU00MGVtQk8tcG15VWFHWXRHUmVXTzBnNUlTWUxTVARwAzQ0T1Q0NE9ySU9PQ3BPT0RxZU9DdWVPRGlBLS0EcG9zAzY2BHNlYwNzaHcEc2xrA3Jp/**http%3a/cache.cart-imgs.fc2.com/user_img/digitallemon/item_1079_1.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590484" y="4930245"/>
            <a:ext cx="1340723" cy="1106242"/>
          </a:xfrm>
          <a:prstGeom prst="rect">
            <a:avLst/>
          </a:prstGeom>
          <a:noFill/>
          <a:extLst>
            <a:ext uri="{909E8E84-426E-40DD-AFC4-6F175D3DCCD1}">
              <a14:hiddenFill xmlns:a14="http://schemas.microsoft.com/office/drawing/2010/main">
                <a:solidFill>
                  <a:srgbClr val="FFFFFF"/>
                </a:solidFill>
              </a14:hiddenFill>
            </a:ext>
          </a:extLst>
        </p:spPr>
      </p:pic>
      <p:sp>
        <p:nvSpPr>
          <p:cNvPr id="79" name="右矢印吹き出し 78"/>
          <p:cNvSpPr/>
          <p:nvPr/>
        </p:nvSpPr>
        <p:spPr>
          <a:xfrm>
            <a:off x="319057" y="5702766"/>
            <a:ext cx="2524751" cy="497144"/>
          </a:xfrm>
          <a:prstGeom prst="rightArrowCallout">
            <a:avLst>
              <a:gd name="adj1" fmla="val 0"/>
              <a:gd name="adj2" fmla="val 0"/>
              <a:gd name="adj3" fmla="val 0"/>
              <a:gd name="adj4" fmla="val 10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新電力会社</a:t>
            </a:r>
            <a:r>
              <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(PPS</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a:t>
            </a:r>
            <a:r>
              <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乗算記号 79"/>
          <p:cNvSpPr/>
          <p:nvPr/>
        </p:nvSpPr>
        <p:spPr>
          <a:xfrm>
            <a:off x="1378076" y="5435672"/>
            <a:ext cx="357065" cy="378705"/>
          </a:xfrm>
          <a:prstGeom prst="mathMultiply">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図 8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60086" y="5141350"/>
            <a:ext cx="922970" cy="316923"/>
          </a:xfrm>
          <a:prstGeom prst="rect">
            <a:avLst/>
          </a:prstGeom>
        </p:spPr>
      </p:pic>
    </p:spTree>
    <p:extLst>
      <p:ext uri="{BB962C8B-B14F-4D97-AF65-F5344CB8AC3E}">
        <p14:creationId xmlns:p14="http://schemas.microsoft.com/office/powerpoint/2010/main" val="199647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251520" y="840904"/>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smtClean="0">
                <a:solidFill>
                  <a:schemeClr val="tx1">
                    <a:lumMod val="65000"/>
                    <a:lumOff val="35000"/>
                  </a:schemeClr>
                </a:solidFill>
              </a:rPr>
              <a:t>削減事例（</a:t>
            </a:r>
            <a:r>
              <a:rPr lang="ja-JP" altLang="en-US" sz="2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高圧</a:t>
            </a:r>
            <a:r>
              <a:rPr lang="ja-JP" altLang="en-US" sz="2400" b="1" dirty="0" smtClean="0">
                <a:solidFill>
                  <a:schemeClr val="tx1">
                    <a:lumMod val="65000"/>
                    <a:lumOff val="35000"/>
                  </a:schemeClr>
                </a:solidFill>
              </a:rPr>
              <a:t>）</a:t>
            </a:r>
            <a:endParaRPr lang="ja-JP" altLang="en-US" sz="2400" b="1" dirty="0">
              <a:solidFill>
                <a:schemeClr val="tx1">
                  <a:lumMod val="65000"/>
                  <a:lumOff val="35000"/>
                </a:schemeClr>
              </a:solidFill>
            </a:endParaRPr>
          </a:p>
        </p:txBody>
      </p:sp>
      <p:cxnSp>
        <p:nvCxnSpPr>
          <p:cNvPr id="4" name="直線コネクタ 3"/>
          <p:cNvCxnSpPr/>
          <p:nvPr/>
        </p:nvCxnSpPr>
        <p:spPr>
          <a:xfrm>
            <a:off x="273292" y="1290531"/>
            <a:ext cx="8619188" cy="21771"/>
          </a:xfrm>
          <a:prstGeom prst="line">
            <a:avLst/>
          </a:prstGeom>
          <a:ln w="31750"/>
          <a:effectLst/>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417510" y="1488130"/>
            <a:ext cx="1988435" cy="504057"/>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a:solidFill>
                  <a:schemeClr val="bg1"/>
                </a:solidFill>
                <a:effectLst>
                  <a:outerShdw blurRad="38100" dist="38100" dir="2700000" algn="tl">
                    <a:srgbClr val="000000">
                      <a:alpha val="43137"/>
                    </a:srgbClr>
                  </a:outerShdw>
                </a:effectLst>
              </a:rPr>
              <a:t>自動車</a:t>
            </a:r>
            <a:r>
              <a:rPr lang="ja-JP" altLang="en-US" sz="1800" b="1" dirty="0" smtClean="0">
                <a:solidFill>
                  <a:schemeClr val="bg1"/>
                </a:solidFill>
                <a:effectLst>
                  <a:outerShdw blurRad="38100" dist="38100" dir="2700000" algn="tl">
                    <a:srgbClr val="000000">
                      <a:alpha val="43137"/>
                    </a:srgbClr>
                  </a:outerShdw>
                </a:effectLst>
              </a:rPr>
              <a:t>販売</a:t>
            </a:r>
            <a:endParaRPr lang="ja-JP" altLang="en-US" sz="1800" b="1" dirty="0">
              <a:solidFill>
                <a:schemeClr val="bg1"/>
              </a:solidFill>
              <a:effectLst>
                <a:outerShdw blurRad="38100" dist="38100" dir="2700000" algn="tl">
                  <a:srgbClr val="000000">
                    <a:alpha val="43137"/>
                  </a:srgbClr>
                </a:outerShdw>
              </a:effectLst>
            </a:endParaRPr>
          </a:p>
        </p:txBody>
      </p:sp>
      <p:sp>
        <p:nvSpPr>
          <p:cNvPr id="11" name="テキスト ボックス 10"/>
          <p:cNvSpPr txBox="1"/>
          <p:nvPr/>
        </p:nvSpPr>
        <p:spPr>
          <a:xfrm>
            <a:off x="323528" y="2098576"/>
            <a:ext cx="854721" cy="276999"/>
          </a:xfrm>
          <a:prstGeom prst="rect">
            <a:avLst/>
          </a:prstGeom>
          <a:noFill/>
        </p:spPr>
        <p:txBody>
          <a:bodyPr wrap="none" rtlCol="0">
            <a:spAutoFit/>
          </a:bodyPr>
          <a:lstStyle/>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13</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施設</a:t>
            </a:r>
            <a:endParaRPr kumimoji="1"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273292" y="3865240"/>
            <a:ext cx="8619188" cy="21771"/>
          </a:xfrm>
          <a:prstGeom prst="line">
            <a:avLst/>
          </a:prstGeom>
          <a:ln w="19050">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039904" y="1443427"/>
            <a:ext cx="3162674" cy="923330"/>
          </a:xfrm>
          <a:prstGeom prst="rect">
            <a:avLst/>
          </a:prstGeom>
          <a:noFill/>
        </p:spPr>
        <p:txBody>
          <a:bodyPr wrap="square" rtlCol="0">
            <a:spAutoFit/>
          </a:bodyPr>
          <a:lstStyle/>
          <a:p>
            <a:r>
              <a:rPr lang="ja-JP" altLang="en-US" sz="2400" b="1" dirty="0" smtClean="0">
                <a:solidFill>
                  <a:srgbClr val="C00000"/>
                </a:solidFill>
                <a:latin typeface="メイリオ" panose="020B0604030504040204" pitchFamily="50" charset="-128"/>
                <a:ea typeface="メイリオ" panose="020B0604030504040204" pitchFamily="50" charset="-128"/>
              </a:rPr>
              <a:t>削減率</a:t>
            </a:r>
            <a:r>
              <a:rPr lang="en-US" altLang="ja-JP" sz="5400" b="1" dirty="0" smtClean="0">
                <a:solidFill>
                  <a:srgbClr val="C00000"/>
                </a:solidFill>
                <a:latin typeface="メイリオ" panose="020B0604030504040204" pitchFamily="50" charset="-128"/>
                <a:ea typeface="メイリオ" panose="020B0604030504040204" pitchFamily="50" charset="-128"/>
              </a:rPr>
              <a:t>15.7</a:t>
            </a:r>
            <a:r>
              <a:rPr lang="ja-JP" altLang="en-US" sz="2400" b="1" dirty="0" smtClean="0">
                <a:solidFill>
                  <a:srgbClr val="C00000"/>
                </a:solidFill>
                <a:latin typeface="メイリオ" panose="020B0604030504040204" pitchFamily="50" charset="-128"/>
                <a:ea typeface="メイリオ" panose="020B0604030504040204" pitchFamily="50" charset="-128"/>
              </a:rPr>
              <a:t>％</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2815633" y="1801392"/>
            <a:ext cx="543503" cy="185462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コネクタ 21"/>
          <p:cNvCxnSpPr/>
          <p:nvPr/>
        </p:nvCxnSpPr>
        <p:spPr>
          <a:xfrm flipV="1">
            <a:off x="2410989" y="3656020"/>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3457924" y="2151908"/>
            <a:ext cx="543503" cy="149730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2745899" y="2580494"/>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312</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406421" y="2759197"/>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263</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3" name="タイトル 1"/>
          <p:cNvSpPr txBox="1">
            <a:spLocks/>
          </p:cNvSpPr>
          <p:nvPr/>
        </p:nvSpPr>
        <p:spPr>
          <a:xfrm>
            <a:off x="417510" y="4079534"/>
            <a:ext cx="1988435" cy="504057"/>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smtClean="0">
                <a:solidFill>
                  <a:schemeClr val="bg1"/>
                </a:solidFill>
                <a:effectLst>
                  <a:outerShdw blurRad="38100" dist="38100" dir="2700000" algn="tl">
                    <a:srgbClr val="000000">
                      <a:alpha val="43137"/>
                    </a:srgbClr>
                  </a:outerShdw>
                </a:effectLst>
              </a:rPr>
              <a:t>飲食業</a:t>
            </a:r>
            <a:endParaRPr lang="ja-JP" altLang="en-US" sz="1800" b="1" dirty="0">
              <a:solidFill>
                <a:schemeClr val="bg1"/>
              </a:solidFill>
              <a:effectLst>
                <a:outerShdw blurRad="38100" dist="38100" dir="2700000" algn="tl">
                  <a:srgbClr val="000000">
                    <a:alpha val="43137"/>
                  </a:srgbClr>
                </a:outerShdw>
              </a:effectLst>
            </a:endParaRPr>
          </a:p>
        </p:txBody>
      </p:sp>
      <p:sp>
        <p:nvSpPr>
          <p:cNvPr id="29" name="テキスト ボックス 28"/>
          <p:cNvSpPr txBox="1"/>
          <p:nvPr/>
        </p:nvSpPr>
        <p:spPr>
          <a:xfrm>
            <a:off x="323528" y="4689980"/>
            <a:ext cx="854721" cy="276999"/>
          </a:xfrm>
          <a:prstGeom prst="rect">
            <a:avLst/>
          </a:prstGeom>
          <a:noFill/>
        </p:spPr>
        <p:txBody>
          <a:bodyPr wrap="none" rtlCol="0">
            <a:spAutoFit/>
          </a:bodyPr>
          <a:lstStyle/>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11</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店舗</a:t>
            </a:r>
            <a:endParaRPr kumimoji="1"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5385684" y="4938471"/>
            <a:ext cx="2499402" cy="707886"/>
          </a:xfrm>
          <a:prstGeom prst="rect">
            <a:avLst/>
          </a:prstGeom>
          <a:noFill/>
        </p:spPr>
        <p:txBody>
          <a:bodyPr wrap="none" rtlCol="0">
            <a:spAutoFit/>
          </a:bodyPr>
          <a:lstStyle/>
          <a:p>
            <a:r>
              <a:rPr lang="ja-JP" altLang="en-US" sz="4000" b="1" dirty="0" smtClean="0">
                <a:solidFill>
                  <a:srgbClr val="C00000"/>
                </a:solidFill>
                <a:latin typeface="メイリオ" panose="020B0604030504040204" pitchFamily="50" charset="-128"/>
                <a:ea typeface="メイリオ" panose="020B0604030504040204" pitchFamily="50" charset="-128"/>
              </a:rPr>
              <a:t>▲</a:t>
            </a:r>
            <a:r>
              <a:rPr lang="en-US" altLang="ja-JP" sz="4000" b="1" dirty="0" smtClean="0">
                <a:solidFill>
                  <a:srgbClr val="C00000"/>
                </a:solidFill>
                <a:latin typeface="メイリオ" panose="020B0604030504040204" pitchFamily="50" charset="-128"/>
                <a:ea typeface="メイリオ" panose="020B0604030504040204" pitchFamily="50" charset="-128"/>
              </a:rPr>
              <a:t>21</a:t>
            </a:r>
            <a:r>
              <a:rPr lang="ja-JP" altLang="en-US" sz="2400" b="1" dirty="0" smtClean="0">
                <a:solidFill>
                  <a:srgbClr val="C00000"/>
                </a:solidFill>
                <a:latin typeface="メイリオ" panose="020B0604030504040204" pitchFamily="50" charset="-128"/>
                <a:ea typeface="メイリオ" panose="020B0604030504040204" pitchFamily="50" charset="-128"/>
              </a:rPr>
              <a:t>万円</a:t>
            </a:r>
            <a:r>
              <a:rPr lang="en-US" altLang="ja-JP" sz="2400" b="1" dirty="0" smtClean="0">
                <a:solidFill>
                  <a:srgbClr val="C00000"/>
                </a:solidFill>
                <a:latin typeface="メイリオ" panose="020B0604030504040204" pitchFamily="50" charset="-128"/>
                <a:ea typeface="メイリオ" panose="020B0604030504040204" pitchFamily="50" charset="-128"/>
              </a:rPr>
              <a:t>/</a:t>
            </a:r>
            <a:r>
              <a:rPr lang="ja-JP" altLang="en-US" sz="2400" b="1" dirty="0" smtClean="0">
                <a:solidFill>
                  <a:srgbClr val="C00000"/>
                </a:solidFill>
                <a:latin typeface="メイリオ" panose="020B0604030504040204" pitchFamily="50" charset="-128"/>
                <a:ea typeface="メイリオ" panose="020B0604030504040204" pitchFamily="50" charset="-128"/>
              </a:rPr>
              <a:t>年</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2815633" y="4513312"/>
            <a:ext cx="543503" cy="185462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p:cNvCxnSpPr/>
          <p:nvPr/>
        </p:nvCxnSpPr>
        <p:spPr>
          <a:xfrm flipV="1">
            <a:off x="2410989" y="6367940"/>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3457924" y="4804611"/>
            <a:ext cx="543503" cy="1556525"/>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2745899" y="5292414"/>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202</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3406421" y="5414398"/>
            <a:ext cx="704039" cy="276999"/>
          </a:xfrm>
          <a:prstGeom prst="rect">
            <a:avLst/>
          </a:prstGeom>
          <a:noFill/>
        </p:spPr>
        <p:txBody>
          <a:bodyPr wrap="square" rtlCol="0">
            <a:spAutoFit/>
          </a:bodyPr>
          <a:lstStyle/>
          <a:p>
            <a:pPr algn="ct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rPr>
              <a:t>181</a:t>
            </a: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5039903" y="4297288"/>
            <a:ext cx="3103939" cy="923330"/>
          </a:xfrm>
          <a:prstGeom prst="rect">
            <a:avLst/>
          </a:prstGeom>
          <a:noFill/>
        </p:spPr>
        <p:txBody>
          <a:bodyPr wrap="square" rtlCol="0">
            <a:spAutoFit/>
          </a:bodyPr>
          <a:lstStyle/>
          <a:p>
            <a:r>
              <a:rPr lang="ja-JP" altLang="en-US" sz="2400" b="1" dirty="0" smtClean="0">
                <a:solidFill>
                  <a:srgbClr val="C00000"/>
                </a:solidFill>
                <a:latin typeface="メイリオ" panose="020B0604030504040204" pitchFamily="50" charset="-128"/>
                <a:ea typeface="メイリオ" panose="020B0604030504040204" pitchFamily="50" charset="-128"/>
              </a:rPr>
              <a:t>削減率</a:t>
            </a:r>
            <a:r>
              <a:rPr lang="en-US" altLang="ja-JP" sz="5400" b="1" dirty="0" smtClean="0">
                <a:solidFill>
                  <a:srgbClr val="C00000"/>
                </a:solidFill>
                <a:latin typeface="メイリオ" panose="020B0604030504040204" pitchFamily="50" charset="-128"/>
                <a:ea typeface="メイリオ" panose="020B0604030504040204" pitchFamily="50" charset="-128"/>
              </a:rPr>
              <a:t>10.1</a:t>
            </a:r>
            <a:r>
              <a:rPr lang="ja-JP" altLang="en-US" sz="2400" b="1" dirty="0" smtClean="0">
                <a:solidFill>
                  <a:srgbClr val="C00000"/>
                </a:solidFill>
                <a:latin typeface="メイリオ" panose="020B0604030504040204" pitchFamily="50" charset="-128"/>
                <a:ea typeface="メイリオ" panose="020B0604030504040204" pitchFamily="50" charset="-128"/>
              </a:rPr>
              <a:t>％</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40" name="タイトル 1"/>
          <p:cNvSpPr txBox="1">
            <a:spLocks/>
          </p:cNvSpPr>
          <p:nvPr/>
        </p:nvSpPr>
        <p:spPr>
          <a:xfrm>
            <a:off x="1547664" y="188639"/>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400" b="1" dirty="0" smtClean="0">
                <a:solidFill>
                  <a:schemeClr val="tx1">
                    <a:lumMod val="75000"/>
                    <a:lumOff val="25000"/>
                  </a:schemeClr>
                </a:solidFill>
              </a:rPr>
              <a:t>2</a:t>
            </a:r>
            <a:r>
              <a:rPr lang="ja-JP" altLang="en-US" sz="2400" b="1" dirty="0" smtClean="0">
                <a:solidFill>
                  <a:schemeClr val="tx1">
                    <a:lumMod val="75000"/>
                    <a:lumOff val="25000"/>
                  </a:schemeClr>
                </a:solidFill>
              </a:rPr>
              <a:t>－１</a:t>
            </a:r>
            <a:r>
              <a:rPr lang="ja-JP" altLang="en-US" sz="2400" b="1" dirty="0">
                <a:solidFill>
                  <a:schemeClr val="tx1">
                    <a:lumMod val="75000"/>
                    <a:lumOff val="25000"/>
                  </a:schemeClr>
                </a:solidFill>
              </a:rPr>
              <a:t>．電気料金削減</a:t>
            </a:r>
          </a:p>
        </p:txBody>
      </p:sp>
      <p:sp>
        <p:nvSpPr>
          <p:cNvPr id="24" name="正方形/長方形 23"/>
          <p:cNvSpPr/>
          <p:nvPr/>
        </p:nvSpPr>
        <p:spPr>
          <a:xfrm>
            <a:off x="3457925" y="1801394"/>
            <a:ext cx="543503" cy="344782"/>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3377654" y="1874909"/>
            <a:ext cx="704039"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49</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5296588" y="2145050"/>
            <a:ext cx="2499402" cy="707886"/>
          </a:xfrm>
          <a:prstGeom prst="rect">
            <a:avLst/>
          </a:prstGeom>
          <a:noFill/>
        </p:spPr>
        <p:txBody>
          <a:bodyPr wrap="none" rtlCol="0">
            <a:spAutoFit/>
          </a:bodyPr>
          <a:lstStyle/>
          <a:p>
            <a:r>
              <a:rPr lang="ja-JP" altLang="en-US" sz="4000" b="1" dirty="0" smtClean="0">
                <a:solidFill>
                  <a:srgbClr val="C00000"/>
                </a:solidFill>
                <a:latin typeface="メイリオ" panose="020B0604030504040204" pitchFamily="50" charset="-128"/>
                <a:ea typeface="メイリオ" panose="020B0604030504040204" pitchFamily="50" charset="-128"/>
              </a:rPr>
              <a:t>▲</a:t>
            </a:r>
            <a:r>
              <a:rPr lang="en-US" altLang="ja-JP" sz="4000" b="1" dirty="0" smtClean="0">
                <a:solidFill>
                  <a:srgbClr val="C00000"/>
                </a:solidFill>
                <a:latin typeface="メイリオ" panose="020B0604030504040204" pitchFamily="50" charset="-128"/>
                <a:ea typeface="メイリオ" panose="020B0604030504040204" pitchFamily="50" charset="-128"/>
              </a:rPr>
              <a:t>49</a:t>
            </a:r>
            <a:r>
              <a:rPr lang="ja-JP" altLang="en-US" sz="2400" b="1" dirty="0" smtClean="0">
                <a:solidFill>
                  <a:srgbClr val="C00000"/>
                </a:solidFill>
                <a:latin typeface="メイリオ" panose="020B0604030504040204" pitchFamily="50" charset="-128"/>
                <a:ea typeface="メイリオ" panose="020B0604030504040204" pitchFamily="50" charset="-128"/>
              </a:rPr>
              <a:t>万円</a:t>
            </a:r>
            <a:r>
              <a:rPr lang="en-US" altLang="ja-JP" sz="2400" b="1" dirty="0" smtClean="0">
                <a:solidFill>
                  <a:srgbClr val="C00000"/>
                </a:solidFill>
                <a:latin typeface="メイリオ" panose="020B0604030504040204" pitchFamily="50" charset="-128"/>
                <a:ea typeface="メイリオ" panose="020B0604030504040204" pitchFamily="50" charset="-128"/>
              </a:rPr>
              <a:t>/</a:t>
            </a:r>
            <a:r>
              <a:rPr lang="ja-JP" altLang="en-US" sz="2400" b="1" dirty="0" smtClean="0">
                <a:solidFill>
                  <a:srgbClr val="C00000"/>
                </a:solidFill>
                <a:latin typeface="メイリオ" panose="020B0604030504040204" pitchFamily="50" charset="-128"/>
                <a:ea typeface="メイリオ" panose="020B0604030504040204" pitchFamily="50" charset="-128"/>
              </a:rPr>
              <a:t>年</a:t>
            </a:r>
            <a:endParaRPr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42" name="正方形/長方形 41"/>
          <p:cNvSpPr/>
          <p:nvPr/>
        </p:nvSpPr>
        <p:spPr>
          <a:xfrm>
            <a:off x="5004048" y="2982232"/>
            <a:ext cx="3666698" cy="646331"/>
          </a:xfrm>
          <a:prstGeom prst="rect">
            <a:avLst/>
          </a:prstGeom>
        </p:spPr>
        <p:txBody>
          <a:bodyPr wrap="square">
            <a:spAutoFit/>
          </a:bodyPr>
          <a:lstStyle/>
          <a:p>
            <a:r>
              <a:rPr lang="ja-JP" altLang="en-US" dirty="0">
                <a:solidFill>
                  <a:schemeClr val="tx1">
                    <a:lumMod val="50000"/>
                    <a:lumOff val="50000"/>
                  </a:schemeClr>
                </a:solidFill>
                <a:latin typeface="メイリオ" panose="020B0604030504040204" pitchFamily="50" charset="-128"/>
                <a:ea typeface="メイリオ" panose="020B0604030504040204" pitchFamily="50" charset="-128"/>
              </a:rPr>
              <a:t>契約会社の切替手続き</a:t>
            </a:r>
            <a:r>
              <a:rPr lang="ja-JP" altLang="en-US" dirty="0" smtClean="0">
                <a:solidFill>
                  <a:schemeClr val="tx1">
                    <a:lumMod val="50000"/>
                    <a:lumOff val="50000"/>
                  </a:schemeClr>
                </a:solidFill>
                <a:latin typeface="メイリオ" panose="020B0604030504040204" pitchFamily="50" charset="-128"/>
                <a:ea typeface="メイリオ" panose="020B0604030504040204" pitchFamily="50" charset="-128"/>
              </a:rPr>
              <a:t>のみで、</a:t>
            </a:r>
            <a:endParaRPr lang="en-US" altLang="ja-JP"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dirty="0" smtClean="0">
                <a:solidFill>
                  <a:schemeClr val="tx1">
                    <a:lumMod val="50000"/>
                    <a:lumOff val="50000"/>
                  </a:schemeClr>
                </a:solidFill>
                <a:latin typeface="メイリオ" panose="020B0604030504040204" pitchFamily="50" charset="-128"/>
                <a:ea typeface="メイリオ" panose="020B0604030504040204" pitchFamily="50" charset="-128"/>
              </a:rPr>
              <a:t>簡単にコストの削減が可能</a:t>
            </a:r>
            <a:endParaRPr lang="en-US" altLang="ja-JP"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5039902" y="5742521"/>
            <a:ext cx="3780569" cy="646331"/>
          </a:xfrm>
          <a:prstGeom prst="rect">
            <a:avLst/>
          </a:prstGeom>
        </p:spPr>
        <p:txBody>
          <a:bodyPr wrap="square">
            <a:spAutoFit/>
          </a:bodyPr>
          <a:lstStyle/>
          <a:p>
            <a:r>
              <a:rPr lang="ja-JP" altLang="en-US" dirty="0" smtClean="0">
                <a:solidFill>
                  <a:schemeClr val="bg2">
                    <a:lumMod val="50000"/>
                  </a:schemeClr>
                </a:solidFill>
                <a:latin typeface="メイリオ" panose="020B0604030504040204" pitchFamily="50" charset="-128"/>
                <a:ea typeface="メイリオ" panose="020B0604030504040204" pitchFamily="50" charset="-128"/>
              </a:rPr>
              <a:t>もちろん品質はこれ</a:t>
            </a:r>
            <a:r>
              <a:rPr lang="ja-JP" altLang="en-US" dirty="0">
                <a:solidFill>
                  <a:schemeClr val="bg2">
                    <a:lumMod val="50000"/>
                  </a:schemeClr>
                </a:solidFill>
                <a:latin typeface="メイリオ" panose="020B0604030504040204" pitchFamily="50" charset="-128"/>
                <a:ea typeface="メイリオ" panose="020B0604030504040204" pitchFamily="50" charset="-128"/>
              </a:rPr>
              <a:t>までと</a:t>
            </a:r>
            <a:r>
              <a:rPr lang="ja-JP" altLang="en-US" dirty="0" smtClean="0">
                <a:solidFill>
                  <a:schemeClr val="bg2">
                    <a:lumMod val="50000"/>
                  </a:schemeClr>
                </a:solidFill>
                <a:latin typeface="メイリオ" panose="020B0604030504040204" pitchFamily="50" charset="-128"/>
                <a:ea typeface="メイリオ" panose="020B0604030504040204" pitchFamily="50" charset="-128"/>
              </a:rPr>
              <a:t>同じ</a:t>
            </a:r>
            <a:endParaRPr lang="en-US" altLang="ja-JP" dirty="0" smtClean="0">
              <a:solidFill>
                <a:schemeClr val="bg2">
                  <a:lumMod val="50000"/>
                </a:schemeClr>
              </a:solidFill>
              <a:latin typeface="メイリオ" panose="020B0604030504040204" pitchFamily="50" charset="-128"/>
              <a:ea typeface="メイリオ" panose="020B0604030504040204" pitchFamily="50" charset="-128"/>
            </a:endParaRPr>
          </a:p>
          <a:p>
            <a:r>
              <a:rPr lang="ja-JP" altLang="en-US" dirty="0" smtClean="0">
                <a:solidFill>
                  <a:schemeClr val="bg2">
                    <a:lumMod val="50000"/>
                  </a:schemeClr>
                </a:solidFill>
                <a:latin typeface="メイリオ" panose="020B0604030504040204" pitchFamily="50" charset="-128"/>
                <a:ea typeface="メイリオ" panose="020B0604030504040204" pitchFamily="50" charset="-128"/>
              </a:rPr>
              <a:t>電気</a:t>
            </a:r>
            <a:r>
              <a:rPr lang="ja-JP" altLang="en-US" dirty="0">
                <a:solidFill>
                  <a:schemeClr val="bg2">
                    <a:lumMod val="50000"/>
                  </a:schemeClr>
                </a:solidFill>
                <a:latin typeface="メイリオ" panose="020B0604030504040204" pitchFamily="50" charset="-128"/>
                <a:ea typeface="メイリオ" panose="020B0604030504040204" pitchFamily="50" charset="-128"/>
              </a:rPr>
              <a:t>をお届けします。</a:t>
            </a:r>
            <a:endParaRPr lang="en-US" altLang="ja-JP" dirty="0" smtClean="0">
              <a:solidFill>
                <a:schemeClr val="bg2">
                  <a:lumMod val="50000"/>
                </a:schemeClr>
              </a:solidFill>
              <a:latin typeface="メイリオ" panose="020B0604030504040204" pitchFamily="50" charset="-128"/>
              <a:ea typeface="メイリオ" panose="020B0604030504040204" pitchFamily="50" charset="-128"/>
            </a:endParaRPr>
          </a:p>
        </p:txBody>
      </p:sp>
      <p:sp>
        <p:nvSpPr>
          <p:cNvPr id="33" name="正方形/長方形 32"/>
          <p:cNvSpPr/>
          <p:nvPr/>
        </p:nvSpPr>
        <p:spPr>
          <a:xfrm>
            <a:off x="3457925" y="4513313"/>
            <a:ext cx="543503" cy="284494"/>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9386" y="738184"/>
            <a:ext cx="461085" cy="530576"/>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283" y="2442938"/>
            <a:ext cx="1602480" cy="1271809"/>
          </a:xfrm>
          <a:prstGeom prst="rect">
            <a:avLst/>
          </a:prstGeom>
        </p:spPr>
      </p:pic>
      <p:sp>
        <p:nvSpPr>
          <p:cNvPr id="47" name="テキスト ボックス 46"/>
          <p:cNvSpPr txBox="1"/>
          <p:nvPr/>
        </p:nvSpPr>
        <p:spPr>
          <a:xfrm>
            <a:off x="3377654" y="4527613"/>
            <a:ext cx="704039" cy="276999"/>
          </a:xfrm>
          <a:prstGeom prst="rect">
            <a:avLst/>
          </a:prstGeom>
          <a:noFill/>
        </p:spPr>
        <p:txBody>
          <a:bodyPr wrap="square" rtlCol="0">
            <a:spAutoFit/>
          </a:bodyPr>
          <a:lstStyle/>
          <a:p>
            <a:pPr algn="ctr"/>
            <a:r>
              <a:rPr lang="en-US" altLang="ja-JP" sz="1200" b="1" dirty="0" smtClean="0">
                <a:solidFill>
                  <a:schemeClr val="bg1"/>
                </a:solidFill>
                <a:latin typeface="メイリオ" panose="020B0604030504040204" pitchFamily="50" charset="-128"/>
                <a:ea typeface="メイリオ" panose="020B0604030504040204" pitchFamily="50" charset="-128"/>
              </a:rPr>
              <a:t>21</a:t>
            </a:r>
            <a:r>
              <a:rPr lang="ja-JP" altLang="en-US" sz="12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5"/>
          <a:stretch>
            <a:fillRect/>
          </a:stretch>
        </p:blipFill>
        <p:spPr>
          <a:xfrm>
            <a:off x="417510" y="5321049"/>
            <a:ext cx="1905000" cy="1067803"/>
          </a:xfrm>
          <a:prstGeom prst="rect">
            <a:avLst/>
          </a:prstGeom>
        </p:spPr>
      </p:pic>
    </p:spTree>
    <p:extLst>
      <p:ext uri="{BB962C8B-B14F-4D97-AF65-F5344CB8AC3E}">
        <p14:creationId xmlns:p14="http://schemas.microsoft.com/office/powerpoint/2010/main" val="191854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idx="4294967295"/>
          </p:nvPr>
        </p:nvSpPr>
        <p:spPr>
          <a:xfrm>
            <a:off x="1542256" y="200887"/>
            <a:ext cx="6059488" cy="501803"/>
          </a:xfrm>
        </p:spPr>
        <p:txBody>
          <a:bodyPr>
            <a:normAutofit/>
          </a:bodyPr>
          <a:lstStyle/>
          <a:p>
            <a:r>
              <a:rPr lang="en-US" altLang="ja-JP" sz="2400" b="1" dirty="0" smtClean="0"/>
              <a:t>2</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400" b="1" dirty="0"/>
              <a:t>電気料金</a:t>
            </a:r>
            <a:r>
              <a:rPr lang="ja-JP" altLang="en-US" sz="2400" b="1" dirty="0" smtClean="0"/>
              <a:t>削減（</a:t>
            </a: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LED</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レンタル）</a:t>
            </a:r>
            <a:endParaRPr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423466" y="938617"/>
            <a:ext cx="8438819" cy="892552"/>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初期コスト０円で始められ、</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年間の契約期間内でも途中解約に伴う違約金は一切無し。</a:t>
            </a:r>
          </a:p>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契約期間終了後</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rPr>
              <a:t>の</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LED</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rPr>
              <a:t>は</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お客様の</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rPr>
              <a:t>所有となる、</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“クレジットでもリースでもない”</a:t>
            </a:r>
            <a:endPar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rPr>
              <a:t>LED</a:t>
            </a: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rPr>
              <a:t>の導入方法です。</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1" name="グループ化 10"/>
          <p:cNvGrpSpPr/>
          <p:nvPr/>
        </p:nvGrpSpPr>
        <p:grpSpPr>
          <a:xfrm>
            <a:off x="621538" y="2067097"/>
            <a:ext cx="603877" cy="596142"/>
            <a:chOff x="539552" y="908720"/>
            <a:chExt cx="1858962" cy="183515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908720"/>
              <a:ext cx="1858962"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8490" y="2466127"/>
              <a:ext cx="26828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テキスト ボックス 41"/>
          <p:cNvSpPr txBox="1"/>
          <p:nvPr/>
        </p:nvSpPr>
        <p:spPr>
          <a:xfrm>
            <a:off x="1267256" y="2191044"/>
            <a:ext cx="3672408" cy="400110"/>
          </a:xfrm>
          <a:prstGeom prst="rect">
            <a:avLst/>
          </a:prstGeom>
          <a:noFill/>
        </p:spPr>
        <p:txBody>
          <a:bodyPr wrap="square" rtlCol="0">
            <a:spAutoFit/>
          </a:bodyPr>
          <a:lstStyle/>
          <a:p>
            <a:r>
              <a:rPr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リスクゼロの安心サービス</a:t>
            </a:r>
            <a:endPar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5" name="図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63539" y="3084493"/>
            <a:ext cx="7816921" cy="32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p:nvPr/>
        </p:nvGrpSpPr>
        <p:grpSpPr>
          <a:xfrm>
            <a:off x="630550" y="3074868"/>
            <a:ext cx="8024649" cy="3232613"/>
            <a:chOff x="-4577068" y="3331789"/>
            <a:chExt cx="7816921" cy="3232613"/>
          </a:xfrm>
        </p:grpSpPr>
        <p:grpSp>
          <p:nvGrpSpPr>
            <p:cNvPr id="9" name="グループ化 8"/>
            <p:cNvGrpSpPr/>
            <p:nvPr/>
          </p:nvGrpSpPr>
          <p:grpSpPr>
            <a:xfrm>
              <a:off x="-4577068" y="3331789"/>
              <a:ext cx="7816921" cy="3232613"/>
              <a:chOff x="-4702096" y="3331789"/>
              <a:chExt cx="7816921" cy="3232613"/>
            </a:xfrm>
          </p:grpSpPr>
          <p:pic>
            <p:nvPicPr>
              <p:cNvPr id="40" name="図 39"/>
              <p:cNvPicPr>
                <a:picLocks noChangeAspect="1"/>
              </p:cNvPicPr>
              <p:nvPr/>
            </p:nvPicPr>
            <p:blipFill>
              <a:blip r:embed="rId6"/>
              <a:stretch>
                <a:fillRect/>
              </a:stretch>
            </p:blipFill>
            <p:spPr>
              <a:xfrm>
                <a:off x="2058763" y="5333701"/>
                <a:ext cx="312356" cy="338386"/>
              </a:xfrm>
              <a:prstGeom prst="rect">
                <a:avLst/>
              </a:prstGeom>
            </p:spPr>
          </p:pic>
          <p:sp>
            <p:nvSpPr>
              <p:cNvPr id="3" name="正方形/長方形 2"/>
              <p:cNvSpPr/>
              <p:nvPr/>
            </p:nvSpPr>
            <p:spPr>
              <a:xfrm>
                <a:off x="-4702096" y="3331789"/>
                <a:ext cx="7816921" cy="3232613"/>
              </a:xfrm>
              <a:prstGeom prst="rect">
                <a:avLst/>
              </a:prstGeom>
              <a:solidFill>
                <a:srgbClr val="D8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4126032" y="3464360"/>
                <a:ext cx="3429144" cy="553998"/>
              </a:xfrm>
              <a:prstGeom prst="rect">
                <a:avLst/>
              </a:prstGeom>
              <a:noFill/>
            </p:spPr>
            <p:txBody>
              <a:bodyPr wrap="none" rtlCol="0">
                <a:spAutoFit/>
              </a:bodyPr>
              <a:lstStyle/>
              <a:p>
                <a:r>
                  <a:rPr kumimoji="1" lang="ja-JP" altLang="en-US" sz="1900" b="1" dirty="0" smtClean="0">
                    <a:solidFill>
                      <a:schemeClr val="tx1">
                        <a:lumMod val="85000"/>
                        <a:lumOff val="15000"/>
                      </a:schemeClr>
                    </a:solidFill>
                    <a:latin typeface="メイリオ" panose="020B0604030504040204" pitchFamily="50" charset="-128"/>
                    <a:ea typeface="メイリオ" panose="020B0604030504040204" pitchFamily="50" charset="-128"/>
                  </a:rPr>
                  <a:t>初期コスト</a:t>
                </a:r>
                <a:r>
                  <a:rPr kumimoji="1" lang="ja-JP" altLang="en-US" sz="1900" b="1" dirty="0" smtClean="0">
                    <a:solidFill>
                      <a:srgbClr val="FF0000"/>
                    </a:solidFill>
                    <a:latin typeface="メイリオ" panose="020B0604030504040204" pitchFamily="50" charset="-128"/>
                    <a:ea typeface="メイリオ" panose="020B0604030504040204" pitchFamily="50" charset="-128"/>
                  </a:rPr>
                  <a:t>完全</a:t>
                </a:r>
                <a:r>
                  <a:rPr kumimoji="1" lang="en-US" altLang="ja-JP" sz="1900" b="1" dirty="0" smtClean="0">
                    <a:solidFill>
                      <a:srgbClr val="FF0000"/>
                    </a:solidFill>
                    <a:latin typeface="メイリオ" panose="020B0604030504040204" pitchFamily="50" charset="-128"/>
                    <a:ea typeface="メイリオ" panose="020B0604030504040204" pitchFamily="50" charset="-128"/>
                  </a:rPr>
                  <a:t>0</a:t>
                </a:r>
                <a:r>
                  <a:rPr kumimoji="1" lang="ja-JP" altLang="en-US" sz="1900" b="1" dirty="0" smtClean="0">
                    <a:solidFill>
                      <a:srgbClr val="FF0000"/>
                    </a:solidFill>
                    <a:latin typeface="メイリオ" panose="020B0604030504040204" pitchFamily="50" charset="-128"/>
                    <a:ea typeface="メイリオ" panose="020B0604030504040204" pitchFamily="50" charset="-128"/>
                  </a:rPr>
                  <a:t>円！</a:t>
                </a:r>
                <a:endParaRPr kumimoji="1" lang="en-US" altLang="ja-JP" sz="1900" b="1" dirty="0" smtClean="0">
                  <a:solidFill>
                    <a:srgbClr val="FF0000"/>
                  </a:solidFill>
                  <a:latin typeface="メイリオ" panose="020B0604030504040204" pitchFamily="50" charset="-128"/>
                  <a:ea typeface="メイリオ" panose="020B0604030504040204" pitchFamily="50" charset="-128"/>
                </a:endParaRPr>
              </a:p>
              <a:p>
                <a:r>
                  <a:rPr lang="ja-JP" altLang="en-US" sz="1100" b="1" dirty="0" smtClean="0">
                    <a:solidFill>
                      <a:schemeClr val="tx1">
                        <a:lumMod val="85000"/>
                        <a:lumOff val="15000"/>
                      </a:schemeClr>
                    </a:solidFill>
                    <a:latin typeface="メイリオ" panose="020B0604030504040204" pitchFamily="50" charset="-128"/>
                    <a:ea typeface="メイリオ" panose="020B0604030504040204" pitchFamily="50" charset="-128"/>
                  </a:rPr>
                  <a:t>（初期工事費・預かり金・保証金等も一切なし！）</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6"/>
              <a:stretch>
                <a:fillRect/>
              </a:stretch>
            </p:blipFill>
            <p:spPr>
              <a:xfrm>
                <a:off x="-4349488" y="3460614"/>
                <a:ext cx="312356" cy="338386"/>
              </a:xfrm>
              <a:prstGeom prst="rect">
                <a:avLst/>
              </a:prstGeom>
            </p:spPr>
          </p:pic>
          <p:sp>
            <p:nvSpPr>
              <p:cNvPr id="13" name="テキスト ボックス 12"/>
              <p:cNvSpPr txBox="1"/>
              <p:nvPr/>
            </p:nvSpPr>
            <p:spPr>
              <a:xfrm>
                <a:off x="-4126032" y="4004815"/>
                <a:ext cx="3108543" cy="553998"/>
              </a:xfrm>
              <a:prstGeom prst="rect">
                <a:avLst/>
              </a:prstGeom>
              <a:noFill/>
            </p:spPr>
            <p:txBody>
              <a:bodyPr wrap="none" rtlCol="0">
                <a:spAutoFit/>
              </a:bodyPr>
              <a:lstStyle/>
              <a:p>
                <a:r>
                  <a:rPr kumimoji="1" lang="ja-JP" altLang="en-US" sz="1900" b="1" dirty="0" smtClean="0">
                    <a:solidFill>
                      <a:schemeClr val="tx1">
                        <a:lumMod val="85000"/>
                        <a:lumOff val="15000"/>
                      </a:schemeClr>
                    </a:solidFill>
                    <a:latin typeface="メイリオ" panose="020B0604030504040204" pitchFamily="50" charset="-128"/>
                    <a:ea typeface="メイリオ" panose="020B0604030504040204" pitchFamily="50" charset="-128"/>
                  </a:rPr>
                  <a:t>工事費を含めてレンタル！</a:t>
                </a:r>
                <a:endParaRPr kumimoji="1" lang="en-US" altLang="ja-JP" sz="1900" b="1" dirty="0" smtClean="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1100" b="1" dirty="0" smtClean="0">
                    <a:solidFill>
                      <a:schemeClr val="tx1">
                        <a:lumMod val="85000"/>
                        <a:lumOff val="15000"/>
                      </a:schemeClr>
                    </a:solidFill>
                    <a:latin typeface="メイリオ" panose="020B0604030504040204" pitchFamily="50" charset="-128"/>
                    <a:ea typeface="メイリオ" panose="020B0604030504040204" pitchFamily="50" charset="-128"/>
                  </a:rPr>
                  <a:t>（高所作業・安定器工事・調光器工事込）</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a:blip r:embed="rId6"/>
              <a:stretch>
                <a:fillRect/>
              </a:stretch>
            </p:blipFill>
            <p:spPr>
              <a:xfrm>
                <a:off x="-4349488" y="4001069"/>
                <a:ext cx="312356" cy="338386"/>
              </a:xfrm>
              <a:prstGeom prst="rect">
                <a:avLst/>
              </a:prstGeom>
            </p:spPr>
          </p:pic>
          <p:sp>
            <p:nvSpPr>
              <p:cNvPr id="15" name="テキスト ボックス 14"/>
              <p:cNvSpPr txBox="1"/>
              <p:nvPr/>
            </p:nvSpPr>
            <p:spPr>
              <a:xfrm>
                <a:off x="-4126032" y="4604926"/>
                <a:ext cx="3147015" cy="846386"/>
              </a:xfrm>
              <a:prstGeom prst="rect">
                <a:avLst/>
              </a:prstGeom>
              <a:noFill/>
            </p:spPr>
            <p:txBody>
              <a:bodyPr wrap="none" rtlCol="0">
                <a:spAutoFit/>
              </a:bodyPr>
              <a:lstStyle/>
              <a:p>
                <a:r>
                  <a:rPr kumimoji="1" lang="en-US" altLang="ja-JP" sz="1900" b="1" dirty="0" smtClean="0">
                    <a:solidFill>
                      <a:srgbClr val="FF0000"/>
                    </a:solidFill>
                    <a:latin typeface="メイリオ" panose="020B0604030504040204" pitchFamily="50" charset="-128"/>
                    <a:ea typeface="メイリオ" panose="020B0604030504040204" pitchFamily="50" charset="-128"/>
                  </a:rPr>
                  <a:t>3,000</a:t>
                </a:r>
                <a:r>
                  <a:rPr kumimoji="1" lang="ja-JP" altLang="en-US" sz="1900" b="1" dirty="0" smtClean="0">
                    <a:solidFill>
                      <a:srgbClr val="FF0000"/>
                    </a:solidFill>
                    <a:latin typeface="メイリオ" panose="020B0604030504040204" pitchFamily="50" charset="-128"/>
                    <a:ea typeface="メイリオ" panose="020B0604030504040204" pitchFamily="50" charset="-128"/>
                  </a:rPr>
                  <a:t>種類</a:t>
                </a:r>
                <a:r>
                  <a:rPr kumimoji="1" lang="ja-JP" altLang="en-US" sz="1900" b="1" dirty="0" smtClean="0">
                    <a:solidFill>
                      <a:schemeClr val="tx1">
                        <a:lumMod val="85000"/>
                        <a:lumOff val="15000"/>
                      </a:schemeClr>
                    </a:solidFill>
                    <a:latin typeface="メイリオ" panose="020B0604030504040204" pitchFamily="50" charset="-128"/>
                    <a:ea typeface="メイリオ" panose="020B0604030504040204" pitchFamily="50" charset="-128"/>
                  </a:rPr>
                  <a:t>を超える</a:t>
                </a:r>
                <a:endParaRPr kumimoji="1" lang="en-US" altLang="ja-JP" sz="1900" b="1" dirty="0" smtClean="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1900" b="1" dirty="0">
                    <a:solidFill>
                      <a:schemeClr val="tx1">
                        <a:lumMod val="85000"/>
                        <a:lumOff val="15000"/>
                      </a:schemeClr>
                    </a:solidFill>
                    <a:latin typeface="メイリオ" panose="020B0604030504040204" pitchFamily="50" charset="-128"/>
                    <a:ea typeface="メイリオ" panose="020B0604030504040204" pitchFamily="50" charset="-128"/>
                  </a:rPr>
                  <a:t>豊富</a:t>
                </a:r>
                <a:r>
                  <a:rPr lang="ja-JP" altLang="en-US" sz="1900" b="1" dirty="0" smtClean="0">
                    <a:solidFill>
                      <a:schemeClr val="tx1">
                        <a:lumMod val="85000"/>
                        <a:lumOff val="15000"/>
                      </a:schemeClr>
                    </a:solidFill>
                    <a:latin typeface="メイリオ" panose="020B0604030504040204" pitchFamily="50" charset="-128"/>
                    <a:ea typeface="メイリオ" panose="020B0604030504040204" pitchFamily="50" charset="-128"/>
                  </a:rPr>
                  <a:t>なラインナップ！</a:t>
                </a:r>
                <a:endParaRPr kumimoji="1" lang="en-US" altLang="ja-JP" sz="1900" b="1" dirty="0" smtClean="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1100" b="1" dirty="0" smtClean="0">
                    <a:solidFill>
                      <a:schemeClr val="tx1">
                        <a:lumMod val="85000"/>
                        <a:lumOff val="15000"/>
                      </a:schemeClr>
                    </a:solidFill>
                    <a:latin typeface="メイリオ" panose="020B0604030504040204" pitchFamily="50" charset="-128"/>
                    <a:ea typeface="メイリオ" panose="020B0604030504040204" pitchFamily="50" charset="-128"/>
                  </a:rPr>
                  <a:t>（国内外の大手メーカー品を多数取り扱い！）</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6"/>
              <a:stretch>
                <a:fillRect/>
              </a:stretch>
            </p:blipFill>
            <p:spPr>
              <a:xfrm>
                <a:off x="-4349488" y="4601180"/>
                <a:ext cx="312356" cy="338386"/>
              </a:xfrm>
              <a:prstGeom prst="rect">
                <a:avLst/>
              </a:prstGeom>
            </p:spPr>
          </p:pic>
          <p:sp>
            <p:nvSpPr>
              <p:cNvPr id="17" name="テキスト ボックス 16"/>
              <p:cNvSpPr txBox="1"/>
              <p:nvPr/>
            </p:nvSpPr>
            <p:spPr>
              <a:xfrm>
                <a:off x="-4126032" y="5459572"/>
                <a:ext cx="3621504" cy="384721"/>
              </a:xfrm>
              <a:prstGeom prst="rect">
                <a:avLst/>
              </a:prstGeom>
              <a:noFill/>
            </p:spPr>
            <p:txBody>
              <a:bodyPr wrap="none" rtlCol="0">
                <a:spAutoFit/>
              </a:bodyPr>
              <a:lstStyle/>
              <a:p>
                <a:r>
                  <a:rPr kumimoji="1" lang="ja-JP" altLang="en-US" sz="1900" b="1" dirty="0" smtClean="0">
                    <a:solidFill>
                      <a:schemeClr val="tx1">
                        <a:lumMod val="85000"/>
                        <a:lumOff val="15000"/>
                      </a:schemeClr>
                    </a:solidFill>
                    <a:latin typeface="メイリオ" panose="020B0604030504040204" pitchFamily="50" charset="-128"/>
                    <a:ea typeface="メイリオ" panose="020B0604030504040204" pitchFamily="50" charset="-128"/>
                  </a:rPr>
                  <a:t>資産計上不要</a:t>
                </a:r>
                <a:r>
                  <a:rPr lang="ja-JP" altLang="en-US" sz="1100" b="1" dirty="0" smtClean="0">
                    <a:solidFill>
                      <a:schemeClr val="tx1">
                        <a:lumMod val="85000"/>
                        <a:lumOff val="15000"/>
                      </a:schemeClr>
                    </a:solidFill>
                    <a:latin typeface="メイリオ" panose="020B0604030504040204" pitchFamily="50" charset="-128"/>
                    <a:ea typeface="メイリオ" panose="020B0604030504040204" pitchFamily="50" charset="-128"/>
                  </a:rPr>
                  <a:t>（毎月の経費計上が可能です）</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a:blip r:embed="rId6"/>
              <a:stretch>
                <a:fillRect/>
              </a:stretch>
            </p:blipFill>
            <p:spPr>
              <a:xfrm>
                <a:off x="-4349488" y="5455826"/>
                <a:ext cx="312356" cy="338386"/>
              </a:xfrm>
              <a:prstGeom prst="rect">
                <a:avLst/>
              </a:prstGeom>
            </p:spPr>
          </p:pic>
          <p:sp>
            <p:nvSpPr>
              <p:cNvPr id="19" name="テキスト ボックス 18"/>
              <p:cNvSpPr txBox="1"/>
              <p:nvPr/>
            </p:nvSpPr>
            <p:spPr>
              <a:xfrm>
                <a:off x="-4126032" y="5932385"/>
                <a:ext cx="5145961" cy="384721"/>
              </a:xfrm>
              <a:prstGeom prst="rect">
                <a:avLst/>
              </a:prstGeom>
              <a:noFill/>
            </p:spPr>
            <p:txBody>
              <a:bodyPr wrap="none" rtlCol="0">
                <a:spAutoFit/>
              </a:bodyPr>
              <a:lstStyle/>
              <a:p>
                <a:r>
                  <a:rPr kumimoji="1" lang="en-US" altLang="ja-JP" sz="1900" b="1" dirty="0" smtClean="0">
                    <a:solidFill>
                      <a:schemeClr val="tx1">
                        <a:lumMod val="85000"/>
                        <a:lumOff val="15000"/>
                      </a:schemeClr>
                    </a:solidFill>
                    <a:latin typeface="メイリオ" panose="020B0604030504040204" pitchFamily="50" charset="-128"/>
                    <a:ea typeface="メイリオ" panose="020B0604030504040204" pitchFamily="50" charset="-128"/>
                  </a:rPr>
                  <a:t>5</a:t>
                </a:r>
                <a:r>
                  <a:rPr kumimoji="1" lang="ja-JP" altLang="en-US" sz="1900" b="1" dirty="0" smtClean="0">
                    <a:solidFill>
                      <a:schemeClr val="tx1">
                        <a:lumMod val="85000"/>
                        <a:lumOff val="15000"/>
                      </a:schemeClr>
                    </a:solidFill>
                    <a:latin typeface="メイリオ" panose="020B0604030504040204" pitchFamily="50" charset="-128"/>
                    <a:ea typeface="メイリオ" panose="020B0604030504040204" pitchFamily="50" charset="-128"/>
                  </a:rPr>
                  <a:t>年後は</a:t>
                </a:r>
                <a:r>
                  <a:rPr kumimoji="1" lang="ja-JP" altLang="en-US" sz="1900" b="1" dirty="0" smtClean="0">
                    <a:solidFill>
                      <a:srgbClr val="FF0000"/>
                    </a:solidFill>
                    <a:latin typeface="メイリオ" panose="020B0604030504040204" pitchFamily="50" charset="-128"/>
                    <a:ea typeface="メイリオ" panose="020B0604030504040204" pitchFamily="50" charset="-128"/>
                  </a:rPr>
                  <a:t>お客様のものに！</a:t>
                </a:r>
                <a:r>
                  <a:rPr lang="ja-JP" altLang="en-US" sz="11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b="1" dirty="0" smtClean="0">
                    <a:solidFill>
                      <a:schemeClr val="tx1">
                        <a:lumMod val="85000"/>
                        <a:lumOff val="15000"/>
                      </a:schemeClr>
                    </a:solidFill>
                    <a:latin typeface="メイリオ" panose="020B0604030504040204" pitchFamily="50" charset="-128"/>
                    <a:ea typeface="メイリオ" panose="020B0604030504040204" pitchFamily="50" charset="-128"/>
                  </a:rPr>
                  <a:t>再レンタル・追加料金不要）</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21" name="図 20"/>
              <p:cNvPicPr>
                <a:picLocks noChangeAspect="1"/>
              </p:cNvPicPr>
              <p:nvPr/>
            </p:nvPicPr>
            <p:blipFill>
              <a:blip r:embed="rId6"/>
              <a:stretch>
                <a:fillRect/>
              </a:stretch>
            </p:blipFill>
            <p:spPr>
              <a:xfrm>
                <a:off x="-4349488" y="5928639"/>
                <a:ext cx="312356" cy="338386"/>
              </a:xfrm>
              <a:prstGeom prst="rect">
                <a:avLst/>
              </a:prstGeom>
            </p:spPr>
          </p:pic>
          <p:pic>
            <p:nvPicPr>
              <p:cNvPr id="22" name="図 21"/>
              <p:cNvPicPr>
                <a:picLocks noChangeAspect="1"/>
              </p:cNvPicPr>
              <p:nvPr/>
            </p:nvPicPr>
            <p:blipFill>
              <a:blip r:embed="rId6"/>
              <a:stretch>
                <a:fillRect/>
              </a:stretch>
            </p:blipFill>
            <p:spPr>
              <a:xfrm>
                <a:off x="-585160" y="3482758"/>
                <a:ext cx="312356" cy="338386"/>
              </a:xfrm>
              <a:prstGeom prst="rect">
                <a:avLst/>
              </a:prstGeom>
            </p:spPr>
          </p:pic>
          <p:sp>
            <p:nvSpPr>
              <p:cNvPr id="23" name="テキスト ボックス 22"/>
              <p:cNvSpPr txBox="1"/>
              <p:nvPr/>
            </p:nvSpPr>
            <p:spPr>
              <a:xfrm>
                <a:off x="-314319" y="3482758"/>
                <a:ext cx="3005951" cy="553998"/>
              </a:xfrm>
              <a:prstGeom prst="rect">
                <a:avLst/>
              </a:prstGeom>
              <a:noFill/>
            </p:spPr>
            <p:txBody>
              <a:bodyPr wrap="none" rtlCol="0">
                <a:spAutoFit/>
              </a:bodyPr>
              <a:lstStyle/>
              <a:p>
                <a:r>
                  <a:rPr kumimoji="1" lang="ja-JP" altLang="en-US" sz="1900" b="1" dirty="0" smtClean="0">
                    <a:solidFill>
                      <a:schemeClr val="tx1">
                        <a:lumMod val="85000"/>
                        <a:lumOff val="15000"/>
                      </a:schemeClr>
                    </a:solidFill>
                    <a:latin typeface="メイリオ" panose="020B0604030504040204" pitchFamily="50" charset="-128"/>
                    <a:ea typeface="メイリオ" panose="020B0604030504040204" pitchFamily="50" charset="-128"/>
                  </a:rPr>
                  <a:t>借入金を使用しない！</a:t>
                </a:r>
                <a:endParaRPr kumimoji="1" lang="en-US" altLang="ja-JP" sz="1900" b="1" dirty="0" smtClean="0">
                  <a:solidFill>
                    <a:srgbClr val="FF0000"/>
                  </a:solidFill>
                  <a:latin typeface="メイリオ" panose="020B0604030504040204" pitchFamily="50" charset="-128"/>
                  <a:ea typeface="メイリオ" panose="020B0604030504040204" pitchFamily="50" charset="-128"/>
                </a:endParaRPr>
              </a:p>
              <a:p>
                <a:r>
                  <a:rPr lang="ja-JP" altLang="en-US" sz="1100" b="1" dirty="0" smtClean="0">
                    <a:solidFill>
                      <a:schemeClr val="tx1">
                        <a:lumMod val="85000"/>
                        <a:lumOff val="15000"/>
                      </a:schemeClr>
                    </a:solidFill>
                    <a:latin typeface="メイリオ" panose="020B0604030504040204" pitchFamily="50" charset="-128"/>
                    <a:ea typeface="メイリオ" panose="020B0604030504040204" pitchFamily="50" charset="-128"/>
                  </a:rPr>
                  <a:t>（レンタルのため、信用枠に影響しません）</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314319" y="4047182"/>
                <a:ext cx="3108543" cy="553998"/>
              </a:xfrm>
              <a:prstGeom prst="rect">
                <a:avLst/>
              </a:prstGeom>
              <a:noFill/>
            </p:spPr>
            <p:txBody>
              <a:bodyPr wrap="none" rtlCol="0">
                <a:spAutoFit/>
              </a:bodyPr>
              <a:lstStyle/>
              <a:p>
                <a:r>
                  <a:rPr kumimoji="1" lang="ja-JP" altLang="en-US" sz="1900" b="1" dirty="0" smtClean="0">
                    <a:solidFill>
                      <a:schemeClr val="tx1">
                        <a:lumMod val="85000"/>
                        <a:lumOff val="15000"/>
                      </a:schemeClr>
                    </a:solidFill>
                    <a:latin typeface="メイリオ" panose="020B0604030504040204" pitchFamily="50" charset="-128"/>
                    <a:ea typeface="メイリオ" panose="020B0604030504040204" pitchFamily="50" charset="-128"/>
                  </a:rPr>
                  <a:t>試算結果を見て導入判断！</a:t>
                </a:r>
                <a:endParaRPr kumimoji="1" lang="en-US" altLang="ja-JP" sz="1900" b="1" dirty="0" smtClean="0">
                  <a:solidFill>
                    <a:srgbClr val="FF0000"/>
                  </a:solidFill>
                  <a:latin typeface="メイリオ" panose="020B0604030504040204" pitchFamily="50" charset="-128"/>
                  <a:ea typeface="メイリオ" panose="020B0604030504040204" pitchFamily="50" charset="-128"/>
                </a:endParaRPr>
              </a:p>
              <a:p>
                <a:r>
                  <a:rPr lang="ja-JP" altLang="en-US" sz="1100" b="1" dirty="0" smtClean="0">
                    <a:solidFill>
                      <a:schemeClr val="tx1">
                        <a:lumMod val="85000"/>
                        <a:lumOff val="15000"/>
                      </a:schemeClr>
                    </a:solidFill>
                    <a:latin typeface="メイリオ" panose="020B0604030504040204" pitchFamily="50" charset="-128"/>
                    <a:ea typeface="メイリオ" panose="020B0604030504040204" pitchFamily="50" charset="-128"/>
                  </a:rPr>
                  <a:t>（「導入シミュレーション」を無料作成）</a:t>
                </a:r>
                <a:endParaRPr kumimoji="1" lang="ja-JP" altLang="en-US" sz="11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43" name="図 42"/>
              <p:cNvPicPr>
                <a:picLocks noChangeAspect="1"/>
              </p:cNvPicPr>
              <p:nvPr/>
            </p:nvPicPr>
            <p:blipFill>
              <a:blip r:embed="rId6"/>
              <a:stretch>
                <a:fillRect/>
              </a:stretch>
            </p:blipFill>
            <p:spPr>
              <a:xfrm>
                <a:off x="-589016" y="4063898"/>
                <a:ext cx="305643" cy="338386"/>
              </a:xfrm>
              <a:prstGeom prst="rect">
                <a:avLst/>
              </a:prstGeom>
            </p:spPr>
          </p:pic>
        </p:grpSp>
        <p:sp>
          <p:nvSpPr>
            <p:cNvPr id="10" name="円形吹き出し 9"/>
            <p:cNvSpPr/>
            <p:nvPr/>
          </p:nvSpPr>
          <p:spPr>
            <a:xfrm>
              <a:off x="-108520" y="4725144"/>
              <a:ext cx="3024336" cy="1224136"/>
            </a:xfrm>
            <a:prstGeom prst="wedgeEllipseCallout">
              <a:avLst>
                <a:gd name="adj1" fmla="val -42992"/>
                <a:gd name="adj2" fmla="val 50050"/>
              </a:avLst>
            </a:prstGeom>
            <a:solidFill>
              <a:schemeClr val="bg1"/>
            </a:solidFill>
            <a:ln>
              <a:noFill/>
            </a:ln>
            <a:effectLst>
              <a:outerShdw blurRad="2032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smtClean="0">
                  <a:solidFill>
                    <a:srgbClr val="006600"/>
                  </a:solidFill>
                  <a:latin typeface="メイリオ" panose="020B0604030504040204" pitchFamily="50" charset="-128"/>
                  <a:ea typeface="メイリオ" panose="020B0604030504040204" pitchFamily="50" charset="-128"/>
                </a:rPr>
                <a:t>レンタルなのに</a:t>
              </a:r>
              <a:endParaRPr lang="en-US" altLang="ja-JP" b="1" dirty="0" smtClean="0">
                <a:solidFill>
                  <a:srgbClr val="006600"/>
                </a:solidFill>
                <a:latin typeface="メイリオ" panose="020B0604030504040204" pitchFamily="50" charset="-128"/>
                <a:ea typeface="メイリオ" panose="020B0604030504040204" pitchFamily="50" charset="-128"/>
              </a:endParaRPr>
            </a:p>
            <a:p>
              <a:pPr algn="ctr"/>
              <a:r>
                <a:rPr kumimoji="1" lang="ja-JP" altLang="en-US" b="1" dirty="0">
                  <a:solidFill>
                    <a:srgbClr val="006600"/>
                  </a:solidFill>
                  <a:latin typeface="メイリオ" panose="020B0604030504040204" pitchFamily="50" charset="-128"/>
                  <a:ea typeface="メイリオ" panose="020B0604030504040204" pitchFamily="50" charset="-128"/>
                </a:rPr>
                <a:t>掛け捨</a:t>
              </a:r>
              <a:r>
                <a:rPr kumimoji="1" lang="ja-JP" altLang="en-US" b="1" dirty="0" smtClean="0">
                  <a:solidFill>
                    <a:srgbClr val="006600"/>
                  </a:solidFill>
                  <a:latin typeface="メイリオ" panose="020B0604030504040204" pitchFamily="50" charset="-128"/>
                  <a:ea typeface="メイリオ" panose="020B0604030504040204" pitchFamily="50" charset="-128"/>
                </a:rPr>
                <a:t>てじゃない</a:t>
              </a:r>
              <a:r>
                <a:rPr kumimoji="1" lang="ja-JP" altLang="en-US" dirty="0" smtClean="0">
                  <a:solidFill>
                    <a:srgbClr val="006600"/>
                  </a:solidFill>
                  <a:latin typeface="メイリオ" panose="020B0604030504040204" pitchFamily="50" charset="-128"/>
                  <a:ea typeface="メイリオ" panose="020B0604030504040204" pitchFamily="50" charset="-128"/>
                </a:rPr>
                <a:t>！</a:t>
              </a:r>
              <a:endParaRPr kumimoji="1" lang="ja-JP" altLang="en-US" dirty="0">
                <a:solidFill>
                  <a:srgbClr val="0066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83037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3252513" y="4994566"/>
            <a:ext cx="495245" cy="855072"/>
          </a:xfrm>
          <a:prstGeom prst="rect">
            <a:avLst/>
          </a:prstGeom>
          <a:solidFill>
            <a:schemeClr val="bg1">
              <a:lumMod val="50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251520" y="840904"/>
            <a:ext cx="6059488" cy="5040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smtClean="0">
                <a:solidFill>
                  <a:schemeClr val="tx1">
                    <a:lumMod val="65000"/>
                    <a:lumOff val="35000"/>
                  </a:schemeClr>
                </a:solidFill>
              </a:rPr>
              <a:t>削減事例</a:t>
            </a:r>
            <a:endParaRPr lang="ja-JP" altLang="en-US" sz="2400" b="1" dirty="0">
              <a:solidFill>
                <a:schemeClr val="tx1">
                  <a:lumMod val="65000"/>
                  <a:lumOff val="35000"/>
                </a:schemeClr>
              </a:solidFill>
            </a:endParaRPr>
          </a:p>
        </p:txBody>
      </p:sp>
      <p:cxnSp>
        <p:nvCxnSpPr>
          <p:cNvPr id="4" name="直線コネクタ 3"/>
          <p:cNvCxnSpPr/>
          <p:nvPr/>
        </p:nvCxnSpPr>
        <p:spPr>
          <a:xfrm>
            <a:off x="273292" y="1290531"/>
            <a:ext cx="8619188" cy="21771"/>
          </a:xfrm>
          <a:prstGeom prst="line">
            <a:avLst/>
          </a:prstGeom>
          <a:ln w="31750"/>
          <a:effectLst/>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417510" y="1488130"/>
            <a:ext cx="1988435" cy="504057"/>
          </a:xfrm>
          <a:prstGeom prst="rect">
            <a:avLst/>
          </a:prstGeom>
          <a:solidFill>
            <a:srgbClr val="83C2CF"/>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smtClean="0">
                <a:solidFill>
                  <a:schemeClr val="bg1"/>
                </a:solidFill>
                <a:effectLst>
                  <a:outerShdw blurRad="38100" dist="38100" dir="2700000" algn="tl">
                    <a:srgbClr val="000000">
                      <a:alpha val="43137"/>
                    </a:srgbClr>
                  </a:outerShdw>
                </a:effectLst>
              </a:rPr>
              <a:t>飲食業</a:t>
            </a:r>
            <a:endParaRPr lang="ja-JP" altLang="en-US" sz="1800" b="1" dirty="0">
              <a:solidFill>
                <a:schemeClr val="bg1"/>
              </a:solidFill>
              <a:effectLst>
                <a:outerShdw blurRad="38100" dist="38100" dir="2700000" algn="tl">
                  <a:srgbClr val="000000">
                    <a:alpha val="43137"/>
                  </a:srgbClr>
                </a:outerShdw>
              </a:effectLst>
            </a:endParaRPr>
          </a:p>
        </p:txBody>
      </p:sp>
      <p:sp>
        <p:nvSpPr>
          <p:cNvPr id="11" name="テキスト ボックス 10"/>
          <p:cNvSpPr txBox="1"/>
          <p:nvPr/>
        </p:nvSpPr>
        <p:spPr>
          <a:xfrm>
            <a:off x="323528" y="2098576"/>
            <a:ext cx="1316386" cy="461665"/>
          </a:xfrm>
          <a:prstGeom prst="rect">
            <a:avLst/>
          </a:prstGeom>
          <a:noFill/>
        </p:spPr>
        <p:txBody>
          <a:bodyPr wrap="none" rtlCol="0">
            <a:spAutoFit/>
          </a:bodyPr>
          <a:lstStyle/>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席数</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：約</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80</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席</a:t>
            </a:r>
          </a:p>
          <a:p>
            <a:endPar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4706477" y="1588231"/>
            <a:ext cx="2102351" cy="523220"/>
          </a:xfrm>
          <a:prstGeom prst="rect">
            <a:avLst/>
          </a:prstGeom>
          <a:noFill/>
        </p:spPr>
        <p:txBody>
          <a:bodyPr wrap="square" rtlCol="0">
            <a:spAutoFit/>
          </a:bodyPr>
          <a:lstStyle/>
          <a:p>
            <a:r>
              <a:rPr lang="ja-JP" altLang="en-US" sz="1000" b="1" dirty="0" smtClean="0">
                <a:solidFill>
                  <a:srgbClr val="C00000"/>
                </a:solidFill>
                <a:latin typeface="メイリオ" panose="020B0604030504040204" pitchFamily="50" charset="-128"/>
                <a:ea typeface="メイリオ" panose="020B0604030504040204" pitchFamily="50" charset="-128"/>
              </a:rPr>
              <a:t>初年度削減率 </a:t>
            </a:r>
            <a:r>
              <a:rPr lang="en-US" altLang="ja-JP" sz="2800" b="1" dirty="0" smtClean="0">
                <a:solidFill>
                  <a:srgbClr val="C00000"/>
                </a:solidFill>
                <a:latin typeface="メイリオ" panose="020B0604030504040204" pitchFamily="50" charset="-128"/>
                <a:ea typeface="メイリオ" panose="020B0604030504040204" pitchFamily="50" charset="-128"/>
              </a:rPr>
              <a:t>18.5</a:t>
            </a:r>
            <a:r>
              <a:rPr lang="ja-JP" altLang="en-US" sz="1100" b="1" dirty="0" smtClean="0">
                <a:solidFill>
                  <a:srgbClr val="C00000"/>
                </a:solidFill>
                <a:latin typeface="メイリオ" panose="020B0604030504040204" pitchFamily="50" charset="-128"/>
                <a:ea typeface="メイリオ" panose="020B0604030504040204" pitchFamily="50" charset="-128"/>
              </a:rPr>
              <a:t>％</a:t>
            </a:r>
            <a:endParaRPr lang="ja-JP" altLang="en-US" sz="1100" b="1" dirty="0">
              <a:solidFill>
                <a:srgbClr val="C0000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6573631" y="1597632"/>
            <a:ext cx="2478583" cy="523220"/>
          </a:xfrm>
          <a:prstGeom prst="rect">
            <a:avLst/>
          </a:prstGeom>
          <a:noFill/>
        </p:spPr>
        <p:txBody>
          <a:bodyPr wrap="square" rtlCol="0">
            <a:spAutoFit/>
          </a:bodyPr>
          <a:lstStyle/>
          <a:p>
            <a:r>
              <a:rPr lang="ja-JP" altLang="en-US" sz="2800" b="1" dirty="0" smtClean="0">
                <a:solidFill>
                  <a:srgbClr val="C00000"/>
                </a:solidFill>
                <a:latin typeface="メイリオ" panose="020B0604030504040204" pitchFamily="50" charset="-128"/>
                <a:ea typeface="メイリオ" panose="020B0604030504040204" pitchFamily="50" charset="-128"/>
              </a:rPr>
              <a:t>▲</a:t>
            </a:r>
            <a:r>
              <a:rPr lang="en-US" altLang="ja-JP" sz="2800" b="1" dirty="0" smtClean="0">
                <a:solidFill>
                  <a:srgbClr val="C00000"/>
                </a:solidFill>
                <a:latin typeface="メイリオ" panose="020B0604030504040204" pitchFamily="50" charset="-128"/>
                <a:ea typeface="メイリオ" panose="020B0604030504040204" pitchFamily="50" charset="-128"/>
              </a:rPr>
              <a:t>15.6</a:t>
            </a:r>
            <a:r>
              <a:rPr lang="ja-JP" altLang="en-US" sz="1600" b="1" dirty="0" smtClean="0">
                <a:solidFill>
                  <a:srgbClr val="C00000"/>
                </a:solidFill>
                <a:latin typeface="メイリオ" panose="020B0604030504040204" pitchFamily="50" charset="-128"/>
                <a:ea typeface="メイリオ" panose="020B0604030504040204" pitchFamily="50" charset="-128"/>
              </a:rPr>
              <a:t>万円</a:t>
            </a:r>
            <a:r>
              <a:rPr lang="en-US" altLang="ja-JP" sz="1600" b="1" dirty="0" smtClean="0">
                <a:solidFill>
                  <a:srgbClr val="C00000"/>
                </a:solidFill>
                <a:latin typeface="メイリオ" panose="020B0604030504040204" pitchFamily="50" charset="-128"/>
                <a:ea typeface="メイリオ" panose="020B0604030504040204" pitchFamily="50" charset="-128"/>
              </a:rPr>
              <a:t>/</a:t>
            </a:r>
            <a:r>
              <a:rPr lang="ja-JP" altLang="en-US" sz="1600" b="1" dirty="0" smtClean="0">
                <a:solidFill>
                  <a:srgbClr val="C00000"/>
                </a:solidFill>
                <a:latin typeface="メイリオ" panose="020B0604030504040204" pitchFamily="50" charset="-128"/>
                <a:ea typeface="メイリオ" panose="020B0604030504040204" pitchFamily="50" charset="-128"/>
              </a:rPr>
              <a:t>年</a:t>
            </a:r>
            <a:endParaRPr lang="ja-JP" altLang="en-US" sz="1600" b="1" dirty="0">
              <a:solidFill>
                <a:srgbClr val="C00000"/>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2555776" y="1810897"/>
            <a:ext cx="518875" cy="1845124"/>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コネクタ 21"/>
          <p:cNvCxnSpPr/>
          <p:nvPr/>
        </p:nvCxnSpPr>
        <p:spPr>
          <a:xfrm flipV="1">
            <a:off x="2410989" y="3656020"/>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3249727" y="1811028"/>
            <a:ext cx="502162" cy="556418"/>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243871" y="3173231"/>
            <a:ext cx="509509" cy="476909"/>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2522471" y="2486310"/>
            <a:ext cx="610619" cy="253916"/>
          </a:xfrm>
          <a:prstGeom prst="rect">
            <a:avLst/>
          </a:prstGeom>
          <a:noFill/>
        </p:spPr>
        <p:txBody>
          <a:bodyPr wrap="square" rtlCol="0">
            <a:spAutoFit/>
          </a:bodyPr>
          <a:lstStyle/>
          <a:p>
            <a:pPr algn="ctr"/>
            <a:r>
              <a:rPr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84.0</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193164" y="3281492"/>
            <a:ext cx="611960" cy="253916"/>
          </a:xfrm>
          <a:prstGeom prst="rect">
            <a:avLst/>
          </a:prstGeom>
          <a:noFill/>
        </p:spPr>
        <p:txBody>
          <a:bodyPr wrap="square" rtlCol="0">
            <a:spAutoFit/>
          </a:bodyPr>
          <a:lstStyle/>
          <a:p>
            <a:pPr algn="ctr"/>
            <a:r>
              <a:rPr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14.4</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3186883" y="1958116"/>
            <a:ext cx="643142" cy="253916"/>
          </a:xfrm>
          <a:prstGeom prst="rect">
            <a:avLst/>
          </a:prstGeom>
          <a:noFill/>
        </p:spPr>
        <p:txBody>
          <a:bodyPr wrap="square" rtlCol="0">
            <a:spAutoFit/>
          </a:bodyPr>
          <a:lstStyle/>
          <a:p>
            <a:pPr algn="ctr"/>
            <a:r>
              <a:rPr lang="en-US" altLang="ja-JP" sz="1050" b="1" dirty="0" smtClean="0">
                <a:solidFill>
                  <a:schemeClr val="bg1"/>
                </a:solidFill>
                <a:latin typeface="メイリオ" panose="020B0604030504040204" pitchFamily="50" charset="-128"/>
                <a:ea typeface="メイリオ" panose="020B0604030504040204" pitchFamily="50" charset="-128"/>
              </a:rPr>
              <a:t>15.6</a:t>
            </a:r>
            <a:r>
              <a:rPr kumimoji="1" lang="ja-JP" altLang="en-US" sz="8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017035672"/>
              </p:ext>
            </p:extLst>
          </p:nvPr>
        </p:nvGraphicFramePr>
        <p:xfrm>
          <a:off x="4794117" y="2786372"/>
          <a:ext cx="3876629" cy="760368"/>
        </p:xfrm>
        <a:graphic>
          <a:graphicData uri="http://schemas.openxmlformats.org/drawingml/2006/table">
            <a:tbl>
              <a:tblPr firstRow="1" bandRow="1">
                <a:tableStyleId>{5C22544A-7EE6-4342-B048-85BDC9FD1C3A}</a:tableStyleId>
              </a:tblPr>
              <a:tblGrid>
                <a:gridCol w="1342488">
                  <a:extLst>
                    <a:ext uri="{9D8B030D-6E8A-4147-A177-3AD203B41FA5}">
                      <a16:colId xmlns:a16="http://schemas.microsoft.com/office/drawing/2014/main" val="1249161092"/>
                    </a:ext>
                  </a:extLst>
                </a:gridCol>
                <a:gridCol w="892286">
                  <a:extLst>
                    <a:ext uri="{9D8B030D-6E8A-4147-A177-3AD203B41FA5}">
                      <a16:colId xmlns:a16="http://schemas.microsoft.com/office/drawing/2014/main" val="3494491041"/>
                    </a:ext>
                  </a:extLst>
                </a:gridCol>
                <a:gridCol w="823649">
                  <a:extLst>
                    <a:ext uri="{9D8B030D-6E8A-4147-A177-3AD203B41FA5}">
                      <a16:colId xmlns:a16="http://schemas.microsoft.com/office/drawing/2014/main" val="2782957478"/>
                    </a:ext>
                  </a:extLst>
                </a:gridCol>
                <a:gridCol w="818206">
                  <a:extLst>
                    <a:ext uri="{9D8B030D-6E8A-4147-A177-3AD203B41FA5}">
                      <a16:colId xmlns:a16="http://schemas.microsoft.com/office/drawing/2014/main" val="3261029971"/>
                    </a:ext>
                  </a:extLst>
                </a:gridCol>
              </a:tblGrid>
              <a:tr h="253456">
                <a:tc>
                  <a:txBody>
                    <a:bodyPr/>
                    <a:lstStyle/>
                    <a:p>
                      <a:pPr algn="ctr"/>
                      <a:r>
                        <a:rPr kumimoji="1" lang="ja-JP" altLang="en-US" sz="1050" dirty="0" smtClean="0">
                          <a:latin typeface="メイリオ" panose="020B0604030504040204" pitchFamily="50" charset="-128"/>
                          <a:ea typeface="メイリオ" panose="020B0604030504040204" pitchFamily="50" charset="-128"/>
                        </a:rPr>
                        <a:t>従来</a:t>
                      </a:r>
                      <a:endParaRPr kumimoji="1" lang="ja-JP" altLang="en-US" sz="1050" dirty="0">
                        <a:latin typeface="メイリオ" panose="020B0604030504040204" pitchFamily="50" charset="-128"/>
                        <a:ea typeface="メイリオ" panose="020B0604030504040204" pitchFamily="50" charset="-128"/>
                      </a:endParaRPr>
                    </a:p>
                  </a:txBody>
                  <a:tcPr/>
                </a:tc>
                <a:tc gridSpan="2">
                  <a:txBody>
                    <a:bodyPr/>
                    <a:lstStyle/>
                    <a:p>
                      <a:pPr algn="ctr"/>
                      <a:r>
                        <a:rPr kumimoji="1" lang="ja-JP" altLang="en-US" sz="1050" dirty="0" smtClean="0">
                          <a:latin typeface="メイリオ" panose="020B0604030504040204" pitchFamily="50" charset="-128"/>
                          <a:ea typeface="メイリオ" panose="020B0604030504040204" pitchFamily="50" charset="-128"/>
                        </a:rPr>
                        <a:t>改善後</a:t>
                      </a:r>
                      <a:endParaRPr kumimoji="1" lang="ja-JP" altLang="en-US" sz="105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a:p>
                  </a:txBody>
                  <a:tcPr/>
                </a:tc>
                <a:tc>
                  <a:txBody>
                    <a:bodyPr/>
                    <a:lstStyle/>
                    <a:p>
                      <a:pPr algn="ctr"/>
                      <a:r>
                        <a:rPr kumimoji="1" lang="ja-JP" altLang="en-US" sz="1050" dirty="0" smtClean="0">
                          <a:latin typeface="メイリオ" panose="020B0604030504040204" pitchFamily="50" charset="-128"/>
                          <a:ea typeface="メイリオ" panose="020B0604030504040204" pitchFamily="50" charset="-128"/>
                        </a:rPr>
                        <a:t>効果</a:t>
                      </a:r>
                      <a:endParaRPr kumimoji="1"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699212936"/>
                  </a:ext>
                </a:extLst>
              </a:tr>
              <a:tr h="253456">
                <a:tc>
                  <a:txBody>
                    <a:bodyPr/>
                    <a:lstStyle/>
                    <a:p>
                      <a:pPr algn="ctr"/>
                      <a:r>
                        <a:rPr kumimoji="1" lang="ja-JP" altLang="en-US" sz="800" dirty="0" smtClean="0">
                          <a:latin typeface="メイリオ" panose="020B0604030504040204" pitchFamily="50" charset="-128"/>
                          <a:ea typeface="メイリオ" panose="020B0604030504040204" pitchFamily="50" charset="-128"/>
                        </a:rPr>
                        <a:t>元の照明電気代</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LED</a:t>
                      </a:r>
                      <a:r>
                        <a:rPr kumimoji="1" lang="ja-JP" altLang="en-US" sz="800" dirty="0" smtClean="0">
                          <a:latin typeface="メイリオ" panose="020B0604030504040204" pitchFamily="50" charset="-128"/>
                          <a:ea typeface="メイリオ" panose="020B0604030504040204" pitchFamily="50" charset="-128"/>
                        </a:rPr>
                        <a:t>の照明電気代</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LED</a:t>
                      </a:r>
                      <a:r>
                        <a:rPr kumimoji="1" lang="ja-JP" altLang="en-US" sz="800" dirty="0" smtClean="0">
                          <a:latin typeface="メイリオ" panose="020B0604030504040204" pitchFamily="50" charset="-128"/>
                          <a:ea typeface="メイリオ" panose="020B0604030504040204" pitchFamily="50" charset="-128"/>
                        </a:rPr>
                        <a:t>レンタル料</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800" b="1" dirty="0" smtClean="0">
                          <a:solidFill>
                            <a:srgbClr val="C00000"/>
                          </a:solidFill>
                          <a:latin typeface="メイリオ" panose="020B0604030504040204" pitchFamily="50" charset="-128"/>
                          <a:ea typeface="メイリオ" panose="020B0604030504040204" pitchFamily="50" charset="-128"/>
                        </a:rPr>
                        <a:t>５年後削減額</a:t>
                      </a:r>
                      <a:endParaRPr kumimoji="1" lang="ja-JP" altLang="en-US" sz="800" b="1" dirty="0">
                        <a:solidFill>
                          <a:srgbClr val="C00000"/>
                        </a:solidFill>
                        <a:latin typeface="メイリオ" panose="020B0604030504040204" pitchFamily="50" charset="-128"/>
                        <a:ea typeface="メイリオ" panose="020B0604030504040204" pitchFamily="50" charset="-128"/>
                      </a:endParaRPr>
                    </a:p>
                  </a:txBody>
                  <a:tcPr marL="36000" marR="36000"/>
                </a:tc>
                <a:extLst>
                  <a:ext uri="{0D108BD9-81ED-4DB2-BD59-A6C34878D82A}">
                    <a16:rowId xmlns:a16="http://schemas.microsoft.com/office/drawing/2014/main" val="3226917058"/>
                  </a:ext>
                </a:extLst>
              </a:tr>
              <a:tr h="253456">
                <a:tc>
                  <a:txBody>
                    <a:bodyPr/>
                    <a:lstStyle/>
                    <a:p>
                      <a:pPr algn="ctr"/>
                      <a:r>
                        <a:rPr kumimoji="1" lang="en-US" altLang="ja-JP" sz="800" dirty="0" smtClean="0">
                          <a:latin typeface="メイリオ" panose="020B0604030504040204" pitchFamily="50" charset="-128"/>
                          <a:ea typeface="メイリオ" panose="020B0604030504040204" pitchFamily="50" charset="-128"/>
                        </a:rPr>
                        <a:t>84</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14.4</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54</a:t>
                      </a:r>
                      <a:r>
                        <a:rPr kumimoji="1" lang="ja-JP" altLang="en-US" sz="800" dirty="0" smtClean="0">
                          <a:latin typeface="メイリオ" panose="020B0604030504040204" pitchFamily="50" charset="-128"/>
                          <a:ea typeface="メイリオ" panose="020B0604030504040204" pitchFamily="50" charset="-128"/>
                        </a:rPr>
                        <a:t>万円</a:t>
                      </a:r>
                      <a:endParaRPr kumimoji="1" lang="en-US" altLang="ja-JP" sz="8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800" b="1" dirty="0" smtClean="0">
                          <a:solidFill>
                            <a:srgbClr val="C00000"/>
                          </a:solidFill>
                          <a:latin typeface="メイリオ" panose="020B0604030504040204" pitchFamily="50" charset="-128"/>
                          <a:ea typeface="メイリオ" panose="020B0604030504040204" pitchFamily="50" charset="-128"/>
                        </a:rPr>
                        <a:t>69.6</a:t>
                      </a:r>
                      <a:r>
                        <a:rPr kumimoji="1" lang="ja-JP" altLang="en-US" sz="800" b="1" dirty="0" smtClean="0">
                          <a:solidFill>
                            <a:srgbClr val="C00000"/>
                          </a:solidFill>
                          <a:latin typeface="メイリオ" panose="020B0604030504040204" pitchFamily="50" charset="-128"/>
                          <a:ea typeface="メイリオ" panose="020B0604030504040204" pitchFamily="50" charset="-128"/>
                        </a:rPr>
                        <a:t>万円</a:t>
                      </a:r>
                      <a:endParaRPr kumimoji="1" lang="ja-JP" altLang="en-US" sz="800" b="1" dirty="0">
                        <a:solidFill>
                          <a:srgbClr val="C00000"/>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743769123"/>
                  </a:ext>
                </a:extLst>
              </a:tr>
            </a:tbl>
          </a:graphicData>
        </a:graphic>
      </p:graphicFrame>
      <p:sp>
        <p:nvSpPr>
          <p:cNvPr id="23" name="タイトル 1"/>
          <p:cNvSpPr txBox="1">
            <a:spLocks/>
          </p:cNvSpPr>
          <p:nvPr/>
        </p:nvSpPr>
        <p:spPr>
          <a:xfrm>
            <a:off x="417510" y="4079534"/>
            <a:ext cx="1988435" cy="504057"/>
          </a:xfrm>
          <a:prstGeom prst="rect">
            <a:avLst/>
          </a:prstGeom>
          <a:solidFill>
            <a:srgbClr val="83C2C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800" b="1" dirty="0" smtClean="0">
                <a:solidFill>
                  <a:schemeClr val="bg1"/>
                </a:solidFill>
                <a:effectLst>
                  <a:outerShdw blurRad="38100" dist="38100" dir="2700000" algn="tl">
                    <a:srgbClr val="000000">
                      <a:alpha val="43137"/>
                    </a:srgbClr>
                  </a:outerShdw>
                </a:effectLst>
              </a:rPr>
              <a:t>飲食業</a:t>
            </a:r>
            <a:endParaRPr lang="ja-JP" altLang="en-US" sz="1800" b="1" dirty="0">
              <a:solidFill>
                <a:schemeClr val="bg1"/>
              </a:solidFill>
              <a:effectLst>
                <a:outerShdw blurRad="38100" dist="38100" dir="2700000" algn="tl">
                  <a:srgbClr val="000000">
                    <a:alpha val="43137"/>
                  </a:srgbClr>
                </a:outerShdw>
              </a:effectLst>
            </a:endParaRPr>
          </a:p>
        </p:txBody>
      </p:sp>
      <p:sp>
        <p:nvSpPr>
          <p:cNvPr id="29" name="テキスト ボックス 28"/>
          <p:cNvSpPr txBox="1"/>
          <p:nvPr/>
        </p:nvSpPr>
        <p:spPr>
          <a:xfrm>
            <a:off x="323528" y="4689980"/>
            <a:ext cx="1316386" cy="276999"/>
          </a:xfrm>
          <a:prstGeom prst="rect">
            <a:avLst/>
          </a:prstGeom>
          <a:noFill/>
        </p:spPr>
        <p:txBody>
          <a:bodyPr wrap="none" rtlCol="0">
            <a:spAutoFit/>
          </a:bodyPr>
          <a:lstStyle/>
          <a:p>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■席数：約</a:t>
            </a:r>
            <a:r>
              <a:rPr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rPr>
              <a:t>15</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席</a:t>
            </a:r>
            <a:endParaRPr kumimoji="1"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0" name="タイトル 1"/>
          <p:cNvSpPr txBox="1">
            <a:spLocks/>
          </p:cNvSpPr>
          <p:nvPr/>
        </p:nvSpPr>
        <p:spPr>
          <a:xfrm>
            <a:off x="1542256" y="200887"/>
            <a:ext cx="6059488" cy="5018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sz="2400" b="1" dirty="0" smtClean="0">
                <a:solidFill>
                  <a:schemeClr val="tx1">
                    <a:lumMod val="75000"/>
                    <a:lumOff val="25000"/>
                  </a:schemeClr>
                </a:solidFill>
              </a:rPr>
              <a:t>2</a:t>
            </a:r>
            <a:r>
              <a:rPr lang="ja-JP" altLang="en-US" sz="2400" b="1" dirty="0" smtClean="0">
                <a:solidFill>
                  <a:schemeClr val="tx1">
                    <a:lumMod val="75000"/>
                    <a:lumOff val="25000"/>
                  </a:schemeClr>
                </a:solidFill>
              </a:rPr>
              <a:t>－２．電気料金削減</a:t>
            </a:r>
            <a:r>
              <a:rPr lang="ja-JP" altLang="en-US" b="1" dirty="0" smtClean="0">
                <a:solidFill>
                  <a:schemeClr val="tx1">
                    <a:lumMod val="75000"/>
                    <a:lumOff val="25000"/>
                  </a:schemeClr>
                </a:solidFill>
              </a:rPr>
              <a:t>（</a:t>
            </a:r>
            <a:r>
              <a:rPr lang="en-US" altLang="ja-JP" b="1" dirty="0" smtClean="0">
                <a:solidFill>
                  <a:schemeClr val="tx1">
                    <a:lumMod val="75000"/>
                    <a:lumOff val="25000"/>
                  </a:schemeClr>
                </a:solidFill>
              </a:rPr>
              <a:t>LED</a:t>
            </a:r>
            <a:r>
              <a:rPr lang="ja-JP" altLang="en-US" b="1" dirty="0" smtClean="0">
                <a:solidFill>
                  <a:schemeClr val="tx1">
                    <a:lumMod val="75000"/>
                    <a:lumOff val="25000"/>
                  </a:schemeClr>
                </a:solidFill>
              </a:rPr>
              <a:t>レンタル）</a:t>
            </a:r>
            <a:endParaRPr lang="ja-JP" altLang="en-US" b="1" dirty="0">
              <a:solidFill>
                <a:schemeClr val="tx1">
                  <a:lumMod val="75000"/>
                  <a:lumOff val="25000"/>
                </a:schemeClr>
              </a:solidFill>
            </a:endParaRPr>
          </a:p>
        </p:txBody>
      </p:sp>
      <p:graphicFrame>
        <p:nvGraphicFramePr>
          <p:cNvPr id="41" name="表 40"/>
          <p:cNvGraphicFramePr>
            <a:graphicFrameLocks noGrp="1"/>
          </p:cNvGraphicFramePr>
          <p:nvPr>
            <p:extLst>
              <p:ext uri="{D42A27DB-BD31-4B8C-83A1-F6EECF244321}">
                <p14:modId xmlns:p14="http://schemas.microsoft.com/office/powerpoint/2010/main" val="758230887"/>
              </p:ext>
            </p:extLst>
          </p:nvPr>
        </p:nvGraphicFramePr>
        <p:xfrm>
          <a:off x="4794116" y="5583441"/>
          <a:ext cx="3876628" cy="760368"/>
        </p:xfrm>
        <a:graphic>
          <a:graphicData uri="http://schemas.openxmlformats.org/drawingml/2006/table">
            <a:tbl>
              <a:tblPr firstRow="1" bandRow="1">
                <a:tableStyleId>{5C22544A-7EE6-4342-B048-85BDC9FD1C3A}</a:tableStyleId>
              </a:tblPr>
              <a:tblGrid>
                <a:gridCol w="1362060">
                  <a:extLst>
                    <a:ext uri="{9D8B030D-6E8A-4147-A177-3AD203B41FA5}">
                      <a16:colId xmlns:a16="http://schemas.microsoft.com/office/drawing/2014/main" val="1249161092"/>
                    </a:ext>
                  </a:extLst>
                </a:gridCol>
                <a:gridCol w="936104">
                  <a:extLst>
                    <a:ext uri="{9D8B030D-6E8A-4147-A177-3AD203B41FA5}">
                      <a16:colId xmlns:a16="http://schemas.microsoft.com/office/drawing/2014/main" val="3494491041"/>
                    </a:ext>
                  </a:extLst>
                </a:gridCol>
                <a:gridCol w="792088">
                  <a:extLst>
                    <a:ext uri="{9D8B030D-6E8A-4147-A177-3AD203B41FA5}">
                      <a16:colId xmlns:a16="http://schemas.microsoft.com/office/drawing/2014/main" val="2782957478"/>
                    </a:ext>
                  </a:extLst>
                </a:gridCol>
                <a:gridCol w="786376">
                  <a:extLst>
                    <a:ext uri="{9D8B030D-6E8A-4147-A177-3AD203B41FA5}">
                      <a16:colId xmlns:a16="http://schemas.microsoft.com/office/drawing/2014/main" val="3261029971"/>
                    </a:ext>
                  </a:extLst>
                </a:gridCol>
              </a:tblGrid>
              <a:tr h="253456">
                <a:tc>
                  <a:txBody>
                    <a:bodyPr/>
                    <a:lstStyle/>
                    <a:p>
                      <a:pPr algn="ctr"/>
                      <a:r>
                        <a:rPr kumimoji="1" lang="ja-JP" altLang="en-US" sz="1050" dirty="0" smtClean="0">
                          <a:latin typeface="メイリオ" panose="020B0604030504040204" pitchFamily="50" charset="-128"/>
                          <a:ea typeface="メイリオ" panose="020B0604030504040204" pitchFamily="50" charset="-128"/>
                        </a:rPr>
                        <a:t>従来</a:t>
                      </a:r>
                      <a:endParaRPr kumimoji="1" lang="ja-JP" altLang="en-US" sz="1050" dirty="0">
                        <a:latin typeface="メイリオ" panose="020B0604030504040204" pitchFamily="50" charset="-128"/>
                        <a:ea typeface="メイリオ" panose="020B0604030504040204" pitchFamily="50" charset="-128"/>
                      </a:endParaRPr>
                    </a:p>
                  </a:txBody>
                  <a:tcPr/>
                </a:tc>
                <a:tc gridSpan="2">
                  <a:txBody>
                    <a:bodyPr/>
                    <a:lstStyle/>
                    <a:p>
                      <a:pPr algn="ctr"/>
                      <a:r>
                        <a:rPr kumimoji="1" lang="ja-JP" altLang="en-US" sz="1050" dirty="0" smtClean="0">
                          <a:latin typeface="メイリオ" panose="020B0604030504040204" pitchFamily="50" charset="-128"/>
                          <a:ea typeface="メイリオ" panose="020B0604030504040204" pitchFamily="50" charset="-128"/>
                        </a:rPr>
                        <a:t>改善後</a:t>
                      </a:r>
                      <a:endParaRPr kumimoji="1" lang="ja-JP" altLang="en-US" sz="1050" dirty="0">
                        <a:latin typeface="メイリオ" panose="020B0604030504040204" pitchFamily="50" charset="-128"/>
                        <a:ea typeface="メイリオ" panose="020B0604030504040204" pitchFamily="50" charset="-128"/>
                      </a:endParaRPr>
                    </a:p>
                  </a:txBody>
                  <a:tcPr/>
                </a:tc>
                <a:tc hMerge="1">
                  <a:txBody>
                    <a:bodyPr/>
                    <a:lstStyle/>
                    <a:p>
                      <a:endParaRPr kumimoji="1" lang="ja-JP" altLang="en-US"/>
                    </a:p>
                  </a:txBody>
                  <a:tcPr/>
                </a:tc>
                <a:tc>
                  <a:txBody>
                    <a:bodyPr/>
                    <a:lstStyle/>
                    <a:p>
                      <a:pPr algn="ctr"/>
                      <a:r>
                        <a:rPr kumimoji="1" lang="ja-JP" altLang="en-US" sz="1050" dirty="0" smtClean="0">
                          <a:latin typeface="メイリオ" panose="020B0604030504040204" pitchFamily="50" charset="-128"/>
                          <a:ea typeface="メイリオ" panose="020B0604030504040204" pitchFamily="50" charset="-128"/>
                        </a:rPr>
                        <a:t>効果</a:t>
                      </a:r>
                      <a:endParaRPr kumimoji="1"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699212936"/>
                  </a:ext>
                </a:extLst>
              </a:tr>
              <a:tr h="253456">
                <a:tc>
                  <a:txBody>
                    <a:bodyPr/>
                    <a:lstStyle/>
                    <a:p>
                      <a:pPr algn="ctr"/>
                      <a:r>
                        <a:rPr kumimoji="1" lang="ja-JP" altLang="en-US" sz="800" dirty="0" smtClean="0">
                          <a:latin typeface="メイリオ" panose="020B0604030504040204" pitchFamily="50" charset="-128"/>
                          <a:ea typeface="メイリオ" panose="020B0604030504040204" pitchFamily="50" charset="-128"/>
                        </a:rPr>
                        <a:t>元の照明電気代</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LED</a:t>
                      </a:r>
                      <a:r>
                        <a:rPr kumimoji="1" lang="ja-JP" altLang="en-US" sz="800" dirty="0" smtClean="0">
                          <a:latin typeface="メイリオ" panose="020B0604030504040204" pitchFamily="50" charset="-128"/>
                          <a:ea typeface="メイリオ" panose="020B0604030504040204" pitchFamily="50" charset="-128"/>
                        </a:rPr>
                        <a:t>の照明電気代</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LED</a:t>
                      </a:r>
                      <a:r>
                        <a:rPr kumimoji="1" lang="ja-JP" altLang="en-US" sz="800" dirty="0" smtClean="0">
                          <a:latin typeface="メイリオ" panose="020B0604030504040204" pitchFamily="50" charset="-128"/>
                          <a:ea typeface="メイリオ" panose="020B0604030504040204" pitchFamily="50" charset="-128"/>
                        </a:rPr>
                        <a:t>レンタル料</a:t>
                      </a:r>
                      <a:endParaRPr kumimoji="1" lang="ja-JP" altLang="en-US" sz="800" dirty="0">
                        <a:latin typeface="メイリオ" panose="020B0604030504040204" pitchFamily="50" charset="-128"/>
                        <a:ea typeface="メイリオ" panose="020B0604030504040204" pitchFamily="50" charset="-128"/>
                      </a:endParaRPr>
                    </a:p>
                  </a:txBody>
                  <a:tcPr marL="36000" marR="36000" anchor="ctr"/>
                </a:tc>
                <a:tc>
                  <a:txBody>
                    <a:bodyPr/>
                    <a:lstStyle/>
                    <a:p>
                      <a:pPr algn="ctr"/>
                      <a:r>
                        <a:rPr kumimoji="1" lang="ja-JP" altLang="en-US" sz="800" b="1" dirty="0" smtClean="0">
                          <a:solidFill>
                            <a:srgbClr val="C00000"/>
                          </a:solidFill>
                          <a:latin typeface="メイリオ" panose="020B0604030504040204" pitchFamily="50" charset="-128"/>
                          <a:ea typeface="メイリオ" panose="020B0604030504040204" pitchFamily="50" charset="-128"/>
                        </a:rPr>
                        <a:t>５年後削減額</a:t>
                      </a:r>
                      <a:endParaRPr kumimoji="1" lang="ja-JP" altLang="en-US" sz="800" b="1" dirty="0">
                        <a:solidFill>
                          <a:srgbClr val="C00000"/>
                        </a:solidFill>
                        <a:latin typeface="メイリオ" panose="020B0604030504040204" pitchFamily="50" charset="-128"/>
                        <a:ea typeface="メイリオ" panose="020B0604030504040204" pitchFamily="50" charset="-128"/>
                      </a:endParaRPr>
                    </a:p>
                  </a:txBody>
                  <a:tcPr marL="36000" marR="36000"/>
                </a:tc>
                <a:extLst>
                  <a:ext uri="{0D108BD9-81ED-4DB2-BD59-A6C34878D82A}">
                    <a16:rowId xmlns:a16="http://schemas.microsoft.com/office/drawing/2014/main" val="3226917058"/>
                  </a:ext>
                </a:extLst>
              </a:tr>
              <a:tr h="253456">
                <a:tc>
                  <a:txBody>
                    <a:bodyPr/>
                    <a:lstStyle/>
                    <a:p>
                      <a:pPr algn="ctr"/>
                      <a:r>
                        <a:rPr kumimoji="1" lang="en-US" altLang="ja-JP" sz="800" dirty="0" smtClean="0">
                          <a:latin typeface="メイリオ" panose="020B0604030504040204" pitchFamily="50" charset="-128"/>
                          <a:ea typeface="メイリオ" panose="020B0604030504040204" pitchFamily="50" charset="-128"/>
                        </a:rPr>
                        <a:t>67.2</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22.8</a:t>
                      </a:r>
                      <a:r>
                        <a:rPr kumimoji="1" lang="ja-JP" altLang="en-US" sz="800" dirty="0" smtClean="0">
                          <a:latin typeface="メイリオ" panose="020B0604030504040204" pitchFamily="50" charset="-128"/>
                          <a:ea typeface="メイリオ" panose="020B0604030504040204" pitchFamily="50" charset="-128"/>
                        </a:rPr>
                        <a:t>万円</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800" dirty="0" smtClean="0">
                          <a:latin typeface="メイリオ" panose="020B0604030504040204" pitchFamily="50" charset="-128"/>
                          <a:ea typeface="メイリオ" panose="020B0604030504040204" pitchFamily="50" charset="-128"/>
                        </a:rPr>
                        <a:t>26.4</a:t>
                      </a:r>
                      <a:r>
                        <a:rPr kumimoji="1" lang="ja-JP" altLang="en-US" sz="800" dirty="0" smtClean="0">
                          <a:latin typeface="メイリオ" panose="020B0604030504040204" pitchFamily="50" charset="-128"/>
                          <a:ea typeface="メイリオ" panose="020B0604030504040204" pitchFamily="50" charset="-128"/>
                        </a:rPr>
                        <a:t>万円</a:t>
                      </a:r>
                      <a:endParaRPr kumimoji="1" lang="en-US" altLang="ja-JP" sz="8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800" b="1" dirty="0" smtClean="0">
                          <a:solidFill>
                            <a:srgbClr val="C00000"/>
                          </a:solidFill>
                          <a:latin typeface="メイリオ" panose="020B0604030504040204" pitchFamily="50" charset="-128"/>
                          <a:ea typeface="メイリオ" panose="020B0604030504040204" pitchFamily="50" charset="-128"/>
                        </a:rPr>
                        <a:t>44.4</a:t>
                      </a:r>
                      <a:r>
                        <a:rPr kumimoji="1" lang="ja-JP" altLang="en-US" sz="800" b="1" dirty="0" smtClean="0">
                          <a:solidFill>
                            <a:srgbClr val="C00000"/>
                          </a:solidFill>
                          <a:latin typeface="メイリオ" panose="020B0604030504040204" pitchFamily="50" charset="-128"/>
                          <a:ea typeface="メイリオ" panose="020B0604030504040204" pitchFamily="50" charset="-128"/>
                        </a:rPr>
                        <a:t>万円</a:t>
                      </a:r>
                      <a:endParaRPr kumimoji="1" lang="ja-JP" altLang="en-US" sz="800" b="1" dirty="0">
                        <a:solidFill>
                          <a:srgbClr val="C00000"/>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743769123"/>
                  </a:ext>
                </a:extLst>
              </a:tr>
            </a:tbl>
          </a:graphicData>
        </a:graphic>
      </p:graphicFrame>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447" y="2366757"/>
            <a:ext cx="1499171" cy="1345506"/>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841" y="4866051"/>
            <a:ext cx="1714500" cy="1714500"/>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5987">
            <a:off x="1325634" y="5606782"/>
            <a:ext cx="841515" cy="778401"/>
          </a:xfrm>
          <a:prstGeom prst="rect">
            <a:avLst/>
          </a:prstGeom>
        </p:spPr>
      </p:pic>
      <p:sp>
        <p:nvSpPr>
          <p:cNvPr id="42" name="テキスト ボックス 41"/>
          <p:cNvSpPr txBox="1"/>
          <p:nvPr/>
        </p:nvSpPr>
        <p:spPr>
          <a:xfrm>
            <a:off x="3194789" y="1586076"/>
            <a:ext cx="607859" cy="261610"/>
          </a:xfrm>
          <a:prstGeom prst="rect">
            <a:avLst/>
          </a:prstGeom>
          <a:noFill/>
        </p:spPr>
        <p:txBody>
          <a:bodyPr wrap="none" rtlCol="0">
            <a:spAutoFit/>
          </a:bodyPr>
          <a:lstStyle/>
          <a:p>
            <a:r>
              <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rPr>
              <a:t>初年度</a:t>
            </a:r>
            <a:endParaRPr kumimoji="1"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5" name="正方形/長方形 44"/>
          <p:cNvSpPr/>
          <p:nvPr/>
        </p:nvSpPr>
        <p:spPr>
          <a:xfrm>
            <a:off x="3942258" y="3173233"/>
            <a:ext cx="498817" cy="479450"/>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p:cNvSpPr txBox="1"/>
          <p:nvPr/>
        </p:nvSpPr>
        <p:spPr>
          <a:xfrm>
            <a:off x="3884801" y="3280698"/>
            <a:ext cx="607468" cy="253916"/>
          </a:xfrm>
          <a:prstGeom prst="rect">
            <a:avLst/>
          </a:prstGeom>
          <a:noFill/>
        </p:spPr>
        <p:txBody>
          <a:bodyPr wrap="square" rtlCol="0">
            <a:spAutoFit/>
          </a:bodyPr>
          <a:lstStyle/>
          <a:p>
            <a:pPr algn="ctr"/>
            <a:r>
              <a:rPr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14</a:t>
            </a:r>
            <a:r>
              <a:rPr lang="en-US" altLang="ja-JP" sz="1050" b="1"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4</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8" name="正方形/長方形 47"/>
          <p:cNvSpPr/>
          <p:nvPr/>
        </p:nvSpPr>
        <p:spPr>
          <a:xfrm>
            <a:off x="3249727" y="2365932"/>
            <a:ext cx="500109" cy="807300"/>
          </a:xfrm>
          <a:prstGeom prst="rect">
            <a:avLst/>
          </a:prstGeom>
          <a:solidFill>
            <a:schemeClr val="bg1">
              <a:lumMod val="50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p:cNvSpPr txBox="1"/>
          <p:nvPr/>
        </p:nvSpPr>
        <p:spPr>
          <a:xfrm>
            <a:off x="3190252" y="2544946"/>
            <a:ext cx="616746" cy="377026"/>
          </a:xfrm>
          <a:prstGeom prst="rect">
            <a:avLst/>
          </a:prstGeom>
          <a:noFill/>
        </p:spPr>
        <p:txBody>
          <a:bodyPr wrap="square" rtlCol="0">
            <a:spAutoFit/>
          </a:bodyPr>
          <a:lstStyle/>
          <a:p>
            <a:pPr algn="ctr"/>
            <a:r>
              <a:rPr lang="ja-JP" altLang="en-US" sz="800" b="1" dirty="0" smtClean="0">
                <a:solidFill>
                  <a:schemeClr val="bg1"/>
                </a:solidFill>
                <a:latin typeface="メイリオ" panose="020B0604030504040204" pitchFamily="50" charset="-128"/>
                <a:ea typeface="メイリオ" panose="020B0604030504040204" pitchFamily="50" charset="-128"/>
              </a:rPr>
              <a:t>レンタル</a:t>
            </a:r>
            <a:r>
              <a:rPr lang="en-US" altLang="ja-JP" sz="1050" b="1" dirty="0" smtClean="0">
                <a:solidFill>
                  <a:schemeClr val="bg1"/>
                </a:solidFill>
                <a:latin typeface="メイリオ" panose="020B0604030504040204" pitchFamily="50" charset="-128"/>
                <a:ea typeface="メイリオ" panose="020B0604030504040204" pitchFamily="50" charset="-128"/>
              </a:rPr>
              <a:t>54.0</a:t>
            </a:r>
            <a:r>
              <a:rPr lang="ja-JP" altLang="en-US" sz="800" b="1" dirty="0" smtClean="0">
                <a:solidFill>
                  <a:schemeClr val="bg1"/>
                </a:solidFill>
                <a:latin typeface="メイリオ" panose="020B0604030504040204" pitchFamily="50" charset="-128"/>
                <a:ea typeface="メイリオ" panose="020B0604030504040204" pitchFamily="50" charset="-128"/>
              </a:rPr>
              <a:t>万</a:t>
            </a:r>
            <a:endParaRPr lang="en-US" altLang="ja-JP" sz="800" b="1" dirty="0" smtClean="0">
              <a:solidFill>
                <a:schemeClr val="bg1"/>
              </a:solidFill>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4706477" y="2104291"/>
            <a:ext cx="2102351" cy="523220"/>
          </a:xfrm>
          <a:prstGeom prst="rect">
            <a:avLst/>
          </a:prstGeom>
          <a:noFill/>
        </p:spPr>
        <p:txBody>
          <a:bodyPr wrap="square" rtlCol="0">
            <a:spAutoFit/>
          </a:bodyPr>
          <a:lstStyle/>
          <a:p>
            <a:r>
              <a:rPr lang="ja-JP" altLang="en-US" sz="1000" b="1" dirty="0" smtClean="0">
                <a:solidFill>
                  <a:srgbClr val="C00000"/>
                </a:solidFill>
                <a:latin typeface="メイリオ" panose="020B0604030504040204" pitchFamily="50" charset="-128"/>
                <a:ea typeface="メイリオ" panose="020B0604030504040204" pitchFamily="50" charset="-128"/>
              </a:rPr>
              <a:t>５年後削減率 </a:t>
            </a:r>
            <a:r>
              <a:rPr lang="en-US" altLang="ja-JP" sz="2800" b="1" dirty="0" smtClean="0">
                <a:solidFill>
                  <a:srgbClr val="C00000"/>
                </a:solidFill>
                <a:latin typeface="メイリオ" panose="020B0604030504040204" pitchFamily="50" charset="-128"/>
                <a:ea typeface="メイリオ" panose="020B0604030504040204" pitchFamily="50" charset="-128"/>
              </a:rPr>
              <a:t>82.9</a:t>
            </a:r>
            <a:r>
              <a:rPr lang="ja-JP" altLang="en-US" sz="1100" b="1" dirty="0" smtClean="0">
                <a:solidFill>
                  <a:srgbClr val="C00000"/>
                </a:solidFill>
                <a:latin typeface="メイリオ" panose="020B0604030504040204" pitchFamily="50" charset="-128"/>
                <a:ea typeface="メイリオ" panose="020B0604030504040204" pitchFamily="50" charset="-128"/>
              </a:rPr>
              <a:t>％</a:t>
            </a:r>
            <a:endParaRPr lang="ja-JP" altLang="en-US" sz="1100" b="1" dirty="0">
              <a:solidFill>
                <a:srgbClr val="C00000"/>
              </a:solidFill>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6573631" y="2113692"/>
            <a:ext cx="2551573" cy="523220"/>
          </a:xfrm>
          <a:prstGeom prst="rect">
            <a:avLst/>
          </a:prstGeom>
          <a:noFill/>
        </p:spPr>
        <p:txBody>
          <a:bodyPr wrap="square" rtlCol="0">
            <a:spAutoFit/>
          </a:bodyPr>
          <a:lstStyle/>
          <a:p>
            <a:r>
              <a:rPr lang="ja-JP" altLang="en-US" sz="2800" b="1" dirty="0" smtClean="0">
                <a:solidFill>
                  <a:srgbClr val="C00000"/>
                </a:solidFill>
                <a:latin typeface="メイリオ" panose="020B0604030504040204" pitchFamily="50" charset="-128"/>
                <a:ea typeface="メイリオ" panose="020B0604030504040204" pitchFamily="50" charset="-128"/>
              </a:rPr>
              <a:t>▲</a:t>
            </a:r>
            <a:r>
              <a:rPr lang="en-US" altLang="ja-JP" sz="2800" b="1" dirty="0" smtClean="0">
                <a:solidFill>
                  <a:srgbClr val="C00000"/>
                </a:solidFill>
                <a:latin typeface="メイリオ" panose="020B0604030504040204" pitchFamily="50" charset="-128"/>
                <a:ea typeface="メイリオ" panose="020B0604030504040204" pitchFamily="50" charset="-128"/>
              </a:rPr>
              <a:t>69.6</a:t>
            </a:r>
            <a:r>
              <a:rPr lang="ja-JP" altLang="en-US" sz="1600" b="1" dirty="0" smtClean="0">
                <a:solidFill>
                  <a:srgbClr val="C00000"/>
                </a:solidFill>
                <a:latin typeface="メイリオ" panose="020B0604030504040204" pitchFamily="50" charset="-128"/>
                <a:ea typeface="メイリオ" panose="020B0604030504040204" pitchFamily="50" charset="-128"/>
              </a:rPr>
              <a:t>万円</a:t>
            </a:r>
            <a:r>
              <a:rPr lang="en-US" altLang="ja-JP" sz="1600" b="1" dirty="0" smtClean="0">
                <a:solidFill>
                  <a:srgbClr val="C00000"/>
                </a:solidFill>
                <a:latin typeface="メイリオ" panose="020B0604030504040204" pitchFamily="50" charset="-128"/>
                <a:ea typeface="メイリオ" panose="020B0604030504040204" pitchFamily="50" charset="-128"/>
              </a:rPr>
              <a:t>/</a:t>
            </a:r>
            <a:r>
              <a:rPr lang="ja-JP" altLang="en-US" sz="1600" b="1" dirty="0" smtClean="0">
                <a:solidFill>
                  <a:srgbClr val="C00000"/>
                </a:solidFill>
                <a:latin typeface="メイリオ" panose="020B0604030504040204" pitchFamily="50" charset="-128"/>
                <a:ea typeface="メイリオ" panose="020B0604030504040204" pitchFamily="50" charset="-128"/>
              </a:rPr>
              <a:t>年</a:t>
            </a:r>
            <a:endParaRPr lang="ja-JP" altLang="en-US" sz="1600" b="1" dirty="0">
              <a:solidFill>
                <a:srgbClr val="C00000"/>
              </a:solidFill>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3875760" y="1580770"/>
            <a:ext cx="588623" cy="253916"/>
          </a:xfrm>
          <a:prstGeom prst="rect">
            <a:avLst/>
          </a:prstGeom>
          <a:noFill/>
        </p:spPr>
        <p:txBody>
          <a:bodyPr wrap="non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rPr>
              <a:t>５</a:t>
            </a:r>
            <a:r>
              <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rPr>
              <a:t>年後</a:t>
            </a:r>
            <a:endParaRPr kumimoji="1"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58" name="正方形/長方形 57"/>
          <p:cNvSpPr/>
          <p:nvPr/>
        </p:nvSpPr>
        <p:spPr>
          <a:xfrm>
            <a:off x="2579043" y="4494015"/>
            <a:ext cx="499243" cy="1874332"/>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9" name="直線コネクタ 58"/>
          <p:cNvCxnSpPr/>
          <p:nvPr/>
        </p:nvCxnSpPr>
        <p:spPr>
          <a:xfrm flipV="1">
            <a:off x="2410989" y="6368346"/>
            <a:ext cx="1944987" cy="6171"/>
          </a:xfrm>
          <a:prstGeom prst="line">
            <a:avLst/>
          </a:prstGeom>
          <a:ln w="15875">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3252513" y="4523354"/>
            <a:ext cx="497323" cy="458212"/>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p:cNvSpPr/>
          <p:nvPr/>
        </p:nvSpPr>
        <p:spPr>
          <a:xfrm>
            <a:off x="3246658" y="5787305"/>
            <a:ext cx="501100" cy="575161"/>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p:cNvSpPr txBox="1"/>
          <p:nvPr/>
        </p:nvSpPr>
        <p:spPr>
          <a:xfrm>
            <a:off x="2512958" y="5236857"/>
            <a:ext cx="629644" cy="253916"/>
          </a:xfrm>
          <a:prstGeom prst="rect">
            <a:avLst/>
          </a:prstGeom>
          <a:noFill/>
        </p:spPr>
        <p:txBody>
          <a:bodyPr wrap="square" rtlCol="0">
            <a:spAutoFit/>
          </a:bodyPr>
          <a:lstStyle/>
          <a:p>
            <a:pPr algn="ctr"/>
            <a:r>
              <a:rPr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67</a:t>
            </a:r>
            <a:r>
              <a:rPr lang="en-US" altLang="ja-JP" sz="1050" b="1"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3199983" y="5910918"/>
            <a:ext cx="637654" cy="253916"/>
          </a:xfrm>
          <a:prstGeom prst="rect">
            <a:avLst/>
          </a:prstGeom>
          <a:noFill/>
        </p:spPr>
        <p:txBody>
          <a:bodyPr wrap="square" rtlCol="0">
            <a:spAutoFit/>
          </a:bodyPr>
          <a:lstStyle/>
          <a:p>
            <a:pPr algn="ctr"/>
            <a:r>
              <a:rPr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22.8</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3182783" y="4601942"/>
            <a:ext cx="624750" cy="253916"/>
          </a:xfrm>
          <a:prstGeom prst="rect">
            <a:avLst/>
          </a:prstGeom>
          <a:noFill/>
        </p:spPr>
        <p:txBody>
          <a:bodyPr wrap="square" rtlCol="0">
            <a:spAutoFit/>
          </a:bodyPr>
          <a:lstStyle/>
          <a:p>
            <a:pPr algn="ctr"/>
            <a:r>
              <a:rPr lang="en-US" altLang="ja-JP" sz="1050" b="1" dirty="0" smtClean="0">
                <a:solidFill>
                  <a:schemeClr val="bg1"/>
                </a:solidFill>
                <a:latin typeface="メイリオ" panose="020B0604030504040204" pitchFamily="50" charset="-128"/>
                <a:ea typeface="メイリオ" panose="020B0604030504040204" pitchFamily="50" charset="-128"/>
              </a:rPr>
              <a:t>18.0</a:t>
            </a:r>
            <a:r>
              <a:rPr kumimoji="1" lang="ja-JP" altLang="en-US" sz="8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3042767" y="4298402"/>
            <a:ext cx="607859" cy="261610"/>
          </a:xfrm>
          <a:prstGeom prst="rect">
            <a:avLst/>
          </a:prstGeom>
          <a:noFill/>
        </p:spPr>
        <p:txBody>
          <a:bodyPr wrap="none" rtlCol="0">
            <a:spAutoFit/>
          </a:bodyPr>
          <a:lstStyle/>
          <a:p>
            <a:r>
              <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rPr>
              <a:t>初年度</a:t>
            </a:r>
            <a:endParaRPr kumimoji="1"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66" name="正方形/長方形 65"/>
          <p:cNvSpPr/>
          <p:nvPr/>
        </p:nvSpPr>
        <p:spPr>
          <a:xfrm>
            <a:off x="3936859" y="5787305"/>
            <a:ext cx="504216" cy="577703"/>
          </a:xfrm>
          <a:prstGeom prst="rect">
            <a:avLst/>
          </a:prstGeom>
          <a:solidFill>
            <a:schemeClr val="bg1">
              <a:lumMod val="85000"/>
            </a:schemeClr>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テキスト ボックス 66"/>
          <p:cNvSpPr txBox="1"/>
          <p:nvPr/>
        </p:nvSpPr>
        <p:spPr>
          <a:xfrm>
            <a:off x="3861804" y="5887877"/>
            <a:ext cx="634515" cy="253916"/>
          </a:xfrm>
          <a:prstGeom prst="rect">
            <a:avLst/>
          </a:prstGeom>
          <a:noFill/>
        </p:spPr>
        <p:txBody>
          <a:bodyPr wrap="square" rtlCol="0">
            <a:spAutoFit/>
          </a:bodyPr>
          <a:lstStyle/>
          <a:p>
            <a:pPr algn="ctr"/>
            <a:r>
              <a:rPr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22.8</a:t>
            </a:r>
            <a:r>
              <a:rPr lang="ja-JP" altLang="en-US" sz="800" b="1" dirty="0" smtClean="0">
                <a:solidFill>
                  <a:schemeClr val="tx1">
                    <a:lumMod val="75000"/>
                    <a:lumOff val="25000"/>
                  </a:schemeClr>
                </a:solidFill>
                <a:latin typeface="メイリオ" panose="020B0604030504040204" pitchFamily="50" charset="-128"/>
                <a:ea typeface="メイリオ" panose="020B0604030504040204" pitchFamily="50" charset="-128"/>
              </a:rPr>
              <a:t>万</a:t>
            </a:r>
            <a:endParaRPr kumimoji="1"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9" name="テキスト ボックス 68"/>
          <p:cNvSpPr txBox="1"/>
          <p:nvPr/>
        </p:nvSpPr>
        <p:spPr>
          <a:xfrm>
            <a:off x="3179399" y="5182950"/>
            <a:ext cx="642591" cy="377026"/>
          </a:xfrm>
          <a:prstGeom prst="rect">
            <a:avLst/>
          </a:prstGeom>
          <a:noFill/>
        </p:spPr>
        <p:txBody>
          <a:bodyPr wrap="square" rtlCol="0">
            <a:spAutoFit/>
          </a:bodyPr>
          <a:lstStyle/>
          <a:p>
            <a:pPr algn="ctr"/>
            <a:r>
              <a:rPr lang="ja-JP" altLang="en-US" sz="800" b="1" dirty="0" smtClean="0">
                <a:solidFill>
                  <a:schemeClr val="bg1"/>
                </a:solidFill>
                <a:latin typeface="メイリオ" panose="020B0604030504040204" pitchFamily="50" charset="-128"/>
                <a:ea typeface="メイリオ" panose="020B0604030504040204" pitchFamily="50" charset="-128"/>
              </a:rPr>
              <a:t>レンタル</a:t>
            </a:r>
            <a:r>
              <a:rPr lang="en-US" altLang="ja-JP" sz="1050" b="1" dirty="0" smtClean="0">
                <a:solidFill>
                  <a:schemeClr val="bg1"/>
                </a:solidFill>
                <a:latin typeface="メイリオ" panose="020B0604030504040204" pitchFamily="50" charset="-128"/>
                <a:ea typeface="メイリオ" panose="020B0604030504040204" pitchFamily="50" charset="-128"/>
              </a:rPr>
              <a:t>26.4</a:t>
            </a:r>
            <a:r>
              <a:rPr lang="ja-JP" altLang="en-US" sz="800" b="1" dirty="0" smtClean="0">
                <a:solidFill>
                  <a:schemeClr val="bg1"/>
                </a:solidFill>
                <a:latin typeface="メイリオ" panose="020B0604030504040204" pitchFamily="50" charset="-128"/>
                <a:ea typeface="メイリオ" panose="020B0604030504040204" pitchFamily="50" charset="-128"/>
              </a:rPr>
              <a:t>万</a:t>
            </a:r>
            <a:endParaRPr lang="en-US" altLang="ja-JP" sz="800" b="1" dirty="0" smtClean="0">
              <a:solidFill>
                <a:schemeClr val="bg1"/>
              </a:solidFill>
              <a:latin typeface="メイリオ" panose="020B0604030504040204" pitchFamily="50" charset="-128"/>
              <a:ea typeface="メイリオ" panose="020B0604030504040204" pitchFamily="50" charset="-128"/>
            </a:endParaRPr>
          </a:p>
        </p:txBody>
      </p:sp>
      <p:sp>
        <p:nvSpPr>
          <p:cNvPr id="70" name="テキスト ボックス 69"/>
          <p:cNvSpPr txBox="1"/>
          <p:nvPr/>
        </p:nvSpPr>
        <p:spPr>
          <a:xfrm>
            <a:off x="3604716" y="4293096"/>
            <a:ext cx="588623" cy="253916"/>
          </a:xfrm>
          <a:prstGeom prst="rect">
            <a:avLst/>
          </a:prstGeom>
          <a:noFill/>
        </p:spPr>
        <p:txBody>
          <a:bodyPr wrap="none" rtlCol="0">
            <a:spAutoFit/>
          </a:bodyPr>
          <a:lstStyle/>
          <a:p>
            <a:r>
              <a:rPr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rPr>
              <a:t>５</a:t>
            </a:r>
            <a:r>
              <a:rPr kumimoji="1" lang="ja-JP" altLang="en-US" sz="1050" b="1" dirty="0" smtClean="0">
                <a:solidFill>
                  <a:schemeClr val="tx1">
                    <a:lumMod val="50000"/>
                    <a:lumOff val="50000"/>
                  </a:schemeClr>
                </a:solidFill>
                <a:latin typeface="メイリオ" panose="020B0604030504040204" pitchFamily="50" charset="-128"/>
                <a:ea typeface="メイリオ" panose="020B0604030504040204" pitchFamily="50" charset="-128"/>
              </a:rPr>
              <a:t>年後</a:t>
            </a:r>
            <a:endParaRPr kumimoji="1" lang="ja-JP" altLang="en-US" sz="105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4744720" y="4324535"/>
            <a:ext cx="2102351" cy="523220"/>
          </a:xfrm>
          <a:prstGeom prst="rect">
            <a:avLst/>
          </a:prstGeom>
          <a:noFill/>
        </p:spPr>
        <p:txBody>
          <a:bodyPr wrap="square" rtlCol="0">
            <a:spAutoFit/>
          </a:bodyPr>
          <a:lstStyle/>
          <a:p>
            <a:r>
              <a:rPr lang="ja-JP" altLang="en-US" sz="1000" b="1" dirty="0" smtClean="0">
                <a:solidFill>
                  <a:srgbClr val="C00000"/>
                </a:solidFill>
                <a:latin typeface="メイリオ" panose="020B0604030504040204" pitchFamily="50" charset="-128"/>
                <a:ea typeface="メイリオ" panose="020B0604030504040204" pitchFamily="50" charset="-128"/>
              </a:rPr>
              <a:t>初年度削減率 </a:t>
            </a:r>
            <a:r>
              <a:rPr lang="en-US" altLang="ja-JP" sz="2800" b="1" dirty="0" smtClean="0">
                <a:solidFill>
                  <a:srgbClr val="C00000"/>
                </a:solidFill>
                <a:latin typeface="メイリオ" panose="020B0604030504040204" pitchFamily="50" charset="-128"/>
                <a:ea typeface="メイリオ" panose="020B0604030504040204" pitchFamily="50" charset="-128"/>
              </a:rPr>
              <a:t>26.8</a:t>
            </a:r>
            <a:r>
              <a:rPr lang="ja-JP" altLang="en-US" sz="1100" b="1" dirty="0" smtClean="0">
                <a:solidFill>
                  <a:srgbClr val="C00000"/>
                </a:solidFill>
                <a:latin typeface="メイリオ" panose="020B0604030504040204" pitchFamily="50" charset="-128"/>
                <a:ea typeface="メイリオ" panose="020B0604030504040204" pitchFamily="50" charset="-128"/>
              </a:rPr>
              <a:t>％</a:t>
            </a:r>
            <a:endParaRPr lang="ja-JP" altLang="en-US" sz="1100" b="1" dirty="0">
              <a:solidFill>
                <a:srgbClr val="C00000"/>
              </a:solidFill>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6586330" y="4333936"/>
            <a:ext cx="2305685" cy="523220"/>
          </a:xfrm>
          <a:prstGeom prst="rect">
            <a:avLst/>
          </a:prstGeom>
          <a:noFill/>
        </p:spPr>
        <p:txBody>
          <a:bodyPr wrap="square" rtlCol="0">
            <a:spAutoFit/>
          </a:bodyPr>
          <a:lstStyle/>
          <a:p>
            <a:r>
              <a:rPr lang="ja-JP" altLang="en-US" sz="2800" b="1" dirty="0" smtClean="0">
                <a:solidFill>
                  <a:srgbClr val="C00000"/>
                </a:solidFill>
                <a:latin typeface="メイリオ" panose="020B0604030504040204" pitchFamily="50" charset="-128"/>
                <a:ea typeface="メイリオ" panose="020B0604030504040204" pitchFamily="50" charset="-128"/>
              </a:rPr>
              <a:t>▲</a:t>
            </a:r>
            <a:r>
              <a:rPr lang="en-US" altLang="ja-JP" sz="2800" b="1" dirty="0" smtClean="0">
                <a:solidFill>
                  <a:srgbClr val="C00000"/>
                </a:solidFill>
                <a:latin typeface="メイリオ" panose="020B0604030504040204" pitchFamily="50" charset="-128"/>
                <a:ea typeface="メイリオ" panose="020B0604030504040204" pitchFamily="50" charset="-128"/>
              </a:rPr>
              <a:t>18.0</a:t>
            </a:r>
            <a:r>
              <a:rPr lang="ja-JP" altLang="en-US" sz="1600" b="1" dirty="0" smtClean="0">
                <a:solidFill>
                  <a:srgbClr val="C00000"/>
                </a:solidFill>
                <a:latin typeface="メイリオ" panose="020B0604030504040204" pitchFamily="50" charset="-128"/>
                <a:ea typeface="メイリオ" panose="020B0604030504040204" pitchFamily="50" charset="-128"/>
              </a:rPr>
              <a:t>万円</a:t>
            </a:r>
            <a:r>
              <a:rPr lang="en-US" altLang="ja-JP" sz="1600" b="1" dirty="0" smtClean="0">
                <a:solidFill>
                  <a:srgbClr val="C00000"/>
                </a:solidFill>
                <a:latin typeface="メイリオ" panose="020B0604030504040204" pitchFamily="50" charset="-128"/>
                <a:ea typeface="メイリオ" panose="020B0604030504040204" pitchFamily="50" charset="-128"/>
              </a:rPr>
              <a:t>/</a:t>
            </a:r>
            <a:r>
              <a:rPr lang="ja-JP" altLang="en-US" sz="1600" b="1" dirty="0" smtClean="0">
                <a:solidFill>
                  <a:srgbClr val="C00000"/>
                </a:solidFill>
                <a:latin typeface="メイリオ" panose="020B0604030504040204" pitchFamily="50" charset="-128"/>
                <a:ea typeface="メイリオ" panose="020B0604030504040204" pitchFamily="50" charset="-128"/>
              </a:rPr>
              <a:t>年</a:t>
            </a:r>
            <a:endParaRPr lang="ja-JP" altLang="en-US" sz="1600" b="1" dirty="0">
              <a:solidFill>
                <a:srgbClr val="C00000"/>
              </a:solidFill>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4744720" y="4840595"/>
            <a:ext cx="2102351" cy="523220"/>
          </a:xfrm>
          <a:prstGeom prst="rect">
            <a:avLst/>
          </a:prstGeom>
          <a:noFill/>
        </p:spPr>
        <p:txBody>
          <a:bodyPr wrap="square" rtlCol="0">
            <a:spAutoFit/>
          </a:bodyPr>
          <a:lstStyle/>
          <a:p>
            <a:r>
              <a:rPr lang="ja-JP" altLang="en-US" sz="1000" b="1" dirty="0" smtClean="0">
                <a:solidFill>
                  <a:srgbClr val="C00000"/>
                </a:solidFill>
                <a:latin typeface="メイリオ" panose="020B0604030504040204" pitchFamily="50" charset="-128"/>
                <a:ea typeface="メイリオ" panose="020B0604030504040204" pitchFamily="50" charset="-128"/>
              </a:rPr>
              <a:t>５年後削減率 </a:t>
            </a:r>
            <a:r>
              <a:rPr lang="en-US" altLang="ja-JP" sz="2800" b="1" dirty="0" smtClean="0">
                <a:solidFill>
                  <a:srgbClr val="C00000"/>
                </a:solidFill>
                <a:latin typeface="メイリオ" panose="020B0604030504040204" pitchFamily="50" charset="-128"/>
                <a:ea typeface="メイリオ" panose="020B0604030504040204" pitchFamily="50" charset="-128"/>
              </a:rPr>
              <a:t>66.1</a:t>
            </a:r>
            <a:r>
              <a:rPr lang="ja-JP" altLang="en-US" sz="1100" b="1" dirty="0" smtClean="0">
                <a:solidFill>
                  <a:srgbClr val="C00000"/>
                </a:solidFill>
                <a:latin typeface="メイリオ" panose="020B0604030504040204" pitchFamily="50" charset="-128"/>
                <a:ea typeface="メイリオ" panose="020B0604030504040204" pitchFamily="50" charset="-128"/>
              </a:rPr>
              <a:t>％</a:t>
            </a:r>
            <a:endParaRPr lang="ja-JP" altLang="en-US" sz="1100" b="1" dirty="0">
              <a:solidFill>
                <a:srgbClr val="C00000"/>
              </a:solidFill>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6586330" y="4849996"/>
            <a:ext cx="2305685" cy="523220"/>
          </a:xfrm>
          <a:prstGeom prst="rect">
            <a:avLst/>
          </a:prstGeom>
          <a:noFill/>
        </p:spPr>
        <p:txBody>
          <a:bodyPr wrap="square" rtlCol="0">
            <a:spAutoFit/>
          </a:bodyPr>
          <a:lstStyle/>
          <a:p>
            <a:r>
              <a:rPr lang="ja-JP" altLang="en-US" sz="2800" b="1" dirty="0" smtClean="0">
                <a:solidFill>
                  <a:srgbClr val="C00000"/>
                </a:solidFill>
                <a:latin typeface="メイリオ" panose="020B0604030504040204" pitchFamily="50" charset="-128"/>
                <a:ea typeface="メイリオ" panose="020B0604030504040204" pitchFamily="50" charset="-128"/>
              </a:rPr>
              <a:t>▲</a:t>
            </a:r>
            <a:r>
              <a:rPr lang="en-US" altLang="ja-JP" sz="2800" b="1" dirty="0" smtClean="0">
                <a:solidFill>
                  <a:srgbClr val="C00000"/>
                </a:solidFill>
                <a:latin typeface="メイリオ" panose="020B0604030504040204" pitchFamily="50" charset="-128"/>
                <a:ea typeface="メイリオ" panose="020B0604030504040204" pitchFamily="50" charset="-128"/>
              </a:rPr>
              <a:t>44.4</a:t>
            </a:r>
            <a:r>
              <a:rPr lang="ja-JP" altLang="en-US" sz="1600" b="1" dirty="0" smtClean="0">
                <a:solidFill>
                  <a:srgbClr val="C00000"/>
                </a:solidFill>
                <a:latin typeface="メイリオ" panose="020B0604030504040204" pitchFamily="50" charset="-128"/>
                <a:ea typeface="メイリオ" panose="020B0604030504040204" pitchFamily="50" charset="-128"/>
              </a:rPr>
              <a:t>万円</a:t>
            </a:r>
            <a:r>
              <a:rPr lang="en-US" altLang="ja-JP" sz="1600" b="1" dirty="0" smtClean="0">
                <a:solidFill>
                  <a:srgbClr val="C00000"/>
                </a:solidFill>
                <a:latin typeface="メイリオ" panose="020B0604030504040204" pitchFamily="50" charset="-128"/>
                <a:ea typeface="メイリオ" panose="020B0604030504040204" pitchFamily="50" charset="-128"/>
              </a:rPr>
              <a:t>/</a:t>
            </a:r>
            <a:r>
              <a:rPr lang="ja-JP" altLang="en-US" sz="1600" b="1" dirty="0" smtClean="0">
                <a:solidFill>
                  <a:srgbClr val="C00000"/>
                </a:solidFill>
                <a:latin typeface="メイリオ" panose="020B0604030504040204" pitchFamily="50" charset="-128"/>
                <a:ea typeface="メイリオ" panose="020B0604030504040204" pitchFamily="50" charset="-128"/>
              </a:rPr>
              <a:t>年</a:t>
            </a:r>
            <a:endParaRPr lang="ja-JP" altLang="en-US" sz="1600" b="1" dirty="0">
              <a:solidFill>
                <a:srgbClr val="C00000"/>
              </a:solidFill>
              <a:latin typeface="メイリオ" panose="020B0604030504040204" pitchFamily="50" charset="-128"/>
              <a:ea typeface="メイリオ" panose="020B0604030504040204" pitchFamily="50" charset="-128"/>
            </a:endParaRPr>
          </a:p>
        </p:txBody>
      </p:sp>
      <p:sp>
        <p:nvSpPr>
          <p:cNvPr id="49" name="正方形/長方形 48"/>
          <p:cNvSpPr/>
          <p:nvPr/>
        </p:nvSpPr>
        <p:spPr>
          <a:xfrm>
            <a:off x="3942258" y="1817148"/>
            <a:ext cx="502162" cy="1356084"/>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p:cNvSpPr txBox="1"/>
          <p:nvPr/>
        </p:nvSpPr>
        <p:spPr>
          <a:xfrm>
            <a:off x="3888070" y="2426011"/>
            <a:ext cx="611921" cy="253916"/>
          </a:xfrm>
          <a:prstGeom prst="rect">
            <a:avLst/>
          </a:prstGeom>
          <a:noFill/>
        </p:spPr>
        <p:txBody>
          <a:bodyPr wrap="square" rtlCol="0">
            <a:spAutoFit/>
          </a:bodyPr>
          <a:lstStyle/>
          <a:p>
            <a:pPr algn="ctr"/>
            <a:r>
              <a:rPr lang="en-US" altLang="ja-JP" sz="1050" b="1" dirty="0" smtClean="0">
                <a:solidFill>
                  <a:schemeClr val="bg1"/>
                </a:solidFill>
                <a:latin typeface="メイリオ" panose="020B0604030504040204" pitchFamily="50" charset="-128"/>
                <a:ea typeface="メイリオ" panose="020B0604030504040204" pitchFamily="50" charset="-128"/>
              </a:rPr>
              <a:t>69</a:t>
            </a:r>
            <a:r>
              <a:rPr lang="en-US" altLang="ja-JP" sz="1050" b="1" dirty="0">
                <a:solidFill>
                  <a:schemeClr val="bg1"/>
                </a:solidFill>
                <a:latin typeface="メイリオ" panose="020B0604030504040204" pitchFamily="50" charset="-128"/>
                <a:ea typeface="メイリオ" panose="020B0604030504040204" pitchFamily="50" charset="-128"/>
              </a:rPr>
              <a:t>.</a:t>
            </a:r>
            <a:r>
              <a:rPr lang="en-US" altLang="ja-JP" sz="1050" b="1" dirty="0" smtClean="0">
                <a:solidFill>
                  <a:schemeClr val="bg1"/>
                </a:solidFill>
                <a:latin typeface="メイリオ" panose="020B0604030504040204" pitchFamily="50" charset="-128"/>
                <a:ea typeface="メイリオ" panose="020B0604030504040204" pitchFamily="50" charset="-128"/>
              </a:rPr>
              <a:t>6</a:t>
            </a:r>
            <a:r>
              <a:rPr kumimoji="1" lang="ja-JP" altLang="en-US" sz="8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sp>
        <p:nvSpPr>
          <p:cNvPr id="52" name="正方形/長方形 51"/>
          <p:cNvSpPr/>
          <p:nvPr/>
        </p:nvSpPr>
        <p:spPr>
          <a:xfrm>
            <a:off x="3938557" y="4523223"/>
            <a:ext cx="502518" cy="1248449"/>
          </a:xfrm>
          <a:prstGeom prst="rect">
            <a:avLst/>
          </a:prstGeom>
          <a:solidFill>
            <a:srgbClr val="C00000">
              <a:alpha val="80000"/>
            </a:srgbClr>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p:cNvSpPr txBox="1"/>
          <p:nvPr/>
        </p:nvSpPr>
        <p:spPr>
          <a:xfrm>
            <a:off x="3839210" y="4985521"/>
            <a:ext cx="653059" cy="253916"/>
          </a:xfrm>
          <a:prstGeom prst="rect">
            <a:avLst/>
          </a:prstGeom>
          <a:noFill/>
        </p:spPr>
        <p:txBody>
          <a:bodyPr wrap="square" rtlCol="0">
            <a:spAutoFit/>
          </a:bodyPr>
          <a:lstStyle/>
          <a:p>
            <a:pPr algn="ctr"/>
            <a:r>
              <a:rPr lang="en-US" altLang="ja-JP" sz="1050" b="1" dirty="0" smtClean="0">
                <a:solidFill>
                  <a:schemeClr val="bg1"/>
                </a:solidFill>
                <a:latin typeface="メイリオ" panose="020B0604030504040204" pitchFamily="50" charset="-128"/>
                <a:ea typeface="メイリオ" panose="020B0604030504040204" pitchFamily="50" charset="-128"/>
              </a:rPr>
              <a:t>44.4</a:t>
            </a:r>
            <a:r>
              <a:rPr kumimoji="1" lang="ja-JP" altLang="en-US" sz="800" b="1" dirty="0" smtClean="0">
                <a:solidFill>
                  <a:schemeClr val="bg1"/>
                </a:solidFill>
                <a:latin typeface="メイリオ" panose="020B0604030504040204" pitchFamily="50" charset="-128"/>
                <a:ea typeface="メイリオ" panose="020B0604030504040204" pitchFamily="50" charset="-128"/>
              </a:rPr>
              <a:t>万</a:t>
            </a:r>
            <a:endParaRPr kumimoji="1" lang="ja-JP" altLang="en-US" sz="800" b="1" dirty="0">
              <a:solidFill>
                <a:schemeClr val="bg1"/>
              </a:solidFill>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8394773" y="798295"/>
            <a:ext cx="497707" cy="459577"/>
            <a:chOff x="539552" y="908720"/>
            <a:chExt cx="1858962" cy="1835150"/>
          </a:xfrm>
        </p:grpSpPr>
        <p:pic>
          <p:nvPicPr>
            <p:cNvPr id="7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552" y="908720"/>
              <a:ext cx="1858962"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8490" y="2466127"/>
              <a:ext cx="26828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7" name="直線コネクタ 76"/>
          <p:cNvCxnSpPr/>
          <p:nvPr/>
        </p:nvCxnSpPr>
        <p:spPr>
          <a:xfrm>
            <a:off x="273292" y="3865240"/>
            <a:ext cx="8619188" cy="21771"/>
          </a:xfrm>
          <a:prstGeom prst="line">
            <a:avLst/>
          </a:prstGeom>
          <a:ln w="19050">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5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6194" y="115888"/>
            <a:ext cx="9011612" cy="649287"/>
          </a:xfrm>
        </p:spPr>
        <p:txBody>
          <a:bodyPr>
            <a:normAutofit/>
          </a:bodyPr>
          <a:lstStyle/>
          <a:p>
            <a:r>
              <a:rPr lang="en-US" altLang="ja-JP" sz="2400" b="1" dirty="0" smtClean="0"/>
              <a:t>2</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－３．電気料金削減</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（ハイブリッドファン）</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534" y="2198852"/>
            <a:ext cx="3762543" cy="654084"/>
          </a:xfrm>
          <a:prstGeom prst="rect">
            <a:avLst/>
          </a:prstGeom>
        </p:spPr>
      </p:pic>
      <p:sp>
        <p:nvSpPr>
          <p:cNvPr id="15" name="テキスト ボックス 14"/>
          <p:cNvSpPr txBox="1"/>
          <p:nvPr/>
        </p:nvSpPr>
        <p:spPr>
          <a:xfrm>
            <a:off x="381109" y="950854"/>
            <a:ext cx="8381782" cy="923330"/>
          </a:xfrm>
          <a:prstGeom prst="rect">
            <a:avLst/>
          </a:prstGeom>
          <a:noFill/>
        </p:spPr>
        <p:txBody>
          <a:bodyPr wrap="square" rtlCol="0">
            <a:spAutoFit/>
          </a:bodyP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ハイブリッドファンはエアコンの風を利用して羽根を回転させることで</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エアコン</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からの直撃風を和らげ、冷気や暖気を部屋の隅々まで循環</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させて</a:t>
            </a:r>
            <a:endParaRPr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空調</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効率を</a:t>
            </a:r>
            <a:r>
              <a:rPr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向上させる「エコ商品」です。</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84" y="2459682"/>
            <a:ext cx="2180565" cy="1383680"/>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1892" y="4543653"/>
            <a:ext cx="2180565" cy="1859893"/>
          </a:xfrm>
          <a:prstGeom prst="rect">
            <a:avLst/>
          </a:prstGeom>
        </p:spPr>
      </p:pic>
      <p:sp>
        <p:nvSpPr>
          <p:cNvPr id="18" name="テキスト ボックス 17"/>
          <p:cNvSpPr txBox="1"/>
          <p:nvPr/>
        </p:nvSpPr>
        <p:spPr>
          <a:xfrm>
            <a:off x="827584" y="5506155"/>
            <a:ext cx="3451586" cy="738664"/>
          </a:xfrm>
          <a:prstGeom prst="rect">
            <a:avLst/>
          </a:prstGeom>
          <a:solidFill>
            <a:schemeClr val="accent6">
              <a:lumMod val="75000"/>
            </a:schemeClr>
          </a:solidFill>
        </p:spPr>
        <p:txBody>
          <a:bodyPr wrap="none" rtlCol="0">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定価：オープン価格</a:t>
            </a:r>
          </a:p>
          <a:p>
            <a:r>
              <a:rPr lang="en-US" altLang="ja-JP" sz="1400" dirty="0">
                <a:solidFill>
                  <a:schemeClr val="bg1"/>
                </a:solidFill>
                <a:latin typeface="メイリオ" panose="020B0604030504040204" pitchFamily="50" charset="-128"/>
                <a:ea typeface="メイリオ" panose="020B0604030504040204" pitchFamily="50" charset="-128"/>
              </a:rPr>
              <a:t>USEN</a:t>
            </a:r>
            <a:r>
              <a:rPr lang="ja-JP" altLang="en-US" sz="1400" dirty="0">
                <a:solidFill>
                  <a:schemeClr val="bg1"/>
                </a:solidFill>
                <a:latin typeface="メイリオ" panose="020B0604030504040204" pitchFamily="50" charset="-128"/>
                <a:ea typeface="メイリオ" panose="020B0604030504040204" pitchFamily="50" charset="-128"/>
              </a:rPr>
              <a:t>特別販売価格：</a:t>
            </a:r>
            <a:r>
              <a:rPr lang="en-US" altLang="ja-JP" sz="1400" dirty="0">
                <a:solidFill>
                  <a:schemeClr val="bg1"/>
                </a:solidFill>
                <a:latin typeface="メイリオ" panose="020B0604030504040204" pitchFamily="50" charset="-128"/>
                <a:ea typeface="メイリオ" panose="020B0604030504040204" pitchFamily="50" charset="-128"/>
              </a:rPr>
              <a:t>28,800</a:t>
            </a:r>
            <a:r>
              <a:rPr lang="ja-JP" altLang="en-US" sz="1400" dirty="0">
                <a:solidFill>
                  <a:schemeClr val="bg1"/>
                </a:solidFill>
                <a:latin typeface="メイリオ" panose="020B0604030504040204" pitchFamily="50" charset="-128"/>
                <a:ea typeface="メイリオ" panose="020B0604030504040204" pitchFamily="50" charset="-128"/>
              </a:rPr>
              <a:t>円（税別）</a:t>
            </a:r>
          </a:p>
          <a:p>
            <a:r>
              <a:rPr lang="ja-JP" altLang="en-US" sz="1400" dirty="0">
                <a:solidFill>
                  <a:schemeClr val="bg1"/>
                </a:solidFill>
                <a:latin typeface="メイリオ" panose="020B0604030504040204" pitchFamily="50" charset="-128"/>
                <a:ea typeface="メイリオ" panose="020B0604030504040204" pitchFamily="50" charset="-128"/>
              </a:rPr>
              <a:t>設置費用</a:t>
            </a:r>
            <a:r>
              <a:rPr lang="ja-JP" altLang="en-US" sz="1400" dirty="0" smtClean="0">
                <a:solidFill>
                  <a:schemeClr val="bg1"/>
                </a:solidFill>
                <a:latin typeface="メイリオ" panose="020B0604030504040204" pitchFamily="50" charset="-128"/>
                <a:ea typeface="メイリオ" panose="020B0604030504040204" pitchFamily="50" charset="-128"/>
              </a:rPr>
              <a:t>：別途見積もり</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683568" y="3177604"/>
            <a:ext cx="5806681" cy="2169825"/>
          </a:xfrm>
          <a:prstGeom prst="rect">
            <a:avLst/>
          </a:prstGeom>
          <a:noFill/>
        </p:spPr>
        <p:txBody>
          <a:bodyPr wrap="square">
            <a:spAutoFit/>
          </a:bodyPr>
          <a:lstStyle/>
          <a:p>
            <a:pPr marL="342900" indent="-342900">
              <a:lnSpc>
                <a:spcPts val="2700"/>
              </a:lnSpc>
              <a:buFont typeface="+mj-ea"/>
              <a:buAutoNum type="circleNumDbPlain"/>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エアコンの直撃風を拡散、解消します。</a:t>
            </a:r>
          </a:p>
          <a:p>
            <a:pPr marL="342900" indent="-342900">
              <a:lnSpc>
                <a:spcPts val="2700"/>
              </a:lnSpc>
              <a:buFont typeface="+mj-ea"/>
              <a:buAutoNum type="circleNumDbPlain"/>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冷暖房の温度ムラを攪拌、空調効率が向上します。</a:t>
            </a:r>
          </a:p>
          <a:p>
            <a:pPr marL="342900" indent="-342900">
              <a:lnSpc>
                <a:spcPts val="2700"/>
              </a:lnSpc>
              <a:buFont typeface="+mj-ea"/>
              <a:buAutoNum type="circleNumDbPlain"/>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温度設定を</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変更でき、電気代が削減できます。</a:t>
            </a:r>
          </a:p>
          <a:p>
            <a:pPr marL="342900" indent="-342900">
              <a:lnSpc>
                <a:spcPts val="2700"/>
              </a:lnSpc>
              <a:buFont typeface="+mj-ea"/>
              <a:buAutoNum type="circleNumDbPlain"/>
            </a:pP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CO₂</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（二酸化炭素）が削減できます。</a:t>
            </a:r>
          </a:p>
          <a:p>
            <a:pPr marL="342900" indent="-342900">
              <a:lnSpc>
                <a:spcPts val="2700"/>
              </a:lnSpc>
              <a:buFont typeface="+mj-ea"/>
              <a:buAutoNum type="circleNumDbPlain"/>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エアコンの風力で動くので、電気代は一切かかりません。</a:t>
            </a:r>
          </a:p>
          <a:p>
            <a:pPr marL="342900" indent="-342900">
              <a:lnSpc>
                <a:spcPts val="2700"/>
              </a:lnSpc>
              <a:buFont typeface="+mj-ea"/>
              <a:buAutoNum type="circleNumDbPlain"/>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取り付け取り外しが簡単です。</a:t>
            </a:r>
          </a:p>
        </p:txBody>
      </p:sp>
    </p:spTree>
    <p:extLst>
      <p:ext uri="{BB962C8B-B14F-4D97-AF65-F5344CB8AC3E}">
        <p14:creationId xmlns:p14="http://schemas.microsoft.com/office/powerpoint/2010/main" val="615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経費削減デザインテン-1</Template>
  <TotalTime>2923</TotalTime>
  <Words>2885</Words>
  <Application>Microsoft Office PowerPoint</Application>
  <PresentationFormat>画面に合わせる (4:3)</PresentationFormat>
  <Paragraphs>530</Paragraphs>
  <Slides>21</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21</vt:i4>
      </vt:variant>
    </vt:vector>
  </HeadingPairs>
  <TitlesOfParts>
    <vt:vector size="34" baseType="lpstr">
      <vt:lpstr>HGP創英角ｺﾞｼｯｸUB</vt:lpstr>
      <vt:lpstr>HG丸ｺﾞｼｯｸM-PRO</vt:lpstr>
      <vt:lpstr>Meiryo UI</vt:lpstr>
      <vt:lpstr>ＭＳ Ｐゴシック</vt:lpstr>
      <vt:lpstr>ヒラギノ角ゴ ProN W6</vt:lpstr>
      <vt:lpstr>メイリオ</vt:lpstr>
      <vt:lpstr>Arial</vt:lpstr>
      <vt:lpstr>Calibri</vt:lpstr>
      <vt:lpstr>Calibri Light</vt:lpstr>
      <vt:lpstr>Times New Roman</vt:lpstr>
      <vt:lpstr>Wingdings</vt:lpstr>
      <vt:lpstr>デザインの設定</vt:lpstr>
      <vt:lpstr>1_デザインの設定</vt:lpstr>
      <vt:lpstr>PowerPoint プレゼンテーション</vt:lpstr>
      <vt:lpstr>PowerPoint プレゼンテーション</vt:lpstr>
      <vt:lpstr>“合理的な保険設計”　＝　“大幅なコスト削減”</vt:lpstr>
      <vt:lpstr>PowerPoint プレゼンテーション</vt:lpstr>
      <vt:lpstr>2－１．電気料金削減</vt:lpstr>
      <vt:lpstr>PowerPoint プレゼンテーション</vt:lpstr>
      <vt:lpstr>2－２．電気料金削減（LEDレンタル）</vt:lpstr>
      <vt:lpstr>PowerPoint プレゼンテーション</vt:lpstr>
      <vt:lpstr>2－３．電気料金削減（ハイブリッドファン）</vt:lpstr>
      <vt:lpstr>PowerPoint プレゼンテーション</vt:lpstr>
      <vt:lpstr>2－４電気料金削減（エアコン取替）</vt:lpstr>
      <vt:lpstr>PowerPoint プレゼンテーション</vt:lpstr>
      <vt:lpstr>3．クレジットカード手数料削減</vt:lpstr>
      <vt:lpstr>4．出張コスト（航空券）削減</vt:lpstr>
      <vt:lpstr>4．出張コスト（航空券）削減</vt:lpstr>
      <vt:lpstr>PowerPoint プレゼンテーション</vt:lpstr>
      <vt:lpstr>PowerPoint プレゼンテーション</vt:lpstr>
      <vt:lpstr>6. 店舗備品購入コスト削減</vt:lpstr>
      <vt:lpstr>PowerPoint プレゼンテーション</vt:lpstr>
      <vt:lpstr>7. ガス料金コスト削減</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USENでご協力できる コストカットのご提案</dc:title>
  <dc:creator>阿部　貴浩</dc:creator>
  <cp:lastModifiedBy>大池　つかさ</cp:lastModifiedBy>
  <cp:revision>303</cp:revision>
  <cp:lastPrinted>2018-12-14T04:47:19Z</cp:lastPrinted>
  <dcterms:created xsi:type="dcterms:W3CDTF">2016-07-25T01:24:52Z</dcterms:created>
  <dcterms:modified xsi:type="dcterms:W3CDTF">2019-10-21T08:01:18Z</dcterms:modified>
</cp:coreProperties>
</file>