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p:sldMasterIdLst>
    <p:sldMasterId id="2147483680" r:id="rId1"/>
    <p:sldMasterId id="2147483696" r:id="rId2"/>
  </p:sldMasterIdLst>
  <p:notesMasterIdLst>
    <p:notesMasterId r:id="rId30"/>
  </p:notesMasterIdLst>
  <p:handoutMasterIdLst>
    <p:handoutMasterId r:id="rId31"/>
  </p:handoutMasterIdLst>
  <p:sldIdLst>
    <p:sldId id="276" r:id="rId3"/>
    <p:sldId id="353" r:id="rId4"/>
    <p:sldId id="325" r:id="rId5"/>
    <p:sldId id="335" r:id="rId6"/>
    <p:sldId id="326" r:id="rId7"/>
    <p:sldId id="327" r:id="rId8"/>
    <p:sldId id="344" r:id="rId9"/>
    <p:sldId id="334" r:id="rId10"/>
    <p:sldId id="350" r:id="rId11"/>
    <p:sldId id="323" r:id="rId12"/>
    <p:sldId id="333" r:id="rId13"/>
    <p:sldId id="342" r:id="rId14"/>
    <p:sldId id="340" r:id="rId15"/>
    <p:sldId id="348" r:id="rId16"/>
    <p:sldId id="347" r:id="rId17"/>
    <p:sldId id="332" r:id="rId18"/>
    <p:sldId id="331" r:id="rId19"/>
    <p:sldId id="321" r:id="rId20"/>
    <p:sldId id="337" r:id="rId21"/>
    <p:sldId id="338" r:id="rId22"/>
    <p:sldId id="345" r:id="rId23"/>
    <p:sldId id="346" r:id="rId24"/>
    <p:sldId id="351" r:id="rId25"/>
    <p:sldId id="352" r:id="rId26"/>
    <p:sldId id="329" r:id="rId27"/>
    <p:sldId id="341" r:id="rId28"/>
    <p:sldId id="354" r:id="rId29"/>
  </p:sldIdLst>
  <p:sldSz cx="10082213" cy="7561263"/>
  <p:notesSz cx="7104063" cy="10234613"/>
  <p:embeddedFontLst>
    <p:embeddedFont>
      <p:font typeface="Calibri" panose="020F0502020204030204" pitchFamily="34" charset="0"/>
      <p:regular r:id="rId32"/>
      <p:bold r:id="rId33"/>
      <p:italic r:id="rId34"/>
      <p:boldItalic r:id="rId35"/>
    </p:embeddedFont>
    <p:embeddedFont>
      <p:font typeface="Leelawadee UI" panose="020B0502040204020203" pitchFamily="34" charset="-34"/>
      <p:regular r:id="rId36"/>
      <p:bold r:id="rId37"/>
    </p:embeddedFont>
    <p:embeddedFont>
      <p:font typeface="メイリオ" panose="020B0604030504040204" pitchFamily="50" charset="-128"/>
      <p:regular r:id="rId38"/>
      <p:bold r:id="rId39"/>
      <p:italic r:id="rId40"/>
      <p:boldItalic r:id="rId41"/>
    </p:embeddedFont>
    <p:embeddedFont>
      <p:font typeface="Meiryo UI" panose="020B0604030504040204" pitchFamily="50" charset="-128"/>
      <p:regular r:id="rId42"/>
      <p:bold r:id="rId43"/>
      <p:italic r:id="rId44"/>
      <p:boldItalic r:id="rId45"/>
    </p:embeddedFont>
    <p:embeddedFont>
      <p:font typeface="HGP創英角ｺﾞｼｯｸUB" panose="020B0900000000000000" pitchFamily="50" charset="-128"/>
      <p:regular r:id="rId46"/>
    </p:embeddedFont>
    <p:embeddedFont>
      <p:font typeface="HG丸ｺﾞｼｯｸM-PRO" panose="020F0600000000000000" pitchFamily="50" charset="-128"/>
      <p:regular r:id="rId47"/>
    </p:embeddedFont>
    <p:embeddedFont>
      <p:font typeface="Calibri Light" panose="020F0302020204030204" pitchFamily="34" charset="0"/>
      <p:regular r:id="rId48"/>
      <p:italic r:id="rId49"/>
    </p:embeddedFont>
  </p:embeddedFontLst>
  <p:defaultTex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2" userDrawn="1">
          <p15:clr>
            <a:srgbClr val="A4A3A4"/>
          </p15:clr>
        </p15:guide>
        <p15:guide id="2" pos="318" userDrawn="1">
          <p15:clr>
            <a:srgbClr val="A4A3A4"/>
          </p15:clr>
        </p15:guide>
        <p15:guide id="3" pos="5988" userDrawn="1">
          <p15:clr>
            <a:srgbClr val="A4A3A4"/>
          </p15:clr>
        </p15:guide>
        <p15:guide id="4" orient="horz" pos="4513"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FFFF"/>
    <a:srgbClr val="984807"/>
    <a:srgbClr val="000000"/>
    <a:srgbClr val="303030"/>
    <a:srgbClr val="5C5C5C"/>
    <a:srgbClr val="7F7F7F"/>
    <a:srgbClr val="A6A6A6"/>
    <a:srgbClr val="BFBFB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86667" autoAdjust="0"/>
  </p:normalViewPr>
  <p:slideViewPr>
    <p:cSldViewPr>
      <p:cViewPr varScale="1">
        <p:scale>
          <a:sx n="56" d="100"/>
          <a:sy n="56" d="100"/>
        </p:scale>
        <p:origin x="67" y="581"/>
      </p:cViewPr>
      <p:guideLst>
        <p:guide orient="horz" pos="612"/>
        <p:guide pos="318"/>
        <p:guide pos="5988"/>
        <p:guide orient="horz" pos="45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2928"/>
    </p:cViewPr>
  </p:sorterViewPr>
  <p:notesViewPr>
    <p:cSldViewPr>
      <p:cViewPr varScale="1">
        <p:scale>
          <a:sx n="66" d="100"/>
          <a:sy n="66" d="100"/>
        </p:scale>
        <p:origin x="-3384" y="-1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8" cy="511731"/>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4023991" y="0"/>
            <a:ext cx="3078428" cy="511731"/>
          </a:xfrm>
          <a:prstGeom prst="rect">
            <a:avLst/>
          </a:prstGeom>
        </p:spPr>
        <p:txBody>
          <a:bodyPr vert="horz" lIns="95491" tIns="47745" rIns="95491" bIns="47745" rtlCol="0"/>
          <a:lstStyle>
            <a:lvl1pPr algn="r">
              <a:defRPr sz="1300"/>
            </a:lvl1pPr>
          </a:lstStyle>
          <a:p>
            <a:fld id="{0526FAA6-0A37-2B46-AFFD-FF93273CF6DA}" type="datetimeFigureOut">
              <a:rPr kumimoji="1" lang="ja-JP" altLang="en-US" smtClean="0"/>
              <a:t>2019/5/20</a:t>
            </a:fld>
            <a:endParaRPr kumimoji="1" lang="ja-JP" altLang="en-US"/>
          </a:p>
        </p:txBody>
      </p:sp>
      <p:sp>
        <p:nvSpPr>
          <p:cNvPr id="4" name="フッター プレースホルダー 3"/>
          <p:cNvSpPr>
            <a:spLocks noGrp="1"/>
          </p:cNvSpPr>
          <p:nvPr>
            <p:ph type="ftr" sz="quarter" idx="2"/>
          </p:nvPr>
        </p:nvSpPr>
        <p:spPr>
          <a:xfrm>
            <a:off x="0" y="9721106"/>
            <a:ext cx="3078428" cy="511731"/>
          </a:xfrm>
          <a:prstGeom prst="rect">
            <a:avLst/>
          </a:prstGeom>
        </p:spPr>
        <p:txBody>
          <a:bodyPr vert="horz" lIns="95491" tIns="47745" rIns="95491" bIns="47745"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4023991" y="9721106"/>
            <a:ext cx="3078428" cy="511731"/>
          </a:xfrm>
          <a:prstGeom prst="rect">
            <a:avLst/>
          </a:prstGeom>
        </p:spPr>
        <p:txBody>
          <a:bodyPr vert="horz" lIns="95491" tIns="47745" rIns="95491" bIns="47745" rtlCol="0" anchor="b"/>
          <a:lstStyle>
            <a:lvl1pPr algn="r">
              <a:defRPr sz="1300"/>
            </a:lvl1pPr>
          </a:lstStyle>
          <a:p>
            <a:fld id="{75C25054-A584-804F-ADE2-7C70339F12FB}" type="slidenum">
              <a:rPr kumimoji="1" lang="ja-JP" altLang="en-US" smtClean="0"/>
              <a:t>‹#›</a:t>
            </a:fld>
            <a:endParaRPr kumimoji="1" lang="ja-JP" altLang="en-US"/>
          </a:p>
        </p:txBody>
      </p:sp>
    </p:spTree>
    <p:extLst>
      <p:ext uri="{BB962C8B-B14F-4D97-AF65-F5344CB8AC3E}">
        <p14:creationId xmlns:p14="http://schemas.microsoft.com/office/powerpoint/2010/main" val="42243736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8428" cy="511731"/>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 2"/>
          <p:cNvSpPr>
            <a:spLocks noGrp="1"/>
          </p:cNvSpPr>
          <p:nvPr>
            <p:ph type="dt" idx="1"/>
          </p:nvPr>
        </p:nvSpPr>
        <p:spPr>
          <a:xfrm>
            <a:off x="4023991" y="0"/>
            <a:ext cx="3078428" cy="511731"/>
          </a:xfrm>
          <a:prstGeom prst="rect">
            <a:avLst/>
          </a:prstGeom>
        </p:spPr>
        <p:txBody>
          <a:bodyPr vert="horz" lIns="95491" tIns="47745" rIns="95491" bIns="47745" rtlCol="0"/>
          <a:lstStyle>
            <a:lvl1pPr algn="r">
              <a:defRPr sz="1300"/>
            </a:lvl1pPr>
          </a:lstStyle>
          <a:p>
            <a:fld id="{3A52A93A-4768-49C7-8518-DBE5E48023AB}" type="datetimeFigureOut">
              <a:rPr kumimoji="1" lang="ja-JP" altLang="en-US" smtClean="0"/>
              <a:pPr/>
              <a:t>2019/5/20</a:t>
            </a:fld>
            <a:endParaRPr kumimoji="1" lang="ja-JP" altLang="en-US"/>
          </a:p>
        </p:txBody>
      </p:sp>
      <p:sp>
        <p:nvSpPr>
          <p:cNvPr id="4" name="スライド イメージ プレースホルダ 3"/>
          <p:cNvSpPr>
            <a:spLocks noGrp="1" noRot="1" noChangeAspect="1"/>
          </p:cNvSpPr>
          <p:nvPr>
            <p:ph type="sldImg" idx="2"/>
          </p:nvPr>
        </p:nvSpPr>
        <p:spPr>
          <a:xfrm>
            <a:off x="992188" y="766763"/>
            <a:ext cx="5119687" cy="3838575"/>
          </a:xfrm>
          <a:prstGeom prst="rect">
            <a:avLst/>
          </a:prstGeom>
          <a:noFill/>
          <a:ln w="12700">
            <a:solidFill>
              <a:prstClr val="black"/>
            </a:solidFill>
          </a:ln>
        </p:spPr>
        <p:txBody>
          <a:bodyPr vert="horz" lIns="95491" tIns="47745" rIns="95491" bIns="47745" rtlCol="0" anchor="ctr"/>
          <a:lstStyle/>
          <a:p>
            <a:endParaRPr lang="ja-JP" altLang="en-US"/>
          </a:p>
        </p:txBody>
      </p:sp>
      <p:sp>
        <p:nvSpPr>
          <p:cNvPr id="5" name="ノート プレースホルダ 4"/>
          <p:cNvSpPr>
            <a:spLocks noGrp="1"/>
          </p:cNvSpPr>
          <p:nvPr>
            <p:ph type="body" sz="quarter" idx="3"/>
          </p:nvPr>
        </p:nvSpPr>
        <p:spPr>
          <a:xfrm>
            <a:off x="710407" y="4861442"/>
            <a:ext cx="5683250" cy="4605576"/>
          </a:xfrm>
          <a:prstGeom prst="rect">
            <a:avLst/>
          </a:prstGeom>
        </p:spPr>
        <p:txBody>
          <a:bodyPr vert="horz" lIns="95491" tIns="47745" rIns="95491" bIns="47745"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721106"/>
            <a:ext cx="3078428" cy="511731"/>
          </a:xfrm>
          <a:prstGeom prst="rect">
            <a:avLst/>
          </a:prstGeom>
        </p:spPr>
        <p:txBody>
          <a:bodyPr vert="horz" lIns="95491" tIns="47745" rIns="95491" bIns="47745" rtlCol="0" anchor="b"/>
          <a:lstStyle>
            <a:lvl1pPr algn="l">
              <a:defRPr sz="1300"/>
            </a:lvl1pPr>
          </a:lstStyle>
          <a:p>
            <a:endParaRPr kumimoji="1" lang="ja-JP" altLang="en-US"/>
          </a:p>
        </p:txBody>
      </p:sp>
      <p:sp>
        <p:nvSpPr>
          <p:cNvPr id="7" name="スライド番号プレースホルダ 6"/>
          <p:cNvSpPr>
            <a:spLocks noGrp="1"/>
          </p:cNvSpPr>
          <p:nvPr>
            <p:ph type="sldNum" sz="quarter" idx="5"/>
          </p:nvPr>
        </p:nvSpPr>
        <p:spPr>
          <a:xfrm>
            <a:off x="4023991" y="9721106"/>
            <a:ext cx="3078428" cy="511731"/>
          </a:xfrm>
          <a:prstGeom prst="rect">
            <a:avLst/>
          </a:prstGeom>
        </p:spPr>
        <p:txBody>
          <a:bodyPr vert="horz" lIns="95491" tIns="47745" rIns="95491" bIns="47745" rtlCol="0" anchor="b"/>
          <a:lstStyle>
            <a:lvl1pPr algn="r">
              <a:defRPr sz="1300"/>
            </a:lvl1pPr>
          </a:lstStyle>
          <a:p>
            <a:fld id="{19E4D030-1751-4CD0-AC2A-C9DF4C3F4C39}" type="slidenum">
              <a:rPr kumimoji="1" lang="ja-JP" altLang="en-US" smtClean="0"/>
              <a:pPr/>
              <a:t>‹#›</a:t>
            </a:fld>
            <a:endParaRPr kumimoji="1" lang="ja-JP" altLang="en-US"/>
          </a:p>
        </p:txBody>
      </p:sp>
    </p:spTree>
    <p:extLst>
      <p:ext uri="{BB962C8B-B14F-4D97-AF65-F5344CB8AC3E}">
        <p14:creationId xmlns:p14="http://schemas.microsoft.com/office/powerpoint/2010/main" val="2920743182"/>
      </p:ext>
    </p:extLst>
  </p:cSld>
  <p:clrMap bg1="lt1" tx1="dk1" bg2="lt2" tx2="dk2" accent1="accent1" accent2="accent2" accent3="accent3" accent4="accent4" accent5="accent5" accent6="accent6" hlink="hlink" folHlink="folHlink"/>
  <p:hf hdr="0" ftr="0" dt="0"/>
  <p:notesStyle>
    <a:lvl1pPr marL="0" algn="l" defTabSz="1043055" rtl="0" eaLnBrk="1" latinLnBrk="0" hangingPunct="1">
      <a:defRPr kumimoji="1" sz="1400" kern="1200">
        <a:solidFill>
          <a:schemeClr val="tx1"/>
        </a:solidFill>
        <a:latin typeface="+mn-lt"/>
        <a:ea typeface="+mn-ea"/>
        <a:cs typeface="+mn-cs"/>
      </a:defRPr>
    </a:lvl1pPr>
    <a:lvl2pPr marL="521527" algn="l" defTabSz="1043055" rtl="0" eaLnBrk="1" latinLnBrk="0" hangingPunct="1">
      <a:defRPr kumimoji="1" sz="1400" kern="1200">
        <a:solidFill>
          <a:schemeClr val="tx1"/>
        </a:solidFill>
        <a:latin typeface="+mn-lt"/>
        <a:ea typeface="+mn-ea"/>
        <a:cs typeface="+mn-cs"/>
      </a:defRPr>
    </a:lvl2pPr>
    <a:lvl3pPr marL="1043055" algn="l" defTabSz="1043055" rtl="0" eaLnBrk="1" latinLnBrk="0" hangingPunct="1">
      <a:defRPr kumimoji="1" sz="1400" kern="1200">
        <a:solidFill>
          <a:schemeClr val="tx1"/>
        </a:solidFill>
        <a:latin typeface="+mn-lt"/>
        <a:ea typeface="+mn-ea"/>
        <a:cs typeface="+mn-cs"/>
      </a:defRPr>
    </a:lvl3pPr>
    <a:lvl4pPr marL="1564582" algn="l" defTabSz="1043055" rtl="0" eaLnBrk="1" latinLnBrk="0" hangingPunct="1">
      <a:defRPr kumimoji="1" sz="1400" kern="1200">
        <a:solidFill>
          <a:schemeClr val="tx1"/>
        </a:solidFill>
        <a:latin typeface="+mn-lt"/>
        <a:ea typeface="+mn-ea"/>
        <a:cs typeface="+mn-cs"/>
      </a:defRPr>
    </a:lvl4pPr>
    <a:lvl5pPr marL="2086109" algn="l" defTabSz="1043055" rtl="0" eaLnBrk="1" latinLnBrk="0" hangingPunct="1">
      <a:defRPr kumimoji="1" sz="1400" kern="1200">
        <a:solidFill>
          <a:schemeClr val="tx1"/>
        </a:solidFill>
        <a:latin typeface="+mn-lt"/>
        <a:ea typeface="+mn-ea"/>
        <a:cs typeface="+mn-cs"/>
      </a:defRPr>
    </a:lvl5pPr>
    <a:lvl6pPr marL="2607636" algn="l" defTabSz="1043055" rtl="0" eaLnBrk="1" latinLnBrk="0" hangingPunct="1">
      <a:defRPr kumimoji="1" sz="1400" kern="1200">
        <a:solidFill>
          <a:schemeClr val="tx1"/>
        </a:solidFill>
        <a:latin typeface="+mn-lt"/>
        <a:ea typeface="+mn-ea"/>
        <a:cs typeface="+mn-cs"/>
      </a:defRPr>
    </a:lvl6pPr>
    <a:lvl7pPr marL="3129164" algn="l" defTabSz="1043055" rtl="0" eaLnBrk="1" latinLnBrk="0" hangingPunct="1">
      <a:defRPr kumimoji="1" sz="1400" kern="1200">
        <a:solidFill>
          <a:schemeClr val="tx1"/>
        </a:solidFill>
        <a:latin typeface="+mn-lt"/>
        <a:ea typeface="+mn-ea"/>
        <a:cs typeface="+mn-cs"/>
      </a:defRPr>
    </a:lvl7pPr>
    <a:lvl8pPr marL="3650691" algn="l" defTabSz="1043055" rtl="0" eaLnBrk="1" latinLnBrk="0" hangingPunct="1">
      <a:defRPr kumimoji="1" sz="1400" kern="1200">
        <a:solidFill>
          <a:schemeClr val="tx1"/>
        </a:solidFill>
        <a:latin typeface="+mn-lt"/>
        <a:ea typeface="+mn-ea"/>
        <a:cs typeface="+mn-cs"/>
      </a:defRPr>
    </a:lvl8pPr>
    <a:lvl9pPr marL="4172218" algn="l" defTabSz="1043055" rtl="0" eaLnBrk="1" latinLnBrk="0" hangingPunct="1">
      <a:defRPr kumimoji="1"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2188" y="766763"/>
            <a:ext cx="5119687" cy="383857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9E4D030-1751-4CD0-AC2A-C9DF4C3F4C39}" type="slidenum">
              <a:rPr kumimoji="1" lang="ja-JP" altLang="en-US" smtClean="0"/>
              <a:pPr/>
              <a:t>0</a:t>
            </a:fld>
            <a:endParaRPr kumimoji="1" lang="ja-JP" altLang="en-US"/>
          </a:p>
        </p:txBody>
      </p:sp>
    </p:spTree>
    <p:extLst>
      <p:ext uri="{BB962C8B-B14F-4D97-AF65-F5344CB8AC3E}">
        <p14:creationId xmlns:p14="http://schemas.microsoft.com/office/powerpoint/2010/main" val="2369801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1382440" eaLnBrk="0" hangingPunct="0">
              <a:defRPr kumimoji="1" sz="1400">
                <a:solidFill>
                  <a:schemeClr val="tx1"/>
                </a:solidFill>
                <a:latin typeface="HGP創英角ｺﾞｼｯｸUB" pitchFamily="50" charset="-128"/>
                <a:ea typeface="HGP創英角ｺﾞｼｯｸUB" pitchFamily="50" charset="-128"/>
              </a:defRPr>
            </a:lvl1pPr>
            <a:lvl2pPr marL="1129113" indent="-434274" defTabSz="1382440" eaLnBrk="0" hangingPunct="0">
              <a:defRPr kumimoji="1" sz="1400">
                <a:solidFill>
                  <a:schemeClr val="tx1"/>
                </a:solidFill>
                <a:latin typeface="HGP創英角ｺﾞｼｯｸUB" pitchFamily="50" charset="-128"/>
                <a:ea typeface="HGP創英角ｺﾞｼｯｸUB" pitchFamily="50" charset="-128"/>
              </a:defRPr>
            </a:lvl2pPr>
            <a:lvl3pPr marL="1737097" indent="-347420" defTabSz="1382440" eaLnBrk="0" hangingPunct="0">
              <a:defRPr kumimoji="1" sz="1400">
                <a:solidFill>
                  <a:schemeClr val="tx1"/>
                </a:solidFill>
                <a:latin typeface="HGP創英角ｺﾞｼｯｸUB" pitchFamily="50" charset="-128"/>
                <a:ea typeface="HGP創英角ｺﾞｼｯｸUB" pitchFamily="50" charset="-128"/>
              </a:defRPr>
            </a:lvl3pPr>
            <a:lvl4pPr marL="2431936" indent="-347420" defTabSz="1382440" eaLnBrk="0" hangingPunct="0">
              <a:defRPr kumimoji="1" sz="1400">
                <a:solidFill>
                  <a:schemeClr val="tx1"/>
                </a:solidFill>
                <a:latin typeface="HGP創英角ｺﾞｼｯｸUB" pitchFamily="50" charset="-128"/>
                <a:ea typeface="HGP創英角ｺﾞｼｯｸUB" pitchFamily="50" charset="-128"/>
              </a:defRPr>
            </a:lvl4pPr>
            <a:lvl5pPr marL="3126774" indent="-347420" defTabSz="1382440" eaLnBrk="0" hangingPunct="0">
              <a:defRPr kumimoji="1" sz="1400">
                <a:solidFill>
                  <a:schemeClr val="tx1"/>
                </a:solidFill>
                <a:latin typeface="HGP創英角ｺﾞｼｯｸUB" pitchFamily="50" charset="-128"/>
                <a:ea typeface="HGP創英角ｺﾞｼｯｸUB" pitchFamily="50" charset="-128"/>
              </a:defRPr>
            </a:lvl5pPr>
            <a:lvl6pPr marL="3821613" indent="-347420" defTabSz="1382440" eaLnBrk="0" fontAlgn="base" hangingPunct="0">
              <a:spcBef>
                <a:spcPct val="20000"/>
              </a:spcBef>
              <a:spcAft>
                <a:spcPct val="0"/>
              </a:spcAft>
              <a:defRPr kumimoji="1" sz="1400">
                <a:solidFill>
                  <a:schemeClr val="tx1"/>
                </a:solidFill>
                <a:latin typeface="HGP創英角ｺﾞｼｯｸUB" pitchFamily="50" charset="-128"/>
                <a:ea typeface="HGP創英角ｺﾞｼｯｸUB" pitchFamily="50" charset="-128"/>
              </a:defRPr>
            </a:lvl6pPr>
            <a:lvl7pPr marL="4516452" indent="-347420" defTabSz="1382440" eaLnBrk="0" fontAlgn="base" hangingPunct="0">
              <a:spcBef>
                <a:spcPct val="20000"/>
              </a:spcBef>
              <a:spcAft>
                <a:spcPct val="0"/>
              </a:spcAft>
              <a:defRPr kumimoji="1" sz="1400">
                <a:solidFill>
                  <a:schemeClr val="tx1"/>
                </a:solidFill>
                <a:latin typeface="HGP創英角ｺﾞｼｯｸUB" pitchFamily="50" charset="-128"/>
                <a:ea typeface="HGP創英角ｺﾞｼｯｸUB" pitchFamily="50" charset="-128"/>
              </a:defRPr>
            </a:lvl7pPr>
            <a:lvl8pPr marL="5211291" indent="-347420" defTabSz="1382440" eaLnBrk="0" fontAlgn="base" hangingPunct="0">
              <a:spcBef>
                <a:spcPct val="20000"/>
              </a:spcBef>
              <a:spcAft>
                <a:spcPct val="0"/>
              </a:spcAft>
              <a:defRPr kumimoji="1" sz="1400">
                <a:solidFill>
                  <a:schemeClr val="tx1"/>
                </a:solidFill>
                <a:latin typeface="HGP創英角ｺﾞｼｯｸUB" pitchFamily="50" charset="-128"/>
                <a:ea typeface="HGP創英角ｺﾞｼｯｸUB" pitchFamily="50" charset="-128"/>
              </a:defRPr>
            </a:lvl8pPr>
            <a:lvl9pPr marL="5906130" indent="-347420" defTabSz="1382440" eaLnBrk="0" fontAlgn="base" hangingPunct="0">
              <a:spcBef>
                <a:spcPct val="20000"/>
              </a:spcBef>
              <a:spcAft>
                <a:spcPct val="0"/>
              </a:spcAft>
              <a:defRPr kumimoji="1" sz="1400">
                <a:solidFill>
                  <a:schemeClr val="tx1"/>
                </a:solidFill>
                <a:latin typeface="HGP創英角ｺﾞｼｯｸUB" pitchFamily="50" charset="-128"/>
                <a:ea typeface="HGP創英角ｺﾞｼｯｸUB" pitchFamily="50" charset="-128"/>
              </a:defRPr>
            </a:lvl9pPr>
          </a:lstStyle>
          <a:p>
            <a:pPr eaLnBrk="1" hangingPunct="1"/>
            <a:fld id="{1DDFD22A-B56D-425E-8D84-AC2A28A6652C}" type="slidenum">
              <a:rPr lang="en-US" altLang="ja-JP" sz="1700">
                <a:solidFill>
                  <a:prstClr val="black"/>
                </a:solidFill>
                <a:latin typeface="Times New Roman" pitchFamily="18" charset="0"/>
                <a:ea typeface="Meiryo UI" panose="020B0604030504040204" pitchFamily="50" charset="-128"/>
              </a:rPr>
              <a:pPr eaLnBrk="1" hangingPunct="1"/>
              <a:t>24</a:t>
            </a:fld>
            <a:endParaRPr lang="en-US" altLang="ja-JP" sz="1700" dirty="0">
              <a:solidFill>
                <a:prstClr val="black"/>
              </a:solidFill>
              <a:latin typeface="Times New Roman" pitchFamily="18" charset="0"/>
              <a:ea typeface="Meiryo UI" panose="020B0604030504040204" pitchFamily="50" charset="-128"/>
            </a:endParaRPr>
          </a:p>
        </p:txBody>
      </p:sp>
      <p:sp>
        <p:nvSpPr>
          <p:cNvPr id="9219" name="Rectangle 2"/>
          <p:cNvSpPr>
            <a:spLocks noGrp="1" noRot="1" noChangeAspect="1" noChangeArrowheads="1" noTextEdit="1"/>
          </p:cNvSpPr>
          <p:nvPr>
            <p:ph type="sldImg"/>
          </p:nvPr>
        </p:nvSpPr>
        <p:spPr>
          <a:xfrm>
            <a:off x="992188" y="766763"/>
            <a:ext cx="5119687" cy="3838575"/>
          </a:xfrm>
          <a:ln/>
        </p:spPr>
      </p:sp>
      <p:sp>
        <p:nvSpPr>
          <p:cNvPr id="9220"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4005013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1382440" eaLnBrk="0" hangingPunct="0">
              <a:defRPr kumimoji="1" sz="1400">
                <a:solidFill>
                  <a:schemeClr val="tx1"/>
                </a:solidFill>
                <a:latin typeface="HGP創英角ｺﾞｼｯｸUB" pitchFamily="50" charset="-128"/>
                <a:ea typeface="HGP創英角ｺﾞｼｯｸUB" pitchFamily="50" charset="-128"/>
              </a:defRPr>
            </a:lvl1pPr>
            <a:lvl2pPr marL="1129113" indent="-434274" defTabSz="1382440" eaLnBrk="0" hangingPunct="0">
              <a:defRPr kumimoji="1" sz="1400">
                <a:solidFill>
                  <a:schemeClr val="tx1"/>
                </a:solidFill>
                <a:latin typeface="HGP創英角ｺﾞｼｯｸUB" pitchFamily="50" charset="-128"/>
                <a:ea typeface="HGP創英角ｺﾞｼｯｸUB" pitchFamily="50" charset="-128"/>
              </a:defRPr>
            </a:lvl2pPr>
            <a:lvl3pPr marL="1737097" indent="-347420" defTabSz="1382440" eaLnBrk="0" hangingPunct="0">
              <a:defRPr kumimoji="1" sz="1400">
                <a:solidFill>
                  <a:schemeClr val="tx1"/>
                </a:solidFill>
                <a:latin typeface="HGP創英角ｺﾞｼｯｸUB" pitchFamily="50" charset="-128"/>
                <a:ea typeface="HGP創英角ｺﾞｼｯｸUB" pitchFamily="50" charset="-128"/>
              </a:defRPr>
            </a:lvl3pPr>
            <a:lvl4pPr marL="2431936" indent="-347420" defTabSz="1382440" eaLnBrk="0" hangingPunct="0">
              <a:defRPr kumimoji="1" sz="1400">
                <a:solidFill>
                  <a:schemeClr val="tx1"/>
                </a:solidFill>
                <a:latin typeface="HGP創英角ｺﾞｼｯｸUB" pitchFamily="50" charset="-128"/>
                <a:ea typeface="HGP創英角ｺﾞｼｯｸUB" pitchFamily="50" charset="-128"/>
              </a:defRPr>
            </a:lvl4pPr>
            <a:lvl5pPr marL="3126774" indent="-347420" defTabSz="1382440" eaLnBrk="0" hangingPunct="0">
              <a:defRPr kumimoji="1" sz="1400">
                <a:solidFill>
                  <a:schemeClr val="tx1"/>
                </a:solidFill>
                <a:latin typeface="HGP創英角ｺﾞｼｯｸUB" pitchFamily="50" charset="-128"/>
                <a:ea typeface="HGP創英角ｺﾞｼｯｸUB" pitchFamily="50" charset="-128"/>
              </a:defRPr>
            </a:lvl5pPr>
            <a:lvl6pPr marL="3821613" indent="-347420" defTabSz="1382440" eaLnBrk="0" fontAlgn="base" hangingPunct="0">
              <a:spcBef>
                <a:spcPct val="20000"/>
              </a:spcBef>
              <a:spcAft>
                <a:spcPct val="0"/>
              </a:spcAft>
              <a:defRPr kumimoji="1" sz="1400">
                <a:solidFill>
                  <a:schemeClr val="tx1"/>
                </a:solidFill>
                <a:latin typeface="HGP創英角ｺﾞｼｯｸUB" pitchFamily="50" charset="-128"/>
                <a:ea typeface="HGP創英角ｺﾞｼｯｸUB" pitchFamily="50" charset="-128"/>
              </a:defRPr>
            </a:lvl6pPr>
            <a:lvl7pPr marL="4516452" indent="-347420" defTabSz="1382440" eaLnBrk="0" fontAlgn="base" hangingPunct="0">
              <a:spcBef>
                <a:spcPct val="20000"/>
              </a:spcBef>
              <a:spcAft>
                <a:spcPct val="0"/>
              </a:spcAft>
              <a:defRPr kumimoji="1" sz="1400">
                <a:solidFill>
                  <a:schemeClr val="tx1"/>
                </a:solidFill>
                <a:latin typeface="HGP創英角ｺﾞｼｯｸUB" pitchFamily="50" charset="-128"/>
                <a:ea typeface="HGP創英角ｺﾞｼｯｸUB" pitchFamily="50" charset="-128"/>
              </a:defRPr>
            </a:lvl7pPr>
            <a:lvl8pPr marL="5211291" indent="-347420" defTabSz="1382440" eaLnBrk="0" fontAlgn="base" hangingPunct="0">
              <a:spcBef>
                <a:spcPct val="20000"/>
              </a:spcBef>
              <a:spcAft>
                <a:spcPct val="0"/>
              </a:spcAft>
              <a:defRPr kumimoji="1" sz="1400">
                <a:solidFill>
                  <a:schemeClr val="tx1"/>
                </a:solidFill>
                <a:latin typeface="HGP創英角ｺﾞｼｯｸUB" pitchFamily="50" charset="-128"/>
                <a:ea typeface="HGP創英角ｺﾞｼｯｸUB" pitchFamily="50" charset="-128"/>
              </a:defRPr>
            </a:lvl8pPr>
            <a:lvl9pPr marL="5906130" indent="-347420" defTabSz="1382440" eaLnBrk="0" fontAlgn="base" hangingPunct="0">
              <a:spcBef>
                <a:spcPct val="20000"/>
              </a:spcBef>
              <a:spcAft>
                <a:spcPct val="0"/>
              </a:spcAft>
              <a:defRPr kumimoji="1" sz="1400">
                <a:solidFill>
                  <a:schemeClr val="tx1"/>
                </a:solidFill>
                <a:latin typeface="HGP創英角ｺﾞｼｯｸUB" pitchFamily="50" charset="-128"/>
                <a:ea typeface="HGP創英角ｺﾞｼｯｸUB" pitchFamily="50" charset="-128"/>
              </a:defRPr>
            </a:lvl9pPr>
          </a:lstStyle>
          <a:p>
            <a:pPr eaLnBrk="1" hangingPunct="1"/>
            <a:fld id="{1DDFD22A-B56D-425E-8D84-AC2A28A6652C}" type="slidenum">
              <a:rPr lang="en-US" altLang="ja-JP" sz="1700">
                <a:solidFill>
                  <a:prstClr val="black"/>
                </a:solidFill>
                <a:latin typeface="Times New Roman" pitchFamily="18" charset="0"/>
                <a:ea typeface="Meiryo UI" panose="020B0604030504040204" pitchFamily="50" charset="-128"/>
              </a:rPr>
              <a:pPr eaLnBrk="1" hangingPunct="1"/>
              <a:t>25</a:t>
            </a:fld>
            <a:endParaRPr lang="en-US" altLang="ja-JP" sz="1700" dirty="0">
              <a:solidFill>
                <a:prstClr val="black"/>
              </a:solidFill>
              <a:latin typeface="Times New Roman" pitchFamily="18" charset="0"/>
              <a:ea typeface="Meiryo UI" panose="020B0604030504040204" pitchFamily="50" charset="-128"/>
            </a:endParaRPr>
          </a:p>
        </p:txBody>
      </p:sp>
      <p:sp>
        <p:nvSpPr>
          <p:cNvPr id="9219" name="Rectangle 2"/>
          <p:cNvSpPr>
            <a:spLocks noGrp="1" noRot="1" noChangeAspect="1" noChangeArrowheads="1" noTextEdit="1"/>
          </p:cNvSpPr>
          <p:nvPr>
            <p:ph type="sldImg"/>
          </p:nvPr>
        </p:nvSpPr>
        <p:spPr>
          <a:xfrm>
            <a:off x="992188" y="766763"/>
            <a:ext cx="5119687" cy="3838575"/>
          </a:xfrm>
          <a:ln/>
        </p:spPr>
      </p:sp>
      <p:sp>
        <p:nvSpPr>
          <p:cNvPr id="9220"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588168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6763"/>
            <a:ext cx="5119687" cy="38385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D6237F-842C-4687-96FF-384437D2FEE1}" type="slidenum">
              <a:rPr lang="ja-JP" altLang="en-US" smtClean="0">
                <a:solidFill>
                  <a:prstClr val="black"/>
                </a:solidFill>
              </a:rPr>
              <a:pPr/>
              <a:t>1</a:t>
            </a:fld>
            <a:endParaRPr lang="ja-JP" altLang="en-US" dirty="0">
              <a:solidFill>
                <a:prstClr val="black"/>
              </a:solidFill>
            </a:endParaRPr>
          </a:p>
        </p:txBody>
      </p:sp>
    </p:spTree>
    <p:extLst>
      <p:ext uri="{BB962C8B-B14F-4D97-AF65-F5344CB8AC3E}">
        <p14:creationId xmlns:p14="http://schemas.microsoft.com/office/powerpoint/2010/main" val="54033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89262">
              <a:defRPr/>
            </a:pPr>
            <a:r>
              <a:rPr lang="en-US" altLang="ja-JP" sz="1500" b="1" dirty="0">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rPr>
              <a:t>LTE</a:t>
            </a:r>
            <a:r>
              <a:rPr lang="ja-JP" altLang="en-US" sz="1500" b="1" dirty="0">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rPr>
              <a:t>や格安スマホの急速な普及</a:t>
            </a:r>
            <a:endParaRPr lang="en-US" altLang="ja-JP" sz="1500" b="1" dirty="0">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t>●</a:t>
            </a:r>
            <a:r>
              <a:rPr kumimoji="1" lang="en-US" altLang="ja-JP" dirty="0" smtClean="0"/>
              <a:t>LTE</a:t>
            </a:r>
            <a:r>
              <a:rPr kumimoji="1" lang="ja-JP" altLang="en-US" dirty="0" smtClean="0"/>
              <a:t>や格安スマホは通信容量制限があるため、外出する時は野外、移動中は</a:t>
            </a:r>
            <a:r>
              <a:rPr kumimoji="1" lang="en-US" altLang="ja-JP" dirty="0" smtClean="0"/>
              <a:t>LTE</a:t>
            </a:r>
            <a:r>
              <a:rPr kumimoji="1" lang="ja-JP" altLang="en-US" dirty="0" err="1" smtClean="0"/>
              <a:t>、</a:t>
            </a:r>
            <a:r>
              <a:rPr kumimoji="1" lang="ja-JP" altLang="en-US" dirty="0" smtClean="0"/>
              <a:t>室内は無料</a:t>
            </a:r>
            <a:r>
              <a:rPr kumimoji="1" lang="en-US" altLang="ja-JP" dirty="0" smtClean="0"/>
              <a:t>Wi-Fi</a:t>
            </a:r>
            <a:r>
              <a:rPr kumimoji="1" lang="ja-JP" altLang="en-US" dirty="0" smtClean="0"/>
              <a:t>といった使い方に。</a:t>
            </a:r>
          </a:p>
          <a:p>
            <a:endParaRPr kumimoji="1" lang="en-US" altLang="ja-JP" dirty="0" smtClean="0"/>
          </a:p>
          <a:p>
            <a:pPr defTabSz="1089262">
              <a:defRPr/>
            </a:pPr>
            <a:r>
              <a:rPr lang="ja-JP" altLang="en-US" sz="1500" b="1" dirty="0">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rPr>
              <a:t>キャリアフリー</a:t>
            </a:r>
            <a:r>
              <a:rPr lang="en-US" altLang="ja-JP" sz="1500" b="1" dirty="0" err="1">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500" b="1" dirty="0">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rPr>
              <a:t>ニーズの高まり</a:t>
            </a:r>
            <a:endParaRPr lang="en-US" altLang="ja-JP" sz="1500" b="1" dirty="0">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t>●キャリア系無料</a:t>
            </a:r>
            <a:r>
              <a:rPr kumimoji="1" lang="en-US" altLang="ja-JP" dirty="0" err="1" smtClean="0"/>
              <a:t>wi-fi</a:t>
            </a:r>
            <a:r>
              <a:rPr kumimoji="1" lang="ja-JP" altLang="en-US" dirty="0" smtClean="0"/>
              <a:t>スポットは普及したが、特定の携帯キャリアでしか利用できない。また、外国人観光客はそもそも利用不可</a:t>
            </a:r>
          </a:p>
          <a:p>
            <a:r>
              <a:rPr kumimoji="1" lang="ja-JP" altLang="en-US" dirty="0" smtClean="0"/>
              <a:t>●</a:t>
            </a:r>
            <a:r>
              <a:rPr kumimoji="1" lang="en-US" altLang="ja-JP" dirty="0" smtClean="0"/>
              <a:t>LTE</a:t>
            </a:r>
            <a:r>
              <a:rPr kumimoji="1" lang="ja-JP" altLang="en-US" dirty="0" smtClean="0"/>
              <a:t>普及により各キャリアは無料</a:t>
            </a:r>
            <a:r>
              <a:rPr kumimoji="1" lang="en-US" altLang="ja-JP" dirty="0" err="1" smtClean="0"/>
              <a:t>wi-fi</a:t>
            </a:r>
            <a:r>
              <a:rPr kumimoji="1" lang="ja-JP" altLang="en-US" dirty="0" smtClean="0"/>
              <a:t>スポットの新規設置は控えている状況</a:t>
            </a:r>
          </a:p>
          <a:p>
            <a:endParaRPr kumimoji="1" lang="en-US" altLang="ja-JP" dirty="0" smtClean="0"/>
          </a:p>
          <a:p>
            <a:pPr defTabSz="1089262">
              <a:defRPr/>
            </a:pPr>
            <a:r>
              <a:rPr lang="ja-JP" altLang="en-US" sz="1500" b="1" dirty="0">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rPr>
              <a:t>インバウンド対応としての</a:t>
            </a:r>
            <a:r>
              <a:rPr lang="en-US" altLang="ja-JP" sz="1500" b="1" dirty="0" err="1">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500" b="1" dirty="0">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rPr>
              <a:t>スポット</a:t>
            </a:r>
            <a:endParaRPr lang="en-US" altLang="ja-JP" sz="1500" b="1" dirty="0">
              <a:solidFill>
                <a:prstClr val="white">
                  <a:lumMod val="50000"/>
                </a:prstClr>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t>●急増する訪日外国人が、日本に来て困ったことの上位に「無料</a:t>
            </a:r>
            <a:r>
              <a:rPr kumimoji="1" lang="en-US" altLang="ja-JP" dirty="0" err="1" smtClean="0"/>
              <a:t>wi-fi</a:t>
            </a:r>
            <a:r>
              <a:rPr kumimoji="1" lang="ja-JP" altLang="en-US" dirty="0" smtClean="0"/>
              <a:t>スポットの少なさ」をあげている。</a:t>
            </a:r>
          </a:p>
          <a:p>
            <a:r>
              <a:rPr kumimoji="1" lang="ja-JP" altLang="en-US" dirty="0" smtClean="0"/>
              <a:t>●観光中に、</a:t>
            </a:r>
            <a:r>
              <a:rPr kumimoji="1" lang="en-US" altLang="ja-JP" dirty="0" smtClean="0"/>
              <a:t>SNS</a:t>
            </a:r>
            <a:r>
              <a:rPr kumimoji="1" lang="ja-JP" altLang="en-US" dirty="0" smtClean="0"/>
              <a:t>（ブログ、</a:t>
            </a:r>
            <a:r>
              <a:rPr kumimoji="1" lang="en-US" altLang="ja-JP" dirty="0" smtClean="0"/>
              <a:t>twitter</a:t>
            </a:r>
            <a:r>
              <a:rPr kumimoji="1" lang="ja-JP" altLang="en-US" dirty="0" err="1" smtClean="0"/>
              <a:t>、</a:t>
            </a:r>
            <a:r>
              <a:rPr kumimoji="1" lang="en-US" altLang="ja-JP" dirty="0" smtClean="0"/>
              <a:t>Facebook</a:t>
            </a:r>
            <a:r>
              <a:rPr kumimoji="1" lang="ja-JP" altLang="en-US" dirty="0" smtClean="0"/>
              <a:t>）等で、自国の家族や友人に口コミ発信するため、</a:t>
            </a:r>
            <a:r>
              <a:rPr kumimoji="1" lang="en-US" altLang="ja-JP" dirty="0" err="1" smtClean="0"/>
              <a:t>wi-fi</a:t>
            </a:r>
            <a:r>
              <a:rPr kumimoji="1" lang="ja-JP" altLang="en-US" dirty="0" smtClean="0"/>
              <a:t>のある場所に集まる。</a:t>
            </a:r>
          </a:p>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9</a:t>
            </a:fld>
            <a:endParaRPr kumimoji="1" lang="ja-JP" altLang="en-US"/>
          </a:p>
        </p:txBody>
      </p:sp>
    </p:spTree>
    <p:extLst>
      <p:ext uri="{BB962C8B-B14F-4D97-AF65-F5344CB8AC3E}">
        <p14:creationId xmlns:p14="http://schemas.microsoft.com/office/powerpoint/2010/main" val="107914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14</a:t>
            </a:fld>
            <a:endParaRPr kumimoji="1" lang="ja-JP" altLang="en-US"/>
          </a:p>
        </p:txBody>
      </p:sp>
    </p:spTree>
    <p:extLst>
      <p:ext uri="{BB962C8B-B14F-4D97-AF65-F5344CB8AC3E}">
        <p14:creationId xmlns:p14="http://schemas.microsoft.com/office/powerpoint/2010/main" val="2437289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5688">
              <a:spcBef>
                <a:spcPct val="30000"/>
              </a:spcBef>
              <a:defRPr kumimoji="1" sz="1300">
                <a:solidFill>
                  <a:schemeClr val="tx1"/>
                </a:solidFill>
                <a:latin typeface="Times New Roman" panose="02020603050405020304" pitchFamily="18" charset="0"/>
                <a:ea typeface="ＭＳ Ｐ明朝" panose="02020600040205080304" pitchFamily="18" charset="-128"/>
              </a:defRPr>
            </a:lvl1pPr>
            <a:lvl2pPr marL="772395" indent="-297074" defTabSz="945688">
              <a:spcBef>
                <a:spcPct val="30000"/>
              </a:spcBef>
              <a:defRPr kumimoji="1" sz="1300">
                <a:solidFill>
                  <a:schemeClr val="tx1"/>
                </a:solidFill>
                <a:latin typeface="Times New Roman" panose="02020603050405020304" pitchFamily="18" charset="0"/>
                <a:ea typeface="ＭＳ Ｐ明朝" panose="02020600040205080304" pitchFamily="18" charset="-128"/>
              </a:defRPr>
            </a:lvl2pPr>
            <a:lvl3pPr marL="1188301" indent="-237661" defTabSz="945688">
              <a:spcBef>
                <a:spcPct val="30000"/>
              </a:spcBef>
              <a:defRPr kumimoji="1" sz="1300">
                <a:solidFill>
                  <a:schemeClr val="tx1"/>
                </a:solidFill>
                <a:latin typeface="Times New Roman" panose="02020603050405020304" pitchFamily="18" charset="0"/>
                <a:ea typeface="ＭＳ Ｐ明朝" panose="02020600040205080304" pitchFamily="18" charset="-128"/>
              </a:defRPr>
            </a:lvl3pPr>
            <a:lvl4pPr marL="1663620" indent="-237661" defTabSz="945688">
              <a:spcBef>
                <a:spcPct val="30000"/>
              </a:spcBef>
              <a:defRPr kumimoji="1" sz="1300">
                <a:solidFill>
                  <a:schemeClr val="tx1"/>
                </a:solidFill>
                <a:latin typeface="Times New Roman" panose="02020603050405020304" pitchFamily="18" charset="0"/>
                <a:ea typeface="ＭＳ Ｐ明朝" panose="02020600040205080304" pitchFamily="18" charset="-128"/>
              </a:defRPr>
            </a:lvl4pPr>
            <a:lvl5pPr marL="2138938" indent="-237661" defTabSz="945688">
              <a:spcBef>
                <a:spcPct val="30000"/>
              </a:spcBef>
              <a:defRPr kumimoji="1" sz="1300">
                <a:solidFill>
                  <a:schemeClr val="tx1"/>
                </a:solidFill>
                <a:latin typeface="Times New Roman" panose="02020603050405020304" pitchFamily="18" charset="0"/>
                <a:ea typeface="ＭＳ Ｐ明朝" panose="02020600040205080304" pitchFamily="18" charset="-128"/>
              </a:defRPr>
            </a:lvl5pPr>
            <a:lvl6pPr marL="2614258" indent="-237661" defTabSz="945688"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6pPr>
            <a:lvl7pPr marL="3089580" indent="-237661" defTabSz="945688"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7pPr>
            <a:lvl8pPr marL="3564899" indent="-237661" defTabSz="945688"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8pPr>
            <a:lvl9pPr marL="4040219" indent="-237661" defTabSz="945688"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C09EE0E-ECB9-40AF-9041-1EB310E01EAC}" type="slidenum">
              <a:rPr lang="en-US" altLang="ja-JP" sz="1100">
                <a:solidFill>
                  <a:srgbClr val="000000"/>
                </a:solidFill>
                <a:ea typeface="ＭＳ Ｐゴシック" panose="020B0600070205080204" pitchFamily="50" charset="-128"/>
              </a:rPr>
              <a:pPr>
                <a:spcBef>
                  <a:spcPct val="0"/>
                </a:spcBef>
              </a:pPr>
              <a:t>15</a:t>
            </a:fld>
            <a:endParaRPr lang="en-US" altLang="ja-JP" sz="1100">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xfrm>
            <a:off x="992188" y="766763"/>
            <a:ext cx="5119687" cy="3838575"/>
          </a:xfrm>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40036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1pPr>
            <a:lvl2pPr marL="775863" indent="-298409"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2pPr>
            <a:lvl3pPr marL="1193635" indent="-238727"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3pPr>
            <a:lvl4pPr marL="1671089" indent="-238727"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4pPr>
            <a:lvl5pPr marL="2148543" indent="-238727"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5pPr>
            <a:lvl6pPr marL="2625997"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6pPr>
            <a:lvl7pPr marL="3103451"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7pPr>
            <a:lvl8pPr marL="3580905"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8pPr>
            <a:lvl9pPr marL="4058359"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87CA407-6460-481D-A42A-36FE0EE93A51}" type="slidenum">
              <a:rPr lang="en-US" altLang="ja-JP" sz="1100">
                <a:solidFill>
                  <a:srgbClr val="000000"/>
                </a:solidFill>
                <a:ea typeface="ＭＳ Ｐゴシック" panose="020B0600070205080204" pitchFamily="50" charset="-128"/>
              </a:rPr>
              <a:pPr>
                <a:spcBef>
                  <a:spcPct val="0"/>
                </a:spcBef>
              </a:pPr>
              <a:t>17</a:t>
            </a:fld>
            <a:endParaRPr lang="en-US" altLang="ja-JP" sz="1100">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xfrm>
            <a:off x="992188" y="766763"/>
            <a:ext cx="5119687" cy="3838575"/>
          </a:xfrm>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77069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1pPr>
            <a:lvl2pPr marL="775863" indent="-298409"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2pPr>
            <a:lvl3pPr marL="1193635" indent="-238727"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3pPr>
            <a:lvl4pPr marL="1671089" indent="-238727"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4pPr>
            <a:lvl5pPr marL="2148543" indent="-238727"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5pPr>
            <a:lvl6pPr marL="2625997"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6pPr>
            <a:lvl7pPr marL="3103451"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7pPr>
            <a:lvl8pPr marL="3580905"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8pPr>
            <a:lvl9pPr marL="4058359"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87CA407-6460-481D-A42A-36FE0EE93A51}" type="slidenum">
              <a:rPr lang="en-US" altLang="ja-JP" sz="1100">
                <a:solidFill>
                  <a:srgbClr val="000000"/>
                </a:solidFill>
                <a:ea typeface="ＭＳ Ｐゴシック" panose="020B0600070205080204" pitchFamily="50" charset="-128"/>
              </a:rPr>
              <a:pPr>
                <a:spcBef>
                  <a:spcPct val="0"/>
                </a:spcBef>
              </a:pPr>
              <a:t>18</a:t>
            </a:fld>
            <a:endParaRPr lang="en-US" altLang="ja-JP" sz="1100">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xfrm>
            <a:off x="992188" y="766763"/>
            <a:ext cx="5119687" cy="3838575"/>
          </a:xfrm>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908625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1pPr>
            <a:lvl2pPr marL="775863" indent="-298409"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2pPr>
            <a:lvl3pPr marL="1193635" indent="-238727"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3pPr>
            <a:lvl4pPr marL="1671089" indent="-238727"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4pPr>
            <a:lvl5pPr marL="2148543" indent="-238727" defTabSz="949935">
              <a:spcBef>
                <a:spcPct val="30000"/>
              </a:spcBef>
              <a:defRPr kumimoji="1" sz="1300">
                <a:solidFill>
                  <a:schemeClr val="tx1"/>
                </a:solidFill>
                <a:latin typeface="Times New Roman" panose="02020603050405020304" pitchFamily="18" charset="0"/>
                <a:ea typeface="ＭＳ Ｐ明朝" panose="02020600040205080304" pitchFamily="18" charset="-128"/>
              </a:defRPr>
            </a:lvl5pPr>
            <a:lvl6pPr marL="2625997"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6pPr>
            <a:lvl7pPr marL="3103451"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7pPr>
            <a:lvl8pPr marL="3580905"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8pPr>
            <a:lvl9pPr marL="4058359" indent="-238727" defTabSz="949935"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87CA407-6460-481D-A42A-36FE0EE93A51}" type="slidenum">
              <a:rPr lang="en-US" altLang="ja-JP" sz="1100">
                <a:solidFill>
                  <a:srgbClr val="000000"/>
                </a:solidFill>
                <a:ea typeface="ＭＳ Ｐゴシック" panose="020B0600070205080204" pitchFamily="50" charset="-128"/>
              </a:rPr>
              <a:pPr>
                <a:spcBef>
                  <a:spcPct val="0"/>
                </a:spcBef>
              </a:pPr>
              <a:t>19</a:t>
            </a:fld>
            <a:endParaRPr lang="en-US" altLang="ja-JP" sz="1100">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xfrm>
            <a:off x="992188" y="766763"/>
            <a:ext cx="5119687" cy="3838575"/>
          </a:xfrm>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47689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45040">
              <a:spcBef>
                <a:spcPct val="30000"/>
              </a:spcBef>
              <a:defRPr kumimoji="1" sz="1300">
                <a:solidFill>
                  <a:schemeClr val="tx1"/>
                </a:solidFill>
                <a:latin typeface="Times New Roman" panose="02020603050405020304" pitchFamily="18" charset="0"/>
                <a:ea typeface="ＭＳ Ｐ明朝" panose="02020600040205080304" pitchFamily="18" charset="-128"/>
              </a:defRPr>
            </a:lvl1pPr>
            <a:lvl2pPr marL="771865" indent="-296872" defTabSz="945040">
              <a:spcBef>
                <a:spcPct val="30000"/>
              </a:spcBef>
              <a:defRPr kumimoji="1" sz="1300">
                <a:solidFill>
                  <a:schemeClr val="tx1"/>
                </a:solidFill>
                <a:latin typeface="Times New Roman" panose="02020603050405020304" pitchFamily="18" charset="0"/>
                <a:ea typeface="ＭＳ Ｐ明朝" panose="02020600040205080304" pitchFamily="18" charset="-128"/>
              </a:defRPr>
            </a:lvl2pPr>
            <a:lvl3pPr marL="1187487" indent="-237499" defTabSz="945040">
              <a:spcBef>
                <a:spcPct val="30000"/>
              </a:spcBef>
              <a:defRPr kumimoji="1" sz="1300">
                <a:solidFill>
                  <a:schemeClr val="tx1"/>
                </a:solidFill>
                <a:latin typeface="Times New Roman" panose="02020603050405020304" pitchFamily="18" charset="0"/>
                <a:ea typeface="ＭＳ Ｐ明朝" panose="02020600040205080304" pitchFamily="18" charset="-128"/>
              </a:defRPr>
            </a:lvl3pPr>
            <a:lvl4pPr marL="1662479" indent="-237499" defTabSz="945040">
              <a:spcBef>
                <a:spcPct val="30000"/>
              </a:spcBef>
              <a:defRPr kumimoji="1" sz="1300">
                <a:solidFill>
                  <a:schemeClr val="tx1"/>
                </a:solidFill>
                <a:latin typeface="Times New Roman" panose="02020603050405020304" pitchFamily="18" charset="0"/>
                <a:ea typeface="ＭＳ Ｐ明朝" panose="02020600040205080304" pitchFamily="18" charset="-128"/>
              </a:defRPr>
            </a:lvl4pPr>
            <a:lvl5pPr marL="2137474" indent="-237499" defTabSz="945040">
              <a:spcBef>
                <a:spcPct val="30000"/>
              </a:spcBef>
              <a:defRPr kumimoji="1" sz="1300">
                <a:solidFill>
                  <a:schemeClr val="tx1"/>
                </a:solidFill>
                <a:latin typeface="Times New Roman" panose="02020603050405020304" pitchFamily="18" charset="0"/>
                <a:ea typeface="ＭＳ Ｐ明朝" panose="02020600040205080304" pitchFamily="18" charset="-128"/>
              </a:defRPr>
            </a:lvl5pPr>
            <a:lvl6pPr marL="2612468" indent="-237499" defTabSz="945040"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6pPr>
            <a:lvl7pPr marL="3087464" indent="-237499" defTabSz="945040"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7pPr>
            <a:lvl8pPr marL="3562456" indent="-237499" defTabSz="945040"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8pPr>
            <a:lvl9pPr marL="4037450" indent="-237499" defTabSz="945040"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84A0E52B-C1F5-42DB-92CA-46B3FCC4CB24}" type="slidenum">
              <a:rPr lang="en-US" altLang="ja-JP" sz="1100">
                <a:ea typeface="ＭＳ Ｐゴシック" panose="020B0600070205080204" pitchFamily="50" charset="-128"/>
              </a:rPr>
              <a:pPr>
                <a:spcBef>
                  <a:spcPct val="0"/>
                </a:spcBef>
              </a:pPr>
              <a:t>20</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982908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67976" y="148829"/>
            <a:ext cx="8569881" cy="384190"/>
          </a:xfrm>
          <a:prstGeom prst="rect">
            <a:avLst/>
          </a:prstGeom>
        </p:spPr>
        <p:txBody>
          <a:bodyPr/>
          <a:lstStyle>
            <a:lvl1pPr algn="ctr">
              <a:defRPr sz="2400" b="1">
                <a:solidFill>
                  <a:schemeClr val="accent2">
                    <a:lumMod val="75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smtClean="0"/>
              <a:t>マスター タイトルの書式設定</a:t>
            </a:r>
            <a:endParaRPr lang="ja-JP" altLang="en-US" dirty="0"/>
          </a:p>
        </p:txBody>
      </p:sp>
      <p:sp>
        <p:nvSpPr>
          <p:cNvPr id="3" name="サブタイトル 2"/>
          <p:cNvSpPr>
            <a:spLocks noGrp="1"/>
          </p:cNvSpPr>
          <p:nvPr>
            <p:ph type="subTitle" idx="1"/>
          </p:nvPr>
        </p:nvSpPr>
        <p:spPr>
          <a:xfrm>
            <a:off x="1512332" y="4284717"/>
            <a:ext cx="7057549" cy="1932323"/>
          </a:xfrm>
        </p:spPr>
        <p:txBody>
          <a:bodyPr/>
          <a:lstStyle>
            <a:lvl1pPr marL="0" indent="0" algn="ctr">
              <a:buNone/>
              <a:defRPr/>
            </a:lvl1pPr>
            <a:lvl2pPr marL="493547" indent="0" algn="ctr">
              <a:buNone/>
              <a:defRPr/>
            </a:lvl2pPr>
            <a:lvl3pPr marL="987095" indent="0" algn="ctr">
              <a:buNone/>
              <a:defRPr/>
            </a:lvl3pPr>
            <a:lvl4pPr marL="1480642" indent="0" algn="ctr">
              <a:buNone/>
              <a:defRPr/>
            </a:lvl4pPr>
            <a:lvl5pPr marL="1974190" indent="0" algn="ctr">
              <a:buNone/>
              <a:defRPr/>
            </a:lvl5pPr>
            <a:lvl6pPr marL="2467737" indent="0" algn="ctr">
              <a:buNone/>
              <a:defRPr/>
            </a:lvl6pPr>
            <a:lvl7pPr marL="2961284" indent="0" algn="ctr">
              <a:buNone/>
              <a:defRPr/>
            </a:lvl7pPr>
            <a:lvl8pPr marL="3454832" indent="0" algn="ctr">
              <a:buNone/>
              <a:defRPr/>
            </a:lvl8pPr>
            <a:lvl9pPr marL="3948379" indent="0" algn="ctr">
              <a:buNone/>
              <a:defRPr/>
            </a:lvl9pPr>
          </a:lstStyle>
          <a:p>
            <a:r>
              <a:rPr lang="ja-JP" altLang="en-US" smtClean="0"/>
              <a:t>マスター サブタイトルの書式設定</a:t>
            </a:r>
            <a:endParaRPr lang="ja-JP" altLang="en-US"/>
          </a:p>
        </p:txBody>
      </p:sp>
      <p:sp>
        <p:nvSpPr>
          <p:cNvPr id="6" name="Rectangle 4"/>
          <p:cNvSpPr>
            <a:spLocks noGrp="1" noChangeArrowheads="1"/>
          </p:cNvSpPr>
          <p:nvPr>
            <p:ph type="dt" sz="half" idx="10"/>
          </p:nvPr>
        </p:nvSpPr>
        <p:spPr>
          <a:xfrm>
            <a:off x="504111" y="6885650"/>
            <a:ext cx="2352517" cy="525088"/>
          </a:xfrm>
          <a:prstGeom prst="rect">
            <a:avLst/>
          </a:prstGeom>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xfrm>
            <a:off x="276561" y="6885650"/>
            <a:ext cx="9607859" cy="525088"/>
          </a:xfrm>
          <a:prstGeom prst="rect">
            <a:avLst/>
          </a:prstGeom>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xfrm>
            <a:off x="9327799" y="7114941"/>
            <a:ext cx="635389" cy="374563"/>
          </a:xfrm>
          <a:prstGeom prst="rect">
            <a:avLst/>
          </a:prstGeom>
        </p:spPr>
        <p:txBody>
          <a:bodyPr/>
          <a:lstStyle>
            <a:lvl1pPr>
              <a:defRPr/>
            </a:lvl1pPr>
          </a:lstStyle>
          <a:p>
            <a:pPr>
              <a:defRPr/>
            </a:pPr>
            <a:fld id="{A96F8FC3-1278-4F26-A77C-83584068A9C4}" type="slidenum">
              <a:rPr lang="en-US" altLang="ja-JP">
                <a:solidFill>
                  <a:srgbClr val="000000"/>
                </a:solidFill>
              </a:rPr>
              <a:pPr>
                <a:defRPr/>
              </a:pPr>
              <a:t>‹#›</a:t>
            </a:fld>
            <a:endParaRPr lang="en-US" altLang="ja-JP" dirty="0">
              <a:solidFill>
                <a:srgbClr val="000000"/>
              </a:solidFill>
            </a:endParaRPr>
          </a:p>
        </p:txBody>
      </p:sp>
      <p:sp>
        <p:nvSpPr>
          <p:cNvPr id="9" name="正方形/長方形 8"/>
          <p:cNvSpPr/>
          <p:nvPr userDrawn="1"/>
        </p:nvSpPr>
        <p:spPr>
          <a:xfrm>
            <a:off x="0" y="3675614"/>
            <a:ext cx="10024752" cy="10501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87095" fontAlgn="base">
              <a:spcBef>
                <a:spcPct val="50000"/>
              </a:spcBef>
              <a:spcAft>
                <a:spcPct val="0"/>
              </a:spcAft>
              <a:defRPr/>
            </a:pPr>
            <a:endParaRPr lang="ja-JP" altLang="en-US" sz="2159" dirty="0">
              <a:solidFill>
                <a:srgbClr val="FFFFFF"/>
              </a:solidFill>
              <a:ea typeface="Meiryo UI" panose="020B0604030504040204" pitchFamily="50" charset="-128"/>
            </a:endParaRPr>
          </a:p>
        </p:txBody>
      </p:sp>
    </p:spTree>
    <p:extLst>
      <p:ext uri="{BB962C8B-B14F-4D97-AF65-F5344CB8AC3E}">
        <p14:creationId xmlns:p14="http://schemas.microsoft.com/office/powerpoint/2010/main" val="179113289"/>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19026" y="80513"/>
            <a:ext cx="9073992" cy="525088"/>
          </a:xfrm>
          <a:prstGeom prst="rect">
            <a:avLst/>
          </a:prstGeom>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504111" y="6885650"/>
            <a:ext cx="2352517" cy="525088"/>
          </a:xfrm>
          <a:prstGeom prst="rect">
            <a:avLst/>
          </a:prstGeom>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xfrm>
            <a:off x="276561" y="6885650"/>
            <a:ext cx="9607859" cy="525088"/>
          </a:xfrm>
          <a:prstGeom prst="rect">
            <a:avLst/>
          </a:prstGeom>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xfrm>
            <a:off x="9327799" y="7114941"/>
            <a:ext cx="635389" cy="374563"/>
          </a:xfrm>
          <a:prstGeom prst="rect">
            <a:avLst/>
          </a:prstGeom>
          <a:ln/>
        </p:spPr>
        <p:txBody>
          <a:bodyPr/>
          <a:lstStyle>
            <a:lvl1pPr>
              <a:defRPr/>
            </a:lvl1pPr>
          </a:lstStyle>
          <a:p>
            <a:pPr>
              <a:defRPr/>
            </a:pPr>
            <a:fld id="{73CA319A-0818-483F-BAB2-8A251B21BDA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78425940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62573" y="80514"/>
            <a:ext cx="2347266" cy="6637109"/>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19027" y="80514"/>
            <a:ext cx="6875509" cy="663710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504111" y="6885650"/>
            <a:ext cx="2352517" cy="525088"/>
          </a:xfrm>
          <a:prstGeom prst="rect">
            <a:avLst/>
          </a:prstGeom>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xfrm>
            <a:off x="276561" y="6885650"/>
            <a:ext cx="9607859" cy="525088"/>
          </a:xfrm>
          <a:prstGeom prst="rect">
            <a:avLst/>
          </a:prstGeom>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xfrm>
            <a:off x="9327799" y="7114941"/>
            <a:ext cx="635389" cy="374563"/>
          </a:xfrm>
          <a:prstGeom prst="rect">
            <a:avLst/>
          </a:prstGeom>
          <a:ln/>
        </p:spPr>
        <p:txBody>
          <a:bodyPr/>
          <a:lstStyle>
            <a:lvl1pPr>
              <a:defRPr/>
            </a:lvl1pPr>
          </a:lstStyle>
          <a:p>
            <a:pPr>
              <a:defRPr/>
            </a:pPr>
            <a:fld id="{D456524C-AD6E-44A0-9CE4-AADC3EF0FFAE}"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56322757"/>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35956" y="446069"/>
            <a:ext cx="9073992" cy="619633"/>
          </a:xfrm>
          <a:prstGeom prst="rect">
            <a:avLst/>
          </a:prstGeom>
        </p:spPr>
        <p:txBody>
          <a:body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30832720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6" name="タイトル プレースホルダー 1"/>
          <p:cNvSpPr>
            <a:spLocks noGrp="1"/>
          </p:cNvSpPr>
          <p:nvPr>
            <p:ph type="title"/>
          </p:nvPr>
        </p:nvSpPr>
        <p:spPr>
          <a:xfrm>
            <a:off x="96689" y="102300"/>
            <a:ext cx="9073992" cy="396917"/>
          </a:xfrm>
          <a:prstGeom prst="rect">
            <a:avLst/>
          </a:prstGeom>
        </p:spPr>
        <p:txBody>
          <a:bodyPr vert="horz" lIns="91440" tIns="45720" rIns="91440" bIns="45720" rtlCol="0" anchor="ctr">
            <a:normAutofit/>
          </a:bodyPr>
          <a:lstStyle>
            <a:lvl1pPr>
              <a:defRPr b="1">
                <a:solidFill>
                  <a:schemeClr val="tx1">
                    <a:lumMod val="65000"/>
                    <a:lumOff val="35000"/>
                  </a:schemeClr>
                </a:solidFill>
              </a:defRPr>
            </a:lvl1pPr>
          </a:lstStyle>
          <a:p>
            <a:r>
              <a:rPr kumimoji="1" lang="ja-JP" altLang="en-US" dirty="0" smtClean="0"/>
              <a:t>マスター タイトルの書式設定</a:t>
            </a:r>
            <a:endParaRPr kumimoji="1" lang="ja-JP" altLang="en-US" dirty="0"/>
          </a:p>
        </p:txBody>
      </p:sp>
      <p:sp>
        <p:nvSpPr>
          <p:cNvPr id="7" name="スライド番号プレースホルダー 2"/>
          <p:cNvSpPr>
            <a:spLocks noGrp="1"/>
          </p:cNvSpPr>
          <p:nvPr>
            <p:ph type="sldNum" sz="quarter" idx="4"/>
          </p:nvPr>
        </p:nvSpPr>
        <p:spPr>
          <a:xfrm>
            <a:off x="9218530" y="102300"/>
            <a:ext cx="791166" cy="396917"/>
          </a:xfrm>
          <a:prstGeom prst="rect">
            <a:avLst/>
          </a:prstGeom>
        </p:spPr>
        <p:txBody>
          <a:bodyPr vert="horz" lIns="91440" tIns="45720" rIns="91440" bIns="45720" rtlCol="0" anchor="ctr"/>
          <a:lstStyle>
            <a:lvl1pPr algn="r">
              <a:defRPr sz="1295">
                <a:solidFill>
                  <a:schemeClr val="tx1">
                    <a:lumMod val="65000"/>
                    <a:lumOff val="35000"/>
                  </a:schemeClr>
                </a:solidFill>
                <a:latin typeface="Meiryo UI" pitchFamily="50" charset="-128"/>
                <a:ea typeface="Meiryo UI" pitchFamily="50" charset="-128"/>
                <a:cs typeface="Meiryo UI" pitchFamily="50" charset="-128"/>
              </a:defRPr>
            </a:lvl1pPr>
          </a:lstStyle>
          <a:p>
            <a:fld id="{673A78B0-36B4-4927-85E1-8E04CD53EBD0}" type="slidenum">
              <a:rPr lang="ja-JP" altLang="en-US" smtClean="0">
                <a:solidFill>
                  <a:prstClr val="black">
                    <a:lumMod val="65000"/>
                    <a:lumOff val="35000"/>
                  </a:prstClr>
                </a:solidFill>
              </a:rPr>
              <a:pPr/>
              <a:t>‹#›</a:t>
            </a:fld>
            <a:endParaRPr lang="ja-JP" altLang="en-US" dirty="0">
              <a:solidFill>
                <a:prstClr val="black">
                  <a:lumMod val="65000"/>
                  <a:lumOff val="35000"/>
                </a:prstClr>
              </a:solidFill>
            </a:endParaRPr>
          </a:p>
        </p:txBody>
      </p:sp>
    </p:spTree>
    <p:extLst>
      <p:ext uri="{BB962C8B-B14F-4D97-AF65-F5344CB8AC3E}">
        <p14:creationId xmlns:p14="http://schemas.microsoft.com/office/powerpoint/2010/main" val="292364773"/>
      </p:ext>
    </p:extLst>
  </p:cSld>
  <p:clrMapOvr>
    <a:masterClrMapping/>
  </p:clrMapOvr>
  <p:transition>
    <p:zo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504111" y="6885650"/>
            <a:ext cx="2352517" cy="525088"/>
          </a:xfrm>
          <a:prstGeom prst="rect">
            <a:avLst/>
          </a:prstGeom>
        </p:spPr>
        <p:txBody>
          <a:bodyPr/>
          <a:lstStyle/>
          <a:p>
            <a:endParaRPr lang="ja-JP" altLang="en-US">
              <a:solidFill>
                <a:prstClr val="black"/>
              </a:solidFill>
            </a:endParaRPr>
          </a:p>
        </p:txBody>
      </p:sp>
      <p:sp>
        <p:nvSpPr>
          <p:cNvPr id="3" name="フッター プレースホルダー 2"/>
          <p:cNvSpPr>
            <a:spLocks noGrp="1"/>
          </p:cNvSpPr>
          <p:nvPr>
            <p:ph type="ftr" sz="quarter" idx="11"/>
          </p:nvPr>
        </p:nvSpPr>
        <p:spPr>
          <a:xfrm>
            <a:off x="276561" y="6885650"/>
            <a:ext cx="9607859" cy="525088"/>
          </a:xfrm>
          <a:prstGeom prst="rect">
            <a:avLst/>
          </a:prstGeom>
        </p:spPr>
        <p:txBody>
          <a:bodyPr/>
          <a:lstStyle/>
          <a:p>
            <a:endParaRPr lang="ja-JP" altLang="en-US">
              <a:solidFill>
                <a:prstClr val="black"/>
              </a:solidFill>
            </a:endParaRPr>
          </a:p>
        </p:txBody>
      </p:sp>
      <p:sp>
        <p:nvSpPr>
          <p:cNvPr id="4" name="スライド番号プレースホルダー 3"/>
          <p:cNvSpPr>
            <a:spLocks noGrp="1"/>
          </p:cNvSpPr>
          <p:nvPr>
            <p:ph type="sldNum" sz="quarter" idx="12"/>
          </p:nvPr>
        </p:nvSpPr>
        <p:spPr>
          <a:xfrm>
            <a:off x="9327799" y="7114941"/>
            <a:ext cx="635389" cy="374563"/>
          </a:xfrm>
          <a:prstGeom prst="rect">
            <a:avLst/>
          </a:prstGeom>
        </p:spPr>
        <p:txBody>
          <a:bodyPr/>
          <a:lstStyle/>
          <a:p>
            <a:fld id="{D22F5251-1985-4D52-AB67-50E5910F3471}" type="slidenum">
              <a:rPr lang="ja-JP" altLang="en-US" smtClean="0">
                <a:solidFill>
                  <a:prstClr val="black"/>
                </a:solidFill>
              </a:rPr>
              <a:pPr/>
              <a:t>‹#›</a:t>
            </a:fld>
            <a:endParaRPr lang="ja-JP" altLang="en-US">
              <a:solidFill>
                <a:prstClr val="black"/>
              </a:solidFill>
            </a:endParaRPr>
          </a:p>
        </p:txBody>
      </p:sp>
      <p:sp>
        <p:nvSpPr>
          <p:cNvPr id="5" name="タイトル 1"/>
          <p:cNvSpPr>
            <a:spLocks noGrp="1"/>
          </p:cNvSpPr>
          <p:nvPr>
            <p:ph type="title"/>
          </p:nvPr>
        </p:nvSpPr>
        <p:spPr>
          <a:xfrm>
            <a:off x="-13991" y="128594"/>
            <a:ext cx="10096204" cy="506072"/>
          </a:xfrm>
          <a:prstGeom prst="rect">
            <a:avLst/>
          </a:prstGeom>
        </p:spPr>
        <p:txBody>
          <a:bodyPr/>
          <a:lstStyle>
            <a:lvl1pPr>
              <a:defRPr sz="3886" b="1">
                <a:solidFill>
                  <a:schemeClr val="bg1"/>
                </a:solidFill>
              </a:defRPr>
            </a:lvl1pPr>
          </a:lstStyle>
          <a:p>
            <a:r>
              <a:rPr lang="ja-JP" altLang="en-US" dirty="0" smtClean="0"/>
              <a:t>マスター タイトルの書式設定</a:t>
            </a:r>
            <a:endParaRPr lang="ja-JP" altLang="en-US" dirty="0"/>
          </a:p>
        </p:txBody>
      </p:sp>
    </p:spTree>
    <p:extLst>
      <p:ext uri="{BB962C8B-B14F-4D97-AF65-F5344CB8AC3E}">
        <p14:creationId xmlns:p14="http://schemas.microsoft.com/office/powerpoint/2010/main" val="124702495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a:xfrm>
            <a:off x="504111" y="6885650"/>
            <a:ext cx="2352517" cy="525088"/>
          </a:xfrm>
          <a:prstGeom prst="rect">
            <a:avLst/>
          </a:prstGeom>
        </p:spPr>
        <p:txBody>
          <a:bodyPr/>
          <a:lstStyle>
            <a:lvl1pPr>
              <a:defRPr/>
            </a:lvl1pPr>
          </a:lstStyle>
          <a:p>
            <a:pPr>
              <a:defRPr/>
            </a:pPr>
            <a:endParaRPr lang="en-US" altLang="ja-JP">
              <a:solidFill>
                <a:prstClr val="black"/>
              </a:solidFill>
            </a:endParaRPr>
          </a:p>
        </p:txBody>
      </p:sp>
      <p:sp>
        <p:nvSpPr>
          <p:cNvPr id="3" name="フッター プレースホルダー 4"/>
          <p:cNvSpPr>
            <a:spLocks noGrp="1"/>
          </p:cNvSpPr>
          <p:nvPr>
            <p:ph type="ftr" sz="quarter" idx="11"/>
          </p:nvPr>
        </p:nvSpPr>
        <p:spPr>
          <a:xfrm>
            <a:off x="276561" y="6885650"/>
            <a:ext cx="9607859" cy="525088"/>
          </a:xfrm>
          <a:prstGeom prst="rect">
            <a:avLst/>
          </a:prstGeom>
        </p:spPr>
        <p:txBody>
          <a:bodyPr/>
          <a:lstStyle>
            <a:lvl1pPr>
              <a:defRPr/>
            </a:lvl1pPr>
          </a:lstStyle>
          <a:p>
            <a:pPr>
              <a:defRPr/>
            </a:pPr>
            <a:endParaRPr lang="en-US" altLang="ja-JP">
              <a:solidFill>
                <a:prstClr val="black"/>
              </a:solidFill>
            </a:endParaRPr>
          </a:p>
        </p:txBody>
      </p:sp>
      <p:sp>
        <p:nvSpPr>
          <p:cNvPr id="4" name="スライド番号プレースホルダー 5"/>
          <p:cNvSpPr>
            <a:spLocks noGrp="1"/>
          </p:cNvSpPr>
          <p:nvPr>
            <p:ph type="sldNum" sz="quarter" idx="12"/>
          </p:nvPr>
        </p:nvSpPr>
        <p:spPr>
          <a:xfrm>
            <a:off x="9327799" y="7114941"/>
            <a:ext cx="635389" cy="374563"/>
          </a:xfrm>
          <a:prstGeom prst="rect">
            <a:avLst/>
          </a:prstGeom>
        </p:spPr>
        <p:txBody>
          <a:bodyPr/>
          <a:lstStyle>
            <a:lvl1pPr>
              <a:defRPr/>
            </a:lvl1pPr>
          </a:lstStyle>
          <a:p>
            <a:pPr>
              <a:defRPr/>
            </a:pPr>
            <a:fld id="{FFD1A795-F5DF-4676-9B6E-C01C1AA9867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556608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60475" y="1238250"/>
            <a:ext cx="7561263" cy="2632075"/>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260475" y="3971925"/>
            <a:ext cx="7561263" cy="18256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5" name="フッター プレースホルダー 4"/>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482569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693738" y="2012950"/>
            <a:ext cx="8694737" cy="4797425"/>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5" name="フッター プレースホルダー 4"/>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145820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87388" y="1884363"/>
            <a:ext cx="8696325" cy="3146425"/>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7388" y="5059363"/>
            <a:ext cx="8696325" cy="16541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5" name="フッター プレースホルダー 4"/>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2902613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93738" y="2012950"/>
            <a:ext cx="4270375" cy="4797425"/>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116513" y="2012950"/>
            <a:ext cx="4271962" cy="4797425"/>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6" name="フッター プレースホルダー 5"/>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4066316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329417" y="80513"/>
            <a:ext cx="5423380" cy="525088"/>
          </a:xfrm>
          <a:prstGeom prst="rect">
            <a:avLst/>
          </a:prstGeom>
        </p:spPr>
        <p:txBody>
          <a:bodyPr/>
          <a:lstStyle>
            <a:lvl1pPr algn="ctr">
              <a:defRPr sz="2591" b="1">
                <a:solidFill>
                  <a:schemeClr val="accent2">
                    <a:lumMod val="75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504111" y="6885650"/>
            <a:ext cx="2352517" cy="525088"/>
          </a:xfrm>
          <a:prstGeom prst="rect">
            <a:avLst/>
          </a:prstGeom>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xfrm>
            <a:off x="276561" y="6885650"/>
            <a:ext cx="9607859" cy="525088"/>
          </a:xfrm>
          <a:prstGeom prst="rect">
            <a:avLst/>
          </a:prstGeom>
          <a:ln/>
        </p:spPr>
        <p:txBody>
          <a:bodyPr/>
          <a:lstStyle>
            <a:lvl1pPr>
              <a:defRPr/>
            </a:lvl1pPr>
          </a:lstStyle>
          <a:p>
            <a:pPr>
              <a:defRPr/>
            </a:pPr>
            <a:endParaRPr lang="en-US" altLang="ja-JP" dirty="0">
              <a:solidFill>
                <a:srgbClr val="000000"/>
              </a:solidFill>
            </a:endParaRPr>
          </a:p>
        </p:txBody>
      </p:sp>
      <p:sp>
        <p:nvSpPr>
          <p:cNvPr id="7" name="正方形/長方形 6"/>
          <p:cNvSpPr/>
          <p:nvPr userDrawn="1"/>
        </p:nvSpPr>
        <p:spPr>
          <a:xfrm>
            <a:off x="0" y="602100"/>
            <a:ext cx="10082213" cy="105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87095" fontAlgn="base">
              <a:spcBef>
                <a:spcPct val="50000"/>
              </a:spcBef>
              <a:spcAft>
                <a:spcPct val="0"/>
              </a:spcAft>
              <a:defRPr/>
            </a:pPr>
            <a:endParaRPr lang="ja-JP" altLang="en-US" sz="2159" dirty="0">
              <a:solidFill>
                <a:srgbClr val="FFFFFF"/>
              </a:solidFill>
              <a:ea typeface="Meiryo UI" panose="020B0604030504040204" pitchFamily="50" charset="-128"/>
            </a:endParaRPr>
          </a:p>
        </p:txBody>
      </p:sp>
    </p:spTree>
    <p:extLst>
      <p:ext uri="{BB962C8B-B14F-4D97-AF65-F5344CB8AC3E}">
        <p14:creationId xmlns:p14="http://schemas.microsoft.com/office/powerpoint/2010/main" val="1009631144"/>
      </p:ext>
    </p:extLst>
  </p:cSld>
  <p:clrMapOvr>
    <a:masterClrMapping/>
  </p:clrMapOvr>
  <p:transition>
    <p:zo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93738" y="403225"/>
            <a:ext cx="8696325" cy="1460500"/>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93738" y="1854200"/>
            <a:ext cx="4265612" cy="9080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93738" y="2762250"/>
            <a:ext cx="4265612" cy="4062413"/>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103813" y="1854200"/>
            <a:ext cx="4286250" cy="9080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103813" y="2762250"/>
            <a:ext cx="4286250" cy="4062413"/>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8" name="フッター プレースホルダー 7"/>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2269437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4" name="フッター プレースホルダー 3"/>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2869813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3" name="フッター プレースホルダー 2"/>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924537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93738" y="504825"/>
            <a:ext cx="3252787" cy="1763713"/>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86250" y="1089025"/>
            <a:ext cx="5103813" cy="53736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93738" y="2268538"/>
            <a:ext cx="3252787" cy="42021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6" name="フッター プレースホルダー 5"/>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2498645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93738" y="504825"/>
            <a:ext cx="3252787" cy="1763713"/>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86250" y="1089025"/>
            <a:ext cx="5103813" cy="53736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93738" y="2268538"/>
            <a:ext cx="3252787" cy="42021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6" name="フッター プレースホルダー 5"/>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27619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93738" y="2012950"/>
            <a:ext cx="8694737" cy="4797425"/>
          </a:xfrm>
          <a:prstGeom prst="rect">
            <a:avLst/>
          </a:prstGeo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5" name="フッター プレースホルダー 4"/>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393262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215188" y="403225"/>
            <a:ext cx="2173287" cy="6407150"/>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93738" y="403225"/>
            <a:ext cx="6369050" cy="6407150"/>
          </a:xfrm>
          <a:prstGeom prst="rect">
            <a:avLst/>
          </a:prstGeo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693738" y="7008813"/>
            <a:ext cx="2268537" cy="401637"/>
          </a:xfrm>
          <a:prstGeom prst="rect">
            <a:avLst/>
          </a:prstGeom>
        </p:spPr>
        <p:txBody>
          <a:bodyPr/>
          <a:lstStyle/>
          <a:p>
            <a:fld id="{EE7DE334-6A59-407F-B0EE-B6EE30096B21}" type="datetimeFigureOut">
              <a:rPr kumimoji="1" lang="ja-JP" altLang="en-US" smtClean="0"/>
              <a:t>2019/5/20</a:t>
            </a:fld>
            <a:endParaRPr kumimoji="1" lang="ja-JP" altLang="en-US"/>
          </a:p>
        </p:txBody>
      </p:sp>
      <p:sp>
        <p:nvSpPr>
          <p:cNvPr id="5" name="フッター プレースホルダー 4"/>
          <p:cNvSpPr>
            <a:spLocks noGrp="1"/>
          </p:cNvSpPr>
          <p:nvPr>
            <p:ph type="ftr" sz="quarter" idx="11"/>
          </p:nvPr>
        </p:nvSpPr>
        <p:spPr>
          <a:xfrm>
            <a:off x="3340100" y="7008813"/>
            <a:ext cx="3402013" cy="401637"/>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7119938" y="7008813"/>
            <a:ext cx="2268537" cy="401637"/>
          </a:xfrm>
          <a:prstGeom prst="rect">
            <a:avLst/>
          </a:prstGeom>
        </p:spPr>
        <p:txBody>
          <a:bodyPr/>
          <a:lstStyle/>
          <a:p>
            <a:fld id="{1468C522-34A9-46B5-B71A-D67045AF84E2}" type="slidenum">
              <a:rPr kumimoji="1" lang="ja-JP" altLang="en-US" smtClean="0"/>
              <a:t>‹#›</a:t>
            </a:fld>
            <a:endParaRPr kumimoji="1" lang="ja-JP" altLang="en-US"/>
          </a:p>
        </p:txBody>
      </p:sp>
    </p:spTree>
    <p:extLst>
      <p:ext uri="{BB962C8B-B14F-4D97-AF65-F5344CB8AC3E}">
        <p14:creationId xmlns:p14="http://schemas.microsoft.com/office/powerpoint/2010/main" val="343740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96425" y="4858814"/>
            <a:ext cx="8569881" cy="1501751"/>
          </a:xfrm>
          <a:prstGeom prst="rect">
            <a:avLst/>
          </a:prstGeom>
        </p:spPr>
        <p:txBody>
          <a:bodyPr anchor="t"/>
          <a:lstStyle>
            <a:lvl1pPr algn="l">
              <a:defRPr sz="4318"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96425" y="3204786"/>
            <a:ext cx="8569881" cy="1654026"/>
          </a:xfrm>
        </p:spPr>
        <p:txBody>
          <a:bodyPr anchor="b"/>
          <a:lstStyle>
            <a:lvl1pPr marL="0" indent="0">
              <a:buNone/>
              <a:defRPr sz="2159"/>
            </a:lvl1pPr>
            <a:lvl2pPr marL="493547" indent="0">
              <a:buNone/>
              <a:defRPr sz="1943"/>
            </a:lvl2pPr>
            <a:lvl3pPr marL="987095" indent="0">
              <a:buNone/>
              <a:defRPr sz="1727"/>
            </a:lvl3pPr>
            <a:lvl4pPr marL="1480642" indent="0">
              <a:buNone/>
              <a:defRPr sz="1511"/>
            </a:lvl4pPr>
            <a:lvl5pPr marL="1974190" indent="0">
              <a:buNone/>
              <a:defRPr sz="1511"/>
            </a:lvl5pPr>
            <a:lvl6pPr marL="2467737" indent="0">
              <a:buNone/>
              <a:defRPr sz="1511"/>
            </a:lvl6pPr>
            <a:lvl7pPr marL="2961284" indent="0">
              <a:buNone/>
              <a:defRPr sz="1511"/>
            </a:lvl7pPr>
            <a:lvl8pPr marL="3454832" indent="0">
              <a:buNone/>
              <a:defRPr sz="1511"/>
            </a:lvl8pPr>
            <a:lvl9pPr marL="3948379" indent="0">
              <a:buNone/>
              <a:defRPr sz="1511"/>
            </a:lvl9pPr>
          </a:lstStyle>
          <a:p>
            <a:pPr lvl="0"/>
            <a:r>
              <a:rPr lang="ja-JP" altLang="en-US" smtClean="0"/>
              <a:t>マスター テキストの書式設定</a:t>
            </a:r>
          </a:p>
        </p:txBody>
      </p:sp>
      <p:sp>
        <p:nvSpPr>
          <p:cNvPr id="4" name="Rectangle 4"/>
          <p:cNvSpPr>
            <a:spLocks noGrp="1" noChangeArrowheads="1"/>
          </p:cNvSpPr>
          <p:nvPr>
            <p:ph type="dt" sz="half" idx="10"/>
          </p:nvPr>
        </p:nvSpPr>
        <p:spPr>
          <a:xfrm>
            <a:off x="504111" y="6885650"/>
            <a:ext cx="2352517" cy="525088"/>
          </a:xfrm>
          <a:prstGeom prst="rect">
            <a:avLst/>
          </a:prstGeom>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xfrm>
            <a:off x="276561" y="6885650"/>
            <a:ext cx="9607859" cy="525088"/>
          </a:xfrm>
          <a:prstGeom prst="rect">
            <a:avLst/>
          </a:prstGeom>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xfrm>
            <a:off x="9327799" y="7114941"/>
            <a:ext cx="635389" cy="374563"/>
          </a:xfrm>
          <a:prstGeom prst="rect">
            <a:avLst/>
          </a:prstGeom>
          <a:ln/>
        </p:spPr>
        <p:txBody>
          <a:bodyPr/>
          <a:lstStyle>
            <a:lvl1pPr>
              <a:defRPr/>
            </a:lvl1pPr>
          </a:lstStyle>
          <a:p>
            <a:pPr>
              <a:defRPr/>
            </a:pPr>
            <a:fld id="{DCB928FE-E5E0-4DF3-BDCC-43558B1CABC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310555840"/>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9026" y="80513"/>
            <a:ext cx="9073992" cy="525088"/>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35847" y="1001169"/>
            <a:ext cx="4452977" cy="5716455"/>
          </a:xfrm>
        </p:spPr>
        <p:txBody>
          <a:bodyPr/>
          <a:lstStyle>
            <a:lvl1pPr>
              <a:defRPr sz="3023"/>
            </a:lvl1pPr>
            <a:lvl2pPr>
              <a:defRPr sz="2591"/>
            </a:lvl2pPr>
            <a:lvl3pPr>
              <a:defRPr sz="2159"/>
            </a:lvl3pPr>
            <a:lvl4pPr>
              <a:defRPr sz="1943"/>
            </a:lvl4pPr>
            <a:lvl5pPr>
              <a:defRPr sz="1943"/>
            </a:lvl5pPr>
            <a:lvl6pPr>
              <a:defRPr sz="1943"/>
            </a:lvl6pPr>
            <a:lvl7pPr>
              <a:defRPr sz="1943"/>
            </a:lvl7pPr>
            <a:lvl8pPr>
              <a:defRPr sz="1943"/>
            </a:lvl8pPr>
            <a:lvl9pPr>
              <a:defRPr sz="1943"/>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56861" y="1001169"/>
            <a:ext cx="4452977" cy="5716455"/>
          </a:xfrm>
        </p:spPr>
        <p:txBody>
          <a:bodyPr/>
          <a:lstStyle>
            <a:lvl1pPr>
              <a:defRPr sz="3023"/>
            </a:lvl1pPr>
            <a:lvl2pPr>
              <a:defRPr sz="2591"/>
            </a:lvl2pPr>
            <a:lvl3pPr>
              <a:defRPr sz="2159"/>
            </a:lvl3pPr>
            <a:lvl4pPr>
              <a:defRPr sz="1943"/>
            </a:lvl4pPr>
            <a:lvl5pPr>
              <a:defRPr sz="1943"/>
            </a:lvl5pPr>
            <a:lvl6pPr>
              <a:defRPr sz="1943"/>
            </a:lvl6pPr>
            <a:lvl7pPr>
              <a:defRPr sz="1943"/>
            </a:lvl7pPr>
            <a:lvl8pPr>
              <a:defRPr sz="1943"/>
            </a:lvl8pPr>
            <a:lvl9pPr>
              <a:defRPr sz="1943"/>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xfrm>
            <a:off x="504111" y="6885650"/>
            <a:ext cx="2352517" cy="525088"/>
          </a:xfrm>
          <a:prstGeom prst="rect">
            <a:avLst/>
          </a:prstGeom>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xfrm>
            <a:off x="276561" y="6885650"/>
            <a:ext cx="9607859" cy="525088"/>
          </a:xfrm>
          <a:prstGeom prst="rect">
            <a:avLst/>
          </a:prstGeom>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xfrm>
            <a:off x="9327799" y="7114941"/>
            <a:ext cx="635389" cy="374563"/>
          </a:xfrm>
          <a:prstGeom prst="rect">
            <a:avLst/>
          </a:prstGeom>
          <a:ln/>
        </p:spPr>
        <p:txBody>
          <a:bodyPr/>
          <a:lstStyle>
            <a:lvl1pPr>
              <a:defRPr/>
            </a:lvl1pPr>
          </a:lstStyle>
          <a:p>
            <a:pPr>
              <a:defRPr/>
            </a:pPr>
            <a:fld id="{B468517A-68F2-4085-8BE3-B45CBF0944FA}"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707099654"/>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04111" y="302802"/>
            <a:ext cx="9073992" cy="1260211"/>
          </a:xfrm>
          <a:prstGeom prst="rect">
            <a:avLst/>
          </a:prstGeo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04111" y="1692534"/>
            <a:ext cx="4454728" cy="705367"/>
          </a:xfrm>
        </p:spPr>
        <p:txBody>
          <a:bodyPr anchor="b"/>
          <a:lstStyle>
            <a:lvl1pPr marL="0" indent="0">
              <a:buNone/>
              <a:defRPr sz="2591" b="1"/>
            </a:lvl1pPr>
            <a:lvl2pPr marL="493547" indent="0">
              <a:buNone/>
              <a:defRPr sz="2159" b="1"/>
            </a:lvl2pPr>
            <a:lvl3pPr marL="987095" indent="0">
              <a:buNone/>
              <a:defRPr sz="1943" b="1"/>
            </a:lvl3pPr>
            <a:lvl4pPr marL="1480642" indent="0">
              <a:buNone/>
              <a:defRPr sz="1727" b="1"/>
            </a:lvl4pPr>
            <a:lvl5pPr marL="1974190" indent="0">
              <a:buNone/>
              <a:defRPr sz="1727" b="1"/>
            </a:lvl5pPr>
            <a:lvl6pPr marL="2467737" indent="0">
              <a:buNone/>
              <a:defRPr sz="1727" b="1"/>
            </a:lvl6pPr>
            <a:lvl7pPr marL="2961284" indent="0">
              <a:buNone/>
              <a:defRPr sz="1727" b="1"/>
            </a:lvl7pPr>
            <a:lvl8pPr marL="3454832" indent="0">
              <a:buNone/>
              <a:defRPr sz="1727" b="1"/>
            </a:lvl8pPr>
            <a:lvl9pPr marL="3948379" indent="0">
              <a:buNone/>
              <a:defRPr sz="1727"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504111" y="2397901"/>
            <a:ext cx="4454728" cy="4356478"/>
          </a:xfrm>
        </p:spPr>
        <p:txBody>
          <a:bodyPr/>
          <a:lstStyle>
            <a:lvl1pPr>
              <a:defRPr sz="2591"/>
            </a:lvl1pPr>
            <a:lvl2pPr>
              <a:defRPr sz="2159"/>
            </a:lvl2pPr>
            <a:lvl3pPr>
              <a:defRPr sz="1943"/>
            </a:lvl3pPr>
            <a:lvl4pPr>
              <a:defRPr sz="1727"/>
            </a:lvl4pPr>
            <a:lvl5pPr>
              <a:defRPr sz="1727"/>
            </a:lvl5pPr>
            <a:lvl6pPr>
              <a:defRPr sz="1727"/>
            </a:lvl6pPr>
            <a:lvl7pPr>
              <a:defRPr sz="1727"/>
            </a:lvl7pPr>
            <a:lvl8pPr>
              <a:defRPr sz="1727"/>
            </a:lvl8pPr>
            <a:lvl9pPr>
              <a:defRPr sz="172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121624" y="1692534"/>
            <a:ext cx="4456479" cy="705367"/>
          </a:xfrm>
        </p:spPr>
        <p:txBody>
          <a:bodyPr anchor="b"/>
          <a:lstStyle>
            <a:lvl1pPr marL="0" indent="0">
              <a:buNone/>
              <a:defRPr sz="2591" b="1"/>
            </a:lvl1pPr>
            <a:lvl2pPr marL="493547" indent="0">
              <a:buNone/>
              <a:defRPr sz="2159" b="1"/>
            </a:lvl2pPr>
            <a:lvl3pPr marL="987095" indent="0">
              <a:buNone/>
              <a:defRPr sz="1943" b="1"/>
            </a:lvl3pPr>
            <a:lvl4pPr marL="1480642" indent="0">
              <a:buNone/>
              <a:defRPr sz="1727" b="1"/>
            </a:lvl4pPr>
            <a:lvl5pPr marL="1974190" indent="0">
              <a:buNone/>
              <a:defRPr sz="1727" b="1"/>
            </a:lvl5pPr>
            <a:lvl6pPr marL="2467737" indent="0">
              <a:buNone/>
              <a:defRPr sz="1727" b="1"/>
            </a:lvl6pPr>
            <a:lvl7pPr marL="2961284" indent="0">
              <a:buNone/>
              <a:defRPr sz="1727" b="1"/>
            </a:lvl7pPr>
            <a:lvl8pPr marL="3454832" indent="0">
              <a:buNone/>
              <a:defRPr sz="1727" b="1"/>
            </a:lvl8pPr>
            <a:lvl9pPr marL="3948379" indent="0">
              <a:buNone/>
              <a:defRPr sz="1727"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121624" y="2397901"/>
            <a:ext cx="4456479" cy="4356478"/>
          </a:xfrm>
        </p:spPr>
        <p:txBody>
          <a:bodyPr/>
          <a:lstStyle>
            <a:lvl1pPr>
              <a:defRPr sz="2591"/>
            </a:lvl1pPr>
            <a:lvl2pPr>
              <a:defRPr sz="2159"/>
            </a:lvl2pPr>
            <a:lvl3pPr>
              <a:defRPr sz="1943"/>
            </a:lvl3pPr>
            <a:lvl4pPr>
              <a:defRPr sz="1727"/>
            </a:lvl4pPr>
            <a:lvl5pPr>
              <a:defRPr sz="1727"/>
            </a:lvl5pPr>
            <a:lvl6pPr>
              <a:defRPr sz="1727"/>
            </a:lvl6pPr>
            <a:lvl7pPr>
              <a:defRPr sz="1727"/>
            </a:lvl7pPr>
            <a:lvl8pPr>
              <a:defRPr sz="1727"/>
            </a:lvl8pPr>
            <a:lvl9pPr>
              <a:defRPr sz="172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xfrm>
            <a:off x="504111" y="6885650"/>
            <a:ext cx="2352517" cy="525088"/>
          </a:xfrm>
          <a:prstGeom prst="rect">
            <a:avLst/>
          </a:prstGeom>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xfrm>
            <a:off x="276561" y="6885650"/>
            <a:ext cx="9607859" cy="525088"/>
          </a:xfrm>
          <a:prstGeom prst="rect">
            <a:avLst/>
          </a:prstGeom>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xfrm>
            <a:off x="9327799" y="7114941"/>
            <a:ext cx="635389" cy="374563"/>
          </a:xfrm>
          <a:prstGeom prst="rect">
            <a:avLst/>
          </a:prstGeom>
          <a:ln/>
        </p:spPr>
        <p:txBody>
          <a:bodyPr/>
          <a:lstStyle>
            <a:lvl1pPr>
              <a:defRPr/>
            </a:lvl1pPr>
          </a:lstStyle>
          <a:p>
            <a:pPr>
              <a:defRPr/>
            </a:pPr>
            <a:fld id="{C7F519E2-949F-438E-9872-FD1FC7BDEA5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834382455"/>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19026" y="80513"/>
            <a:ext cx="9073992" cy="525088"/>
          </a:xfrm>
          <a:prstGeom prst="rect">
            <a:avLst/>
          </a:prstGeom>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xfrm>
            <a:off x="504111" y="6885650"/>
            <a:ext cx="2352517" cy="525088"/>
          </a:xfrm>
          <a:prstGeom prst="rect">
            <a:avLst/>
          </a:prstGeom>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xfrm>
            <a:off x="276561" y="6885650"/>
            <a:ext cx="9607859" cy="525088"/>
          </a:xfrm>
          <a:prstGeom prst="rect">
            <a:avLst/>
          </a:prstGeom>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xfrm>
            <a:off x="9327799" y="7114941"/>
            <a:ext cx="635389" cy="374563"/>
          </a:xfrm>
          <a:prstGeom prst="rect">
            <a:avLst/>
          </a:prstGeom>
          <a:ln/>
        </p:spPr>
        <p:txBody>
          <a:bodyPr/>
          <a:lstStyle>
            <a:lvl1pPr>
              <a:defRPr/>
            </a:lvl1pPr>
          </a:lstStyle>
          <a:p>
            <a:pPr>
              <a:defRPr/>
            </a:pPr>
            <a:fld id="{8ACF26DE-E8F5-4624-9302-D22AB21D3CD0}"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67629137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504111" y="6885650"/>
            <a:ext cx="2352517" cy="525088"/>
          </a:xfrm>
          <a:prstGeom prst="rect">
            <a:avLst/>
          </a:prstGeom>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xfrm>
            <a:off x="276561" y="6885650"/>
            <a:ext cx="9607859" cy="525088"/>
          </a:xfrm>
          <a:prstGeom prst="rect">
            <a:avLst/>
          </a:prstGeom>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xfrm>
            <a:off x="9327799" y="7114941"/>
            <a:ext cx="635389" cy="374563"/>
          </a:xfrm>
          <a:prstGeom prst="rect">
            <a:avLst/>
          </a:prstGeom>
        </p:spPr>
        <p:txBody>
          <a:bodyPr/>
          <a:lstStyle>
            <a:lvl1pPr>
              <a:defRPr/>
            </a:lvl1pPr>
          </a:lstStyle>
          <a:p>
            <a:pPr>
              <a:defRPr/>
            </a:pPr>
            <a:fld id="{796BFD03-1D7D-430D-BFFB-5B80CBE650A0}" type="slidenum">
              <a:rPr lang="en-US" altLang="ja-JP">
                <a:solidFill>
                  <a:srgbClr val="000000"/>
                </a:solidFill>
              </a:rPr>
              <a:pPr>
                <a:defRPr/>
              </a:pPr>
              <a:t>‹#›</a:t>
            </a:fld>
            <a:endParaRPr lang="en-US" altLang="ja-JP" dirty="0">
              <a:solidFill>
                <a:srgbClr val="000000"/>
              </a:solidFill>
            </a:endParaRPr>
          </a:p>
        </p:txBody>
      </p:sp>
      <p:sp>
        <p:nvSpPr>
          <p:cNvPr id="6" name="正方形/長方形 5"/>
          <p:cNvSpPr/>
          <p:nvPr userDrawn="1"/>
        </p:nvSpPr>
        <p:spPr>
          <a:xfrm>
            <a:off x="0" y="602100"/>
            <a:ext cx="10082213" cy="10501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87095" fontAlgn="base">
              <a:spcBef>
                <a:spcPct val="50000"/>
              </a:spcBef>
              <a:spcAft>
                <a:spcPct val="0"/>
              </a:spcAft>
              <a:defRPr/>
            </a:pPr>
            <a:endParaRPr lang="ja-JP" altLang="en-US" sz="2159" dirty="0">
              <a:solidFill>
                <a:srgbClr val="FFFFFF"/>
              </a:solidFill>
              <a:ea typeface="Meiryo UI" panose="020B0604030504040204" pitchFamily="50" charset="-128"/>
            </a:endParaRPr>
          </a:p>
        </p:txBody>
      </p:sp>
      <p:sp>
        <p:nvSpPr>
          <p:cNvPr id="2" name="タイトル 1"/>
          <p:cNvSpPr>
            <a:spLocks noGrp="1"/>
          </p:cNvSpPr>
          <p:nvPr>
            <p:ph type="title"/>
          </p:nvPr>
        </p:nvSpPr>
        <p:spPr>
          <a:xfrm>
            <a:off x="119026" y="80513"/>
            <a:ext cx="9073992" cy="525088"/>
          </a:xfrm>
          <a:prstGeom prst="rect">
            <a:avLst/>
          </a:prstGeom>
        </p:spPr>
        <p:txBody>
          <a:body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586522475"/>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5" name="正方形/長方形 4"/>
          <p:cNvSpPr/>
          <p:nvPr userDrawn="1"/>
        </p:nvSpPr>
        <p:spPr>
          <a:xfrm>
            <a:off x="0" y="602100"/>
            <a:ext cx="10082213" cy="105018"/>
          </a:xfrm>
          <a:prstGeom prst="rect">
            <a:avLst/>
          </a:prstGeom>
          <a:gradFill flip="none" rotWithShape="1">
            <a:gsLst>
              <a:gs pos="40000">
                <a:srgbClr val="996633"/>
              </a:gs>
              <a:gs pos="100000">
                <a:srgbClr val="F0EBD5"/>
              </a:gs>
              <a:gs pos="100000">
                <a:srgbClr val="D1C39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87095" fontAlgn="base">
              <a:spcBef>
                <a:spcPct val="50000"/>
              </a:spcBef>
              <a:spcAft>
                <a:spcPct val="0"/>
              </a:spcAft>
              <a:defRPr/>
            </a:pPr>
            <a:endParaRPr lang="ja-JP" altLang="en-US" sz="2159" dirty="0">
              <a:solidFill>
                <a:srgbClr val="FFFFFF"/>
              </a:solidFill>
              <a:ea typeface="Meiryo UI" panose="020B0604030504040204" pitchFamily="50" charset="-128"/>
            </a:endParaRPr>
          </a:p>
        </p:txBody>
      </p:sp>
      <p:sp>
        <p:nvSpPr>
          <p:cNvPr id="2" name="タイトル 1"/>
          <p:cNvSpPr>
            <a:spLocks noGrp="1"/>
          </p:cNvSpPr>
          <p:nvPr>
            <p:ph type="title"/>
          </p:nvPr>
        </p:nvSpPr>
        <p:spPr>
          <a:xfrm>
            <a:off x="504111" y="301050"/>
            <a:ext cx="3316979" cy="1281214"/>
          </a:xfrm>
          <a:prstGeom prst="rect">
            <a:avLst/>
          </a:prstGeom>
        </p:spPr>
        <p:txBody>
          <a:bodyPr anchor="b"/>
          <a:lstStyle>
            <a:lvl1pPr algn="l">
              <a:defRPr sz="2159"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941866" y="301052"/>
            <a:ext cx="5636237" cy="6453328"/>
          </a:xfrm>
        </p:spPr>
        <p:txBody>
          <a:bodyPr/>
          <a:lstStyle>
            <a:lvl1pPr>
              <a:defRPr sz="3454"/>
            </a:lvl1pPr>
            <a:lvl2pPr>
              <a:defRPr sz="3023"/>
            </a:lvl2pPr>
            <a:lvl3pPr>
              <a:defRPr sz="2591"/>
            </a:lvl3pPr>
            <a:lvl4pPr>
              <a:defRPr sz="2159"/>
            </a:lvl4pPr>
            <a:lvl5pPr>
              <a:defRPr sz="2159"/>
            </a:lvl5pPr>
            <a:lvl6pPr>
              <a:defRPr sz="2159"/>
            </a:lvl6pPr>
            <a:lvl7pPr>
              <a:defRPr sz="2159"/>
            </a:lvl7pPr>
            <a:lvl8pPr>
              <a:defRPr sz="2159"/>
            </a:lvl8pPr>
            <a:lvl9pPr>
              <a:defRPr sz="2159"/>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504111" y="1582266"/>
            <a:ext cx="3316979" cy="5172114"/>
          </a:xfrm>
        </p:spPr>
        <p:txBody>
          <a:bodyPr/>
          <a:lstStyle>
            <a:lvl1pPr marL="0" indent="0">
              <a:buNone/>
              <a:defRPr sz="1511"/>
            </a:lvl1pPr>
            <a:lvl2pPr marL="493547" indent="0">
              <a:buNone/>
              <a:defRPr sz="1295"/>
            </a:lvl2pPr>
            <a:lvl3pPr marL="987095" indent="0">
              <a:buNone/>
              <a:defRPr sz="1080"/>
            </a:lvl3pPr>
            <a:lvl4pPr marL="1480642" indent="0">
              <a:buNone/>
              <a:defRPr sz="972"/>
            </a:lvl4pPr>
            <a:lvl5pPr marL="1974190" indent="0">
              <a:buNone/>
              <a:defRPr sz="972"/>
            </a:lvl5pPr>
            <a:lvl6pPr marL="2467737" indent="0">
              <a:buNone/>
              <a:defRPr sz="972"/>
            </a:lvl6pPr>
            <a:lvl7pPr marL="2961284" indent="0">
              <a:buNone/>
              <a:defRPr sz="972"/>
            </a:lvl7pPr>
            <a:lvl8pPr marL="3454832" indent="0">
              <a:buNone/>
              <a:defRPr sz="972"/>
            </a:lvl8pPr>
            <a:lvl9pPr marL="3948379" indent="0">
              <a:buNone/>
              <a:defRPr sz="972"/>
            </a:lvl9pPr>
          </a:lstStyle>
          <a:p>
            <a:pPr lvl="0"/>
            <a:r>
              <a:rPr lang="ja-JP" altLang="en-US" smtClean="0"/>
              <a:t>マスター テキストの書式設定</a:t>
            </a:r>
          </a:p>
        </p:txBody>
      </p:sp>
      <p:sp>
        <p:nvSpPr>
          <p:cNvPr id="6" name="Rectangle 4"/>
          <p:cNvSpPr>
            <a:spLocks noGrp="1" noChangeArrowheads="1"/>
          </p:cNvSpPr>
          <p:nvPr>
            <p:ph type="dt" sz="half" idx="10"/>
          </p:nvPr>
        </p:nvSpPr>
        <p:spPr>
          <a:xfrm>
            <a:off x="504111" y="6885650"/>
            <a:ext cx="2352517" cy="525088"/>
          </a:xfrm>
          <a:prstGeom prst="rect">
            <a:avLst/>
          </a:prstGeom>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xfrm>
            <a:off x="276561" y="6885650"/>
            <a:ext cx="9607859" cy="525088"/>
          </a:xfrm>
          <a:prstGeom prst="rect">
            <a:avLst/>
          </a:prstGeom>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xfrm>
            <a:off x="9327799" y="7114941"/>
            <a:ext cx="635389" cy="374563"/>
          </a:xfrm>
          <a:prstGeom prst="rect">
            <a:avLst/>
          </a:prstGeom>
        </p:spPr>
        <p:txBody>
          <a:bodyPr/>
          <a:lstStyle>
            <a:lvl1pPr>
              <a:defRPr/>
            </a:lvl1pPr>
          </a:lstStyle>
          <a:p>
            <a:pPr>
              <a:defRPr/>
            </a:pPr>
            <a:fld id="{C9402993-F4A5-42DB-AB25-82C1267A581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312674614"/>
      </p:ext>
    </p:extLst>
  </p:cSld>
  <p:clrMapOvr>
    <a:masterClrMapping/>
  </p:clrMapOvr>
  <p:transition>
    <p:zo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76184" y="5292885"/>
            <a:ext cx="6049328" cy="624855"/>
          </a:xfrm>
          <a:prstGeom prst="rect">
            <a:avLst/>
          </a:prstGeom>
        </p:spPr>
        <p:txBody>
          <a:bodyPr anchor="b"/>
          <a:lstStyle>
            <a:lvl1pPr algn="l">
              <a:defRPr sz="2159"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76184" y="675613"/>
            <a:ext cx="6049328" cy="4536758"/>
          </a:xfrm>
        </p:spPr>
        <p:txBody>
          <a:bodyPr/>
          <a:lstStyle>
            <a:lvl1pPr marL="0" indent="0">
              <a:buNone/>
              <a:defRPr sz="3454"/>
            </a:lvl1pPr>
            <a:lvl2pPr marL="493547" indent="0">
              <a:buNone/>
              <a:defRPr sz="3023"/>
            </a:lvl2pPr>
            <a:lvl3pPr marL="987095" indent="0">
              <a:buNone/>
              <a:defRPr sz="2591"/>
            </a:lvl3pPr>
            <a:lvl4pPr marL="1480642" indent="0">
              <a:buNone/>
              <a:defRPr sz="2159"/>
            </a:lvl4pPr>
            <a:lvl5pPr marL="1974190" indent="0">
              <a:buNone/>
              <a:defRPr sz="2159"/>
            </a:lvl5pPr>
            <a:lvl6pPr marL="2467737" indent="0">
              <a:buNone/>
              <a:defRPr sz="2159"/>
            </a:lvl6pPr>
            <a:lvl7pPr marL="2961284" indent="0">
              <a:buNone/>
              <a:defRPr sz="2159"/>
            </a:lvl7pPr>
            <a:lvl8pPr marL="3454832" indent="0">
              <a:buNone/>
              <a:defRPr sz="2159"/>
            </a:lvl8pPr>
            <a:lvl9pPr marL="3948379" indent="0">
              <a:buNone/>
              <a:defRPr sz="2159"/>
            </a:lvl9pPr>
          </a:lstStyle>
          <a:p>
            <a:pPr lvl="0"/>
            <a:endParaRPr lang="ja-JP" altLang="en-US" noProof="0" dirty="0" smtClean="0"/>
          </a:p>
        </p:txBody>
      </p:sp>
      <p:sp>
        <p:nvSpPr>
          <p:cNvPr id="4" name="テキスト プレースホルダー 3"/>
          <p:cNvSpPr>
            <a:spLocks noGrp="1"/>
          </p:cNvSpPr>
          <p:nvPr>
            <p:ph type="body" sz="half" idx="2"/>
          </p:nvPr>
        </p:nvSpPr>
        <p:spPr>
          <a:xfrm>
            <a:off x="1976184" y="5917739"/>
            <a:ext cx="6049328" cy="887398"/>
          </a:xfrm>
        </p:spPr>
        <p:txBody>
          <a:bodyPr/>
          <a:lstStyle>
            <a:lvl1pPr marL="0" indent="0">
              <a:buNone/>
              <a:defRPr sz="1511"/>
            </a:lvl1pPr>
            <a:lvl2pPr marL="493547" indent="0">
              <a:buNone/>
              <a:defRPr sz="1295"/>
            </a:lvl2pPr>
            <a:lvl3pPr marL="987095" indent="0">
              <a:buNone/>
              <a:defRPr sz="1080"/>
            </a:lvl3pPr>
            <a:lvl4pPr marL="1480642" indent="0">
              <a:buNone/>
              <a:defRPr sz="972"/>
            </a:lvl4pPr>
            <a:lvl5pPr marL="1974190" indent="0">
              <a:buNone/>
              <a:defRPr sz="972"/>
            </a:lvl5pPr>
            <a:lvl6pPr marL="2467737" indent="0">
              <a:buNone/>
              <a:defRPr sz="972"/>
            </a:lvl6pPr>
            <a:lvl7pPr marL="2961284" indent="0">
              <a:buNone/>
              <a:defRPr sz="972"/>
            </a:lvl7pPr>
            <a:lvl8pPr marL="3454832" indent="0">
              <a:buNone/>
              <a:defRPr sz="972"/>
            </a:lvl8pPr>
            <a:lvl9pPr marL="3948379" indent="0">
              <a:buNone/>
              <a:defRPr sz="972"/>
            </a:lvl9pPr>
          </a:lstStyle>
          <a:p>
            <a:pPr lvl="0"/>
            <a:r>
              <a:rPr lang="ja-JP" altLang="en-US" smtClean="0"/>
              <a:t>マスター テキストの書式設定</a:t>
            </a:r>
          </a:p>
        </p:txBody>
      </p:sp>
      <p:sp>
        <p:nvSpPr>
          <p:cNvPr id="5" name="Rectangle 4"/>
          <p:cNvSpPr>
            <a:spLocks noGrp="1" noChangeArrowheads="1"/>
          </p:cNvSpPr>
          <p:nvPr>
            <p:ph type="dt" sz="half" idx="10"/>
          </p:nvPr>
        </p:nvSpPr>
        <p:spPr>
          <a:xfrm>
            <a:off x="504111" y="6885650"/>
            <a:ext cx="2352517" cy="525088"/>
          </a:xfrm>
          <a:prstGeom prst="rect">
            <a:avLst/>
          </a:prstGeom>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xfrm>
            <a:off x="276561" y="6885650"/>
            <a:ext cx="9607859" cy="525088"/>
          </a:xfrm>
          <a:prstGeom prst="rect">
            <a:avLst/>
          </a:prstGeom>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xfrm>
            <a:off x="9327799" y="7114941"/>
            <a:ext cx="635389" cy="374563"/>
          </a:xfrm>
          <a:prstGeom prst="rect">
            <a:avLst/>
          </a:prstGeom>
          <a:ln/>
        </p:spPr>
        <p:txBody>
          <a:bodyPr/>
          <a:lstStyle>
            <a:lvl1pPr>
              <a:defRPr/>
            </a:lvl1pPr>
          </a:lstStyle>
          <a:p>
            <a:pPr>
              <a:defRPr/>
            </a:pPr>
            <a:fld id="{227884F5-5374-4435-8D8F-AFDA53063F6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6459667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35847" y="1001169"/>
            <a:ext cx="9073992" cy="571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8" name="Rectangle 6"/>
          <p:cNvSpPr txBox="1">
            <a:spLocks noChangeArrowheads="1"/>
          </p:cNvSpPr>
          <p:nvPr userDrawn="1"/>
        </p:nvSpPr>
        <p:spPr>
          <a:xfrm>
            <a:off x="9327799" y="155777"/>
            <a:ext cx="635389" cy="374563"/>
          </a:xfrm>
          <a:prstGeom prst="rect">
            <a:avLst/>
          </a:prstGeom>
          <a:ln/>
        </p:spPr>
        <p:txBody>
          <a:bodyPr/>
          <a:lstStyle>
            <a:defPPr>
              <a:defRPr lang="ja-JP"/>
            </a:defPPr>
            <a:lvl1pPr marL="0" algn="l" defTabSz="1043055" rtl="0" eaLnBrk="1" latinLnBrk="0" hangingPunct="1">
              <a:defRPr kumimoji="1" sz="2000" b="1" kern="1200">
                <a:solidFill>
                  <a:schemeClr val="accent2">
                    <a:lumMod val="75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r">
              <a:defRPr/>
            </a:pPr>
            <a:fld id="{0564CDE2-541C-456F-983B-81BA904507E4}" type="slidenum">
              <a:rPr lang="en-US" altLang="ja-JP" sz="1400" b="0" smtClean="0"/>
              <a:pPr algn="r">
                <a:defRPr/>
              </a:pPr>
              <a:t>‹#›</a:t>
            </a:fld>
            <a:endParaRPr lang="en-US" altLang="ja-JP" sz="1400" b="0" dirty="0"/>
          </a:p>
        </p:txBody>
      </p:sp>
      <p:sp>
        <p:nvSpPr>
          <p:cNvPr id="9" name="正方形/長方形 8"/>
          <p:cNvSpPr/>
          <p:nvPr userDrawn="1"/>
        </p:nvSpPr>
        <p:spPr>
          <a:xfrm>
            <a:off x="0" y="602100"/>
            <a:ext cx="10082213" cy="105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87095" fontAlgn="base">
              <a:spcBef>
                <a:spcPct val="50000"/>
              </a:spcBef>
              <a:spcAft>
                <a:spcPct val="0"/>
              </a:spcAft>
              <a:defRPr/>
            </a:pPr>
            <a:endParaRPr lang="ja-JP" altLang="en-US" sz="2159" dirty="0">
              <a:solidFill>
                <a:srgbClr val="FFFFFF"/>
              </a:solidFill>
              <a:ea typeface="Meiryo UI" panose="020B0604030504040204" pitchFamily="50" charset="-128"/>
            </a:endParaRPr>
          </a:p>
        </p:txBody>
      </p:sp>
    </p:spTree>
    <p:extLst>
      <p:ext uri="{BB962C8B-B14F-4D97-AF65-F5344CB8AC3E}">
        <p14:creationId xmlns:p14="http://schemas.microsoft.com/office/powerpoint/2010/main" val="40120307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ransition>
    <p:zoom/>
  </p:transition>
  <p:timing>
    <p:tnLst>
      <p:par>
        <p:cTn id="1" dur="indefinite" restart="never" nodeType="tmRoot"/>
      </p:par>
    </p:tnLst>
  </p:timing>
  <p:hf hdr="0" ftr="0" dt="0"/>
  <p:txStyles>
    <p:titleStyle>
      <a:lvl1pPr algn="l" rtl="0" eaLnBrk="0" fontAlgn="base" hangingPunct="0">
        <a:spcBef>
          <a:spcPct val="0"/>
        </a:spcBef>
        <a:spcAft>
          <a:spcPct val="0"/>
        </a:spcAft>
        <a:defRPr kumimoji="1" sz="2159">
          <a:solidFill>
            <a:schemeClr val="tx2"/>
          </a:solidFill>
          <a:latin typeface="+mj-lt"/>
          <a:ea typeface="+mj-ea"/>
          <a:cs typeface="+mj-cs"/>
        </a:defRPr>
      </a:lvl1pPr>
      <a:lvl2pPr algn="l" rtl="0" eaLnBrk="0" fontAlgn="base" hangingPunct="0">
        <a:spcBef>
          <a:spcPct val="0"/>
        </a:spcBef>
        <a:spcAft>
          <a:spcPct val="0"/>
        </a:spcAft>
        <a:defRPr kumimoji="1" sz="2159">
          <a:solidFill>
            <a:schemeClr val="tx2"/>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159">
          <a:solidFill>
            <a:schemeClr val="tx2"/>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159">
          <a:solidFill>
            <a:schemeClr val="tx2"/>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159">
          <a:solidFill>
            <a:schemeClr val="tx2"/>
          </a:solidFill>
          <a:latin typeface="HGP創英角ｺﾞｼｯｸUB" pitchFamily="50" charset="-128"/>
          <a:ea typeface="HGP創英角ｺﾞｼｯｸUB" pitchFamily="50" charset="-128"/>
        </a:defRPr>
      </a:lvl5pPr>
      <a:lvl6pPr marL="493547" algn="l" rtl="0" fontAlgn="base">
        <a:spcBef>
          <a:spcPct val="0"/>
        </a:spcBef>
        <a:spcAft>
          <a:spcPct val="0"/>
        </a:spcAft>
        <a:defRPr kumimoji="1" sz="2159">
          <a:solidFill>
            <a:schemeClr val="tx2"/>
          </a:solidFill>
          <a:latin typeface="HGP創英角ｺﾞｼｯｸUB" pitchFamily="50" charset="-128"/>
          <a:ea typeface="HGP創英角ｺﾞｼｯｸUB" pitchFamily="50" charset="-128"/>
        </a:defRPr>
      </a:lvl6pPr>
      <a:lvl7pPr marL="987095" algn="l" rtl="0" fontAlgn="base">
        <a:spcBef>
          <a:spcPct val="0"/>
        </a:spcBef>
        <a:spcAft>
          <a:spcPct val="0"/>
        </a:spcAft>
        <a:defRPr kumimoji="1" sz="2159">
          <a:solidFill>
            <a:schemeClr val="tx2"/>
          </a:solidFill>
          <a:latin typeface="HGP創英角ｺﾞｼｯｸUB" pitchFamily="50" charset="-128"/>
          <a:ea typeface="HGP創英角ｺﾞｼｯｸUB" pitchFamily="50" charset="-128"/>
        </a:defRPr>
      </a:lvl7pPr>
      <a:lvl8pPr marL="1480642" algn="l" rtl="0" fontAlgn="base">
        <a:spcBef>
          <a:spcPct val="0"/>
        </a:spcBef>
        <a:spcAft>
          <a:spcPct val="0"/>
        </a:spcAft>
        <a:defRPr kumimoji="1" sz="2159">
          <a:solidFill>
            <a:schemeClr val="tx2"/>
          </a:solidFill>
          <a:latin typeface="HGP創英角ｺﾞｼｯｸUB" pitchFamily="50" charset="-128"/>
          <a:ea typeface="HGP創英角ｺﾞｼｯｸUB" pitchFamily="50" charset="-128"/>
        </a:defRPr>
      </a:lvl8pPr>
      <a:lvl9pPr marL="1974190" algn="l" rtl="0" fontAlgn="base">
        <a:spcBef>
          <a:spcPct val="0"/>
        </a:spcBef>
        <a:spcAft>
          <a:spcPct val="0"/>
        </a:spcAft>
        <a:defRPr kumimoji="1" sz="2159">
          <a:solidFill>
            <a:schemeClr val="tx2"/>
          </a:solidFill>
          <a:latin typeface="HGP創英角ｺﾞｼｯｸUB" pitchFamily="50" charset="-128"/>
          <a:ea typeface="HGP創英角ｺﾞｼｯｸUB" pitchFamily="50" charset="-128"/>
        </a:defRPr>
      </a:lvl9pPr>
    </p:titleStyle>
    <p:bodyStyle>
      <a:lvl1pPr marL="370161" indent="-370161" algn="l" rtl="0" eaLnBrk="0" fontAlgn="base" hangingPunct="0">
        <a:spcBef>
          <a:spcPct val="20000"/>
        </a:spcBef>
        <a:spcAft>
          <a:spcPct val="0"/>
        </a:spcAft>
        <a:buChar char="•"/>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802015" indent="-308467" algn="l" rtl="0" eaLnBrk="0" fontAlgn="base" hangingPunct="0">
        <a:spcBef>
          <a:spcPct val="20000"/>
        </a:spcBef>
        <a:spcAft>
          <a:spcPct val="0"/>
        </a:spcAft>
        <a:buChar char="–"/>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233869" indent="-246774" algn="l" rtl="0" eaLnBrk="0" fontAlgn="base" hangingPunct="0">
        <a:spcBef>
          <a:spcPct val="20000"/>
        </a:spcBef>
        <a:spcAft>
          <a:spcPct val="0"/>
        </a:spcAft>
        <a:buChar char="•"/>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727416" indent="-246774" algn="l" rtl="0" eaLnBrk="0" fontAlgn="base" hangingPunct="0">
        <a:spcBef>
          <a:spcPct val="20000"/>
        </a:spcBef>
        <a:spcAft>
          <a:spcPct val="0"/>
        </a:spcAft>
        <a:buChar char="–"/>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220963" indent="-246774" algn="l" rtl="0" eaLnBrk="0" fontAlgn="base" hangingPunct="0">
        <a:spcBef>
          <a:spcPct val="20000"/>
        </a:spcBef>
        <a:spcAft>
          <a:spcPct val="0"/>
        </a:spcAft>
        <a:buChar char="»"/>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714511" indent="-246774" algn="l" rtl="0" fontAlgn="base">
        <a:spcBef>
          <a:spcPct val="20000"/>
        </a:spcBef>
        <a:spcAft>
          <a:spcPct val="0"/>
        </a:spcAft>
        <a:buChar char="»"/>
        <a:defRPr kumimoji="1" sz="1295">
          <a:solidFill>
            <a:schemeClr val="tx1"/>
          </a:solidFill>
          <a:latin typeface="+mn-lt"/>
          <a:ea typeface="+mn-ea"/>
        </a:defRPr>
      </a:lvl6pPr>
      <a:lvl7pPr marL="3208058" indent="-246774" algn="l" rtl="0" fontAlgn="base">
        <a:spcBef>
          <a:spcPct val="20000"/>
        </a:spcBef>
        <a:spcAft>
          <a:spcPct val="0"/>
        </a:spcAft>
        <a:buChar char="»"/>
        <a:defRPr kumimoji="1" sz="1295">
          <a:solidFill>
            <a:schemeClr val="tx1"/>
          </a:solidFill>
          <a:latin typeface="+mn-lt"/>
          <a:ea typeface="+mn-ea"/>
        </a:defRPr>
      </a:lvl7pPr>
      <a:lvl8pPr marL="3701606" indent="-246774" algn="l" rtl="0" fontAlgn="base">
        <a:spcBef>
          <a:spcPct val="20000"/>
        </a:spcBef>
        <a:spcAft>
          <a:spcPct val="0"/>
        </a:spcAft>
        <a:buChar char="»"/>
        <a:defRPr kumimoji="1" sz="1295">
          <a:solidFill>
            <a:schemeClr val="tx1"/>
          </a:solidFill>
          <a:latin typeface="+mn-lt"/>
          <a:ea typeface="+mn-ea"/>
        </a:defRPr>
      </a:lvl8pPr>
      <a:lvl9pPr marL="4195153" indent="-246774" algn="l" rtl="0" fontAlgn="base">
        <a:spcBef>
          <a:spcPct val="20000"/>
        </a:spcBef>
        <a:spcAft>
          <a:spcPct val="0"/>
        </a:spcAft>
        <a:buChar char="»"/>
        <a:defRPr kumimoji="1" sz="1295">
          <a:solidFill>
            <a:schemeClr val="tx1"/>
          </a:solidFill>
          <a:latin typeface="+mn-lt"/>
          <a:ea typeface="+mn-ea"/>
        </a:defRPr>
      </a:lvl9pPr>
    </p:bodyStyle>
    <p:otherStyle>
      <a:defPPr>
        <a:defRPr lang="ja-JP"/>
      </a:defPPr>
      <a:lvl1pPr marL="0" algn="l" defTabSz="987095" rtl="0" eaLnBrk="1" latinLnBrk="0" hangingPunct="1">
        <a:defRPr kumimoji="1" sz="1943" kern="1200">
          <a:solidFill>
            <a:schemeClr val="tx1"/>
          </a:solidFill>
          <a:latin typeface="+mn-lt"/>
          <a:ea typeface="+mn-ea"/>
          <a:cs typeface="+mn-cs"/>
        </a:defRPr>
      </a:lvl1pPr>
      <a:lvl2pPr marL="493547" algn="l" defTabSz="987095" rtl="0" eaLnBrk="1" latinLnBrk="0" hangingPunct="1">
        <a:defRPr kumimoji="1" sz="1943" kern="1200">
          <a:solidFill>
            <a:schemeClr val="tx1"/>
          </a:solidFill>
          <a:latin typeface="+mn-lt"/>
          <a:ea typeface="+mn-ea"/>
          <a:cs typeface="+mn-cs"/>
        </a:defRPr>
      </a:lvl2pPr>
      <a:lvl3pPr marL="987095" algn="l" defTabSz="987095" rtl="0" eaLnBrk="1" latinLnBrk="0" hangingPunct="1">
        <a:defRPr kumimoji="1" sz="1943" kern="1200">
          <a:solidFill>
            <a:schemeClr val="tx1"/>
          </a:solidFill>
          <a:latin typeface="+mn-lt"/>
          <a:ea typeface="+mn-ea"/>
          <a:cs typeface="+mn-cs"/>
        </a:defRPr>
      </a:lvl3pPr>
      <a:lvl4pPr marL="1480642" algn="l" defTabSz="987095" rtl="0" eaLnBrk="1" latinLnBrk="0" hangingPunct="1">
        <a:defRPr kumimoji="1" sz="1943" kern="1200">
          <a:solidFill>
            <a:schemeClr val="tx1"/>
          </a:solidFill>
          <a:latin typeface="+mn-lt"/>
          <a:ea typeface="+mn-ea"/>
          <a:cs typeface="+mn-cs"/>
        </a:defRPr>
      </a:lvl4pPr>
      <a:lvl5pPr marL="1974190" algn="l" defTabSz="987095" rtl="0" eaLnBrk="1" latinLnBrk="0" hangingPunct="1">
        <a:defRPr kumimoji="1" sz="1943" kern="1200">
          <a:solidFill>
            <a:schemeClr val="tx1"/>
          </a:solidFill>
          <a:latin typeface="+mn-lt"/>
          <a:ea typeface="+mn-ea"/>
          <a:cs typeface="+mn-cs"/>
        </a:defRPr>
      </a:lvl5pPr>
      <a:lvl6pPr marL="2467737" algn="l" defTabSz="987095" rtl="0" eaLnBrk="1" latinLnBrk="0" hangingPunct="1">
        <a:defRPr kumimoji="1" sz="1943" kern="1200">
          <a:solidFill>
            <a:schemeClr val="tx1"/>
          </a:solidFill>
          <a:latin typeface="+mn-lt"/>
          <a:ea typeface="+mn-ea"/>
          <a:cs typeface="+mn-cs"/>
        </a:defRPr>
      </a:lvl6pPr>
      <a:lvl7pPr marL="2961284" algn="l" defTabSz="987095" rtl="0" eaLnBrk="1" latinLnBrk="0" hangingPunct="1">
        <a:defRPr kumimoji="1" sz="1943" kern="1200">
          <a:solidFill>
            <a:schemeClr val="tx1"/>
          </a:solidFill>
          <a:latin typeface="+mn-lt"/>
          <a:ea typeface="+mn-ea"/>
          <a:cs typeface="+mn-cs"/>
        </a:defRPr>
      </a:lvl7pPr>
      <a:lvl8pPr marL="3454832" algn="l" defTabSz="987095" rtl="0" eaLnBrk="1" latinLnBrk="0" hangingPunct="1">
        <a:defRPr kumimoji="1" sz="1943" kern="1200">
          <a:solidFill>
            <a:schemeClr val="tx1"/>
          </a:solidFill>
          <a:latin typeface="+mn-lt"/>
          <a:ea typeface="+mn-ea"/>
          <a:cs typeface="+mn-cs"/>
        </a:defRPr>
      </a:lvl8pPr>
      <a:lvl9pPr marL="3948379" algn="l" defTabSz="987095" rtl="0" eaLnBrk="1" latinLnBrk="0" hangingPunct="1">
        <a:defRPr kumimoji="1" sz="194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224682" y="3204567"/>
            <a:ext cx="8694737" cy="14605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5893259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hitosara.com/areaguide/sunamo/"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hyperlink" Target="https://hitosara.com/areaguide/dainagoya/" TargetMode="External"/><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9" Type="http://schemas.openxmlformats.org/officeDocument/2006/relationships/image" Target="../media/image116.png"/><Relationship Id="rId3" Type="http://schemas.openxmlformats.org/officeDocument/2006/relationships/image" Target="../media/image80.jpeg"/><Relationship Id="rId21" Type="http://schemas.openxmlformats.org/officeDocument/2006/relationships/image" Target="../media/image98.png"/><Relationship Id="rId34" Type="http://schemas.openxmlformats.org/officeDocument/2006/relationships/image" Target="../media/image111.png"/><Relationship Id="rId7" Type="http://schemas.openxmlformats.org/officeDocument/2006/relationships/image" Target="../media/image84.jpe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33" Type="http://schemas.openxmlformats.org/officeDocument/2006/relationships/image" Target="../media/image110.png"/><Relationship Id="rId38" Type="http://schemas.openxmlformats.org/officeDocument/2006/relationships/image" Target="../media/image115.png"/><Relationship Id="rId2" Type="http://schemas.openxmlformats.org/officeDocument/2006/relationships/notesSlide" Target="../notesSlides/notesSlide9.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1" Type="http://schemas.openxmlformats.org/officeDocument/2006/relationships/slideLayout" Target="../slideLayouts/slideLayout15.xml"/><Relationship Id="rId6" Type="http://schemas.openxmlformats.org/officeDocument/2006/relationships/image" Target="../media/image83.gif"/><Relationship Id="rId11" Type="http://schemas.openxmlformats.org/officeDocument/2006/relationships/image" Target="../media/image88.png"/><Relationship Id="rId24" Type="http://schemas.openxmlformats.org/officeDocument/2006/relationships/image" Target="../media/image101.png"/><Relationship Id="rId32" Type="http://schemas.openxmlformats.org/officeDocument/2006/relationships/image" Target="../media/image109.png"/><Relationship Id="rId37" Type="http://schemas.openxmlformats.org/officeDocument/2006/relationships/image" Target="../media/image114.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36" Type="http://schemas.openxmlformats.org/officeDocument/2006/relationships/image" Target="../media/image113.png"/><Relationship Id="rId10" Type="http://schemas.openxmlformats.org/officeDocument/2006/relationships/image" Target="../media/image87.png"/><Relationship Id="rId19" Type="http://schemas.openxmlformats.org/officeDocument/2006/relationships/image" Target="../media/image96.png"/><Relationship Id="rId31" Type="http://schemas.openxmlformats.org/officeDocument/2006/relationships/image" Target="../media/image108.png"/><Relationship Id="rId4" Type="http://schemas.openxmlformats.org/officeDocument/2006/relationships/image" Target="../media/image81.jpe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 Id="rId35" Type="http://schemas.openxmlformats.org/officeDocument/2006/relationships/image" Target="../media/image112.png"/></Relationships>
</file>

<file path=ppt/slides/_rels/slide2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pn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jpeg"/></Relationships>
</file>

<file path=ppt/slides/_rels/slide2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9.emf"/></Relationships>
</file>

<file path=ppt/slides/_rels/slide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png"/><Relationship Id="rId7" Type="http://schemas.openxmlformats.org/officeDocument/2006/relationships/image" Target="../media/image25.wm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4393034" y="3500293"/>
            <a:ext cx="5239122" cy="560677"/>
          </a:xfrm>
          <a:noFill/>
          <a:extLst>
            <a:ext uri="{909E8E84-426E-40DD-AFC4-6F175D3DCCD1}">
              <a14:hiddenFill xmlns:a14="http://schemas.microsoft.com/office/drawing/2010/main">
                <a:solidFill>
                  <a:srgbClr val="FFFFFF"/>
                </a:solidFill>
              </a14:hiddenFill>
            </a:ext>
          </a:extLst>
        </p:spPr>
        <p:txBody>
          <a:bodyPr>
            <a:noAutofit/>
          </a:bodyPr>
          <a:lstStyle/>
          <a:p>
            <a:pPr algn="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商業施設向けサービスのご案内</a:t>
            </a:r>
          </a:p>
        </p:txBody>
      </p:sp>
      <p:sp>
        <p:nvSpPr>
          <p:cNvPr id="2" name="サブタイトル 1"/>
          <p:cNvSpPr>
            <a:spLocks noGrp="1"/>
          </p:cNvSpPr>
          <p:nvPr>
            <p:ph type="subTitle" idx="1"/>
          </p:nvPr>
        </p:nvSpPr>
        <p:spPr>
          <a:xfrm>
            <a:off x="5820965" y="6375726"/>
            <a:ext cx="3684985" cy="1185537"/>
          </a:xfrm>
        </p:spPr>
        <p:txBody>
          <a:bodyPr/>
          <a:lstStyle/>
          <a:p>
            <a:pPr marL="0" indent="0" algn="r">
              <a:buNone/>
            </a:pPr>
            <a:r>
              <a:rPr lang="ja-JP" altLang="en-US" sz="2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株式会社 </a:t>
            </a:r>
            <a:r>
              <a:rPr lang="en-US" altLang="ja-JP" sz="2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a:t>
            </a:r>
          </a:p>
          <a:p>
            <a:pPr marL="0" indent="0" algn="r">
              <a:buNone/>
            </a:pPr>
            <a:r>
              <a:rPr lang="ja-JP" altLang="en-US" sz="2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営業</a:t>
            </a:r>
            <a:r>
              <a:rPr lang="ja-JP" altLang="en-US" sz="2000"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開発部</a:t>
            </a:r>
            <a:endParaRPr lang="en-US" altLang="ja-JP" sz="2000"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marL="0" indent="0" algn="r">
              <a:buNone/>
            </a:pPr>
            <a:r>
              <a:rPr lang="en-US" altLang="ja-JP" sz="1600"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03-6823-3810</a:t>
            </a:r>
            <a:endParaRPr lang="ja-JP" altLang="en-US" sz="16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297092" y="1"/>
            <a:ext cx="216024" cy="75612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60551"/>
            <a:ext cx="4753074" cy="1408176"/>
          </a:xfrm>
          <a:prstGeom prst="rect">
            <a:avLst/>
          </a:prstGeom>
        </p:spPr>
      </p:pic>
      <p:sp>
        <p:nvSpPr>
          <p:cNvPr id="7" name="角丸四角形吹き出し 6"/>
          <p:cNvSpPr/>
          <p:nvPr/>
        </p:nvSpPr>
        <p:spPr bwMode="auto">
          <a:xfrm>
            <a:off x="10153674" y="98945"/>
            <a:ext cx="3456384" cy="2457550"/>
          </a:xfrm>
          <a:prstGeom prst="wedgeRoundRectCallout">
            <a:avLst>
              <a:gd name="adj1" fmla="val -40096"/>
              <a:gd name="adj2" fmla="val 66748"/>
              <a:gd name="adj3" fmla="val 16667"/>
            </a:avLst>
          </a:prstGeom>
          <a:solidFill>
            <a:srgbClr val="FFFF00"/>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marR="0" indent="-182563" algn="l" defTabSz="914400" rtl="0" eaLnBrk="1" fontAlgn="base" latinLnBrk="0" hangingPunct="1">
              <a:lnSpc>
                <a:spcPct val="100000"/>
              </a:lnSpc>
              <a:spcBef>
                <a:spcPts val="0"/>
              </a:spcBef>
              <a:spcAft>
                <a:spcPts val="600"/>
              </a:spcAft>
              <a:buClrTx/>
              <a:buSzTx/>
              <a:buFont typeface="Wingdings" panose="05000000000000000000" pitchFamily="2" charset="2"/>
              <a:buChar char="l"/>
              <a:tabLst/>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相手先に応じて、不要な頁やパーツ・価格等は削除し、提案したい部分だけ残して利用下さい。</a:t>
            </a:r>
            <a:endParaRPr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l" defTabSz="914400" rtl="0" eaLnBrk="1" fontAlgn="base" latinLnBrk="0" hangingPunct="1">
              <a:lnSpc>
                <a:spcPct val="100000"/>
              </a:lnSpc>
              <a:spcBef>
                <a:spcPts val="0"/>
              </a:spcBef>
              <a:spcAft>
                <a:spcPts val="600"/>
              </a:spcAft>
              <a:buClrTx/>
              <a:buSzTx/>
              <a:buFont typeface="Wingdings" panose="05000000000000000000" pitchFamily="2" charset="2"/>
              <a:buChar char="l"/>
              <a:tabLst/>
            </a:pPr>
            <a:r>
              <a:rPr kumimoji="1" lang="ja-JP" altLang="en-US" sz="16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必ず自分の</a:t>
            </a:r>
            <a:r>
              <a:rPr kumimoji="1" lang="en-US" altLang="ja-JP" sz="16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PC</a:t>
            </a:r>
            <a:r>
              <a:rPr kumimoji="1" lang="ja-JP" altLang="en-US" sz="16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にコピーしてから加工願います。</a:t>
            </a:r>
          </a:p>
        </p:txBody>
      </p:sp>
    </p:spTree>
    <p:extLst>
      <p:ext uri="{BB962C8B-B14F-4D97-AF65-F5344CB8AC3E}">
        <p14:creationId xmlns:p14="http://schemas.microsoft.com/office/powerpoint/2010/main" val="636345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381590" y="2290720"/>
            <a:ext cx="2427268" cy="369332"/>
          </a:xfrm>
          <a:prstGeom prst="rect">
            <a:avLst/>
          </a:prstGeom>
          <a:noFill/>
        </p:spPr>
        <p:txBody>
          <a:bodyPr wrap="none" rtlCol="0">
            <a:spAutoFit/>
          </a:bodyPr>
          <a:lstStyle/>
          <a:p>
            <a:pPr defTabSz="1008126"/>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ニーズの高まり</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0" name="Picture 2" descr="\\fs\部門共有\4850_企業法人本部(共有)\003_営業共通_申請・ツール・成績管理他\003_営業関連資料\001_商品関連資料\◆USEN SPOT Enterprise\USEN SPOT Enterprise ロゴデータ\USENspotE_lo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78" y="1158489"/>
            <a:ext cx="2636440" cy="479353"/>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504602" y="2794955"/>
            <a:ext cx="4117356" cy="476353"/>
          </a:xfrm>
          <a:prstGeom prst="roundRect">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r>
              <a:rPr lang="en-US" altLang="ja-JP" sz="1764"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LTE</a:t>
            </a:r>
            <a:r>
              <a:rPr lang="ja-JP" altLang="en-US" sz="1764"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や格安スマホの急速な普及</a:t>
            </a:r>
            <a:endParaRPr lang="en-US" altLang="ja-JP" sz="1764"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46"/>
          <p:cNvSpPr/>
          <p:nvPr/>
        </p:nvSpPr>
        <p:spPr>
          <a:xfrm>
            <a:off x="504602" y="3495171"/>
            <a:ext cx="4117356" cy="476353"/>
          </a:xfrm>
          <a:prstGeom prst="roundRect">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r>
              <a:rPr lang="ja-JP" altLang="en-US" sz="1764"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キャリアフリー</a:t>
            </a:r>
            <a:r>
              <a:rPr lang="en-US" altLang="ja-JP" sz="1764"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W</a:t>
            </a:r>
            <a:r>
              <a:rPr lang="en-US" altLang="ja-JP" sz="1764"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i-Fi</a:t>
            </a:r>
            <a:r>
              <a:rPr lang="ja-JP" altLang="en-US" sz="1764"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ニーズの高まり</a:t>
            </a:r>
            <a:endParaRPr lang="en-US" altLang="ja-JP" sz="1764"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504602" y="4208158"/>
            <a:ext cx="4117356" cy="476353"/>
          </a:xfrm>
          <a:prstGeom prst="roundRect">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r>
              <a:rPr lang="ja-JP" altLang="en-US" sz="1764"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インバウンド対応として</a:t>
            </a:r>
            <a:r>
              <a:rPr lang="ja-JP" altLang="en-US" sz="1764"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764"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764"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スポット</a:t>
            </a:r>
            <a:endParaRPr lang="en-US" altLang="ja-JP" sz="1764"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26"/>
          <p:cNvSpPr/>
          <p:nvPr/>
        </p:nvSpPr>
        <p:spPr>
          <a:xfrm>
            <a:off x="5140761" y="3685754"/>
            <a:ext cx="1553097" cy="1527609"/>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どの</a:t>
            </a:r>
            <a:endParaRPr lang="en-US" altLang="ja-JP" sz="14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4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キャリアでも</a:t>
            </a:r>
            <a:endParaRPr lang="en-US" altLang="ja-JP" sz="14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4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使える</a:t>
            </a:r>
          </a:p>
        </p:txBody>
      </p:sp>
      <p:sp>
        <p:nvSpPr>
          <p:cNvPr id="41" name="円/楕円 40"/>
          <p:cNvSpPr/>
          <p:nvPr/>
        </p:nvSpPr>
        <p:spPr>
          <a:xfrm>
            <a:off x="6563725" y="2790017"/>
            <a:ext cx="1553097" cy="1527609"/>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どの</a:t>
            </a:r>
          </a:p>
          <a:p>
            <a:pPr algn="ctr"/>
            <a:r>
              <a:rPr lang="ja-JP" altLang="en-US" sz="16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端末でも</a:t>
            </a:r>
          </a:p>
          <a:p>
            <a:pPr algn="ctr"/>
            <a:r>
              <a:rPr lang="ja-JP" altLang="en-US" sz="16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使える</a:t>
            </a:r>
            <a:endParaRPr lang="ja-JP" altLang="en-US" sz="16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円/楕円 43"/>
          <p:cNvSpPr/>
          <p:nvPr/>
        </p:nvSpPr>
        <p:spPr>
          <a:xfrm>
            <a:off x="7986689" y="3667581"/>
            <a:ext cx="1553097" cy="1527609"/>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アクセス</a:t>
            </a:r>
            <a:endParaRPr lang="en-US" altLang="ja-JP" sz="16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6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ポイント</a:t>
            </a:r>
            <a:endParaRPr lang="en-US" altLang="ja-JP" sz="16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6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利用料無料</a:t>
            </a:r>
          </a:p>
        </p:txBody>
      </p:sp>
      <p:sp>
        <p:nvSpPr>
          <p:cNvPr id="51" name="テキスト ボックス 50"/>
          <p:cNvSpPr txBox="1"/>
          <p:nvPr/>
        </p:nvSpPr>
        <p:spPr>
          <a:xfrm>
            <a:off x="2808858" y="1053367"/>
            <a:ext cx="7273355" cy="723275"/>
          </a:xfrm>
          <a:prstGeom prst="rect">
            <a:avLst/>
          </a:prstGeom>
          <a:noFill/>
        </p:spPr>
        <p:txBody>
          <a:bodyPr wrap="square" rtlCol="0">
            <a:spAutoFit/>
          </a:bodyPr>
          <a:lstStyle/>
          <a:p>
            <a:pPr>
              <a:spcAft>
                <a:spcPts val="600"/>
              </a:spcAft>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あらゆる</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端末</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で無料</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で利用</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できるインターネット</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環境</a:t>
            </a:r>
            <a:r>
              <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(Wi-Fi</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スポット</a:t>
            </a:r>
            <a:r>
              <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を</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ご提供</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a:spcAft>
                <a:spcPts val="600"/>
              </a:spcAft>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施設全体またはレストランフロアのみでの導入事例が増えています。</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52" name="図 5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12714" y="4684511"/>
            <a:ext cx="2096341" cy="2445535"/>
          </a:xfrm>
          <a:prstGeom prst="rect">
            <a:avLst/>
          </a:prstGeom>
        </p:spPr>
      </p:pic>
      <p:sp>
        <p:nvSpPr>
          <p:cNvPr id="53" name="正方形/長方形 52"/>
          <p:cNvSpPr/>
          <p:nvPr/>
        </p:nvSpPr>
        <p:spPr>
          <a:xfrm>
            <a:off x="5138649" y="2290720"/>
            <a:ext cx="2425748" cy="369332"/>
          </a:xfrm>
          <a:prstGeom prst="rect">
            <a:avLst/>
          </a:prstGeom>
        </p:spPr>
        <p:txBody>
          <a:bodyPr wrap="square">
            <a:spAutoFit/>
          </a:bodyPr>
          <a:lstStyle/>
          <a:p>
            <a:pPr marL="285750" indent="-285750">
              <a:buFont typeface="Wingdings" panose="05000000000000000000" pitchFamily="2" charset="2"/>
              <a:buChar char="u"/>
            </a:pPr>
            <a:r>
              <a:rPr lang="ja-JP" altLang="en-US" sz="18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ユーザーメリット</a:t>
            </a:r>
          </a:p>
        </p:txBody>
      </p:sp>
      <p:sp>
        <p:nvSpPr>
          <p:cNvPr id="54" name="正方形/長方形 53"/>
          <p:cNvSpPr/>
          <p:nvPr/>
        </p:nvSpPr>
        <p:spPr>
          <a:xfrm>
            <a:off x="5594057" y="5907279"/>
            <a:ext cx="3456385" cy="369332"/>
          </a:xfrm>
          <a:prstGeom prst="rect">
            <a:avLst/>
          </a:prstGeom>
        </p:spPr>
        <p:txBody>
          <a:bodyPr wrap="square">
            <a:spAutoFit/>
          </a:bodyPr>
          <a:lstStyle/>
          <a:p>
            <a:r>
              <a:rPr lang="ja-JP" altLang="en-US" sz="1800" dirty="0">
                <a:solidFill>
                  <a:schemeClr val="tx1">
                    <a:lumMod val="75000"/>
                    <a:lumOff val="25000"/>
                  </a:schemeClr>
                </a:solidFill>
                <a:latin typeface="Meiryo UI" panose="020B0604030504040204" pitchFamily="50" charset="-128"/>
                <a:ea typeface="Meiryo UI" panose="020B0604030504040204" pitchFamily="50" charset="-128"/>
              </a:rPr>
              <a:t>企業独自ブランドでの展開</a:t>
            </a:r>
          </a:p>
        </p:txBody>
      </p:sp>
      <p:sp>
        <p:nvSpPr>
          <p:cNvPr id="55" name="正方形/長方形 54"/>
          <p:cNvSpPr/>
          <p:nvPr/>
        </p:nvSpPr>
        <p:spPr>
          <a:xfrm>
            <a:off x="5594057" y="6279003"/>
            <a:ext cx="3593066" cy="369332"/>
          </a:xfrm>
          <a:prstGeom prst="rect">
            <a:avLst/>
          </a:prstGeom>
        </p:spPr>
        <p:txBody>
          <a:bodyPr wrap="square">
            <a:spAutoFit/>
          </a:bodyPr>
          <a:lstStyle/>
          <a:p>
            <a:r>
              <a:rPr lang="ja-JP" altLang="en-US" sz="1800" dirty="0">
                <a:solidFill>
                  <a:schemeClr val="tx1">
                    <a:lumMod val="75000"/>
                    <a:lumOff val="25000"/>
                  </a:schemeClr>
                </a:solidFill>
                <a:latin typeface="Meiryo UI" panose="020B0604030504040204" pitchFamily="50" charset="-128"/>
                <a:ea typeface="Meiryo UI" panose="020B0604030504040204" pitchFamily="50" charset="-128"/>
              </a:rPr>
              <a:t>訪日外国人観光客への配慮</a:t>
            </a:r>
          </a:p>
        </p:txBody>
      </p:sp>
      <p:sp>
        <p:nvSpPr>
          <p:cNvPr id="56" name="正方形/長方形 55"/>
          <p:cNvSpPr/>
          <p:nvPr/>
        </p:nvSpPr>
        <p:spPr>
          <a:xfrm>
            <a:off x="5594057" y="6679113"/>
            <a:ext cx="3593066" cy="369332"/>
          </a:xfrm>
          <a:prstGeom prst="rect">
            <a:avLst/>
          </a:prstGeom>
        </p:spPr>
        <p:txBody>
          <a:bodyPr wrap="square">
            <a:spAutoFit/>
          </a:bodyPr>
          <a:lstStyle/>
          <a:p>
            <a:r>
              <a:rPr lang="ja-JP" altLang="en-US" sz="1800" dirty="0">
                <a:solidFill>
                  <a:schemeClr val="tx1">
                    <a:lumMod val="75000"/>
                    <a:lumOff val="25000"/>
                  </a:schemeClr>
                </a:solidFill>
                <a:latin typeface="Meiryo UI" panose="020B0604030504040204" pitchFamily="50" charset="-128"/>
                <a:ea typeface="Meiryo UI" panose="020B0604030504040204" pitchFamily="50" charset="-128"/>
              </a:rPr>
              <a:t>本部主導でのオペレーション</a:t>
            </a:r>
          </a:p>
        </p:txBody>
      </p:sp>
      <p:sp>
        <p:nvSpPr>
          <p:cNvPr id="60" name="正方形/長方形 59"/>
          <p:cNvSpPr/>
          <p:nvPr/>
        </p:nvSpPr>
        <p:spPr>
          <a:xfrm>
            <a:off x="5138649" y="5479909"/>
            <a:ext cx="2123081" cy="369332"/>
          </a:xfrm>
          <a:prstGeom prst="rect">
            <a:avLst/>
          </a:prstGeom>
        </p:spPr>
        <p:txBody>
          <a:bodyPr wrap="square">
            <a:spAutoFit/>
          </a:bodyPr>
          <a:lstStyle/>
          <a:p>
            <a:pPr marL="285750" indent="-285750">
              <a:buFont typeface="Wingdings" panose="05000000000000000000" pitchFamily="2" charset="2"/>
              <a:buChar char="u"/>
            </a:pPr>
            <a:r>
              <a:rPr lang="ja-JP" altLang="en-US" sz="18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施設側メリット</a:t>
            </a:r>
          </a:p>
        </p:txBody>
      </p:sp>
      <p:sp>
        <p:nvSpPr>
          <p:cNvPr id="3" name="タイトル 2"/>
          <p:cNvSpPr>
            <a:spLocks noGrp="1"/>
          </p:cNvSpPr>
          <p:nvPr>
            <p:ph type="title"/>
          </p:nvPr>
        </p:nvSpPr>
        <p:spPr>
          <a:xfrm>
            <a:off x="1852451" y="80513"/>
            <a:ext cx="6312091" cy="525088"/>
          </a:xfrm>
        </p:spPr>
        <p:txBody>
          <a:bodyPr/>
          <a:lstStyle/>
          <a:p>
            <a:r>
              <a:rPr lang="ja-JP" altLang="en-US" dirty="0" smtClean="0"/>
              <a:t>フリー</a:t>
            </a:r>
            <a:r>
              <a:rPr lang="en-US" altLang="ja-JP" dirty="0" smtClean="0"/>
              <a:t>Wi-Fi</a:t>
            </a:r>
            <a:r>
              <a:rPr lang="ja-JP" altLang="en-US" dirty="0" smtClean="0"/>
              <a:t>構築</a:t>
            </a:r>
            <a:r>
              <a:rPr lang="ja-JP" altLang="en-US" dirty="0"/>
              <a:t>サービス　「</a:t>
            </a:r>
            <a:r>
              <a:rPr lang="en-US" altLang="ja-JP" dirty="0"/>
              <a:t>USEN SPOT</a:t>
            </a:r>
            <a:r>
              <a:rPr lang="ja-JP" altLang="en-US" dirty="0"/>
              <a:t>」</a:t>
            </a:r>
            <a:br>
              <a:rPr lang="ja-JP" altLang="en-US" dirty="0"/>
            </a:br>
            <a:endParaRPr kumimoji="1" lang="ja-JP" altLang="en-US" dirty="0"/>
          </a:p>
        </p:txBody>
      </p:sp>
    </p:spTree>
    <p:extLst>
      <p:ext uri="{BB962C8B-B14F-4D97-AF65-F5344CB8AC3E}">
        <p14:creationId xmlns:p14="http://schemas.microsoft.com/office/powerpoint/2010/main" val="253778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フリー</a:t>
            </a:r>
            <a:r>
              <a:rPr lang="en-US" altLang="ja-JP" dirty="0" smtClean="0"/>
              <a:t>Wi-Fi</a:t>
            </a:r>
            <a:r>
              <a:rPr lang="ja-JP" altLang="en-US" dirty="0" smtClean="0"/>
              <a:t>サービス導入事例</a:t>
            </a:r>
            <a:endParaRPr kumimoji="1" lang="ja-JP" altLang="en-US" dirty="0"/>
          </a:p>
        </p:txBody>
      </p:sp>
      <p:sp>
        <p:nvSpPr>
          <p:cNvPr id="4" name="正方形/長方形 3"/>
          <p:cNvSpPr/>
          <p:nvPr/>
        </p:nvSpPr>
        <p:spPr>
          <a:xfrm>
            <a:off x="360586" y="1083876"/>
            <a:ext cx="4680520" cy="400110"/>
          </a:xfrm>
          <a:prstGeom prst="rect">
            <a:avLst/>
          </a:prstGeom>
        </p:spPr>
        <p:txBody>
          <a:bodyPr wrap="square">
            <a:spAutoFit/>
          </a:bodyPr>
          <a:lstStyle/>
          <a:p>
            <a:pPr defTabSz="930676"/>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■マロニエゲート銀座１・２・３</a:t>
            </a:r>
            <a:endParaRPr lang="ja-JP" altLang="en-US"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04602" y="1816670"/>
            <a:ext cx="4752527" cy="307777"/>
          </a:xfrm>
          <a:prstGeom prst="rect">
            <a:avLst/>
          </a:prstGeom>
          <a:noFill/>
        </p:spPr>
        <p:txBody>
          <a:bodyPr wrap="square" rtlCol="0">
            <a:spAutoFit/>
          </a:bodyPr>
          <a:lstStyle/>
          <a:p>
            <a:pPr defTabSz="930676"/>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提供エリア</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：各階共用通路</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60586" y="3102538"/>
            <a:ext cx="2736304" cy="400110"/>
          </a:xfrm>
          <a:prstGeom prst="rect">
            <a:avLst/>
          </a:prstGeom>
        </p:spPr>
        <p:txBody>
          <a:bodyPr wrap="square">
            <a:spAutoFit/>
          </a:bodyPr>
          <a:lstStyle/>
          <a:p>
            <a:pPr defTabSz="930676"/>
            <a:r>
              <a:rPr lang="ja-JP" altLang="en-US"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Ｋ</a:t>
            </a:r>
            <a:r>
              <a:rPr lang="en-US" altLang="ja-JP"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KITTE</a:t>
            </a:r>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博多</a:t>
            </a:r>
            <a:endParaRPr lang="ja-JP" altLang="en-US"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04602" y="3858573"/>
            <a:ext cx="5596073" cy="307777"/>
          </a:xfrm>
          <a:prstGeom prst="rect">
            <a:avLst/>
          </a:prstGeom>
          <a:noFill/>
        </p:spPr>
        <p:txBody>
          <a:bodyPr wrap="square" rtlCol="0">
            <a:spAutoFit/>
          </a:bodyPr>
          <a:lstStyle/>
          <a:p>
            <a:pPr defTabSz="930676"/>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提供エリア：</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地下</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の共用通路</a:t>
            </a:r>
          </a:p>
        </p:txBody>
      </p:sp>
      <p:sp>
        <p:nvSpPr>
          <p:cNvPr id="11" name="正方形/長方形 10"/>
          <p:cNvSpPr/>
          <p:nvPr/>
        </p:nvSpPr>
        <p:spPr>
          <a:xfrm>
            <a:off x="360586" y="5350270"/>
            <a:ext cx="4464496" cy="400110"/>
          </a:xfrm>
          <a:prstGeom prst="rect">
            <a:avLst/>
          </a:prstGeom>
        </p:spPr>
        <p:txBody>
          <a:bodyPr wrap="square">
            <a:spAutoFit/>
          </a:bodyPr>
          <a:lstStyle/>
          <a:p>
            <a:pPr defTabSz="930676"/>
            <a:r>
              <a:rPr lang="ja-JP" altLang="en-US"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■ラスカ</a:t>
            </a:r>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小田原・ラスカ</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熱海</a:t>
            </a:r>
          </a:p>
        </p:txBody>
      </p:sp>
      <p:sp>
        <p:nvSpPr>
          <p:cNvPr id="12" name="テキスト ボックス 11"/>
          <p:cNvSpPr txBox="1"/>
          <p:nvPr/>
        </p:nvSpPr>
        <p:spPr>
          <a:xfrm>
            <a:off x="504602" y="6873260"/>
            <a:ext cx="4752527" cy="307777"/>
          </a:xfrm>
          <a:prstGeom prst="rect">
            <a:avLst/>
          </a:prstGeom>
          <a:noFill/>
        </p:spPr>
        <p:txBody>
          <a:bodyPr wrap="square" rtlCol="0">
            <a:spAutoFit/>
          </a:bodyPr>
          <a:lstStyle/>
          <a:p>
            <a:pPr defTabSz="930676"/>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提供エリア：各階共用通路</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descr="KITTE博多"/>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1709" y="3119884"/>
            <a:ext cx="1462404" cy="5745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news.walkerplus.com/article/71196/399412_61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8658" y="3245504"/>
            <a:ext cx="2752033" cy="1924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903453" y="3245504"/>
            <a:ext cx="803117" cy="733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2" descr="「ラスカ熱海」の画像検索結果"/>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61386" y="5642819"/>
            <a:ext cx="2026455" cy="1567126"/>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21" name="Picture 4" descr="http://www.lusca.co.jp/odawara/PostImages/ebcfe2db732cd4212ff9e1bbe55fcf375d4b208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69544" y="5386897"/>
            <a:ext cx="820190" cy="5793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ラスカ小田原」の画像検索結果"/>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69098" y="5662845"/>
            <a:ext cx="2320651" cy="1547100"/>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1026" name="Picture 2" descr="「ラスカ小田原」の画像検索結果"/>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309347" y="5862135"/>
            <a:ext cx="1311578" cy="831794"/>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16585" y="5770708"/>
            <a:ext cx="1152128" cy="936104"/>
          </a:xfrm>
          <a:prstGeom prst="rect">
            <a:avLst/>
          </a:prstGeom>
        </p:spPr>
      </p:pic>
      <p:pic>
        <p:nvPicPr>
          <p:cNvPr id="6" name="図 5"/>
          <p:cNvPicPr>
            <a:picLocks noChangeAspect="1"/>
          </p:cNvPicPr>
          <p:nvPr/>
        </p:nvPicPr>
        <p:blipFill rotWithShape="1">
          <a:blip r:embed="rId10"/>
          <a:srcRect t="44988"/>
          <a:stretch/>
        </p:blipFill>
        <p:spPr>
          <a:xfrm>
            <a:off x="3309347" y="1623389"/>
            <a:ext cx="1981372" cy="519839"/>
          </a:xfrm>
          <a:prstGeom prst="rect">
            <a:avLst/>
          </a:prstGeom>
        </p:spPr>
      </p:pic>
      <p:pic>
        <p:nvPicPr>
          <p:cNvPr id="13" name="図 12"/>
          <p:cNvPicPr>
            <a:picLocks noChangeAspect="1"/>
          </p:cNvPicPr>
          <p:nvPr/>
        </p:nvPicPr>
        <p:blipFill>
          <a:blip r:embed="rId11"/>
          <a:stretch>
            <a:fillRect/>
          </a:stretch>
        </p:blipFill>
        <p:spPr>
          <a:xfrm>
            <a:off x="5545162" y="993998"/>
            <a:ext cx="4161408" cy="1952121"/>
          </a:xfrm>
          <a:prstGeom prst="rect">
            <a:avLst/>
          </a:prstGeom>
        </p:spPr>
      </p:pic>
    </p:spTree>
    <p:extLst>
      <p:ext uri="{BB962C8B-B14F-4D97-AF65-F5344CB8AC3E}">
        <p14:creationId xmlns:p14="http://schemas.microsoft.com/office/powerpoint/2010/main" val="20874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1600" dirty="0"/>
              <a:t>料理人の顔が見えるグルメサイト</a:t>
            </a:r>
            <a:r>
              <a:rPr lang="ja-JP" altLang="en-US" dirty="0"/>
              <a:t>　「ヒトサラ」　</a:t>
            </a:r>
            <a:endParaRPr kumimoji="1" lang="ja-JP" altLang="en-US" dirty="0"/>
          </a:p>
        </p:txBody>
      </p:sp>
      <p:sp>
        <p:nvSpPr>
          <p:cNvPr id="5" name="角丸四角形 4"/>
          <p:cNvSpPr/>
          <p:nvPr/>
        </p:nvSpPr>
        <p:spPr bwMode="auto">
          <a:xfrm>
            <a:off x="745831" y="6584896"/>
            <a:ext cx="8569715" cy="684352"/>
          </a:xfrm>
          <a:prstGeom prst="roundRect">
            <a:avLst>
              <a:gd name="adj" fmla="val 5824"/>
            </a:avLst>
          </a:prstGeom>
          <a:noFill/>
          <a:ln w="19050" algn="ctr">
            <a:solidFill>
              <a:srgbClr val="9966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 name="角丸四角形 5"/>
          <p:cNvSpPr/>
          <p:nvPr/>
        </p:nvSpPr>
        <p:spPr bwMode="auto">
          <a:xfrm>
            <a:off x="750098" y="5339848"/>
            <a:ext cx="8569715" cy="765812"/>
          </a:xfrm>
          <a:prstGeom prst="roundRect">
            <a:avLst>
              <a:gd name="adj" fmla="val 5824"/>
            </a:avLst>
          </a:prstGeom>
          <a:noFill/>
          <a:ln w="19050" algn="ctr">
            <a:solidFill>
              <a:srgbClr val="9966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 name="角丸四角形 6"/>
          <p:cNvSpPr/>
          <p:nvPr/>
        </p:nvSpPr>
        <p:spPr>
          <a:xfrm>
            <a:off x="640234" y="5076889"/>
            <a:ext cx="8740223" cy="1426934"/>
          </a:xfrm>
          <a:prstGeom prst="roundRect">
            <a:avLst>
              <a:gd name="adj" fmla="val 8657"/>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821410" y="5561237"/>
            <a:ext cx="8423117" cy="425758"/>
          </a:xfrm>
          <a:prstGeom prst="rect">
            <a:avLst/>
          </a:prstGeom>
          <a:noFill/>
        </p:spPr>
        <p:txBody>
          <a:bodyPr wrap="square" rtlCol="0">
            <a:spAutoFit/>
          </a:bodyPr>
          <a:lstStyle/>
          <a:p>
            <a:pPr eaLnBrk="1" fontAlgn="auto" hangingPunct="1">
              <a:lnSpc>
                <a:spcPts val="13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rPr>
              <a:t>約</a:t>
            </a:r>
            <a:r>
              <a:rPr lang="en-US" altLang="ja-JP" sz="1400" dirty="0" smtClean="0">
                <a:solidFill>
                  <a:prstClr val="black"/>
                </a:solidFill>
                <a:latin typeface="Meiryo UI" panose="020B0604030504040204" pitchFamily="50" charset="-128"/>
                <a:ea typeface="Meiryo UI" panose="020B0604030504040204" pitchFamily="50" charset="-128"/>
              </a:rPr>
              <a:t>10,000</a:t>
            </a:r>
            <a:r>
              <a:rPr lang="ja-JP" altLang="en-US" sz="1400" dirty="0" smtClean="0">
                <a:solidFill>
                  <a:prstClr val="black"/>
                </a:solidFill>
                <a:latin typeface="Meiryo UI" panose="020B0604030504040204" pitchFamily="50" charset="-128"/>
                <a:ea typeface="Meiryo UI" panose="020B0604030504040204" pitchFamily="50" charset="-128"/>
              </a:rPr>
              <a:t>人の料理人情報を掲載する「料理人名鑑」、食のプロという立場を活かした、価値ある情報を発信いただく「シェフがオススメするお店」など、料理人にフォーカスしたコンテンツで、作り手の思いを伝えます。</a:t>
            </a:r>
            <a:endParaRPr lang="en-US" altLang="ja-JP" sz="1400" dirty="0" smtClean="0">
              <a:solidFill>
                <a:prstClr val="black"/>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792634" y="6802255"/>
            <a:ext cx="8423117" cy="425758"/>
          </a:xfrm>
          <a:prstGeom prst="rect">
            <a:avLst/>
          </a:prstGeom>
          <a:noFill/>
        </p:spPr>
        <p:txBody>
          <a:bodyPr wrap="square" rtlCol="0">
            <a:spAutoFit/>
          </a:bodyPr>
          <a:lstStyle/>
          <a:p>
            <a:pPr eaLnBrk="1" fontAlgn="auto" hangingPunct="1">
              <a:lnSpc>
                <a:spcPts val="13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rPr>
              <a:t>プロカメラマンとライター取材によるクオリティの高い店舗ページで、来店後のミスマッチを少なくし、再来店につなげます。</a:t>
            </a:r>
            <a:endParaRPr lang="en-US" altLang="ja-JP" sz="1400" dirty="0" smtClean="0">
              <a:solidFill>
                <a:prstClr val="black"/>
              </a:solidFill>
              <a:latin typeface="Meiryo UI" panose="020B0604030504040204" pitchFamily="50" charset="-128"/>
              <a:ea typeface="Meiryo UI" panose="020B0604030504040204" pitchFamily="50" charset="-128"/>
            </a:endParaRPr>
          </a:p>
          <a:p>
            <a:pPr eaLnBrk="1" fontAlgn="auto" hangingPunct="1">
              <a:lnSpc>
                <a:spcPts val="13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rPr>
              <a:t>また、オリジナリティの高い編集コンテンツにより、食に関心の高いユーザーを集めます。</a:t>
            </a:r>
            <a:endParaRPr lang="en-US" altLang="ja-JP" sz="1400" dirty="0" smtClean="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873655" y="5198468"/>
            <a:ext cx="3492612" cy="299535"/>
          </a:xfrm>
          <a:prstGeom prst="rect">
            <a:avLst/>
          </a:prstGeom>
          <a:solidFill>
            <a:schemeClr val="bg2">
              <a:lumMod val="90000"/>
            </a:schemeClr>
          </a:solidFill>
          <a:ln w="19050">
            <a:solidFill>
              <a:srgbClr val="996600"/>
            </a:solidFill>
          </a:ln>
        </p:spPr>
        <p:txBody>
          <a:bodyPr wrap="square" lIns="144000" rtlCol="0">
            <a:noAutofit/>
          </a:bodyPr>
          <a:lstStyle/>
          <a:p>
            <a:pPr marL="0" marR="0" lvl="0" indent="0" defTabSz="914400" eaLnBrk="1" fontAlgn="auto" latinLnBrk="0" hangingPunct="1">
              <a:spcBef>
                <a:spcPts val="0"/>
              </a:spcBef>
              <a:spcAft>
                <a:spcPts val="0"/>
              </a:spcAft>
              <a:buClrTx/>
              <a:buSzTx/>
              <a:buFontTx/>
              <a:buNone/>
              <a:tabLst/>
              <a:defRPr/>
            </a:pPr>
            <a:r>
              <a:rPr kumimoji="0" lang="ja-JP" altLang="en-US" sz="1600" b="1" kern="0" dirty="0" smtClean="0">
                <a:solidFill>
                  <a:srgbClr val="996600"/>
                </a:solidFill>
                <a:latin typeface="Meiryo UI" panose="020B0604030504040204" pitchFamily="50" charset="-128"/>
                <a:ea typeface="Meiryo UI" panose="020B0604030504040204" pitchFamily="50" charset="-128"/>
                <a:cs typeface="メイリオ" panose="020B0604030504040204" pitchFamily="50" charset="-128"/>
              </a:rPr>
              <a:t>① 料理人にフォーカスしたコンテンツ</a:t>
            </a:r>
            <a:endParaRPr kumimoji="0" lang="ja-JP" altLang="en-US" sz="1600" b="1" i="0" u="none" strike="noStrike" kern="0" cap="none" spc="0" normalizeH="0" baseline="0" noProof="0" dirty="0" smtClean="0">
              <a:ln>
                <a:noFill/>
              </a:ln>
              <a:solidFill>
                <a:srgbClr val="99660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1" name="テキスト ボックス 10"/>
          <p:cNvSpPr txBox="1"/>
          <p:nvPr/>
        </p:nvSpPr>
        <p:spPr>
          <a:xfrm>
            <a:off x="873654" y="6453359"/>
            <a:ext cx="4383475" cy="299535"/>
          </a:xfrm>
          <a:prstGeom prst="rect">
            <a:avLst/>
          </a:prstGeom>
          <a:solidFill>
            <a:schemeClr val="bg2">
              <a:lumMod val="90000"/>
            </a:schemeClr>
          </a:solidFill>
          <a:ln w="19050">
            <a:solidFill>
              <a:srgbClr val="996600"/>
            </a:solidFill>
          </a:ln>
        </p:spPr>
        <p:txBody>
          <a:bodyPr wrap="square" lIns="144000" rtlCol="0">
            <a:noAutofit/>
          </a:bodyPr>
          <a:lstStyle/>
          <a:p>
            <a:pPr marL="0" marR="0" lvl="0" indent="0" defTabSz="914400" eaLnBrk="1" fontAlgn="auto" latinLnBrk="0" hangingPunct="1">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rgbClr val="996600"/>
                </a:solidFill>
                <a:effectLst/>
                <a:uLnTx/>
                <a:uFillTx/>
                <a:latin typeface="Meiryo UI" panose="020B0604030504040204" pitchFamily="50" charset="-128"/>
                <a:ea typeface="Meiryo UI" panose="020B0604030504040204" pitchFamily="50" charset="-128"/>
                <a:cs typeface="メイリオ" panose="020B0604030504040204" pitchFamily="50" charset="-128"/>
              </a:rPr>
              <a:t>② クオリティの高い店舗ページと編集コンテンツ</a:t>
            </a:r>
          </a:p>
        </p:txBody>
      </p:sp>
      <p:sp>
        <p:nvSpPr>
          <p:cNvPr id="12" name="角丸四角形 11"/>
          <p:cNvSpPr/>
          <p:nvPr/>
        </p:nvSpPr>
        <p:spPr>
          <a:xfrm>
            <a:off x="792635" y="4977040"/>
            <a:ext cx="4619448" cy="1426934"/>
          </a:xfrm>
          <a:prstGeom prst="roundRect">
            <a:avLst>
              <a:gd name="adj" fmla="val 8657"/>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0987" y="1890969"/>
            <a:ext cx="4351891" cy="2638450"/>
          </a:xfrm>
          <a:prstGeom prst="rect">
            <a:avLst/>
          </a:prstGeom>
          <a:ln>
            <a:solidFill>
              <a:srgbClr val="996633"/>
            </a:solidFill>
          </a:ln>
        </p:spPr>
      </p:pic>
      <p:pic>
        <p:nvPicPr>
          <p:cNvPr id="14" name="図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99049" y="1891262"/>
            <a:ext cx="2239463" cy="2638157"/>
          </a:xfrm>
          <a:prstGeom prst="rect">
            <a:avLst/>
          </a:prstGeom>
          <a:ln>
            <a:solidFill>
              <a:srgbClr val="996633"/>
            </a:solidFill>
          </a:ln>
        </p:spPr>
      </p:pic>
      <p:sp>
        <p:nvSpPr>
          <p:cNvPr id="16" name="テキスト ボックス 15"/>
          <p:cNvSpPr txBox="1"/>
          <p:nvPr/>
        </p:nvSpPr>
        <p:spPr>
          <a:xfrm>
            <a:off x="2857734" y="1044421"/>
            <a:ext cx="7235153" cy="507831"/>
          </a:xfrm>
          <a:prstGeom prst="rect">
            <a:avLst/>
          </a:prstGeom>
          <a:noFill/>
          <a:ln w="19050">
            <a:noFill/>
          </a:ln>
        </p:spPr>
        <p:txBody>
          <a:bodyPr wrap="square" rtlCol="0">
            <a:spAutoFit/>
          </a:bodyPr>
          <a:lstStyle/>
          <a:p>
            <a:pPr eaLnBrk="1" fontAlgn="auto" hangingPunct="1">
              <a:lnSpc>
                <a:spcPct val="150000"/>
              </a:lnSpc>
              <a:spcBef>
                <a:spcPts val="0"/>
              </a:spcBef>
              <a:spcAft>
                <a:spcPts val="0"/>
              </a:spcAft>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こだわりや独自性を持った飲食店の集客を支援するグルメサイト</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8" name="テキスト ボックス 17"/>
          <p:cNvSpPr txBox="1"/>
          <p:nvPr/>
        </p:nvSpPr>
        <p:spPr>
          <a:xfrm>
            <a:off x="663976" y="4781913"/>
            <a:ext cx="2367252" cy="299535"/>
          </a:xfrm>
          <a:prstGeom prst="rect">
            <a:avLst/>
          </a:prstGeom>
          <a:solidFill>
            <a:srgbClr val="996600"/>
          </a:solidFill>
        </p:spPr>
        <p:txBody>
          <a:bodyPr wrap="square" lIns="144000" rtlCol="0" anchor="ctr">
            <a:noAutofit/>
          </a:bodyPr>
          <a:lstStyle/>
          <a:p>
            <a:pPr marL="0" marR="0" lvl="0" indent="0" defTabSz="914400" eaLnBrk="1" fontAlgn="auto" latinLnBrk="0" hangingPunct="1">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ヒトサラが選ばれる理由</a:t>
            </a:r>
          </a:p>
        </p:txBody>
      </p:sp>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802" y="849028"/>
            <a:ext cx="2312159" cy="816056"/>
          </a:xfrm>
          <a:prstGeom prst="rect">
            <a:avLst/>
          </a:prstGeom>
        </p:spPr>
      </p:pic>
    </p:spTree>
    <p:extLst>
      <p:ext uri="{BB962C8B-B14F-4D97-AF65-F5344CB8AC3E}">
        <p14:creationId xmlns:p14="http://schemas.microsoft.com/office/powerpoint/2010/main" val="398256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105002" y="1692399"/>
            <a:ext cx="5400948" cy="5078313"/>
          </a:xfrm>
          <a:prstGeom prst="rect">
            <a:avLst/>
          </a:prstGeom>
        </p:spPr>
        <p:txBody>
          <a:bodyPr wrap="square">
            <a:spAutoFit/>
          </a:bodyPr>
          <a:lstStyle/>
          <a:p>
            <a:pPr defTabSz="1008126" fontAlgn="base">
              <a:lnSpc>
                <a:spcPct val="150000"/>
              </a:lnSpc>
              <a:spcBef>
                <a:spcPct val="0"/>
              </a:spcBef>
              <a:spcAft>
                <a:spcPct val="0"/>
              </a:spcAft>
              <a:defRPr/>
            </a:pPr>
            <a:r>
              <a:rPr kumimoji="0" lang="ja-JP" altLang="en-US"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ヒトサラで「あべ</a:t>
            </a:r>
            <a:r>
              <a:rPr kumimoji="0" lang="ja-JP" altLang="en-US"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ハルカスダイニング」特集ページ！</a:t>
            </a:r>
            <a:endParaRPr kumimoji="0" lang="en-US" altLang="ja-JP"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1008126" fontAlgn="base">
              <a:lnSpc>
                <a:spcPct val="150000"/>
              </a:lnSpc>
              <a:spcBef>
                <a:spcPct val="0"/>
              </a:spcBef>
              <a:spcAft>
                <a:spcPct val="0"/>
              </a:spcAft>
              <a:defRPr/>
            </a:pPr>
            <a:endParaRPr kumimoji="0" lang="en-US" altLang="ja-JP"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1008126" fontAlgn="base">
              <a:lnSpc>
                <a:spcPct val="150000"/>
              </a:lnSpc>
              <a:spcBef>
                <a:spcPct val="0"/>
              </a:spcBef>
              <a:spcAft>
                <a:spcPct val="0"/>
              </a:spcAft>
              <a:defRPr/>
            </a:pP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グルメサイト</a:t>
            </a:r>
            <a:r>
              <a:rPr kumimoji="0" lang="ja-JP" altLang="en-US"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「ヒトサラ」</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では、食いだおれの</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街・大阪にあって日本一の高さを</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誇る「</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あべのハルカス」</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の日本</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最大級の</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レストラン街</a:t>
            </a:r>
            <a:endParaRPr kumimoji="0" lang="en-US" altLang="ja-JP"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1008126" fontAlgn="base">
              <a:lnSpc>
                <a:spcPct val="150000"/>
              </a:lnSpc>
              <a:spcBef>
                <a:spcPct val="0"/>
              </a:spcBef>
              <a:spcAft>
                <a:spcPct val="0"/>
              </a:spcAft>
              <a:defRPr/>
            </a:pPr>
            <a:r>
              <a:rPr kumimoji="0" lang="ja-JP" altLang="en-US"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あべのハルカスダイニング」の特集ページ</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公開中</a:t>
            </a:r>
            <a:endPar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1008126" fontAlgn="base">
              <a:lnSpc>
                <a:spcPct val="150000"/>
              </a:lnSpc>
              <a:spcBef>
                <a:spcPct val="0"/>
              </a:spcBef>
              <a:spcAft>
                <a:spcPct val="0"/>
              </a:spcAft>
              <a:defRPr/>
            </a:pPr>
            <a:endParaRPr kumimoji="0" lang="en-US" altLang="ja-JP"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1008126" fontAlgn="base">
              <a:lnSpc>
                <a:spcPct val="150000"/>
              </a:lnSpc>
              <a:spcBef>
                <a:spcPct val="0"/>
              </a:spcBef>
              <a:spcAft>
                <a:spcPct val="0"/>
              </a:spcAft>
              <a:defRPr/>
            </a:pP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カジュアル</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な食と“大阪の味”なら</a:t>
            </a:r>
            <a:r>
              <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12F</a:t>
            </a:r>
          </a:p>
          <a:p>
            <a:pPr defTabSz="1008126" fontAlgn="base">
              <a:lnSpc>
                <a:spcPct val="150000"/>
              </a:lnSpc>
              <a:spcBef>
                <a:spcPct val="0"/>
              </a:spcBef>
              <a:spcAft>
                <a:spcPct val="0"/>
              </a:spcAft>
              <a:defRPr/>
            </a:pP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家族</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や仲間で食事を楽しみたいなら</a:t>
            </a:r>
            <a:r>
              <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13F</a:t>
            </a:r>
          </a:p>
          <a:p>
            <a:pPr defTabSz="1008126" fontAlgn="base">
              <a:lnSpc>
                <a:spcPct val="150000"/>
              </a:lnSpc>
              <a:spcBef>
                <a:spcPct val="0"/>
              </a:spcBef>
              <a:spcAft>
                <a:spcPct val="0"/>
              </a:spcAft>
              <a:defRPr/>
            </a:pP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記念</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日のお祝いや特別なおもてなしなら</a:t>
            </a:r>
            <a:r>
              <a:rPr kumimoji="0" lang="en-US" altLang="ja-JP"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14F</a:t>
            </a:r>
          </a:p>
          <a:p>
            <a:pPr defTabSz="1008126" fontAlgn="base">
              <a:lnSpc>
                <a:spcPct val="150000"/>
              </a:lnSpc>
              <a:spcBef>
                <a:spcPct val="0"/>
              </a:spcBef>
              <a:spcAft>
                <a:spcPct val="0"/>
              </a:spcAft>
              <a:defRPr/>
            </a:pPr>
            <a:endPar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1008126" fontAlgn="base">
              <a:lnSpc>
                <a:spcPct val="150000"/>
              </a:lnSpc>
              <a:spcBef>
                <a:spcPct val="0"/>
              </a:spcBef>
              <a:spcAft>
                <a:spcPct val="0"/>
              </a:spcAft>
              <a:defRPr/>
            </a:pPr>
            <a:r>
              <a:rPr kumimoji="0" lang="ja-JP" altLang="en-US"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ヒトサラ」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に、あべのハルカスダイニングの特集ページを開設しレストラン街にある全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店舗をお店毎の料理人にフォーカスしながら、丁寧に紹介することでレストラン選びを楽しくする狙いがあります。また、掲載している各店舗の情報ページから「ダイニングリザーブ（あべのハルカスダイニングの予約システム</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へアクセスが可能となります。</a:t>
            </a:r>
            <a:endPar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p:txBody>
          <a:bodyPr/>
          <a:lstStyle/>
          <a:p>
            <a:r>
              <a:rPr lang="ja-JP" altLang="en-US" sz="1600" dirty="0" smtClean="0"/>
              <a:t>商業施設</a:t>
            </a:r>
            <a:r>
              <a:rPr lang="ja-JP" altLang="en-US" sz="1600" dirty="0"/>
              <a:t>における</a:t>
            </a:r>
            <a:r>
              <a:rPr lang="ja-JP" altLang="en-US" dirty="0"/>
              <a:t>　「ヒトサラ</a:t>
            </a:r>
            <a:r>
              <a:rPr lang="ja-JP" altLang="en-US" dirty="0" smtClean="0"/>
              <a:t>」導入事例 ①</a:t>
            </a:r>
            <a:r>
              <a:rPr lang="ja-JP" altLang="en-US" dirty="0"/>
              <a:t>　</a:t>
            </a:r>
            <a:endParaRPr kumimoji="1" lang="ja-JP" altLang="en-US" dirty="0"/>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825" y="1044575"/>
            <a:ext cx="3304727" cy="6122219"/>
          </a:xfrm>
          <a:prstGeom prst="rect">
            <a:avLst/>
          </a:prstGeom>
        </p:spPr>
      </p:pic>
    </p:spTree>
    <p:extLst>
      <p:ext uri="{BB962C8B-B14F-4D97-AF65-F5344CB8AC3E}">
        <p14:creationId xmlns:p14="http://schemas.microsoft.com/office/powerpoint/2010/main" val="36599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04825" y="1000249"/>
            <a:ext cx="9216801" cy="677108"/>
          </a:xfrm>
          <a:prstGeom prst="rect">
            <a:avLst/>
          </a:prstGeom>
        </p:spPr>
        <p:txBody>
          <a:bodyPr wrap="square">
            <a:spAutoFit/>
          </a:bodyPr>
          <a:lstStyle/>
          <a:p>
            <a:pPr defTabSz="1008126" fontAlgn="base">
              <a:spcBef>
                <a:spcPct val="0"/>
              </a:spcBef>
              <a:spcAft>
                <a:spcPct val="0"/>
              </a:spcAft>
              <a:defRPr/>
            </a:pPr>
            <a:r>
              <a:rPr kumimoji="0" lang="ja-JP" altLang="en-US"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ヒトサラで、</a:t>
            </a:r>
            <a:r>
              <a:rPr kumimoji="0" lang="ja-JP" altLang="en-US"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「南砂町ショッピングセンター</a:t>
            </a:r>
            <a:r>
              <a:rPr kumimoji="0" lang="en-US" altLang="ja-JP"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SUNAMO</a:t>
            </a:r>
            <a:r>
              <a:rPr kumimoji="0" lang="ja-JP" altLang="en-US"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内の飲食店（</a:t>
            </a:r>
            <a:r>
              <a:rPr kumimoji="0" lang="en-US" altLang="ja-JP"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24</a:t>
            </a:r>
            <a:r>
              <a:rPr kumimoji="0" lang="ja-JP" altLang="en-US"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件）を</a:t>
            </a:r>
            <a:r>
              <a:rPr kumimoji="0" lang="ja-JP" altLang="en-US" sz="18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特集し、施設側オフィシャルホームページとも相互に</a:t>
            </a:r>
            <a:r>
              <a:rPr kumimoji="0" lang="ja-JP" altLang="en-US"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リンク</a:t>
            </a:r>
            <a:endPar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p:txBody>
          <a:bodyPr/>
          <a:lstStyle/>
          <a:p>
            <a:r>
              <a:rPr lang="ja-JP" altLang="en-US" sz="1600" dirty="0" smtClean="0"/>
              <a:t>商業施設</a:t>
            </a:r>
            <a:r>
              <a:rPr lang="ja-JP" altLang="en-US" sz="1600" dirty="0"/>
              <a:t>における</a:t>
            </a:r>
            <a:r>
              <a:rPr lang="ja-JP" altLang="en-US" dirty="0"/>
              <a:t>　「ヒトサラ</a:t>
            </a:r>
            <a:r>
              <a:rPr lang="ja-JP" altLang="en-US" dirty="0" smtClean="0"/>
              <a:t>」導入事例 ②</a:t>
            </a:r>
            <a:r>
              <a:rPr lang="ja-JP" altLang="en-US" dirty="0"/>
              <a:t>　</a:t>
            </a:r>
            <a:endParaRPr kumimoji="1" lang="ja-JP" altLang="en-US" dirty="0"/>
          </a:p>
        </p:txBody>
      </p:sp>
      <p:sp>
        <p:nvSpPr>
          <p:cNvPr id="8" name="テキスト ボックス 7"/>
          <p:cNvSpPr txBox="1"/>
          <p:nvPr/>
        </p:nvSpPr>
        <p:spPr>
          <a:xfrm>
            <a:off x="6625282" y="7189304"/>
            <a:ext cx="3096344" cy="248530"/>
          </a:xfrm>
          <a:prstGeom prst="rect">
            <a:avLst/>
          </a:prstGeom>
          <a:noFill/>
        </p:spPr>
        <p:txBody>
          <a:bodyPr wrap="square" rtlCol="0">
            <a:spAutoFit/>
          </a:bodyPr>
          <a:lstStyle/>
          <a:p>
            <a:r>
              <a:rPr lang="en-US" altLang="ja-JP" sz="1015" dirty="0">
                <a:latin typeface="Meiryo UI" panose="020B0604030504040204" pitchFamily="50" charset="-128"/>
                <a:ea typeface="Meiryo UI" panose="020B0604030504040204" pitchFamily="50" charset="-128"/>
                <a:cs typeface="Meiryo UI" panose="020B0604030504040204" pitchFamily="50" charset="-128"/>
                <a:hlinkClick r:id="rId2"/>
              </a:rPr>
              <a:t>https://hitosara.com/areaguide/sunamo/</a:t>
            </a:r>
            <a:endParaRPr lang="en-US" altLang="ja-JP" sz="101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60587" y="1876777"/>
            <a:ext cx="1968829" cy="307777"/>
          </a:xfrm>
          <a:prstGeom prst="rect">
            <a:avLst/>
          </a:prstGeom>
        </p:spPr>
        <p:txBody>
          <a:bodyPr wrap="square">
            <a:spAutoFit/>
          </a:bodyPr>
          <a:lstStyle/>
          <a:p>
            <a:pPr marL="285750" indent="-285750" defTabSz="1008126" fontAlgn="base">
              <a:spcBef>
                <a:spcPct val="0"/>
              </a:spcBef>
              <a:spcAft>
                <a:spcPct val="0"/>
              </a:spcAft>
              <a:buClr>
                <a:srgbClr val="C00000"/>
              </a:buClr>
              <a:buFont typeface="Wingdings" panose="05000000000000000000" pitchFamily="2" charset="2"/>
              <a:buChar char="l"/>
              <a:defRPr/>
            </a:pPr>
            <a:r>
              <a:rPr kumimoji="0" lang="ja-JP" altLang="en-US" sz="14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施設側</a:t>
            </a:r>
            <a:r>
              <a:rPr kumimoji="0" lang="en-US" altLang="ja-JP" sz="14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HP</a:t>
            </a:r>
            <a:endParaRPr kumimoji="0" lang="ja-JP" altLang="en-US" sz="14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60587" y="4351001"/>
            <a:ext cx="1968829" cy="307777"/>
          </a:xfrm>
          <a:prstGeom prst="rect">
            <a:avLst/>
          </a:prstGeom>
        </p:spPr>
        <p:txBody>
          <a:bodyPr wrap="square">
            <a:spAutoFit/>
          </a:bodyPr>
          <a:lstStyle/>
          <a:p>
            <a:pPr marL="285750" indent="-285750" defTabSz="1008126" fontAlgn="base">
              <a:spcBef>
                <a:spcPct val="0"/>
              </a:spcBef>
              <a:spcAft>
                <a:spcPct val="0"/>
              </a:spcAft>
              <a:buClr>
                <a:srgbClr val="C00000"/>
              </a:buClr>
              <a:buFont typeface="Wingdings" panose="05000000000000000000" pitchFamily="2" charset="2"/>
              <a:buChar char="l"/>
              <a:defRPr/>
            </a:pPr>
            <a:r>
              <a:rPr kumimoji="0" lang="ja-JP" altLang="en-US" sz="14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エリアグルメガイド</a:t>
            </a:r>
          </a:p>
        </p:txBody>
      </p:sp>
      <p:sp>
        <p:nvSpPr>
          <p:cNvPr id="7" name="二等辺三角形 6"/>
          <p:cNvSpPr/>
          <p:nvPr/>
        </p:nvSpPr>
        <p:spPr>
          <a:xfrm rot="5400000">
            <a:off x="4213835" y="2941951"/>
            <a:ext cx="789008" cy="24447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p:cNvSpPr/>
          <p:nvPr/>
        </p:nvSpPr>
        <p:spPr>
          <a:xfrm rot="5400000">
            <a:off x="4521463" y="2941951"/>
            <a:ext cx="789008" cy="24447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p:cNvSpPr/>
          <p:nvPr/>
        </p:nvSpPr>
        <p:spPr>
          <a:xfrm rot="5400000">
            <a:off x="4213835" y="5709081"/>
            <a:ext cx="789008" cy="24447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p:nvSpPr>
        <p:spPr>
          <a:xfrm rot="5400000">
            <a:off x="4521463" y="5709081"/>
            <a:ext cx="789008" cy="24447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114763" y="1876777"/>
            <a:ext cx="1968829" cy="307777"/>
          </a:xfrm>
          <a:prstGeom prst="rect">
            <a:avLst/>
          </a:prstGeom>
        </p:spPr>
        <p:txBody>
          <a:bodyPr wrap="square">
            <a:spAutoFit/>
          </a:bodyPr>
          <a:lstStyle/>
          <a:p>
            <a:pPr marL="285750" indent="-285750" defTabSz="1008126" fontAlgn="base">
              <a:spcBef>
                <a:spcPct val="0"/>
              </a:spcBef>
              <a:spcAft>
                <a:spcPct val="0"/>
              </a:spcAft>
              <a:buClr>
                <a:srgbClr val="C00000"/>
              </a:buClr>
              <a:buFont typeface="Wingdings" panose="05000000000000000000" pitchFamily="2" charset="2"/>
              <a:buChar char="l"/>
              <a:defRPr/>
            </a:pPr>
            <a:r>
              <a:rPr kumimoji="0" lang="ja-JP" altLang="en-US" sz="14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特集ページ</a:t>
            </a:r>
            <a:endParaRPr kumimoji="0" lang="ja-JP" altLang="en-US" sz="14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296495" y="6550644"/>
            <a:ext cx="1482842" cy="307777"/>
          </a:xfrm>
          <a:prstGeom prst="rect">
            <a:avLst/>
          </a:prstGeom>
        </p:spPr>
        <p:txBody>
          <a:bodyPr wrap="square">
            <a:spAutoFit/>
          </a:bodyPr>
          <a:lstStyle/>
          <a:p>
            <a:pPr marL="285750" indent="-285750" defTabSz="1008126" fontAlgn="base">
              <a:spcBef>
                <a:spcPct val="0"/>
              </a:spcBef>
              <a:spcAft>
                <a:spcPct val="0"/>
              </a:spcAft>
              <a:buClr>
                <a:srgbClr val="C00000"/>
              </a:buClr>
              <a:buFont typeface="Wingdings" panose="05000000000000000000" pitchFamily="2" charset="2"/>
              <a:buChar char="l"/>
              <a:defRPr/>
            </a:pPr>
            <a:r>
              <a:rPr kumimoji="0" lang="ja-JP" altLang="en-US" sz="14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各店舗ページ</a:t>
            </a:r>
            <a:endParaRPr kumimoji="0" lang="ja-JP" altLang="en-US" sz="14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3057" y="2356594"/>
            <a:ext cx="3220702" cy="3827698"/>
          </a:xfrm>
          <a:prstGeom prst="rect">
            <a:avLst/>
          </a:prstGeom>
          <a:ln>
            <a:solidFill>
              <a:schemeClr val="bg1">
                <a:lumMod val="75000"/>
              </a:schemeClr>
            </a:solidFill>
          </a:ln>
        </p:spPr>
      </p:pic>
      <p:pic>
        <p:nvPicPr>
          <p:cNvPr id="19" name="図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86670" y="5201658"/>
            <a:ext cx="3009227" cy="1647721"/>
          </a:xfrm>
          <a:prstGeom prst="rect">
            <a:avLst/>
          </a:prstGeom>
          <a:ln>
            <a:solidFill>
              <a:schemeClr val="bg1">
                <a:lumMod val="75000"/>
              </a:schemeClr>
            </a:solidFill>
          </a:ln>
        </p:spPr>
      </p:pic>
      <p:pic>
        <p:nvPicPr>
          <p:cNvPr id="20" name="図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97836" y="4734107"/>
            <a:ext cx="1855038" cy="2455197"/>
          </a:xfrm>
          <a:prstGeom prst="rect">
            <a:avLst/>
          </a:prstGeom>
          <a:ln>
            <a:solidFill>
              <a:schemeClr val="bg1">
                <a:lumMod val="75000"/>
              </a:schemeClr>
            </a:solidFill>
          </a:ln>
        </p:spPr>
      </p:pic>
      <p:pic>
        <p:nvPicPr>
          <p:cNvPr id="3" name="図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4825" y="2221874"/>
            <a:ext cx="3466424" cy="1792977"/>
          </a:xfrm>
          <a:prstGeom prst="rect">
            <a:avLst/>
          </a:prstGeom>
        </p:spPr>
      </p:pic>
    </p:spTree>
    <p:extLst>
      <p:ext uri="{BB962C8B-B14F-4D97-AF65-F5344CB8AC3E}">
        <p14:creationId xmlns:p14="http://schemas.microsoft.com/office/powerpoint/2010/main" val="328101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04825" y="1000249"/>
            <a:ext cx="9216801" cy="677108"/>
          </a:xfrm>
          <a:prstGeom prst="rect">
            <a:avLst/>
          </a:prstGeom>
        </p:spPr>
        <p:txBody>
          <a:bodyPr wrap="square">
            <a:spAutoFit/>
          </a:bodyPr>
          <a:lstStyle/>
          <a:p>
            <a:pPr defTabSz="1008126" fontAlgn="base">
              <a:spcBef>
                <a:spcPct val="0"/>
              </a:spcBef>
              <a:spcAft>
                <a:spcPct val="0"/>
              </a:spcAft>
              <a:defRPr/>
            </a:pPr>
            <a:r>
              <a:rPr kumimoji="0" lang="ja-JP" altLang="en-US"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ヒトサラで、</a:t>
            </a:r>
            <a:r>
              <a:rPr kumimoji="0" lang="ja-JP" altLang="en-US"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「大名古屋ビルヂング」</a:t>
            </a:r>
            <a:r>
              <a:rPr kumimoji="0" lang="ja-JP" altLang="en-US"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内の飲食店（</a:t>
            </a:r>
            <a:r>
              <a:rPr kumimoji="0" lang="en-US" altLang="ja-JP"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40</a:t>
            </a:r>
            <a:r>
              <a:rPr kumimoji="0" lang="ja-JP" altLang="en-US"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件）を</a:t>
            </a:r>
            <a:r>
              <a:rPr kumimoji="0" lang="ja-JP" altLang="en-US" sz="18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特集し、施設側オフィシャルホームページとも相互に</a:t>
            </a:r>
            <a:r>
              <a:rPr kumimoji="0" lang="ja-JP" altLang="en-US"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リンク</a:t>
            </a:r>
            <a:r>
              <a:rPr kumimoji="0" lang="ja-JP" altLang="en-US" sz="18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800" b="1" kern="0" dirty="0" err="1"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GoogleAdwords</a:t>
            </a:r>
            <a:r>
              <a:rPr kumimoji="0" lang="ja-JP" altLang="en-US" sz="18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r>
              <a:rPr kumimoji="0" lang="en-US" altLang="ja-JP" sz="1800" b="1" kern="0" dirty="0" err="1">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facebook</a:t>
            </a:r>
            <a:r>
              <a:rPr kumimoji="0" lang="ja-JP" altLang="en-US" sz="18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等の外部広告運用も弊社で</a:t>
            </a:r>
            <a:r>
              <a:rPr kumimoji="0" lang="ja-JP" altLang="en-US" sz="18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サポート</a:t>
            </a:r>
            <a:endPar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p:txBody>
          <a:bodyPr/>
          <a:lstStyle/>
          <a:p>
            <a:r>
              <a:rPr lang="ja-JP" altLang="en-US" sz="1600" dirty="0" smtClean="0"/>
              <a:t>商業施設</a:t>
            </a:r>
            <a:r>
              <a:rPr lang="ja-JP" altLang="en-US" sz="1600" dirty="0"/>
              <a:t>における</a:t>
            </a:r>
            <a:r>
              <a:rPr lang="ja-JP" altLang="en-US" dirty="0"/>
              <a:t>　「ヒトサラ</a:t>
            </a:r>
            <a:r>
              <a:rPr lang="ja-JP" altLang="en-US" dirty="0" smtClean="0"/>
              <a:t>」導入事例 ②</a:t>
            </a:r>
            <a:r>
              <a:rPr lang="ja-JP" altLang="en-US" dirty="0"/>
              <a:t>　</a:t>
            </a:r>
            <a:endParaRPr kumimoji="1" lang="ja-JP" altLang="en-US" dirty="0"/>
          </a:p>
        </p:txBody>
      </p:sp>
      <p:sp>
        <p:nvSpPr>
          <p:cNvPr id="8" name="テキスト ボックス 7"/>
          <p:cNvSpPr txBox="1"/>
          <p:nvPr/>
        </p:nvSpPr>
        <p:spPr>
          <a:xfrm>
            <a:off x="6625282" y="7189304"/>
            <a:ext cx="3096344" cy="404726"/>
          </a:xfrm>
          <a:prstGeom prst="rect">
            <a:avLst/>
          </a:prstGeom>
          <a:noFill/>
        </p:spPr>
        <p:txBody>
          <a:bodyPr wrap="square" rtlCol="0">
            <a:spAutoFit/>
          </a:bodyPr>
          <a:lstStyle/>
          <a:p>
            <a:r>
              <a:rPr lang="en-US" altLang="ja-JP" sz="1015" dirty="0">
                <a:latin typeface="Meiryo UI" panose="020B0604030504040204" pitchFamily="50" charset="-128"/>
                <a:ea typeface="Meiryo UI" panose="020B0604030504040204" pitchFamily="50" charset="-128"/>
                <a:hlinkClick r:id="rId3"/>
              </a:rPr>
              <a:t>https://hitosara.com/areaguide/dainagoya</a:t>
            </a:r>
            <a:r>
              <a:rPr lang="en-US" altLang="ja-JP" sz="1015" dirty="0" smtClean="0">
                <a:latin typeface="Meiryo UI" panose="020B0604030504040204" pitchFamily="50" charset="-128"/>
                <a:ea typeface="Meiryo UI" panose="020B0604030504040204" pitchFamily="50" charset="-128"/>
                <a:hlinkClick r:id="rId3"/>
              </a:rPr>
              <a:t>/</a:t>
            </a:r>
            <a:endParaRPr lang="en-US" altLang="ja-JP" sz="1015" dirty="0" smtClean="0">
              <a:latin typeface="Meiryo UI" panose="020B0604030504040204" pitchFamily="50" charset="-128"/>
              <a:ea typeface="Meiryo UI" panose="020B0604030504040204" pitchFamily="50" charset="-128"/>
            </a:endParaRPr>
          </a:p>
          <a:p>
            <a:endParaRPr lang="en-US" altLang="ja-JP" sz="1015" dirty="0" smtClean="0"/>
          </a:p>
        </p:txBody>
      </p:sp>
      <p:sp>
        <p:nvSpPr>
          <p:cNvPr id="9" name="正方形/長方形 8"/>
          <p:cNvSpPr/>
          <p:nvPr/>
        </p:nvSpPr>
        <p:spPr>
          <a:xfrm>
            <a:off x="360587" y="1876777"/>
            <a:ext cx="1968829" cy="307777"/>
          </a:xfrm>
          <a:prstGeom prst="rect">
            <a:avLst/>
          </a:prstGeom>
        </p:spPr>
        <p:txBody>
          <a:bodyPr wrap="square">
            <a:spAutoFit/>
          </a:bodyPr>
          <a:lstStyle/>
          <a:p>
            <a:pPr marL="285750" indent="-285750" defTabSz="1008126" fontAlgn="base">
              <a:spcBef>
                <a:spcPct val="0"/>
              </a:spcBef>
              <a:spcAft>
                <a:spcPct val="0"/>
              </a:spcAft>
              <a:buClr>
                <a:srgbClr val="C00000"/>
              </a:buClr>
              <a:buFont typeface="Wingdings" panose="05000000000000000000" pitchFamily="2" charset="2"/>
              <a:buChar char="l"/>
              <a:defRPr/>
            </a:pPr>
            <a:r>
              <a:rPr kumimoji="0" lang="en-US" altLang="ja-JP" sz="14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TOP</a:t>
            </a:r>
            <a:r>
              <a:rPr kumimoji="0" lang="ja-JP" altLang="en-US" sz="14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ページ内バナー</a:t>
            </a:r>
            <a:endParaRPr kumimoji="0" lang="ja-JP" altLang="en-US" sz="14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60587" y="4110164"/>
            <a:ext cx="1968829" cy="307777"/>
          </a:xfrm>
          <a:prstGeom prst="rect">
            <a:avLst/>
          </a:prstGeom>
        </p:spPr>
        <p:txBody>
          <a:bodyPr wrap="square">
            <a:spAutoFit/>
          </a:bodyPr>
          <a:lstStyle/>
          <a:p>
            <a:pPr marL="285750" indent="-285750" defTabSz="1008126" fontAlgn="base">
              <a:spcBef>
                <a:spcPct val="0"/>
              </a:spcBef>
              <a:spcAft>
                <a:spcPct val="0"/>
              </a:spcAft>
              <a:buClr>
                <a:srgbClr val="C00000"/>
              </a:buClr>
              <a:buFont typeface="Wingdings" panose="05000000000000000000" pitchFamily="2" charset="2"/>
              <a:buChar char="l"/>
              <a:defRPr/>
            </a:pPr>
            <a:r>
              <a:rPr kumimoji="0" lang="ja-JP" altLang="en-US" sz="14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エリアグルメガイド</a:t>
            </a:r>
          </a:p>
        </p:txBody>
      </p:sp>
      <p:sp>
        <p:nvSpPr>
          <p:cNvPr id="7" name="二等辺三角形 6"/>
          <p:cNvSpPr/>
          <p:nvPr/>
        </p:nvSpPr>
        <p:spPr>
          <a:xfrm rot="5400000">
            <a:off x="4144728" y="2903851"/>
            <a:ext cx="789008" cy="24447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p:cNvSpPr/>
          <p:nvPr/>
        </p:nvSpPr>
        <p:spPr>
          <a:xfrm rot="5400000">
            <a:off x="4452356" y="2903851"/>
            <a:ext cx="789008" cy="24447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p:cNvSpPr/>
          <p:nvPr/>
        </p:nvSpPr>
        <p:spPr>
          <a:xfrm rot="5400000">
            <a:off x="4144728" y="5709081"/>
            <a:ext cx="789008" cy="24447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p:nvSpPr>
        <p:spPr>
          <a:xfrm rot="5400000">
            <a:off x="4452356" y="5709081"/>
            <a:ext cx="789008" cy="24447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284975" y="1876777"/>
            <a:ext cx="1968829" cy="307777"/>
          </a:xfrm>
          <a:prstGeom prst="rect">
            <a:avLst/>
          </a:prstGeom>
        </p:spPr>
        <p:txBody>
          <a:bodyPr wrap="square">
            <a:spAutoFit/>
          </a:bodyPr>
          <a:lstStyle/>
          <a:p>
            <a:pPr marL="285750" indent="-285750" defTabSz="1008126" fontAlgn="base">
              <a:spcBef>
                <a:spcPct val="0"/>
              </a:spcBef>
              <a:spcAft>
                <a:spcPct val="0"/>
              </a:spcAft>
              <a:buClr>
                <a:srgbClr val="C00000"/>
              </a:buClr>
              <a:buFont typeface="Wingdings" panose="05000000000000000000" pitchFamily="2" charset="2"/>
              <a:buChar char="l"/>
              <a:defRPr/>
            </a:pPr>
            <a:r>
              <a:rPr kumimoji="0" lang="ja-JP" altLang="en-US" sz="14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特集ページ</a:t>
            </a:r>
            <a:endParaRPr kumimoji="0" lang="ja-JP" altLang="en-US" sz="14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67991" y="2195836"/>
            <a:ext cx="2921607" cy="3529011"/>
          </a:xfrm>
          <a:prstGeom prst="rect">
            <a:avLst/>
          </a:prstGeom>
          <a:ln>
            <a:solidFill>
              <a:schemeClr val="bg1">
                <a:lumMod val="75000"/>
              </a:schemeClr>
            </a:solidFill>
          </a:ln>
        </p:spPr>
      </p:pic>
      <p:pic>
        <p:nvPicPr>
          <p:cNvPr id="20" name="図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74547" y="4759015"/>
            <a:ext cx="2777194" cy="2448272"/>
          </a:xfrm>
          <a:prstGeom prst="rect">
            <a:avLst/>
          </a:prstGeom>
          <a:ln>
            <a:solidFill>
              <a:schemeClr val="bg1">
                <a:lumMod val="75000"/>
              </a:schemeClr>
            </a:solidFill>
          </a:ln>
        </p:spPr>
      </p:pic>
      <p:sp>
        <p:nvSpPr>
          <p:cNvPr id="21" name="正方形/長方形 20"/>
          <p:cNvSpPr/>
          <p:nvPr/>
        </p:nvSpPr>
        <p:spPr>
          <a:xfrm>
            <a:off x="5467991" y="5918046"/>
            <a:ext cx="1482842" cy="307777"/>
          </a:xfrm>
          <a:prstGeom prst="rect">
            <a:avLst/>
          </a:prstGeom>
        </p:spPr>
        <p:txBody>
          <a:bodyPr wrap="square">
            <a:spAutoFit/>
          </a:bodyPr>
          <a:lstStyle/>
          <a:p>
            <a:pPr marL="285750" indent="-285750" defTabSz="1008126" fontAlgn="base">
              <a:spcBef>
                <a:spcPct val="0"/>
              </a:spcBef>
              <a:spcAft>
                <a:spcPct val="0"/>
              </a:spcAft>
              <a:buClr>
                <a:srgbClr val="C00000"/>
              </a:buClr>
              <a:buFont typeface="Wingdings" panose="05000000000000000000" pitchFamily="2" charset="2"/>
              <a:buChar char="l"/>
              <a:defRPr/>
            </a:pPr>
            <a:r>
              <a:rPr kumimoji="0" lang="ja-JP" altLang="en-US" sz="1400"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各店舗ページ</a:t>
            </a:r>
            <a:endParaRPr kumimoji="0" lang="ja-JP" altLang="en-US" sz="1400"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2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78410" y="4433416"/>
            <a:ext cx="2095814" cy="2773871"/>
          </a:xfrm>
          <a:prstGeom prst="rect">
            <a:avLst/>
          </a:prstGeom>
          <a:ln>
            <a:solidFill>
              <a:schemeClr val="bg1">
                <a:lumMod val="75000"/>
              </a:schemeClr>
            </a:solidFill>
          </a:ln>
        </p:spPr>
      </p:pic>
      <p:pic>
        <p:nvPicPr>
          <p:cNvPr id="24" name="図 2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5814" y="2271600"/>
            <a:ext cx="3127205" cy="1368152"/>
          </a:xfrm>
          <a:prstGeom prst="rect">
            <a:avLst/>
          </a:prstGeom>
          <a:ln>
            <a:solidFill>
              <a:schemeClr val="bg1">
                <a:lumMod val="75000"/>
              </a:schemeClr>
            </a:solidFill>
          </a:ln>
        </p:spPr>
      </p:pic>
    </p:spTree>
    <p:extLst>
      <p:ext uri="{BB962C8B-B14F-4D97-AF65-F5344CB8AC3E}">
        <p14:creationId xmlns:p14="http://schemas.microsoft.com/office/powerpoint/2010/main" val="42749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1800" dirty="0"/>
              <a:t>店舗公式アプリ作成サービス　</a:t>
            </a:r>
            <a:r>
              <a:rPr lang="ja-JP" altLang="en-US" dirty="0" smtClean="0"/>
              <a:t>「</a:t>
            </a:r>
            <a:r>
              <a:rPr lang="en-US" altLang="ja-JP" dirty="0"/>
              <a:t>UPLink</a:t>
            </a:r>
            <a:r>
              <a:rPr lang="ja-JP" altLang="en-US" dirty="0" smtClean="0"/>
              <a:t>」</a:t>
            </a:r>
            <a:endParaRPr kumimoji="1" lang="ja-JP" altLang="en-US" dirty="0"/>
          </a:p>
        </p:txBody>
      </p:sp>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6686" y="4720238"/>
            <a:ext cx="6726272" cy="2588785"/>
          </a:xfrm>
          <a:prstGeom prst="rect">
            <a:avLst/>
          </a:prstGeom>
        </p:spPr>
      </p:pic>
      <p:grpSp>
        <p:nvGrpSpPr>
          <p:cNvPr id="3" name="グループ化 2"/>
          <p:cNvGrpSpPr/>
          <p:nvPr/>
        </p:nvGrpSpPr>
        <p:grpSpPr>
          <a:xfrm>
            <a:off x="360515" y="1969760"/>
            <a:ext cx="2712006" cy="5339263"/>
            <a:chOff x="576610" y="1526057"/>
            <a:chExt cx="2712006" cy="5339263"/>
          </a:xfrm>
        </p:grpSpPr>
        <p:pic>
          <p:nvPicPr>
            <p:cNvPr id="14" name="図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6610" y="1526057"/>
              <a:ext cx="2712006" cy="5339263"/>
            </a:xfrm>
            <a:prstGeom prst="rect">
              <a:avLst/>
            </a:prstGeom>
          </p:spPr>
        </p:pic>
        <p:pic>
          <p:nvPicPr>
            <p:cNvPr id="17" name="図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925" y="2238665"/>
              <a:ext cx="2228794" cy="3964282"/>
            </a:xfrm>
            <a:prstGeom prst="rect">
              <a:avLst/>
            </a:prstGeom>
          </p:spPr>
        </p:pic>
      </p:grpSp>
      <p:sp>
        <p:nvSpPr>
          <p:cNvPr id="21" name="正方形/長方形 20"/>
          <p:cNvSpPr/>
          <p:nvPr/>
        </p:nvSpPr>
        <p:spPr>
          <a:xfrm>
            <a:off x="4291373" y="2421239"/>
            <a:ext cx="4367874" cy="2185214"/>
          </a:xfrm>
          <a:prstGeom prst="rect">
            <a:avLst/>
          </a:prstGeom>
        </p:spPr>
        <p:txBody>
          <a:bodyPr wrap="square">
            <a:spAutoFit/>
          </a:bodyPr>
          <a:lstStyle/>
          <a:p>
            <a:r>
              <a:rPr lang="ja-JP" altLang="en-US" sz="1800" b="1" dirty="0" smtClean="0">
                <a:solidFill>
                  <a:srgbClr val="A50021"/>
                </a:solidFill>
                <a:latin typeface="Meiryo UI" panose="020B0604030504040204" pitchFamily="50" charset="-128"/>
                <a:ea typeface="Meiryo UI" panose="020B0604030504040204" pitchFamily="50" charset="-128"/>
              </a:rPr>
              <a:t>１．お客様の待受画面</a:t>
            </a:r>
          </a:p>
          <a:p>
            <a:r>
              <a:rPr lang="ja-JP" altLang="en-US" sz="1400" dirty="0" smtClean="0">
                <a:latin typeface="Meiryo UI" panose="020B0604030504040204" pitchFamily="50" charset="-128"/>
                <a:ea typeface="Meiryo UI" panose="020B0604030504040204" pitchFamily="50" charset="-128"/>
              </a:rPr>
              <a:t>　　 　認知効果が高く、貴店とお客様は常に身近な存在に</a:t>
            </a:r>
            <a:endParaRPr lang="en-US" altLang="ja-JP" sz="1400"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ja-JP" altLang="en-US" sz="1800" b="1" dirty="0" smtClean="0">
                <a:solidFill>
                  <a:srgbClr val="A50021"/>
                </a:solidFill>
                <a:latin typeface="Meiryo UI" panose="020B0604030504040204" pitchFamily="50" charset="-128"/>
                <a:ea typeface="Meiryo UI" panose="020B0604030504040204" pitchFamily="50" charset="-128"/>
              </a:rPr>
              <a:t>２．ダイレクトに届く集客！</a:t>
            </a:r>
            <a:endParaRPr lang="en-US" altLang="ja-JP" sz="1800" b="1" dirty="0" smtClean="0">
              <a:solidFill>
                <a:srgbClr val="A50021"/>
              </a:solidFill>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プッシュ通知とスタンプカードで集客促進に</a:t>
            </a:r>
            <a:endParaRPr lang="en-US" altLang="ja-JP" sz="14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b="1" dirty="0" smtClean="0">
                <a:solidFill>
                  <a:srgbClr val="A50021"/>
                </a:solidFill>
                <a:latin typeface="Meiryo UI" panose="020B0604030504040204" pitchFamily="50" charset="-128"/>
                <a:ea typeface="Meiryo UI" panose="020B0604030504040204" pitchFamily="50" charset="-128"/>
              </a:rPr>
              <a:t>３．お店情報まで１アクション</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アプリアイコンをタップするだけで情報が表示</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186686" y="1044421"/>
            <a:ext cx="6431844" cy="507831"/>
          </a:xfrm>
          <a:prstGeom prst="rect">
            <a:avLst/>
          </a:prstGeom>
          <a:noFill/>
          <a:ln w="19050">
            <a:noFill/>
          </a:ln>
        </p:spPr>
        <p:txBody>
          <a:bodyPr wrap="square" rtlCol="0">
            <a:spAutoFit/>
          </a:bodyPr>
          <a:lstStyle/>
          <a:p>
            <a:pPr eaLnBrk="1" fontAlgn="auto" hangingPunct="1">
              <a:lnSpc>
                <a:spcPct val="150000"/>
              </a:lnSpc>
              <a:spcBef>
                <a:spcPts val="0"/>
              </a:spcBef>
              <a:spcAft>
                <a:spcPts val="0"/>
              </a:spcAft>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施設のリピーター作りや、販促、</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CS</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向上のための公式アプリ作成</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1" name="テキスト ボックス 10"/>
          <p:cNvSpPr txBox="1"/>
          <p:nvPr/>
        </p:nvSpPr>
        <p:spPr>
          <a:xfrm>
            <a:off x="3715309" y="1927847"/>
            <a:ext cx="3096344" cy="312612"/>
          </a:xfrm>
          <a:prstGeom prst="rect">
            <a:avLst/>
          </a:prstGeom>
          <a:solidFill>
            <a:srgbClr val="C00000"/>
          </a:solidFill>
        </p:spPr>
        <p:txBody>
          <a:bodyPr wrap="square" lIns="144000" rtlCol="0" anchor="ctr">
            <a:noAutofit/>
          </a:bodyPr>
          <a:lstStyle/>
          <a:p>
            <a:pPr marL="0" marR="0" lvl="0" indent="0" defTabSz="914400" eaLnBrk="1" fontAlgn="auto" latinLnBrk="0" hangingPunct="1">
              <a:spcBef>
                <a:spcPts val="0"/>
              </a:spcBef>
              <a:spcAft>
                <a:spcPts val="0"/>
              </a:spcAft>
              <a:buClrTx/>
              <a:buSzTx/>
              <a:buFontTx/>
              <a:buNone/>
              <a:tabLst/>
              <a:defRPr/>
            </a:pPr>
            <a:r>
              <a:rPr kumimoji="0" lang="en-US" altLang="ja-JP" sz="1600" b="1" i="0" u="none" strike="noStrike" kern="0" cap="none" spc="0" normalizeH="0" baseline="0" noProof="0" dirty="0" err="1" smtClean="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UPLink</a:t>
            </a:r>
            <a:r>
              <a:rPr kumimoji="0" lang="ja-JP" altLang="en-US" sz="16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が選ばれ３つのポイント</a:t>
            </a:r>
          </a:p>
        </p:txBody>
      </p:sp>
      <p:pic>
        <p:nvPicPr>
          <p:cNvPr id="4" name="図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0515" y="1067089"/>
            <a:ext cx="2310865" cy="404402"/>
          </a:xfrm>
          <a:prstGeom prst="rect">
            <a:avLst/>
          </a:prstGeom>
        </p:spPr>
      </p:pic>
    </p:spTree>
    <p:extLst>
      <p:ext uri="{BB962C8B-B14F-4D97-AF65-F5344CB8AC3E}">
        <p14:creationId xmlns:p14="http://schemas.microsoft.com/office/powerpoint/2010/main" val="732631588"/>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720626" y="3303101"/>
            <a:ext cx="5686053" cy="3431709"/>
          </a:xfrm>
          <a:prstGeom prst="rect">
            <a:avLst/>
          </a:prstGeom>
        </p:spPr>
        <p:txBody>
          <a:bodyPr wrap="square">
            <a:spAutoFit/>
          </a:bodyPr>
          <a:lstStyle/>
          <a:p>
            <a:pPr defTabSz="1008126" fontAlgn="base">
              <a:lnSpc>
                <a:spcPct val="150000"/>
              </a:lnSpc>
              <a:spcBef>
                <a:spcPct val="0"/>
              </a:spcBef>
              <a:spcAft>
                <a:spcPct val="0"/>
              </a:spcAft>
              <a:defRPr/>
            </a:pPr>
            <a:r>
              <a:rPr kumimoji="0" lang="ja-JP" altLang="en-US" b="1" kern="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アプリ</a:t>
            </a:r>
            <a:r>
              <a:rPr kumimoji="0" lang="ja-JP" altLang="en-US"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の主な機能</a:t>
            </a:r>
            <a:endParaRPr kumimoji="0" lang="en-US" altLang="ja-JP" b="1"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marL="441325" indent="-258763" defTabSz="1008126" fontAlgn="base">
              <a:lnSpc>
                <a:spcPct val="150000"/>
              </a:lnSpc>
              <a:spcBef>
                <a:spcPct val="0"/>
              </a:spcBef>
              <a:spcAft>
                <a:spcPts val="600"/>
              </a:spcAft>
              <a:buFont typeface="Wingdings" panose="05000000000000000000" pitchFamily="2" charset="2"/>
              <a:buChar char="Ø"/>
              <a:defRPr/>
            </a:pPr>
            <a:r>
              <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アプリ限定クーポンの配信　例）</a:t>
            </a:r>
            <a:r>
              <a:rPr kumimoji="0" lang="en-US" altLang="ja-JP"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飲食代○</a:t>
            </a:r>
            <a:r>
              <a:rPr kumimoji="0" lang="en-US" altLang="ja-JP"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割引</a:t>
            </a:r>
            <a:endParaRPr kumimoji="0" lang="en-US" altLang="ja-JP"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marL="441325" indent="-258763" defTabSz="1008126" fontAlgn="base">
              <a:lnSpc>
                <a:spcPct val="150000"/>
              </a:lnSpc>
              <a:spcBef>
                <a:spcPct val="0"/>
              </a:spcBef>
              <a:spcAft>
                <a:spcPts val="600"/>
              </a:spcAft>
              <a:buFont typeface="Wingdings" panose="05000000000000000000" pitchFamily="2" charset="2"/>
              <a:buChar char="Ø"/>
              <a:defRPr/>
            </a:pPr>
            <a:r>
              <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来店時のアプリスタンプ付与</a:t>
            </a:r>
            <a:endParaRPr kumimoji="0" lang="en-US" altLang="ja-JP"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marL="441325" indent="-258763" defTabSz="1008126" fontAlgn="base">
              <a:lnSpc>
                <a:spcPct val="150000"/>
              </a:lnSpc>
              <a:spcBef>
                <a:spcPct val="0"/>
              </a:spcBef>
              <a:spcAft>
                <a:spcPts val="600"/>
              </a:spcAft>
              <a:buFont typeface="Wingdings" panose="05000000000000000000" pitchFamily="2" charset="2"/>
              <a:buChar char="Ø"/>
              <a:defRPr/>
            </a:pPr>
            <a:r>
              <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ヒトサラページの閲覧</a:t>
            </a:r>
            <a:endParaRPr kumimoji="0" lang="en-US" altLang="ja-JP"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marL="441325" indent="-258763" defTabSz="1008126" fontAlgn="base">
              <a:lnSpc>
                <a:spcPct val="150000"/>
              </a:lnSpc>
              <a:spcBef>
                <a:spcPct val="0"/>
              </a:spcBef>
              <a:spcAft>
                <a:spcPts val="600"/>
              </a:spcAft>
              <a:buFont typeface="Wingdings" panose="05000000000000000000" pitchFamily="2" charset="2"/>
              <a:buChar char="Ø"/>
              <a:defRPr/>
            </a:pPr>
            <a:r>
              <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専用予約サイト「ダイニングリザーブ」へのアクセス</a:t>
            </a:r>
            <a:endParaRPr kumimoji="0" lang="en-US" altLang="ja-JP"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marL="441325" indent="-258763" defTabSz="1008126" fontAlgn="base">
              <a:spcBef>
                <a:spcPct val="0"/>
              </a:spcBef>
              <a:spcAft>
                <a:spcPts val="600"/>
              </a:spcAft>
              <a:buFont typeface="Wingdings" panose="05000000000000000000" pitchFamily="2" charset="2"/>
              <a:buChar char="Ø"/>
              <a:defRPr/>
            </a:pPr>
            <a:r>
              <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スタンプカード</a:t>
            </a:r>
          </a:p>
          <a:p>
            <a:pPr marL="533400" defTabSz="1008126" fontAlgn="base">
              <a:spcBef>
                <a:spcPct val="0"/>
              </a:spcBef>
              <a:spcAft>
                <a:spcPct val="0"/>
              </a:spcAft>
              <a:defRPr/>
            </a:pPr>
            <a:r>
              <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来店時に、各店舗内に設置された</a:t>
            </a:r>
            <a:r>
              <a:rPr kumimoji="0" lang="en-US" altLang="ja-JP"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kumimoji="0" lang="ja-JP" altLang="en-US" sz="1800" kern="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コードを読み取ることでスタンプが貯まり、一定数貯まると特典と交換</a:t>
            </a:r>
          </a:p>
        </p:txBody>
      </p:sp>
      <p:sp>
        <p:nvSpPr>
          <p:cNvPr id="2" name="タイトル 1"/>
          <p:cNvSpPr>
            <a:spLocks noGrp="1"/>
          </p:cNvSpPr>
          <p:nvPr>
            <p:ph type="title"/>
          </p:nvPr>
        </p:nvSpPr>
        <p:spPr/>
        <p:txBody>
          <a:bodyPr/>
          <a:lstStyle/>
          <a:p>
            <a:r>
              <a:rPr lang="ja-JP" altLang="en-US" dirty="0"/>
              <a:t>　「</a:t>
            </a:r>
            <a:r>
              <a:rPr lang="en-US" altLang="ja-JP" dirty="0" smtClean="0"/>
              <a:t>UPLink</a:t>
            </a:r>
            <a:r>
              <a:rPr lang="ja-JP" altLang="en-US" dirty="0"/>
              <a:t>」　</a:t>
            </a:r>
            <a:r>
              <a:rPr lang="ja-JP" altLang="en-US" dirty="0" smtClean="0"/>
              <a:t>導入事例</a:t>
            </a:r>
            <a:endParaRPr lang="ja-JP" altLang="en-US" dirty="0"/>
          </a:p>
        </p:txBody>
      </p:sp>
      <p:pic>
        <p:nvPicPr>
          <p:cNvPr id="5" name="図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8060" y="2084835"/>
            <a:ext cx="2880522" cy="1165439"/>
          </a:xfrm>
          <a:prstGeom prst="rect">
            <a:avLst/>
          </a:prstGeom>
        </p:spPr>
      </p:pic>
      <p:sp>
        <p:nvSpPr>
          <p:cNvPr id="9" name="テキスト ボックス 8"/>
          <p:cNvSpPr txBox="1"/>
          <p:nvPr/>
        </p:nvSpPr>
        <p:spPr>
          <a:xfrm>
            <a:off x="425578" y="1032855"/>
            <a:ext cx="9307317" cy="646331"/>
          </a:xfrm>
          <a:prstGeom prst="rect">
            <a:avLst/>
          </a:prstGeom>
          <a:noFill/>
        </p:spPr>
        <p:txBody>
          <a:bodyPr wrap="square" rtlCol="0">
            <a:spAutoFit/>
          </a:bodyPr>
          <a:lstStyle/>
          <a:p>
            <a:pPr algn="ct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日本最大級のレストラン街「あべのハルカスダイニング」の</a:t>
            </a:r>
            <a:endPar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更なる集客力アップと認知度向上のため、スマホ向け専用アプリを導入</a:t>
            </a:r>
          </a:p>
        </p:txBody>
      </p:sp>
      <p:grpSp>
        <p:nvGrpSpPr>
          <p:cNvPr id="7" name="グループ化 6"/>
          <p:cNvGrpSpPr/>
          <p:nvPr/>
        </p:nvGrpSpPr>
        <p:grpSpPr>
          <a:xfrm>
            <a:off x="6841306" y="1980431"/>
            <a:ext cx="2595250" cy="4972134"/>
            <a:chOff x="7057330" y="2268463"/>
            <a:chExt cx="2379226" cy="4684102"/>
          </a:xfrm>
        </p:grpSpPr>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330" y="2268463"/>
              <a:ext cx="2379226" cy="4684102"/>
            </a:xfrm>
            <a:prstGeom prst="rect">
              <a:avLst/>
            </a:prstGeom>
          </p:spPr>
        </p:pic>
        <p:pic>
          <p:nvPicPr>
            <p:cNvPr id="6" name="図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01346" y="2992353"/>
              <a:ext cx="1944216" cy="3312140"/>
            </a:xfrm>
            <a:prstGeom prst="rect">
              <a:avLst/>
            </a:prstGeom>
          </p:spPr>
        </p:pic>
      </p:grpSp>
    </p:spTree>
    <p:extLst>
      <p:ext uri="{BB962C8B-B14F-4D97-AF65-F5344CB8AC3E}">
        <p14:creationId xmlns:p14="http://schemas.microsoft.com/office/powerpoint/2010/main" val="259138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「香り」マーケティング</a:t>
            </a:r>
            <a:br>
              <a:rPr lang="ja-JP" altLang="en-US" dirty="0"/>
            </a:br>
            <a:endParaRPr kumimoji="1" lang="ja-JP" altLang="en-US" dirty="0"/>
          </a:p>
        </p:txBody>
      </p:sp>
      <p:sp>
        <p:nvSpPr>
          <p:cNvPr id="3078" name="テキスト ボックス 20"/>
          <p:cNvSpPr txBox="1">
            <a:spLocks noChangeArrowheads="1"/>
          </p:cNvSpPr>
          <p:nvPr/>
        </p:nvSpPr>
        <p:spPr bwMode="auto">
          <a:xfrm>
            <a:off x="504825" y="1008353"/>
            <a:ext cx="91839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1008126" eaLnBrk="1" fontAlgn="base" hangingPunct="1">
              <a:spcBef>
                <a:spcPct val="0"/>
              </a:spcBef>
              <a:spcAft>
                <a:spcPct val="0"/>
              </a:spcAft>
              <a:buNone/>
              <a:defRPr/>
            </a:pP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風除室、パウダールーム、女性用トイレ等で、「</a:t>
            </a:r>
            <a:r>
              <a:rPr lang="ja-JP" altLang="en-US"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香り」による</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ブランドイメージアップを図り、他施設と</a:t>
            </a:r>
            <a:r>
              <a:rPr lang="ja-JP" altLang="en-US"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差別化を。</a:t>
            </a:r>
            <a:endParaRPr lang="ja-JP" altLang="en-US"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8561" y="1781934"/>
            <a:ext cx="4248472" cy="5590095"/>
          </a:xfrm>
          <a:prstGeom prst="rect">
            <a:avLst/>
          </a:prstGeom>
        </p:spPr>
      </p:pic>
      <p:sp>
        <p:nvSpPr>
          <p:cNvPr id="5" name="正方形/長方形 4"/>
          <p:cNvSpPr/>
          <p:nvPr/>
        </p:nvSpPr>
        <p:spPr>
          <a:xfrm>
            <a:off x="504825" y="1898689"/>
            <a:ext cx="5031482" cy="2754600"/>
          </a:xfrm>
          <a:prstGeom prst="rect">
            <a:avLst/>
          </a:prstGeom>
        </p:spPr>
        <p:txBody>
          <a:bodyPr wrap="square">
            <a:spAutoFit/>
          </a:bodyPr>
          <a:lstStyle/>
          <a:p>
            <a:pPr>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マイクロフレグランスは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米国</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ProliTEC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の製品で、</a:t>
            </a:r>
          </a:p>
          <a:p>
            <a:pPr>
              <a:lnSpc>
                <a:spcPct val="150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現在</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90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国以上で事業展開し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で最も成功して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spcAft>
                <a:spcPts val="600"/>
              </a:spcAf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フレグランスサービス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拡散能力や芳香消臭能力が評価され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の大型ホテルやアミューズメント施設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、アパレルショップ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などで採用されています。</a:t>
            </a:r>
          </a:p>
          <a:p>
            <a:pPr>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日本国内ではブランド店舗、百貨店やアパレルショップ、</a:t>
            </a:r>
          </a:p>
          <a:p>
            <a:pPr>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高級車正規ディーラーなどだけでなく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、フィットネスクラブ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などでも採用されています。</a:t>
            </a:r>
          </a:p>
        </p:txBody>
      </p:sp>
      <p:pic>
        <p:nvPicPr>
          <p:cNvPr id="17" name="Picture 4" descr="http://fragrancemarketing.jp/image/prolitec/airq_55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0666" y="4784679"/>
            <a:ext cx="1603403" cy="18038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fragrancemarketing.jp/image/prolitec/airq_120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96890" y="4912723"/>
            <a:ext cx="1369184" cy="15403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613" y="6813969"/>
            <a:ext cx="3238680" cy="567062"/>
          </a:xfrm>
          <a:prstGeom prst="rect">
            <a:avLst/>
          </a:prstGeom>
          <a:noFill/>
          <a:ln w="9525">
            <a:noFill/>
            <a:miter lim="800000"/>
            <a:headEnd/>
            <a:tailEnd/>
          </a:ln>
        </p:spPr>
      </p:pic>
    </p:spTree>
    <p:extLst>
      <p:ext uri="{BB962C8B-B14F-4D97-AF65-F5344CB8AC3E}">
        <p14:creationId xmlns:p14="http://schemas.microsoft.com/office/powerpoint/2010/main" val="2867336166"/>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60054" y="80513"/>
            <a:ext cx="6384097" cy="525088"/>
          </a:xfrm>
        </p:spPr>
        <p:txBody>
          <a:bodyPr/>
          <a:lstStyle/>
          <a:p>
            <a:r>
              <a:rPr lang="ja-JP" altLang="en-US" sz="1800" dirty="0">
                <a:solidFill>
                  <a:srgbClr val="C0504D">
                    <a:lumMod val="75000"/>
                  </a:srgbClr>
                </a:solidFill>
              </a:rPr>
              <a:t>「香り」</a:t>
            </a:r>
            <a:r>
              <a:rPr lang="ja-JP" altLang="en-US" sz="1800" dirty="0" smtClean="0">
                <a:solidFill>
                  <a:srgbClr val="C0504D">
                    <a:lumMod val="75000"/>
                  </a:srgbClr>
                </a:solidFill>
              </a:rPr>
              <a:t>マーケティング事例 ①</a:t>
            </a:r>
            <a:r>
              <a:rPr lang="ja-JP" altLang="en-US" sz="2400" dirty="0">
                <a:solidFill>
                  <a:srgbClr val="C0504D">
                    <a:lumMod val="75000"/>
                  </a:srgbClr>
                </a:solidFill>
              </a:rPr>
              <a:t>　</a:t>
            </a:r>
            <a:r>
              <a:rPr lang="en-US" altLang="ja-JP" sz="2400" dirty="0" smtClean="0">
                <a:solidFill>
                  <a:srgbClr val="C0504D">
                    <a:lumMod val="75000"/>
                  </a:srgbClr>
                </a:solidFill>
              </a:rPr>
              <a:t>[</a:t>
            </a:r>
            <a:r>
              <a:rPr lang="ja-JP" altLang="en-US" sz="2400" dirty="0" smtClean="0">
                <a:solidFill>
                  <a:srgbClr val="C0504D">
                    <a:lumMod val="75000"/>
                  </a:srgbClr>
                </a:solidFill>
              </a:rPr>
              <a:t>グランツリー武蔵小杉</a:t>
            </a:r>
            <a:r>
              <a:rPr lang="en-US" altLang="ja-JP" sz="2400" dirty="0" smtClean="0">
                <a:solidFill>
                  <a:srgbClr val="C0504D">
                    <a:lumMod val="75000"/>
                  </a:srgbClr>
                </a:solidFill>
              </a:rPr>
              <a:t>]</a:t>
            </a:r>
            <a:endParaRPr kumimoji="1" lang="ja-JP" altLang="en-US" dirty="0"/>
          </a:p>
        </p:txBody>
      </p:sp>
      <p:pic>
        <p:nvPicPr>
          <p:cNvPr id="7" name="図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9346" y="1397924"/>
            <a:ext cx="1741415" cy="1015825"/>
          </a:xfrm>
          <a:prstGeom prst="rect">
            <a:avLst/>
          </a:prstGeom>
        </p:spPr>
      </p:pic>
      <p:sp>
        <p:nvSpPr>
          <p:cNvPr id="9" name="正方形/長方形 8"/>
          <p:cNvSpPr/>
          <p:nvPr/>
        </p:nvSpPr>
        <p:spPr>
          <a:xfrm>
            <a:off x="864642" y="2340471"/>
            <a:ext cx="2520280"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rPr>
              <a:t>導入機種 </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Air/Q550 </a:t>
            </a:r>
            <a:r>
              <a:rPr lang="en-US" altLang="ja-JP" sz="1050" dirty="0" smtClean="0">
                <a:latin typeface="Meiryo UI" panose="020B0604030504040204" pitchFamily="50" charset="-128"/>
                <a:ea typeface="Meiryo UI" panose="020B0604030504040204" pitchFamily="50" charset="-128"/>
              </a:rPr>
              <a:t>21</a:t>
            </a:r>
            <a:r>
              <a:rPr lang="ja-JP" altLang="en-US" sz="1050" dirty="0" smtClean="0">
                <a:latin typeface="Meiryo UI" panose="020B0604030504040204" pitchFamily="50" charset="-128"/>
                <a:ea typeface="Meiryo UI" panose="020B0604030504040204" pitchFamily="50" charset="-128"/>
              </a:rPr>
              <a:t>台 </a:t>
            </a:r>
            <a:endParaRPr lang="ja-JP" altLang="en-US" sz="1050" dirty="0">
              <a:latin typeface="Meiryo UI" panose="020B0604030504040204" pitchFamily="50" charset="-128"/>
              <a:ea typeface="Meiryo UI" panose="020B0604030504040204" pitchFamily="50" charset="-128"/>
            </a:endParaRPr>
          </a:p>
        </p:txBody>
      </p:sp>
      <p:pic>
        <p:nvPicPr>
          <p:cNvPr id="8" name="Picture 1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74676" y="2325630"/>
            <a:ext cx="2771326" cy="582532"/>
          </a:xfrm>
          <a:prstGeom prst="rect">
            <a:avLst/>
          </a:prstGeom>
          <a:solidFill>
            <a:schemeClr val="bg2">
              <a:lumMod val="50000"/>
              <a:alpha val="22000"/>
            </a:schemeClr>
          </a:solidFill>
          <a:ln w="9525">
            <a:noFill/>
            <a:miter lim="800000"/>
            <a:headEnd/>
            <a:tailEnd/>
          </a:ln>
        </p:spPr>
      </p:pic>
      <p:sp>
        <p:nvSpPr>
          <p:cNvPr id="11" name="正方形/長方形 24"/>
          <p:cNvSpPr>
            <a:spLocks noChangeArrowheads="1"/>
          </p:cNvSpPr>
          <p:nvPr/>
        </p:nvSpPr>
        <p:spPr bwMode="auto">
          <a:xfrm>
            <a:off x="504824" y="1068118"/>
            <a:ext cx="9001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「お客様同士の会話の中で“何か良い香りがするね”という会話を耳にします。」</a:t>
            </a:r>
            <a:endParaRPr kumimoji="0" lang="en-US" altLang="ja-JP"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3" name="グループ化 2"/>
          <p:cNvGrpSpPr/>
          <p:nvPr/>
        </p:nvGrpSpPr>
        <p:grpSpPr>
          <a:xfrm>
            <a:off x="506926" y="2988887"/>
            <a:ext cx="6334444" cy="3384032"/>
            <a:chOff x="3339603" y="1613067"/>
            <a:chExt cx="6334444" cy="3384032"/>
          </a:xfrm>
        </p:grpSpPr>
        <p:sp>
          <p:nvSpPr>
            <p:cNvPr id="12" name="正方形/長方形 11"/>
            <p:cNvSpPr/>
            <p:nvPr/>
          </p:nvSpPr>
          <p:spPr>
            <a:xfrm>
              <a:off x="3339603" y="1613067"/>
              <a:ext cx="6135070" cy="923330"/>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rPr>
                <a:t>Q1:</a:t>
              </a:r>
              <a:r>
                <a:rPr lang="ja-JP" altLang="en-US" sz="1200" b="1" dirty="0" smtClean="0">
                  <a:latin typeface="Meiryo UI" panose="020B0604030504040204" pitchFamily="50" charset="-128"/>
                  <a:ea typeface="Meiryo UI" panose="020B0604030504040204" pitchFamily="50" charset="-128"/>
                </a:rPr>
                <a:t>マイクロフレグランス</a:t>
              </a:r>
              <a:r>
                <a:rPr lang="ja-JP" altLang="en-US" sz="1200" b="1" dirty="0">
                  <a:latin typeface="Meiryo UI" panose="020B0604030504040204" pitchFamily="50" charset="-128"/>
                  <a:ea typeface="Meiryo UI" panose="020B0604030504040204" pitchFamily="50" charset="-128"/>
                </a:rPr>
                <a:t>の導入に至った経緯</a:t>
              </a:r>
              <a:r>
                <a:rPr lang="ja-JP" altLang="en-US" sz="1200" b="1" dirty="0" smtClean="0">
                  <a:latin typeface="Meiryo UI" panose="020B0604030504040204" pitchFamily="50" charset="-128"/>
                  <a:ea typeface="Meiryo UI" panose="020B0604030504040204" pitchFamily="50" charset="-128"/>
                </a:rPr>
                <a:t>や目的</a:t>
              </a:r>
              <a:r>
                <a:rPr lang="ja-JP" altLang="en-US" sz="1200" b="1" dirty="0">
                  <a:latin typeface="Meiryo UI" panose="020B0604030504040204" pitchFamily="50" charset="-128"/>
                  <a:ea typeface="Meiryo UI" panose="020B0604030504040204" pitchFamily="50" charset="-128"/>
                </a:rPr>
                <a:t>をお聞かせください</a:t>
              </a:r>
              <a:r>
                <a:rPr lang="ja-JP" altLang="en-US" sz="1200" b="1" dirty="0" smtClean="0">
                  <a:latin typeface="Meiryo UI" panose="020B0604030504040204" pitchFamily="50" charset="-128"/>
                  <a:ea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グランツリー武蔵小杉を開業するにあたり、誰からも愛される存在でありたいと施設のテーマを「愛」にしました。その愛をどう表現するかを考えた時「おもてなし」に繋がりました。そのおもてなしを表現する為、まずは館内入口を香りで出迎えようと考えそこからお客さまにゆっくり空間を楽しんでもらえる場所にも設置しようと館内出入口の風除室をはじめ、女子トイレ、レストスペース等に設置をしました。</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370879" y="3550426"/>
              <a:ext cx="6135070" cy="600164"/>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rPr>
                <a:t>Q3:</a:t>
              </a:r>
              <a:r>
                <a:rPr lang="ja-JP" altLang="en-US" sz="1200" b="1" dirty="0" smtClean="0">
                  <a:latin typeface="Meiryo UI" panose="020B0604030504040204" pitchFamily="50" charset="-128"/>
                  <a:ea typeface="Meiryo UI" panose="020B0604030504040204" pitchFamily="50" charset="-128"/>
                </a:rPr>
                <a:t>導入</a:t>
              </a:r>
              <a:r>
                <a:rPr lang="ja-JP" altLang="en-US" sz="1200" b="1" dirty="0">
                  <a:latin typeface="Meiryo UI" panose="020B0604030504040204" pitchFamily="50" charset="-128"/>
                  <a:ea typeface="Meiryo UI" panose="020B0604030504040204" pitchFamily="50" charset="-128"/>
                </a:rPr>
                <a:t>目的に対して、効果はどのよう</a:t>
              </a:r>
              <a:r>
                <a:rPr lang="ja-JP" altLang="en-US" sz="1200" b="1" dirty="0" smtClean="0">
                  <a:latin typeface="Meiryo UI" panose="020B0604030504040204" pitchFamily="50" charset="-128"/>
                  <a:ea typeface="Meiryo UI" panose="020B0604030504040204" pitchFamily="50" charset="-128"/>
                </a:rPr>
                <a:t>に表れてる</a:t>
              </a:r>
              <a:r>
                <a:rPr lang="ja-JP" altLang="en-US" sz="1200" b="1" dirty="0">
                  <a:latin typeface="Meiryo UI" panose="020B0604030504040204" pitchFamily="50" charset="-128"/>
                  <a:ea typeface="Meiryo UI" panose="020B0604030504040204" pitchFamily="50" charset="-128"/>
                </a:rPr>
                <a:t>と感じますか</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お客さまから香りの種類をお問合せ頂いたり、館内でのお客さま同士の会話の中で「何か良い香りがするね」という会話を耳にすることもあります。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339603" y="2743190"/>
              <a:ext cx="6135070" cy="600164"/>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rPr>
                <a:t>Q2:</a:t>
              </a:r>
              <a:r>
                <a:rPr lang="ja-JP" altLang="en-US" sz="1200" b="1" dirty="0">
                  <a:latin typeface="Meiryo UI" panose="020B0604030504040204" pitchFamily="50" charset="-128"/>
                  <a:ea typeface="Meiryo UI" panose="020B0604030504040204" pitchFamily="50" charset="-128"/>
                </a:rPr>
                <a:t>お客様の反応や、従業員様のご感想など</a:t>
              </a:r>
              <a:r>
                <a:rPr lang="ja-JP" altLang="en-US" sz="1200" b="1" dirty="0" smtClean="0">
                  <a:latin typeface="Meiryo UI" panose="020B0604030504040204" pitchFamily="50" charset="-128"/>
                  <a:ea typeface="Meiryo UI" panose="020B0604030504040204" pitchFamily="50" charset="-128"/>
                </a:rPr>
                <a:t>がありましたら</a:t>
              </a:r>
              <a:r>
                <a:rPr lang="ja-JP" altLang="en-US" sz="1200" b="1" dirty="0">
                  <a:latin typeface="Meiryo UI" panose="020B0604030504040204" pitchFamily="50" charset="-128"/>
                  <a:ea typeface="Meiryo UI" panose="020B0604030504040204" pitchFamily="50" charset="-128"/>
                </a:rPr>
                <a:t>お聞かせください</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お客さまから多数の反応を頂いており、風除室の香りを感じたお客さまからは「この香りがするとグランツリーに来た！と感じます」や女子トイレで感じたお客さまからは「この香りが落ち着きます」などのお声を頂戴しました。　</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339603" y="4235352"/>
              <a:ext cx="6334444" cy="761747"/>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rPr>
                <a:t>Q</a:t>
              </a:r>
              <a:r>
                <a:rPr lang="ja-JP" altLang="en-US" sz="1200" b="1" dirty="0" smtClean="0">
                  <a:latin typeface="Meiryo UI" panose="020B0604030504040204" pitchFamily="50" charset="-128"/>
                  <a:ea typeface="Meiryo UI" panose="020B0604030504040204" pitchFamily="50" charset="-128"/>
                </a:rPr>
                <a:t>４</a:t>
              </a:r>
              <a:r>
                <a:rPr lang="en-US" altLang="ja-JP"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この香りがあったら良いなと思う瞬間</a:t>
              </a:r>
              <a:r>
                <a:rPr lang="ja-JP" altLang="en-US" sz="1200" b="1" dirty="0" smtClean="0">
                  <a:latin typeface="Meiryo UI" panose="020B0604030504040204" pitchFamily="50" charset="-128"/>
                  <a:ea typeface="Meiryo UI" panose="020B0604030504040204" pitchFamily="50" charset="-128"/>
                </a:rPr>
                <a:t>や香り</a:t>
              </a:r>
              <a:r>
                <a:rPr lang="ja-JP" altLang="en-US" sz="1200" b="1" dirty="0">
                  <a:latin typeface="Meiryo UI" panose="020B0604030504040204" pitchFamily="50" charset="-128"/>
                  <a:ea typeface="Meiryo UI" panose="020B0604030504040204" pitchFamily="50" charset="-128"/>
                </a:rPr>
                <a:t>の必要性を感じるのはどんな時ですか</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当施設屋上には屋上庭園「ぐらんぐりんガーデン」がございます。近代的な内装空間の館内から屋上に出る際のアクセントとして屋上前の風除室にも設置しておりそこまで来ると、森林のような香りで出迎えてくれ都会とは思えない空間を表現出来ていると思いま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7" name="正方形/長方形 24"/>
          <p:cNvSpPr>
            <a:spLocks noChangeArrowheads="1"/>
          </p:cNvSpPr>
          <p:nvPr/>
        </p:nvSpPr>
        <p:spPr bwMode="auto">
          <a:xfrm>
            <a:off x="3370879" y="1690485"/>
            <a:ext cx="38884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200" dirty="0" smtClean="0">
                <a:latin typeface="Meiryo UI" panose="020B0604030504040204" pitchFamily="50" charset="-128"/>
                <a:ea typeface="Meiryo UI" panose="020B0604030504040204" pitchFamily="50" charset="-128"/>
                <a:cs typeface="メイリオ" panose="020B0604030504040204" pitchFamily="50" charset="-128"/>
              </a:rPr>
              <a:t>株式会社モール・エスシー開発</a:t>
            </a:r>
            <a:endParaRPr kumimoji="0" lang="en-US" altLang="ja-JP" sz="1200" dirty="0" smtClean="0">
              <a:latin typeface="Meiryo UI" panose="020B0604030504040204" pitchFamily="50" charset="-128"/>
              <a:ea typeface="Meiryo UI" panose="020B0604030504040204" pitchFamily="50" charset="-128"/>
              <a:cs typeface="メイリオ" panose="020B0604030504040204" pitchFamily="50" charset="-128"/>
            </a:endParaRPr>
          </a:p>
          <a:p>
            <a:pPr eaLnBrk="1" hangingPunct="1">
              <a:spcBef>
                <a:spcPct val="0"/>
              </a:spcBef>
              <a:buFontTx/>
              <a:buNone/>
            </a:pPr>
            <a:r>
              <a:rPr kumimoji="0" lang="ja-JP" altLang="en-US" sz="1200" dirty="0" smtClean="0">
                <a:latin typeface="Meiryo UI" panose="020B0604030504040204" pitchFamily="50" charset="-128"/>
                <a:ea typeface="Meiryo UI" panose="020B0604030504040204" pitchFamily="50" charset="-128"/>
                <a:cs typeface="メイリオ" panose="020B0604030504040204" pitchFamily="50" charset="-128"/>
              </a:rPr>
              <a:t>グランツリー武蔵小杉　総務・施設担当マネージャー</a:t>
            </a:r>
            <a:endParaRPr kumimoji="0" lang="en-US" altLang="ja-JP" sz="1200" dirty="0" smtClean="0">
              <a:latin typeface="Meiryo UI" panose="020B0604030504040204" pitchFamily="50" charset="-128"/>
              <a:ea typeface="Meiryo UI" panose="020B0604030504040204" pitchFamily="50" charset="-128"/>
              <a:cs typeface="メイリオ" panose="020B0604030504040204" pitchFamily="50" charset="-128"/>
            </a:endParaRPr>
          </a:p>
          <a:p>
            <a:pPr eaLnBrk="1" hangingPunct="1">
              <a:spcBef>
                <a:spcPct val="0"/>
              </a:spcBef>
              <a:buFontTx/>
              <a:buNone/>
            </a:pPr>
            <a:r>
              <a:rPr kumimoji="0" lang="ja-JP" altLang="en-US" sz="1200" dirty="0" smtClean="0">
                <a:latin typeface="Meiryo UI" panose="020B0604030504040204" pitchFamily="50" charset="-128"/>
                <a:ea typeface="Meiryo UI" panose="020B0604030504040204" pitchFamily="50" charset="-128"/>
                <a:cs typeface="メイリオ" panose="020B0604030504040204" pitchFamily="50" charset="-128"/>
              </a:rPr>
              <a:t>熊谷　様</a:t>
            </a:r>
            <a:endParaRPr kumimoji="0"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4" name="テキスト ボックス 3"/>
          <p:cNvSpPr txBox="1"/>
          <p:nvPr/>
        </p:nvSpPr>
        <p:spPr>
          <a:xfrm>
            <a:off x="538202" y="6587307"/>
            <a:ext cx="6135071" cy="415498"/>
          </a:xfrm>
          <a:prstGeom prst="rect">
            <a:avLst/>
          </a:prstGeom>
          <a:solidFill>
            <a:schemeClr val="bg1">
              <a:lumMod val="75000"/>
            </a:schemeClr>
          </a:solidFill>
        </p:spPr>
        <p:txBody>
          <a:bodyPr wrap="square" rtlCol="0">
            <a:spAutoFit/>
          </a:bodyPr>
          <a:lstStyle/>
          <a:p>
            <a:r>
              <a:rPr lang="ja-JP" altLang="en-US" sz="1050" dirty="0">
                <a:latin typeface="Meiryo UI" panose="020B0604030504040204" pitchFamily="50" charset="-128"/>
                <a:ea typeface="Meiryo UI" panose="020B0604030504040204" pitchFamily="50" charset="-128"/>
              </a:rPr>
              <a:t>たくさんの愛ある想いを積み重ねて創りあげた、いままでにない全く新しい商業施設。ライフスタイルとシーンを意識した各フロア異なるコンセプトで提案しています。東急・</a:t>
            </a:r>
            <a:r>
              <a:rPr lang="en-US" altLang="ja-JP" sz="1050" dirty="0">
                <a:latin typeface="Meiryo UI" panose="020B0604030504040204" pitchFamily="50" charset="-128"/>
                <a:ea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rPr>
              <a:t>武蔵小杉駅より徒歩</a:t>
            </a:r>
            <a:r>
              <a:rPr lang="en-US" altLang="ja-JP" sz="1050" dirty="0">
                <a:latin typeface="Meiryo UI" panose="020B0604030504040204" pitchFamily="50" charset="-128"/>
                <a:ea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rPr>
              <a:t>分</a:t>
            </a:r>
            <a:r>
              <a:rPr lang="ja-JP" altLang="en-US" sz="1050" dirty="0" smtClean="0">
                <a:latin typeface="Meiryo UI" panose="020B0604030504040204" pitchFamily="50" charset="-128"/>
                <a:ea typeface="Meiryo UI" panose="020B0604030504040204" pitchFamily="50" charset="-128"/>
              </a:rPr>
              <a:t>。使用</a:t>
            </a:r>
            <a:r>
              <a:rPr lang="ja-JP" altLang="en-US" sz="1050" dirty="0">
                <a:latin typeface="Meiryo UI" panose="020B0604030504040204" pitchFamily="50" charset="-128"/>
                <a:ea typeface="Meiryo UI" panose="020B0604030504040204" pitchFamily="50" charset="-128"/>
              </a:rPr>
              <a:t>機材：</a:t>
            </a:r>
            <a:r>
              <a:rPr lang="en-US" altLang="ja-JP" sz="1050" dirty="0">
                <a:latin typeface="Meiryo UI" panose="020B0604030504040204" pitchFamily="50" charset="-128"/>
                <a:ea typeface="Meiryo UI" panose="020B0604030504040204" pitchFamily="50" charset="-128"/>
              </a:rPr>
              <a:t>AirQ 500</a:t>
            </a:r>
            <a:r>
              <a:rPr lang="ja-JP" altLang="en-US" sz="1050" dirty="0">
                <a:latin typeface="Meiryo UI" panose="020B0604030504040204" pitchFamily="50" charset="-128"/>
                <a:ea typeface="Meiryo UI" panose="020B0604030504040204" pitchFamily="50" charset="-128"/>
              </a:rPr>
              <a:t>シリーズ</a:t>
            </a:r>
            <a:endParaRPr kumimoji="1" lang="ja-JP" altLang="en-US" sz="1050"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9917" y="4096818"/>
            <a:ext cx="2234956" cy="1479388"/>
          </a:xfrm>
          <a:prstGeom prst="rect">
            <a:avLst/>
          </a:prstGeom>
        </p:spPr>
      </p:pic>
      <p:pic>
        <p:nvPicPr>
          <p:cNvPr id="22" name="図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89916" y="5705417"/>
            <a:ext cx="2234956" cy="1479388"/>
          </a:xfrm>
          <a:prstGeom prst="rect">
            <a:avLst/>
          </a:prstGeom>
        </p:spPr>
      </p:pic>
      <p:pic>
        <p:nvPicPr>
          <p:cNvPr id="23" name="図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9916" y="2488219"/>
            <a:ext cx="2234956" cy="1479388"/>
          </a:xfrm>
          <a:prstGeom prst="rect">
            <a:avLst/>
          </a:prstGeom>
        </p:spPr>
      </p:pic>
    </p:spTree>
    <p:extLst>
      <p:ext uri="{BB962C8B-B14F-4D97-AF65-F5344CB8AC3E}">
        <p14:creationId xmlns:p14="http://schemas.microsoft.com/office/powerpoint/2010/main" val="3373333629"/>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p:cNvGrpSpPr/>
          <p:nvPr/>
        </p:nvGrpSpPr>
        <p:grpSpPr>
          <a:xfrm>
            <a:off x="3561941" y="3078481"/>
            <a:ext cx="2772190" cy="2017574"/>
            <a:chOff x="6878830" y="3093226"/>
            <a:chExt cx="2772190" cy="2017574"/>
          </a:xfrm>
        </p:grpSpPr>
        <p:sp>
          <p:nvSpPr>
            <p:cNvPr id="119" name="AutoShape 90"/>
            <p:cNvSpPr>
              <a:spLocks noChangeArrowheads="1"/>
            </p:cNvSpPr>
            <p:nvPr/>
          </p:nvSpPr>
          <p:spPr bwMode="auto">
            <a:xfrm>
              <a:off x="6878830" y="3093226"/>
              <a:ext cx="2772190" cy="2017574"/>
            </a:xfrm>
            <a:prstGeom prst="roundRect">
              <a:avLst>
                <a:gd name="adj" fmla="val 4977"/>
              </a:avLst>
            </a:prstGeom>
            <a:gradFill rotWithShape="1">
              <a:gsLst>
                <a:gs pos="0">
                  <a:srgbClr val="FFFFFF"/>
                </a:gs>
                <a:gs pos="100000">
                  <a:srgbClr val="DDDDDD"/>
                </a:gs>
              </a:gsLst>
              <a:lin ang="5400000" scaled="1"/>
            </a:gradFill>
            <a:ln w="9525">
              <a:solidFill>
                <a:srgbClr val="C0C0C0"/>
              </a:solidFill>
              <a:round/>
              <a:headEnd/>
              <a:tailEnd/>
            </a:ln>
            <a:effectLst>
              <a:outerShdw dist="35921" dir="2700000" algn="ctr" rotWithShape="0">
                <a:srgbClr val="808080"/>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Aft>
                  <a:spcPct val="0"/>
                </a:spcAft>
                <a:buNone/>
                <a:defRPr/>
              </a:pPr>
              <a:endParaRPr lang="ja-JP" altLang="en-US" sz="900" ker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Text Box 96"/>
            <p:cNvSpPr txBox="1">
              <a:spLocks noChangeArrowheads="1"/>
            </p:cNvSpPr>
            <p:nvPr/>
          </p:nvSpPr>
          <p:spPr bwMode="auto">
            <a:xfrm>
              <a:off x="6878830" y="3172199"/>
              <a:ext cx="271631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defTabSz="914400" eaLnBrk="1" fontAlgn="base" hangingPunct="1">
                <a:spcBef>
                  <a:spcPct val="20000"/>
                </a:spcBef>
                <a:spcAft>
                  <a:spcPct val="0"/>
                </a:spcAft>
                <a:buNone/>
                <a:defRPr/>
              </a:pPr>
              <a:r>
                <a:rPr lang="ja-JP" altLang="en-US" sz="1500" b="1" kern="0" dirty="0" smtClean="0">
                  <a:solidFill>
                    <a:srgbClr val="000000">
                      <a:lumMod val="75000"/>
                      <a:lumOff val="25000"/>
                    </a:srgbClr>
                  </a:solidFill>
                  <a:latin typeface="Meiryo UI" panose="020B0604030504040204" pitchFamily="50" charset="-128"/>
                  <a:ea typeface="Meiryo UI" panose="020B0604030504040204" pitchFamily="50" charset="-128"/>
                </a:rPr>
                <a:t>施設専用スマホアプリ</a:t>
              </a:r>
              <a:endParaRPr lang="ja-JP" altLang="en-US" sz="1500" b="1" kern="0" dirty="0">
                <a:solidFill>
                  <a:srgbClr val="000000">
                    <a:lumMod val="75000"/>
                    <a:lumOff val="25000"/>
                  </a:srgbClr>
                </a:solidFill>
                <a:latin typeface="Meiryo UI" panose="020B0604030504040204" pitchFamily="50" charset="-128"/>
                <a:ea typeface="Meiryo UI" panose="020B0604030504040204" pitchFamily="50" charset="-128"/>
              </a:endParaRPr>
            </a:p>
          </p:txBody>
        </p:sp>
        <p:sp>
          <p:nvSpPr>
            <p:cNvPr id="121" name="Line 106"/>
            <p:cNvSpPr>
              <a:spLocks noChangeShapeType="1"/>
            </p:cNvSpPr>
            <p:nvPr/>
          </p:nvSpPr>
          <p:spPr bwMode="auto">
            <a:xfrm>
              <a:off x="6955574" y="3582107"/>
              <a:ext cx="257752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20000"/>
                </a:spcBef>
                <a:spcAft>
                  <a:spcPct val="0"/>
                </a:spcAft>
                <a:defRPr/>
              </a:pPr>
              <a:endParaRPr kumimoji="0" lang="ja-JP" altLang="en-US" sz="900" kern="0">
                <a:solidFill>
                  <a:srgbClr val="000000"/>
                </a:solidFill>
                <a:latin typeface="Meiryo UI" panose="020B0604030504040204" pitchFamily="50" charset="-128"/>
                <a:ea typeface="Meiryo UI" panose="020B0604030504040204" pitchFamily="50" charset="-128"/>
              </a:endParaRPr>
            </a:p>
          </p:txBody>
        </p:sp>
        <p:sp>
          <p:nvSpPr>
            <p:cNvPr id="123" name="Text Box 140"/>
            <p:cNvSpPr txBox="1">
              <a:spLocks noChangeArrowheads="1"/>
            </p:cNvSpPr>
            <p:nvPr/>
          </p:nvSpPr>
          <p:spPr bwMode="auto">
            <a:xfrm>
              <a:off x="7027296" y="3636615"/>
              <a:ext cx="2547259" cy="115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None/>
                <a:defRPr/>
              </a:pPr>
              <a:r>
                <a:rPr lang="ja-JP" altLang="en-US" sz="12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kern="0"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UPLink</a:t>
              </a:r>
              <a:r>
                <a:rPr lang="ja-JP" altLang="en-US" sz="12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914400" fontAlgn="base">
                <a:spcBef>
                  <a:spcPct val="0"/>
                </a:spcBef>
                <a:spcAft>
                  <a:spcPct val="0"/>
                </a:spcAft>
                <a:buNone/>
                <a:defRPr/>
              </a:pPr>
              <a:endParaRPr lang="en-US" altLang="ja-JP" sz="10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2075" defTabSz="914400" fontAlgn="base">
                <a:spcBef>
                  <a:spcPct val="0"/>
                </a:spcBef>
                <a:spcAft>
                  <a:spcPts val="600"/>
                </a:spcAft>
                <a:buNone/>
                <a:defRPr/>
              </a:pPr>
              <a:r>
                <a:rPr lang="ja-JP" altLang="en-US" sz="1000" kern="0" dirty="0">
                  <a:latin typeface="Meiryo UI" panose="020B0604030504040204" pitchFamily="50" charset="-128"/>
                  <a:ea typeface="Meiryo UI" panose="020B0604030504040204" pitchFamily="50" charset="-128"/>
                  <a:cs typeface="Meiryo UI" panose="020B0604030504040204" pitchFamily="50" charset="-128"/>
                </a:rPr>
                <a:t>施設のリピーター作りや、販促、</a:t>
              </a:r>
              <a:r>
                <a:rPr lang="en-US" altLang="ja-JP" sz="1000" kern="0" dirty="0">
                  <a:latin typeface="Meiryo UI" panose="020B0604030504040204" pitchFamily="50" charset="-128"/>
                  <a:ea typeface="Meiryo UI" panose="020B0604030504040204" pitchFamily="50" charset="-128"/>
                  <a:cs typeface="Meiryo UI" panose="020B0604030504040204" pitchFamily="50" charset="-128"/>
                </a:rPr>
                <a:t>CS</a:t>
              </a:r>
              <a:r>
                <a:rPr lang="ja-JP" altLang="en-US" sz="1000" kern="0" dirty="0">
                  <a:latin typeface="Meiryo UI" panose="020B0604030504040204" pitchFamily="50" charset="-128"/>
                  <a:ea typeface="Meiryo UI" panose="020B0604030504040204" pitchFamily="50" charset="-128"/>
                  <a:cs typeface="Meiryo UI" panose="020B0604030504040204" pitchFamily="50" charset="-128"/>
                </a:rPr>
                <a:t>向上のための公式アプリ作成</a:t>
              </a:r>
            </a:p>
            <a:p>
              <a:pPr marL="92075" defTabSz="914400" fontAlgn="base">
                <a:spcBef>
                  <a:spcPct val="0"/>
                </a:spcBef>
                <a:spcAft>
                  <a:spcPts val="600"/>
                </a:spcAft>
                <a:buNone/>
                <a:defRPr/>
              </a:pPr>
              <a:r>
                <a:rPr lang="ja-JP" altLang="en-US" sz="1000" kern="0" dirty="0" smtClean="0">
                  <a:latin typeface="Meiryo UI" panose="020B0604030504040204" pitchFamily="50" charset="-128"/>
                  <a:ea typeface="Meiryo UI" panose="020B0604030504040204" pitchFamily="50" charset="-128"/>
                  <a:cs typeface="Meiryo UI" panose="020B0604030504040204" pitchFamily="50" charset="-128"/>
                </a:rPr>
                <a:t>業界</a:t>
              </a:r>
              <a:r>
                <a:rPr lang="ja-JP" altLang="en-US" sz="1000" kern="0" dirty="0">
                  <a:latin typeface="Meiryo UI" panose="020B0604030504040204" pitchFamily="50" charset="-128"/>
                  <a:ea typeface="Meiryo UI" panose="020B0604030504040204" pitchFamily="50" charset="-128"/>
                  <a:cs typeface="Meiryo UI" panose="020B0604030504040204" pitchFamily="50" charset="-128"/>
                </a:rPr>
                <a:t>トップクラスの制作実績</a:t>
              </a:r>
              <a:endParaRPr lang="en-US" altLang="ja-JP" sz="1000" kern="0" dirty="0">
                <a:latin typeface="Meiryo UI" panose="020B0604030504040204" pitchFamily="50" charset="-128"/>
                <a:ea typeface="Meiryo UI" panose="020B0604030504040204" pitchFamily="50" charset="-128"/>
                <a:cs typeface="Meiryo UI" panose="020B0604030504040204" pitchFamily="50" charset="-128"/>
              </a:endParaRPr>
            </a:p>
            <a:p>
              <a:pPr marL="92075" defTabSz="914400" fontAlgn="base">
                <a:spcBef>
                  <a:spcPct val="0"/>
                </a:spcBef>
                <a:spcAft>
                  <a:spcPts val="600"/>
                </a:spcAft>
                <a:buNone/>
                <a:defRPr/>
              </a:pPr>
              <a:r>
                <a:rPr lang="ja-JP" altLang="en-US" sz="1000" kern="0" dirty="0" smtClean="0">
                  <a:latin typeface="Meiryo UI" panose="020B0604030504040204" pitchFamily="50" charset="-128"/>
                  <a:ea typeface="Meiryo UI" panose="020B0604030504040204" pitchFamily="50" charset="-128"/>
                  <a:cs typeface="Meiryo UI" panose="020B0604030504040204" pitchFamily="50" charset="-128"/>
                </a:rPr>
                <a:t>レストランフロアの集客</a:t>
              </a:r>
              <a:r>
                <a:rPr lang="en-US" altLang="ja-JP" sz="1000" kern="0" dirty="0" smtClean="0">
                  <a:latin typeface="Meiryo UI" panose="020B0604030504040204" pitchFamily="50" charset="-128"/>
                  <a:ea typeface="Meiryo UI" panose="020B0604030504040204" pitchFamily="50" charset="-128"/>
                  <a:cs typeface="Meiryo UI" panose="020B0604030504040204" pitchFamily="50" charset="-128"/>
                </a:rPr>
                <a:t>UP</a:t>
              </a:r>
              <a:endParaRPr lang="en-US" altLang="ja-JP" sz="900" kern="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5" name="Picture 2" descr="UPLink 店舗集客アプリ作成サービス"/>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40947" y="4824772"/>
              <a:ext cx="1149653" cy="209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グループ化 14"/>
          <p:cNvGrpSpPr/>
          <p:nvPr/>
        </p:nvGrpSpPr>
        <p:grpSpPr>
          <a:xfrm>
            <a:off x="6740278" y="3078731"/>
            <a:ext cx="2901952" cy="2034054"/>
            <a:chOff x="-2963781" y="5373076"/>
            <a:chExt cx="2813077" cy="1965817"/>
          </a:xfrm>
        </p:grpSpPr>
        <p:sp>
          <p:nvSpPr>
            <p:cNvPr id="161" name="AutoShape 86"/>
            <p:cNvSpPr>
              <a:spLocks noChangeArrowheads="1"/>
            </p:cNvSpPr>
            <p:nvPr/>
          </p:nvSpPr>
          <p:spPr bwMode="auto">
            <a:xfrm>
              <a:off x="-2963781" y="5373076"/>
              <a:ext cx="2813077" cy="196581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1008126" fontAlgn="base">
                <a:spcAft>
                  <a:spcPct val="0"/>
                </a:spcAft>
                <a:buNone/>
              </a:pPr>
              <a:endParaRPr lang="ja-JP" altLang="en-US" sz="992">
                <a:solidFill>
                  <a:srgbClr val="000000"/>
                </a:solidFill>
                <a:latin typeface="Meiryo UI" panose="020B0604030504040204" pitchFamily="50" charset="-128"/>
                <a:ea typeface="Meiryo UI" panose="020B0604030504040204" pitchFamily="50" charset="-128"/>
              </a:endParaRPr>
            </a:p>
          </p:txBody>
        </p:sp>
        <p:sp>
          <p:nvSpPr>
            <p:cNvPr id="162" name="Text Box 97"/>
            <p:cNvSpPr txBox="1">
              <a:spLocks noChangeArrowheads="1"/>
            </p:cNvSpPr>
            <p:nvPr/>
          </p:nvSpPr>
          <p:spPr bwMode="auto">
            <a:xfrm>
              <a:off x="-2844296" y="5442575"/>
              <a:ext cx="2547462" cy="32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defTabSz="1008126" fontAlgn="base">
                <a:spcBef>
                  <a:spcPct val="0"/>
                </a:spcBef>
                <a:spcAft>
                  <a:spcPct val="0"/>
                </a:spcAft>
                <a:buNone/>
              </a:pPr>
              <a:r>
                <a:rPr lang="ja-JP" altLang="en-US" sz="1544"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香りマーケティング</a:t>
              </a:r>
            </a:p>
          </p:txBody>
        </p:sp>
        <p:sp>
          <p:nvSpPr>
            <p:cNvPr id="163" name="Line 162"/>
            <p:cNvSpPr>
              <a:spLocks noChangeShapeType="1"/>
            </p:cNvSpPr>
            <p:nvPr/>
          </p:nvSpPr>
          <p:spPr bwMode="auto">
            <a:xfrm>
              <a:off x="-2884726" y="5797902"/>
              <a:ext cx="26570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1008126" eaLnBrk="0" fontAlgn="base" hangingPunct="0">
                <a:spcBef>
                  <a:spcPct val="0"/>
                </a:spcBef>
                <a:spcAft>
                  <a:spcPct val="0"/>
                </a:spcAft>
              </a:pPr>
              <a:endParaRPr lang="ja-JP" altLang="en-US" sz="992">
                <a:solidFill>
                  <a:srgbClr val="000000"/>
                </a:solidFill>
                <a:latin typeface="Meiryo UI" panose="020B0604030504040204" pitchFamily="50" charset="-128"/>
                <a:ea typeface="Meiryo UI" panose="020B0604030504040204" pitchFamily="50" charset="-128"/>
              </a:endParaRPr>
            </a:p>
          </p:txBody>
        </p:sp>
        <p:sp>
          <p:nvSpPr>
            <p:cNvPr id="164" name="Text Box 140"/>
            <p:cNvSpPr txBox="1">
              <a:spLocks noChangeArrowheads="1"/>
            </p:cNvSpPr>
            <p:nvPr/>
          </p:nvSpPr>
          <p:spPr bwMode="auto">
            <a:xfrm>
              <a:off x="-2960378" y="6068923"/>
              <a:ext cx="2682067" cy="59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1008126" fontAlgn="base">
                <a:spcBef>
                  <a:spcPct val="0"/>
                </a:spcBef>
                <a:spcAft>
                  <a:spcPct val="0"/>
                </a:spcAft>
                <a:buNone/>
              </a:pP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エントランスや風除室等に</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defTabSz="1008126" fontAlgn="base">
                <a:spcBef>
                  <a:spcPct val="0"/>
                </a:spcBef>
                <a:spcAft>
                  <a:spcPct val="0"/>
                </a:spcAft>
                <a:buNone/>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1008126" fontAlgn="base">
                <a:spcBef>
                  <a:spcPct val="0"/>
                </a:spcBef>
                <a:spcAft>
                  <a:spcPct val="0"/>
                </a:spcAft>
                <a:buNone/>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香り</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でブランディング</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イメージ戦略</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1008126" fontAlgn="base">
                <a:spcBef>
                  <a:spcPct val="0"/>
                </a:spcBef>
                <a:spcAft>
                  <a:spcPct val="0"/>
                </a:spcAft>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36395" y="6629474"/>
              <a:ext cx="1058084" cy="5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グループ化 15"/>
          <p:cNvGrpSpPr/>
          <p:nvPr/>
        </p:nvGrpSpPr>
        <p:grpSpPr>
          <a:xfrm>
            <a:off x="457953" y="3078481"/>
            <a:ext cx="2772192" cy="2017574"/>
            <a:chOff x="320328" y="3175842"/>
            <a:chExt cx="2772192" cy="2017574"/>
          </a:xfrm>
        </p:grpSpPr>
        <p:sp>
          <p:nvSpPr>
            <p:cNvPr id="168" name="AutoShape 90"/>
            <p:cNvSpPr>
              <a:spLocks noChangeArrowheads="1"/>
            </p:cNvSpPr>
            <p:nvPr/>
          </p:nvSpPr>
          <p:spPr bwMode="auto">
            <a:xfrm>
              <a:off x="320329" y="3175842"/>
              <a:ext cx="2772191" cy="2017574"/>
            </a:xfrm>
            <a:prstGeom prst="roundRect">
              <a:avLst>
                <a:gd name="adj" fmla="val 4977"/>
              </a:avLst>
            </a:prstGeom>
            <a:gradFill rotWithShape="1">
              <a:gsLst>
                <a:gs pos="0">
                  <a:srgbClr val="FFFFFF"/>
                </a:gs>
                <a:gs pos="100000">
                  <a:srgbClr val="DDDDDD"/>
                </a:gs>
              </a:gsLst>
              <a:lin ang="5400000" scaled="1"/>
            </a:gradFill>
            <a:ln w="9525">
              <a:solidFill>
                <a:srgbClr val="C0C0C0"/>
              </a:solidFill>
              <a:round/>
              <a:headEnd/>
              <a:tailEnd/>
            </a:ln>
            <a:effectLst>
              <a:outerShdw dist="35921" dir="2700000" algn="ctr" rotWithShape="0">
                <a:srgbClr val="808080"/>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Aft>
                  <a:spcPct val="0"/>
                </a:spcAft>
                <a:buNone/>
                <a:defRPr/>
              </a:pPr>
              <a:endParaRPr lang="ja-JP" altLang="en-US" sz="900" ker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Text Box 96"/>
            <p:cNvSpPr txBox="1">
              <a:spLocks noChangeArrowheads="1"/>
            </p:cNvSpPr>
            <p:nvPr/>
          </p:nvSpPr>
          <p:spPr bwMode="auto">
            <a:xfrm>
              <a:off x="320328" y="3254814"/>
              <a:ext cx="271631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defTabSz="914400" eaLnBrk="1" fontAlgn="base" hangingPunct="1">
                <a:spcBef>
                  <a:spcPct val="20000"/>
                </a:spcBef>
                <a:spcAft>
                  <a:spcPct val="0"/>
                </a:spcAft>
                <a:buNone/>
                <a:defRPr/>
              </a:pPr>
              <a:r>
                <a:rPr lang="ja-JP" altLang="en-US" sz="1500" b="1" kern="0" dirty="0">
                  <a:solidFill>
                    <a:srgbClr val="000000">
                      <a:lumMod val="75000"/>
                      <a:lumOff val="25000"/>
                    </a:srgbClr>
                  </a:solidFill>
                  <a:latin typeface="Meiryo UI" panose="020B0604030504040204" pitchFamily="50" charset="-128"/>
                  <a:ea typeface="Meiryo UI" panose="020B0604030504040204" pitchFamily="50" charset="-128"/>
                </a:rPr>
                <a:t>グルメサイト</a:t>
              </a:r>
            </a:p>
          </p:txBody>
        </p:sp>
        <p:sp>
          <p:nvSpPr>
            <p:cNvPr id="170" name="Line 106"/>
            <p:cNvSpPr>
              <a:spLocks noChangeShapeType="1"/>
            </p:cNvSpPr>
            <p:nvPr/>
          </p:nvSpPr>
          <p:spPr bwMode="auto">
            <a:xfrm>
              <a:off x="375349" y="3583697"/>
              <a:ext cx="257752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20000"/>
                </a:spcBef>
                <a:spcAft>
                  <a:spcPct val="0"/>
                </a:spcAft>
                <a:defRPr/>
              </a:pPr>
              <a:endParaRPr kumimoji="0" lang="ja-JP" altLang="en-US" sz="900" kern="0">
                <a:solidFill>
                  <a:srgbClr val="000000"/>
                </a:solidFill>
                <a:latin typeface="Meiryo UI" panose="020B0604030504040204" pitchFamily="50" charset="-128"/>
                <a:ea typeface="Meiryo UI" panose="020B0604030504040204" pitchFamily="50" charset="-128"/>
              </a:endParaRPr>
            </a:p>
          </p:txBody>
        </p:sp>
        <p:sp>
          <p:nvSpPr>
            <p:cNvPr id="172" name="Text Box 140"/>
            <p:cNvSpPr txBox="1">
              <a:spLocks noChangeArrowheads="1"/>
            </p:cNvSpPr>
            <p:nvPr/>
          </p:nvSpPr>
          <p:spPr bwMode="auto">
            <a:xfrm>
              <a:off x="401438" y="3730488"/>
              <a:ext cx="2635204" cy="79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92075" indent="-92075" defTabSz="914400" fontAlgn="base">
                <a:spcBef>
                  <a:spcPct val="0"/>
                </a:spcBef>
                <a:spcAft>
                  <a:spcPct val="0"/>
                </a:spcAft>
                <a:buNone/>
              </a:pPr>
              <a:r>
                <a:rPr lang="ja-JP" altLang="en-US" sz="1200"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万人を超える「料理人の顔が見える</a:t>
              </a:r>
              <a:r>
                <a:rPr lang="ja-JP" altLang="en-US" sz="12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defTabSz="914400" fontAlgn="base">
                <a:spcBef>
                  <a:spcPct val="0"/>
                </a:spcBef>
                <a:spcAft>
                  <a:spcPct val="0"/>
                </a:spcAft>
                <a:buNone/>
              </a:pPr>
              <a:r>
                <a:rPr lang="ja-JP" altLang="en-US" sz="12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グルメサイト</a:t>
              </a:r>
              <a:endParaRPr lang="en-US" altLang="ja-JP" sz="12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defTabSz="914400" fontAlgn="base">
                <a:spcBef>
                  <a:spcPct val="0"/>
                </a:spcBef>
                <a:spcAft>
                  <a:spcPct val="0"/>
                </a:spcAft>
                <a:buNone/>
              </a:pPr>
              <a:endParaRPr lang="en-US" altLang="ja-JP" sz="10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defTabSz="914400" fontAlgn="base">
                <a:spcBef>
                  <a:spcPct val="0"/>
                </a:spcBef>
                <a:spcAft>
                  <a:spcPct val="0"/>
                </a:spcAft>
                <a:buNone/>
              </a:pPr>
              <a:r>
                <a:rPr lang="ja-JP" altLang="en-US" sz="10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フードコート</a:t>
              </a:r>
              <a:r>
                <a:rPr lang="ja-JP" altLang="en-US" sz="10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全体の特集サイトも可能</a:t>
              </a:r>
              <a:endParaRPr lang="en-US" altLang="ja-JP" sz="10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8738" y="4656310"/>
              <a:ext cx="1183300" cy="435672"/>
            </a:xfrm>
            <a:prstGeom prst="rect">
              <a:avLst/>
            </a:prstGeom>
          </p:spPr>
        </p:pic>
      </p:grpSp>
      <p:sp>
        <p:nvSpPr>
          <p:cNvPr id="7" name="タイトル 6"/>
          <p:cNvSpPr>
            <a:spLocks noGrp="1"/>
          </p:cNvSpPr>
          <p:nvPr>
            <p:ph type="title"/>
          </p:nvPr>
        </p:nvSpPr>
        <p:spPr/>
        <p:txBody>
          <a:bodyPr/>
          <a:lstStyle/>
          <a:p>
            <a:r>
              <a:rPr kumimoji="1" lang="ja-JP" altLang="en-US" dirty="0" smtClean="0"/>
              <a:t>サービスラインナップ</a:t>
            </a:r>
            <a:endParaRPr kumimoji="1" lang="ja-JP" altLang="en-US" dirty="0"/>
          </a:p>
        </p:txBody>
      </p:sp>
      <p:grpSp>
        <p:nvGrpSpPr>
          <p:cNvPr id="10" name="グループ化 9"/>
          <p:cNvGrpSpPr/>
          <p:nvPr/>
        </p:nvGrpSpPr>
        <p:grpSpPr>
          <a:xfrm>
            <a:off x="405334" y="822871"/>
            <a:ext cx="2861073" cy="2129496"/>
            <a:chOff x="410878" y="1102997"/>
            <a:chExt cx="2505075" cy="1703387"/>
          </a:xfrm>
        </p:grpSpPr>
        <p:grpSp>
          <p:nvGrpSpPr>
            <p:cNvPr id="87" name="グループ化 86"/>
            <p:cNvGrpSpPr/>
            <p:nvPr/>
          </p:nvGrpSpPr>
          <p:grpSpPr>
            <a:xfrm>
              <a:off x="410878" y="1102997"/>
              <a:ext cx="2505075" cy="1703387"/>
              <a:chOff x="423863" y="903288"/>
              <a:chExt cx="2505075" cy="1703387"/>
            </a:xfrm>
          </p:grpSpPr>
          <p:sp>
            <p:nvSpPr>
              <p:cNvPr id="88" name="AutoShape 86"/>
              <p:cNvSpPr>
                <a:spLocks noChangeArrowheads="1"/>
              </p:cNvSpPr>
              <p:nvPr/>
            </p:nvSpPr>
            <p:spPr bwMode="auto">
              <a:xfrm>
                <a:off x="455613" y="903288"/>
                <a:ext cx="2441575" cy="1703387"/>
              </a:xfrm>
              <a:prstGeom prst="roundRect">
                <a:avLst>
                  <a:gd name="adj" fmla="val 4977"/>
                </a:avLst>
              </a:prstGeom>
              <a:gradFill rotWithShape="1">
                <a:gsLst>
                  <a:gs pos="0">
                    <a:srgbClr val="FFFFFF"/>
                  </a:gs>
                  <a:gs pos="100000">
                    <a:srgbClr val="DDDDDD"/>
                  </a:gs>
                </a:gsLst>
                <a:lin ang="5400000" scaled="1"/>
              </a:gradFill>
              <a:ln w="9525">
                <a:solidFill>
                  <a:srgbClr val="C0C0C0"/>
                </a:solidFill>
                <a:round/>
                <a:headEnd/>
                <a:tailEnd/>
              </a:ln>
              <a:effectLst>
                <a:outerShdw dist="35921" dir="2700000" algn="ctr" rotWithShape="0">
                  <a:srgbClr val="808080"/>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914400" eaLnBrk="1" fontAlgn="base" hangingPunct="1">
                  <a:spcBef>
                    <a:spcPct val="20000"/>
                  </a:spcBef>
                  <a:spcAft>
                    <a:spcPct val="0"/>
                  </a:spcAft>
                  <a:buNone/>
                  <a:defRPr/>
                </a:pPr>
                <a:endParaRPr lang="ja-JP" altLang="en-US" sz="900" kern="0" dirty="0">
                  <a:solidFill>
                    <a:srgbClr val="000000"/>
                  </a:solidFill>
                  <a:latin typeface="Meiryo UI" panose="020B0604030504040204" pitchFamily="50" charset="-128"/>
                  <a:ea typeface="Meiryo UI" panose="020B0604030504040204" pitchFamily="50" charset="-128"/>
                </a:endParaRPr>
              </a:p>
            </p:txBody>
          </p:sp>
          <p:sp>
            <p:nvSpPr>
              <p:cNvPr id="89" name="Text Box 97"/>
              <p:cNvSpPr txBox="1">
                <a:spLocks noChangeArrowheads="1"/>
              </p:cNvSpPr>
              <p:nvPr/>
            </p:nvSpPr>
            <p:spPr bwMode="auto">
              <a:xfrm>
                <a:off x="423863" y="976313"/>
                <a:ext cx="2505075" cy="2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defTabSz="914400" eaLnBrk="1" fontAlgn="base" hangingPunct="1">
                  <a:spcBef>
                    <a:spcPct val="0"/>
                  </a:spcBef>
                  <a:spcAft>
                    <a:spcPct val="0"/>
                  </a:spcAft>
                  <a:buNone/>
                  <a:defRPr/>
                </a:pPr>
                <a:r>
                  <a:rPr lang="ja-JP" altLang="en-US" sz="1400" b="1" kern="0" dirty="0">
                    <a:solidFill>
                      <a:srgbClr val="000000">
                        <a:lumMod val="75000"/>
                        <a:lumOff val="25000"/>
                      </a:srgbClr>
                    </a:solidFill>
                    <a:latin typeface="Meiryo UI" panose="020B0604030504040204" pitchFamily="50" charset="-128"/>
                    <a:ea typeface="Meiryo UI" panose="020B0604030504040204" pitchFamily="50" charset="-128"/>
                  </a:rPr>
                  <a:t>館内</a:t>
                </a:r>
                <a:r>
                  <a:rPr lang="en-US" altLang="ja-JP" sz="1400" b="1" kern="0" dirty="0">
                    <a:solidFill>
                      <a:srgbClr val="000000">
                        <a:lumMod val="75000"/>
                        <a:lumOff val="25000"/>
                      </a:srgbClr>
                    </a:solidFill>
                    <a:latin typeface="Meiryo UI" panose="020B0604030504040204" pitchFamily="50" charset="-128"/>
                    <a:ea typeface="Meiryo UI" panose="020B0604030504040204" pitchFamily="50" charset="-128"/>
                  </a:rPr>
                  <a:t>BGM</a:t>
                </a:r>
                <a:r>
                  <a:rPr lang="ja-JP" altLang="en-US" sz="1400" b="1" kern="0" dirty="0">
                    <a:solidFill>
                      <a:srgbClr val="000000">
                        <a:lumMod val="75000"/>
                        <a:lumOff val="25000"/>
                      </a:srgbClr>
                    </a:solidFill>
                    <a:latin typeface="Meiryo UI" panose="020B0604030504040204" pitchFamily="50" charset="-128"/>
                    <a:ea typeface="Meiryo UI" panose="020B0604030504040204" pitchFamily="50" charset="-128"/>
                  </a:rPr>
                  <a:t>・アナウンス</a:t>
                </a:r>
              </a:p>
            </p:txBody>
          </p:sp>
          <p:sp>
            <p:nvSpPr>
              <p:cNvPr id="90" name="Line 162"/>
              <p:cNvSpPr>
                <a:spLocks noChangeShapeType="1"/>
              </p:cNvSpPr>
              <p:nvPr/>
            </p:nvSpPr>
            <p:spPr bwMode="auto">
              <a:xfrm>
                <a:off x="531813" y="1279525"/>
                <a:ext cx="22701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20000"/>
                  </a:spcBef>
                  <a:spcAft>
                    <a:spcPct val="0"/>
                  </a:spcAft>
                  <a:defRPr/>
                </a:pPr>
                <a:endParaRPr kumimoji="0" lang="ja-JP" altLang="en-US" sz="900" kern="0" dirty="0">
                  <a:solidFill>
                    <a:srgbClr val="000000"/>
                  </a:solidFill>
                  <a:latin typeface="Meiryo UI" panose="020B0604030504040204" pitchFamily="50" charset="-128"/>
                  <a:ea typeface="Meiryo UI" panose="020B0604030504040204" pitchFamily="50" charset="-128"/>
                </a:endParaRPr>
              </a:p>
            </p:txBody>
          </p:sp>
          <p:sp>
            <p:nvSpPr>
              <p:cNvPr id="91" name="Text Box 140"/>
              <p:cNvSpPr txBox="1">
                <a:spLocks noChangeArrowheads="1"/>
              </p:cNvSpPr>
              <p:nvPr/>
            </p:nvSpPr>
            <p:spPr bwMode="auto">
              <a:xfrm>
                <a:off x="481012" y="1387373"/>
                <a:ext cx="2381984" cy="75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marL="88900" indent="-88900" defTabSz="914400" eaLnBrk="1" fontAlgn="base" hangingPunct="1">
                  <a:spcAft>
                    <a:spcPts val="600"/>
                  </a:spcAft>
                  <a:buNone/>
                  <a:defRPr/>
                </a:pPr>
                <a:r>
                  <a:rPr lang="ja-JP" altLang="en-US" sz="1000" kern="0" dirty="0" smtClean="0">
                    <a:solidFill>
                      <a:srgbClr val="000000"/>
                    </a:solidFill>
                    <a:latin typeface="Meiryo UI" panose="020B0604030504040204" pitchFamily="50" charset="-128"/>
                    <a:ea typeface="Meiryo UI" panose="020B0604030504040204" pitchFamily="50" charset="-128"/>
                  </a:rPr>
                  <a:t>フロアコンセプト</a:t>
                </a:r>
                <a:r>
                  <a:rPr lang="ja-JP" altLang="en-US" sz="1000" kern="0" dirty="0">
                    <a:solidFill>
                      <a:srgbClr val="000000"/>
                    </a:solidFill>
                    <a:latin typeface="Meiryo UI" panose="020B0604030504040204" pitchFamily="50" charset="-128"/>
                    <a:ea typeface="Meiryo UI" panose="020B0604030504040204" pitchFamily="50" charset="-128"/>
                  </a:rPr>
                  <a:t>に合わせた</a:t>
                </a:r>
                <a:r>
                  <a:rPr lang="en-US" altLang="ja-JP" sz="1000" kern="0" dirty="0" smtClean="0">
                    <a:solidFill>
                      <a:srgbClr val="000000"/>
                    </a:solidFill>
                    <a:latin typeface="Meiryo UI" panose="020B0604030504040204" pitchFamily="50" charset="-128"/>
                    <a:ea typeface="Meiryo UI" panose="020B0604030504040204" pitchFamily="50" charset="-128"/>
                  </a:rPr>
                  <a:t>BGM</a:t>
                </a:r>
                <a:r>
                  <a:rPr lang="ja-JP" altLang="en-US" sz="1000" kern="0" dirty="0" smtClean="0">
                    <a:solidFill>
                      <a:srgbClr val="000000"/>
                    </a:solidFill>
                    <a:latin typeface="Meiryo UI" panose="020B0604030504040204" pitchFamily="50" charset="-128"/>
                    <a:ea typeface="Meiryo UI" panose="020B0604030504040204" pitchFamily="50" charset="-128"/>
                  </a:rPr>
                  <a:t>提案</a:t>
                </a:r>
                <a:endParaRPr lang="en-US" altLang="ja-JP" sz="1000" kern="0" dirty="0" smtClean="0">
                  <a:solidFill>
                    <a:srgbClr val="000000"/>
                  </a:solidFill>
                  <a:latin typeface="Meiryo UI" panose="020B0604030504040204" pitchFamily="50" charset="-128"/>
                  <a:ea typeface="Meiryo UI" panose="020B0604030504040204" pitchFamily="50" charset="-128"/>
                </a:endParaRPr>
              </a:p>
              <a:p>
                <a:pPr marL="88900" indent="-88900" defTabSz="914400" eaLnBrk="1" fontAlgn="base" hangingPunct="1">
                  <a:spcAft>
                    <a:spcPts val="600"/>
                  </a:spcAft>
                  <a:buNone/>
                  <a:defRPr/>
                </a:pPr>
                <a:r>
                  <a:rPr lang="ja-JP" altLang="en-US" sz="1000" kern="0" dirty="0" smtClean="0">
                    <a:solidFill>
                      <a:srgbClr val="000000"/>
                    </a:solidFill>
                    <a:latin typeface="Meiryo UI" panose="020B0604030504040204" pitchFamily="50" charset="-128"/>
                    <a:ea typeface="Meiryo UI" panose="020B0604030504040204" pitchFamily="50" charset="-128"/>
                  </a:rPr>
                  <a:t>開閉館・エスカレータ案内、サウンドロゴ</a:t>
                </a:r>
                <a:r>
                  <a:rPr lang="ja-JP" altLang="en-US" sz="1000" kern="0" dirty="0">
                    <a:solidFill>
                      <a:srgbClr val="000000"/>
                    </a:solidFill>
                    <a:latin typeface="Meiryo UI" panose="020B0604030504040204" pitchFamily="50" charset="-128"/>
                    <a:ea typeface="Meiryo UI" panose="020B0604030504040204" pitchFamily="50" charset="-128"/>
                  </a:rPr>
                  <a:t>等の</a:t>
                </a:r>
                <a:r>
                  <a:rPr lang="ja-JP" altLang="en-US" sz="1000" kern="0" dirty="0" smtClean="0">
                    <a:solidFill>
                      <a:srgbClr val="000000"/>
                    </a:solidFill>
                    <a:latin typeface="Meiryo UI" panose="020B0604030504040204" pitchFamily="50" charset="-128"/>
                    <a:ea typeface="Meiryo UI" panose="020B0604030504040204" pitchFamily="50" charset="-128"/>
                  </a:rPr>
                  <a:t>制作</a:t>
                </a:r>
                <a:endParaRPr lang="ja-JP" altLang="en-US" sz="1000" kern="0" dirty="0">
                  <a:solidFill>
                    <a:srgbClr val="000000"/>
                  </a:solidFill>
                  <a:latin typeface="Meiryo UI" panose="020B0604030504040204" pitchFamily="50" charset="-128"/>
                  <a:ea typeface="Meiryo UI" panose="020B0604030504040204" pitchFamily="50" charset="-128"/>
                </a:endParaRPr>
              </a:p>
              <a:p>
                <a:pPr marL="88900" indent="-88900" defTabSz="914400" eaLnBrk="1" fontAlgn="base" hangingPunct="1">
                  <a:spcAft>
                    <a:spcPts val="600"/>
                  </a:spcAft>
                  <a:buNone/>
                  <a:defRPr/>
                </a:pPr>
                <a:r>
                  <a:rPr lang="ja-JP" altLang="en-US" sz="1000" kern="0" dirty="0" smtClean="0">
                    <a:solidFill>
                      <a:srgbClr val="000000"/>
                    </a:solidFill>
                    <a:latin typeface="Meiryo UI" panose="020B0604030504040204" pitchFamily="50" charset="-128"/>
                    <a:ea typeface="Meiryo UI" panose="020B0604030504040204" pitchFamily="50" charset="-128"/>
                  </a:rPr>
                  <a:t>英語</a:t>
                </a:r>
                <a:r>
                  <a:rPr lang="ja-JP" altLang="en-US" sz="1000" kern="0" dirty="0">
                    <a:solidFill>
                      <a:srgbClr val="000000"/>
                    </a:solidFill>
                    <a:latin typeface="Meiryo UI" panose="020B0604030504040204" pitchFamily="50" charset="-128"/>
                    <a:ea typeface="Meiryo UI" panose="020B0604030504040204" pitchFamily="50" charset="-128"/>
                  </a:rPr>
                  <a:t>、中国語、韓国語等の多言語</a:t>
                </a:r>
                <a:r>
                  <a:rPr lang="ja-JP" altLang="en-US" sz="1000" kern="0" dirty="0" smtClean="0">
                    <a:solidFill>
                      <a:srgbClr val="000000"/>
                    </a:solidFill>
                    <a:latin typeface="Meiryo UI" panose="020B0604030504040204" pitchFamily="50" charset="-128"/>
                    <a:ea typeface="Meiryo UI" panose="020B0604030504040204" pitchFamily="50" charset="-128"/>
                  </a:rPr>
                  <a:t>アナウンス</a:t>
                </a:r>
                <a:endParaRPr lang="en-US" altLang="ja-JP" sz="1000" kern="0" dirty="0" smtClean="0">
                  <a:solidFill>
                    <a:srgbClr val="000000"/>
                  </a:solidFill>
                  <a:latin typeface="Meiryo UI" panose="020B0604030504040204" pitchFamily="50" charset="-128"/>
                  <a:ea typeface="Meiryo UI" panose="020B0604030504040204" pitchFamily="50" charset="-128"/>
                </a:endParaRPr>
              </a:p>
              <a:p>
                <a:pPr marL="88900" indent="-88900" defTabSz="914400" eaLnBrk="1" fontAlgn="base" hangingPunct="1">
                  <a:spcAft>
                    <a:spcPts val="600"/>
                  </a:spcAft>
                  <a:buNone/>
                  <a:defRPr/>
                </a:pPr>
                <a:r>
                  <a:rPr lang="ja-JP" altLang="en-US" sz="1000" kern="0" dirty="0" smtClean="0">
                    <a:solidFill>
                      <a:srgbClr val="000000"/>
                    </a:solidFill>
                    <a:latin typeface="Meiryo UI" panose="020B0604030504040204" pitchFamily="50" charset="-128"/>
                    <a:ea typeface="Meiryo UI" panose="020B0604030504040204" pitchFamily="50" charset="-128"/>
                  </a:rPr>
                  <a:t>トイレマナーに関する注意喚起</a:t>
                </a:r>
                <a:endParaRPr lang="ja-JP" altLang="en-US" sz="1000" kern="0" dirty="0">
                  <a:solidFill>
                    <a:srgbClr val="000000"/>
                  </a:solidFill>
                  <a:latin typeface="Meiryo UI" panose="020B0604030504040204" pitchFamily="50" charset="-128"/>
                  <a:ea typeface="Meiryo UI" panose="020B0604030504040204" pitchFamily="50" charset="-128"/>
                </a:endParaRPr>
              </a:p>
            </p:txBody>
          </p:sp>
        </p:grpSp>
        <p:pic>
          <p:nvPicPr>
            <p:cNvPr id="2" name="図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5940" y="2406640"/>
              <a:ext cx="1244574" cy="332916"/>
            </a:xfrm>
            <a:prstGeom prst="rect">
              <a:avLst/>
            </a:prstGeom>
          </p:spPr>
        </p:pic>
      </p:grpSp>
      <p:grpSp>
        <p:nvGrpSpPr>
          <p:cNvPr id="17" name="グループ化 16"/>
          <p:cNvGrpSpPr/>
          <p:nvPr/>
        </p:nvGrpSpPr>
        <p:grpSpPr>
          <a:xfrm>
            <a:off x="3531613" y="851704"/>
            <a:ext cx="2832846" cy="2111380"/>
            <a:chOff x="3634859" y="891457"/>
            <a:chExt cx="2772192" cy="2017574"/>
          </a:xfrm>
        </p:grpSpPr>
        <p:sp>
          <p:nvSpPr>
            <p:cNvPr id="67" name="AutoShape 90"/>
            <p:cNvSpPr>
              <a:spLocks noChangeArrowheads="1"/>
            </p:cNvSpPr>
            <p:nvPr/>
          </p:nvSpPr>
          <p:spPr bwMode="auto">
            <a:xfrm>
              <a:off x="3634860" y="891457"/>
              <a:ext cx="2772191" cy="2017574"/>
            </a:xfrm>
            <a:prstGeom prst="roundRect">
              <a:avLst>
                <a:gd name="adj" fmla="val 4977"/>
              </a:avLst>
            </a:prstGeom>
            <a:gradFill rotWithShape="1">
              <a:gsLst>
                <a:gs pos="0">
                  <a:srgbClr val="FFFFFF"/>
                </a:gs>
                <a:gs pos="100000">
                  <a:srgbClr val="DDDDDD"/>
                </a:gs>
              </a:gsLst>
              <a:lin ang="5400000" scaled="1"/>
            </a:gradFill>
            <a:ln w="9525">
              <a:solidFill>
                <a:srgbClr val="C0C0C0"/>
              </a:solidFill>
              <a:round/>
              <a:headEnd/>
              <a:tailEnd/>
            </a:ln>
            <a:effectLst>
              <a:outerShdw dist="35921" dir="2700000" algn="ctr" rotWithShape="0">
                <a:srgbClr val="808080"/>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Aft>
                  <a:spcPct val="0"/>
                </a:spcAft>
                <a:buNone/>
                <a:defRPr/>
              </a:pPr>
              <a:endParaRPr lang="ja-JP" altLang="en-US" sz="900" ker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Text Box 96"/>
            <p:cNvSpPr txBox="1">
              <a:spLocks noChangeArrowheads="1"/>
            </p:cNvSpPr>
            <p:nvPr/>
          </p:nvSpPr>
          <p:spPr bwMode="auto">
            <a:xfrm>
              <a:off x="3634859" y="970431"/>
              <a:ext cx="27163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defTabSz="914400" eaLnBrk="1" fontAlgn="base" hangingPunct="1">
                <a:spcBef>
                  <a:spcPct val="20000"/>
                </a:spcBef>
                <a:spcAft>
                  <a:spcPct val="0"/>
                </a:spcAft>
                <a:buNone/>
                <a:defRPr/>
              </a:pPr>
              <a:r>
                <a:rPr lang="ja-JP" altLang="en-US" sz="1400" b="1" kern="0" dirty="0">
                  <a:solidFill>
                    <a:srgbClr val="000000">
                      <a:lumMod val="75000"/>
                      <a:lumOff val="25000"/>
                    </a:srgbClr>
                  </a:solidFill>
                  <a:latin typeface="Meiryo UI" panose="020B0604030504040204" pitchFamily="50" charset="-128"/>
                  <a:ea typeface="Meiryo UI" panose="020B0604030504040204" pitchFamily="50" charset="-128"/>
                </a:rPr>
                <a:t>インバウンド・バリアフリー対策</a:t>
              </a:r>
            </a:p>
          </p:txBody>
        </p:sp>
        <p:sp>
          <p:nvSpPr>
            <p:cNvPr id="69" name="Line 106"/>
            <p:cNvSpPr>
              <a:spLocks noChangeShapeType="1"/>
            </p:cNvSpPr>
            <p:nvPr/>
          </p:nvSpPr>
          <p:spPr bwMode="auto">
            <a:xfrm>
              <a:off x="3737342" y="1321311"/>
              <a:ext cx="257752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20000"/>
                </a:spcBef>
                <a:spcAft>
                  <a:spcPct val="0"/>
                </a:spcAft>
                <a:defRPr/>
              </a:pPr>
              <a:endParaRPr kumimoji="0" lang="ja-JP" altLang="en-US" sz="900" kern="0">
                <a:solidFill>
                  <a:srgbClr val="000000"/>
                </a:solidFill>
                <a:latin typeface="Meiryo UI" panose="020B0604030504040204" pitchFamily="50" charset="-128"/>
                <a:ea typeface="Meiryo UI" panose="020B0604030504040204" pitchFamily="50" charset="-128"/>
              </a:endParaRPr>
            </a:p>
          </p:txBody>
        </p:sp>
        <p:sp>
          <p:nvSpPr>
            <p:cNvPr id="70" name="Text Box 137"/>
            <p:cNvSpPr txBox="1">
              <a:spLocks noChangeArrowheads="1"/>
            </p:cNvSpPr>
            <p:nvPr/>
          </p:nvSpPr>
          <p:spPr bwMode="auto">
            <a:xfrm>
              <a:off x="3932494" y="1810871"/>
              <a:ext cx="15769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fontAlgn="base">
                <a:spcBef>
                  <a:spcPct val="0"/>
                </a:spcBef>
                <a:spcAft>
                  <a:spcPct val="0"/>
                </a:spcAft>
                <a:buNone/>
                <a:defRPr/>
              </a:pPr>
              <a:r>
                <a:rPr lang="ja-JP" altLang="en-US" sz="1000" kern="0"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簡単操作で多言語</a:t>
              </a:r>
              <a:r>
                <a:rPr lang="ja-JP" altLang="en-US" sz="1000" kern="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放送</a:t>
              </a:r>
              <a:endParaRPr lang="en-US" altLang="ja-JP" sz="1000" kern="0"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defTabSz="914400" fontAlgn="base">
                <a:spcBef>
                  <a:spcPct val="0"/>
                </a:spcBef>
                <a:spcAft>
                  <a:spcPct val="0"/>
                </a:spcAft>
                <a:buNone/>
                <a:defRPr/>
              </a:pPr>
              <a:r>
                <a:rPr lang="ja-JP" altLang="en-US" sz="1000" kern="0"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次</a:t>
              </a:r>
              <a:r>
                <a:rPr lang="ja-JP" altLang="en-US" sz="1000" kern="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世代アナウンスシステム </a:t>
              </a:r>
            </a:p>
          </p:txBody>
        </p:sp>
        <p:sp>
          <p:nvSpPr>
            <p:cNvPr id="4" name="正方形/長方形 3"/>
            <p:cNvSpPr/>
            <p:nvPr/>
          </p:nvSpPr>
          <p:spPr>
            <a:xfrm>
              <a:off x="3693837" y="1450746"/>
              <a:ext cx="2021707" cy="276999"/>
            </a:xfrm>
            <a:prstGeom prst="rect">
              <a:avLst/>
            </a:prstGeom>
          </p:spPr>
          <p:txBody>
            <a:bodyPr wrap="none">
              <a:spAutoFit/>
            </a:bodyPr>
            <a:lstStyle/>
            <a:p>
              <a:pPr algn="ctr" defTabSz="914400"/>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kern="0" dirty="0" smtClean="0">
                  <a:latin typeface="Meiryo UI" panose="020B0604030504040204" pitchFamily="50" charset="-128"/>
                  <a:ea typeface="Meiryo UI" panose="020B0604030504040204" pitchFamily="50" charset="-128"/>
                </a:rPr>
                <a:t>「</a:t>
              </a:r>
              <a:r>
                <a:rPr lang="en-US" altLang="ja-JP" sz="1200" kern="0" dirty="0">
                  <a:latin typeface="Meiryo UI" panose="020B0604030504040204" pitchFamily="50" charset="-128"/>
                  <a:ea typeface="Meiryo UI" panose="020B0604030504040204" pitchFamily="50" charset="-128"/>
                </a:rPr>
                <a:t>USEN</a:t>
              </a:r>
              <a:r>
                <a:rPr lang="ja-JP" altLang="en-US" sz="1200" kern="0" dirty="0">
                  <a:latin typeface="Meiryo UI" panose="020B0604030504040204" pitchFamily="50" charset="-128"/>
                  <a:ea typeface="Meiryo UI" panose="020B0604030504040204" pitchFamily="50" charset="-128"/>
                </a:rPr>
                <a:t>おもてなしキャスト」</a:t>
              </a:r>
            </a:p>
          </p:txBody>
        </p:sp>
      </p:grpSp>
      <p:grpSp>
        <p:nvGrpSpPr>
          <p:cNvPr id="20" name="グループ化 19"/>
          <p:cNvGrpSpPr/>
          <p:nvPr/>
        </p:nvGrpSpPr>
        <p:grpSpPr>
          <a:xfrm>
            <a:off x="3561941" y="5326119"/>
            <a:ext cx="2766680" cy="1965818"/>
            <a:chOff x="6910615" y="5373076"/>
            <a:chExt cx="2766680" cy="1965818"/>
          </a:xfrm>
        </p:grpSpPr>
        <p:sp>
          <p:nvSpPr>
            <p:cNvPr id="56" name="AutoShape 86"/>
            <p:cNvSpPr>
              <a:spLocks noChangeArrowheads="1"/>
            </p:cNvSpPr>
            <p:nvPr/>
          </p:nvSpPr>
          <p:spPr bwMode="auto">
            <a:xfrm>
              <a:off x="6945681" y="5373076"/>
              <a:ext cx="2696549" cy="196581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57" name="Text Box 97"/>
            <p:cNvSpPr txBox="1">
              <a:spLocks noChangeArrowheads="1"/>
            </p:cNvSpPr>
            <p:nvPr/>
          </p:nvSpPr>
          <p:spPr bwMode="auto">
            <a:xfrm>
              <a:off x="6910615" y="5408239"/>
              <a:ext cx="2766680" cy="36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pPr algn="ctr" eaLnBrk="1" hangingPunct="1">
                <a:spcBef>
                  <a:spcPct val="0"/>
                </a:spcBef>
                <a:buFontTx/>
                <a:buNone/>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rPr>
                <a:t>電気</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料金低減サービス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8" name="Line 162"/>
            <p:cNvSpPr>
              <a:spLocks noChangeShapeType="1"/>
            </p:cNvSpPr>
            <p:nvPr/>
          </p:nvSpPr>
          <p:spPr bwMode="auto">
            <a:xfrm>
              <a:off x="7029838" y="5767299"/>
              <a:ext cx="250719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endParaRPr lang="ja-JP" altLang="en-US" dirty="0">
                <a:latin typeface="Meiryo UI" panose="020B0604030504040204" pitchFamily="50" charset="-128"/>
                <a:ea typeface="Meiryo UI" panose="020B0604030504040204" pitchFamily="50" charset="-128"/>
              </a:endParaRPr>
            </a:p>
          </p:txBody>
        </p:sp>
        <p:pic>
          <p:nvPicPr>
            <p:cNvPr id="60"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803093" y="6261347"/>
              <a:ext cx="782592" cy="9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Text Box 140"/>
            <p:cNvSpPr txBox="1">
              <a:spLocks noChangeArrowheads="1"/>
            </p:cNvSpPr>
            <p:nvPr/>
          </p:nvSpPr>
          <p:spPr bwMode="auto">
            <a:xfrm>
              <a:off x="7027297" y="6021988"/>
              <a:ext cx="2334289" cy="12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1008126" fontAlgn="base">
                <a:spcBef>
                  <a:spcPct val="0"/>
                </a:spcBef>
                <a:spcAft>
                  <a:spcPct val="0"/>
                </a:spcAft>
                <a:buNone/>
              </a:pP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コストダウンをサポート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defTabSz="1008126" fontAlgn="base">
                <a:spcBef>
                  <a:spcPct val="0"/>
                </a:spcBef>
                <a:spcAft>
                  <a:spcPct val="0"/>
                </a:spcAft>
                <a:buNone/>
              </a:pP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95250">
                <a:spcBef>
                  <a:spcPct val="0"/>
                </a:spcBef>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新電力サービスへの切替で、</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5250">
                <a:spcBef>
                  <a:spcPct val="0"/>
                </a:spcBef>
                <a:spcAft>
                  <a:spcPts val="600"/>
                </a:spcAft>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電気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料金を低減</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95250">
                <a:spcBef>
                  <a:spcPct val="0"/>
                </a:spcBef>
                <a:buNone/>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新電力</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会社</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(PPS</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事業者</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5250">
                <a:spcBef>
                  <a:spcPct val="0"/>
                </a:spcBef>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共同で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提案します。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defTabSz="1008126" fontAlgn="base">
                <a:spcBef>
                  <a:spcPct val="0"/>
                </a:spcBef>
                <a:spcAft>
                  <a:spcPct val="0"/>
                </a:spcAft>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8" name="グループ化 17"/>
          <p:cNvGrpSpPr/>
          <p:nvPr/>
        </p:nvGrpSpPr>
        <p:grpSpPr>
          <a:xfrm>
            <a:off x="6655574" y="822871"/>
            <a:ext cx="2986656" cy="2128742"/>
            <a:chOff x="6833006" y="851704"/>
            <a:chExt cx="2844289" cy="2017574"/>
          </a:xfrm>
        </p:grpSpPr>
        <p:sp>
          <p:nvSpPr>
            <p:cNvPr id="94" name="Line 162"/>
            <p:cNvSpPr>
              <a:spLocks noChangeShapeType="1"/>
            </p:cNvSpPr>
            <p:nvPr/>
          </p:nvSpPr>
          <p:spPr bwMode="auto">
            <a:xfrm>
              <a:off x="6955574" y="1297337"/>
              <a:ext cx="257752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20000"/>
                </a:spcBef>
                <a:spcAft>
                  <a:spcPct val="0"/>
                </a:spcAft>
                <a:defRPr/>
              </a:pPr>
              <a:endParaRPr kumimoji="0" lang="ja-JP" altLang="en-US" sz="900" kern="0" dirty="0">
                <a:solidFill>
                  <a:srgbClr val="000000"/>
                </a:solidFill>
                <a:latin typeface="Meiryo UI" panose="020B0604030504040204" pitchFamily="50" charset="-128"/>
                <a:ea typeface="Meiryo UI" panose="020B0604030504040204" pitchFamily="50" charset="-128"/>
              </a:endParaRPr>
            </a:p>
          </p:txBody>
        </p:sp>
        <p:sp>
          <p:nvSpPr>
            <p:cNvPr id="95" name="AutoShape 86"/>
            <p:cNvSpPr>
              <a:spLocks noChangeArrowheads="1"/>
            </p:cNvSpPr>
            <p:nvPr/>
          </p:nvSpPr>
          <p:spPr bwMode="auto">
            <a:xfrm>
              <a:off x="6897895" y="851704"/>
              <a:ext cx="2772190" cy="2017574"/>
            </a:xfrm>
            <a:prstGeom prst="roundRect">
              <a:avLst>
                <a:gd name="adj" fmla="val 4977"/>
              </a:avLst>
            </a:prstGeom>
            <a:gradFill rotWithShape="1">
              <a:gsLst>
                <a:gs pos="0">
                  <a:srgbClr val="FFFFFF"/>
                </a:gs>
                <a:gs pos="100000">
                  <a:srgbClr val="DDDDDD"/>
                </a:gs>
              </a:gsLst>
              <a:lin ang="5400000" scaled="1"/>
            </a:gradFill>
            <a:ln w="9525">
              <a:solidFill>
                <a:srgbClr val="C0C0C0"/>
              </a:solidFill>
              <a:round/>
              <a:headEnd/>
              <a:tailEnd/>
            </a:ln>
            <a:effectLst>
              <a:outerShdw dist="35921" dir="2700000" algn="ctr" rotWithShape="0">
                <a:srgbClr val="808080"/>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914400" eaLnBrk="1" fontAlgn="base" hangingPunct="1">
                <a:spcBef>
                  <a:spcPct val="20000"/>
                </a:spcBef>
                <a:spcAft>
                  <a:spcPct val="0"/>
                </a:spcAft>
                <a:buNone/>
                <a:defRPr/>
              </a:pPr>
              <a:endParaRPr lang="ja-JP" altLang="en-US" sz="900" kern="0" dirty="0">
                <a:solidFill>
                  <a:srgbClr val="000000"/>
                </a:solidFill>
                <a:latin typeface="Meiryo UI" panose="020B0604030504040204" pitchFamily="50" charset="-128"/>
                <a:ea typeface="Meiryo UI" panose="020B0604030504040204" pitchFamily="50" charset="-128"/>
              </a:endParaRPr>
            </a:p>
          </p:txBody>
        </p:sp>
        <p:sp>
          <p:nvSpPr>
            <p:cNvPr id="96" name="Text Box 97"/>
            <p:cNvSpPr txBox="1">
              <a:spLocks noChangeArrowheads="1"/>
            </p:cNvSpPr>
            <p:nvPr/>
          </p:nvSpPr>
          <p:spPr bwMode="auto">
            <a:xfrm>
              <a:off x="6833006" y="938198"/>
              <a:ext cx="2844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defTabSz="914400" eaLnBrk="1" fontAlgn="base" hangingPunct="1">
                <a:spcBef>
                  <a:spcPct val="0"/>
                </a:spcBef>
                <a:spcAft>
                  <a:spcPct val="0"/>
                </a:spcAft>
                <a:buNone/>
                <a:defRPr/>
              </a:pPr>
              <a:r>
                <a:rPr lang="ja-JP" altLang="en-US" sz="1400" b="1" kern="0" dirty="0" smtClean="0">
                  <a:solidFill>
                    <a:srgbClr val="000000">
                      <a:lumMod val="75000"/>
                      <a:lumOff val="25000"/>
                    </a:srgbClr>
                  </a:solidFill>
                  <a:latin typeface="Meiryo UI" panose="020B0604030504040204" pitchFamily="50" charset="-128"/>
                  <a:ea typeface="Meiryo UI" panose="020B0604030504040204" pitchFamily="50" charset="-128"/>
                </a:rPr>
                <a:t>フリー</a:t>
              </a:r>
              <a:r>
                <a:rPr lang="en-US" altLang="ja-JP" sz="1400" b="1" kern="0" dirty="0" smtClean="0">
                  <a:solidFill>
                    <a:srgbClr val="000000">
                      <a:lumMod val="75000"/>
                      <a:lumOff val="25000"/>
                    </a:srgbClr>
                  </a:solidFill>
                  <a:latin typeface="Meiryo UI" panose="020B0604030504040204" pitchFamily="50" charset="-128"/>
                  <a:ea typeface="Meiryo UI" panose="020B0604030504040204" pitchFamily="50" charset="-128"/>
                </a:rPr>
                <a:t>Wi-Fi</a:t>
              </a:r>
              <a:r>
                <a:rPr lang="ja-JP" altLang="en-US" sz="1400" b="1" kern="0" dirty="0">
                  <a:solidFill>
                    <a:srgbClr val="000000">
                      <a:lumMod val="75000"/>
                      <a:lumOff val="25000"/>
                    </a:srgbClr>
                  </a:solidFill>
                  <a:latin typeface="Meiryo UI" panose="020B0604030504040204" pitchFamily="50" charset="-128"/>
                  <a:ea typeface="Meiryo UI" panose="020B0604030504040204" pitchFamily="50" charset="-128"/>
                </a:rPr>
                <a:t>構築サービス</a:t>
              </a:r>
            </a:p>
          </p:txBody>
        </p:sp>
        <p:sp>
          <p:nvSpPr>
            <p:cNvPr id="97" name="Text Box 140"/>
            <p:cNvSpPr txBox="1">
              <a:spLocks noChangeArrowheads="1"/>
            </p:cNvSpPr>
            <p:nvPr/>
          </p:nvSpPr>
          <p:spPr bwMode="auto">
            <a:xfrm>
              <a:off x="7018619" y="1418604"/>
              <a:ext cx="2587626" cy="131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914400" eaLnBrk="1" fontAlgn="base" hangingPunct="1">
                <a:spcBef>
                  <a:spcPct val="0"/>
                </a:spcBef>
                <a:spcAft>
                  <a:spcPct val="0"/>
                </a:spcAft>
                <a:buNone/>
                <a:defRPr/>
              </a:pP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0" dirty="0" smtClean="0">
                  <a:solidFill>
                    <a:srgbClr val="FF6600"/>
                  </a:solidFill>
                  <a:latin typeface="Meiryo UI" panose="020B0604030504040204" pitchFamily="50" charset="-128"/>
                  <a:ea typeface="Meiryo UI" panose="020B0604030504040204" pitchFamily="50" charset="-128"/>
                </a:rPr>
                <a:t> </a:t>
              </a:r>
              <a:r>
                <a:rPr lang="ja-JP" altLang="en-US" sz="1200" kern="0" dirty="0" smtClean="0">
                  <a:latin typeface="Meiryo UI" panose="020B0604030504040204" pitchFamily="50" charset="-128"/>
                  <a:ea typeface="Meiryo UI" panose="020B0604030504040204" pitchFamily="50" charset="-128"/>
                </a:rPr>
                <a:t>「</a:t>
              </a:r>
              <a:r>
                <a:rPr lang="en-US" altLang="ja-JP" sz="1200" kern="0" dirty="0" smtClean="0">
                  <a:latin typeface="Meiryo UI" panose="020B0604030504040204" pitchFamily="50" charset="-128"/>
                  <a:ea typeface="Meiryo UI" panose="020B0604030504040204" pitchFamily="50" charset="-128"/>
                </a:rPr>
                <a:t>USEN SPOT</a:t>
              </a:r>
              <a:r>
                <a:rPr lang="ja-JP" altLang="en-US" sz="1200" kern="0" dirty="0" smtClean="0">
                  <a:latin typeface="Meiryo UI" panose="020B0604030504040204" pitchFamily="50" charset="-128"/>
                  <a:ea typeface="Meiryo UI" panose="020B0604030504040204" pitchFamily="50" charset="-128"/>
                </a:rPr>
                <a:t>」</a:t>
              </a:r>
              <a:endParaRPr lang="en-US" altLang="ja-JP" sz="1200" kern="0" dirty="0" smtClean="0">
                <a:latin typeface="Meiryo UI" panose="020B0604030504040204" pitchFamily="50" charset="-128"/>
                <a:ea typeface="Meiryo UI" panose="020B0604030504040204" pitchFamily="50" charset="-128"/>
              </a:endParaRPr>
            </a:p>
            <a:p>
              <a:pPr defTabSz="914400" eaLnBrk="1" fontAlgn="base" hangingPunct="1">
                <a:spcBef>
                  <a:spcPct val="0"/>
                </a:spcBef>
                <a:spcAft>
                  <a:spcPct val="0"/>
                </a:spcAft>
                <a:buNone/>
                <a:defRPr/>
              </a:pPr>
              <a:endParaRPr lang="en-US" altLang="ja-JP" sz="1000" kern="0" dirty="0">
                <a:solidFill>
                  <a:srgbClr val="000000">
                    <a:lumMod val="75000"/>
                    <a:lumOff val="25000"/>
                  </a:srgbClr>
                </a:solidFill>
                <a:latin typeface="Meiryo UI" panose="020B0604030504040204" pitchFamily="50" charset="-128"/>
                <a:ea typeface="Meiryo UI" panose="020B0604030504040204" pitchFamily="50" charset="-128"/>
              </a:endParaRPr>
            </a:p>
            <a:p>
              <a:pPr marL="95250" defTabSz="914400" eaLnBrk="1" fontAlgn="base" hangingPunct="1">
                <a:spcBef>
                  <a:spcPct val="0"/>
                </a:spcBef>
                <a:spcAft>
                  <a:spcPct val="0"/>
                </a:spcAft>
                <a:buNone/>
                <a:defRPr/>
              </a:pPr>
              <a:r>
                <a:rPr lang="ja-JP" altLang="en-US" sz="1000" kern="0" dirty="0" smtClean="0">
                  <a:solidFill>
                    <a:srgbClr val="000000">
                      <a:lumMod val="75000"/>
                      <a:lumOff val="25000"/>
                    </a:srgbClr>
                  </a:solidFill>
                  <a:latin typeface="Meiryo UI" panose="020B0604030504040204" pitchFamily="50" charset="-128"/>
                  <a:ea typeface="Meiryo UI" panose="020B0604030504040204" pitchFamily="50" charset="-128"/>
                </a:rPr>
                <a:t>施設</a:t>
              </a:r>
              <a:r>
                <a:rPr lang="ja-JP" altLang="en-US" sz="1000" kern="0" dirty="0">
                  <a:solidFill>
                    <a:srgbClr val="000000">
                      <a:lumMod val="75000"/>
                      <a:lumOff val="25000"/>
                    </a:srgbClr>
                  </a:solidFill>
                  <a:latin typeface="Meiryo UI" panose="020B0604030504040204" pitchFamily="50" charset="-128"/>
                  <a:ea typeface="Meiryo UI" panose="020B0604030504040204" pitchFamily="50" charset="-128"/>
                </a:rPr>
                <a:t>全体、</a:t>
              </a:r>
              <a:r>
                <a:rPr lang="ja-JP" altLang="en-US" sz="1000" kern="0" dirty="0" smtClean="0">
                  <a:solidFill>
                    <a:srgbClr val="000000">
                      <a:lumMod val="75000"/>
                      <a:lumOff val="25000"/>
                    </a:srgbClr>
                  </a:solidFill>
                  <a:latin typeface="Meiryo UI" panose="020B0604030504040204" pitchFamily="50" charset="-128"/>
                  <a:ea typeface="Meiryo UI" panose="020B0604030504040204" pitchFamily="50" charset="-128"/>
                </a:rPr>
                <a:t>フードコート等に自ブランド名</a:t>
              </a:r>
              <a:r>
                <a:rPr lang="ja-JP" altLang="en-US" sz="1000" kern="0" dirty="0">
                  <a:solidFill>
                    <a:srgbClr val="000000">
                      <a:lumMod val="75000"/>
                      <a:lumOff val="25000"/>
                    </a:srgbClr>
                  </a:solidFill>
                  <a:latin typeface="Meiryo UI" panose="020B0604030504040204" pitchFamily="50" charset="-128"/>
                  <a:ea typeface="Meiryo UI" panose="020B0604030504040204" pitchFamily="50" charset="-128"/>
                </a:rPr>
                <a:t>での</a:t>
              </a:r>
              <a:endParaRPr lang="en-US" altLang="ja-JP" sz="1000" kern="0" dirty="0">
                <a:solidFill>
                  <a:srgbClr val="000000">
                    <a:lumMod val="75000"/>
                    <a:lumOff val="25000"/>
                  </a:srgbClr>
                </a:solidFill>
                <a:latin typeface="Meiryo UI" panose="020B0604030504040204" pitchFamily="50" charset="-128"/>
                <a:ea typeface="Meiryo UI" panose="020B0604030504040204" pitchFamily="50" charset="-128"/>
              </a:endParaRPr>
            </a:p>
            <a:p>
              <a:pPr marL="95250" defTabSz="914400" eaLnBrk="1" fontAlgn="base" hangingPunct="1">
                <a:spcBef>
                  <a:spcPct val="0"/>
                </a:spcBef>
                <a:spcAft>
                  <a:spcPct val="0"/>
                </a:spcAft>
                <a:buNone/>
                <a:defRPr/>
              </a:pPr>
              <a:r>
                <a:rPr lang="ja-JP" altLang="en-US" sz="1000" kern="0" dirty="0" smtClean="0">
                  <a:solidFill>
                    <a:srgbClr val="000000">
                      <a:lumMod val="75000"/>
                      <a:lumOff val="25000"/>
                    </a:srgbClr>
                  </a:solidFill>
                  <a:latin typeface="Meiryo UI" panose="020B0604030504040204" pitchFamily="50" charset="-128"/>
                  <a:ea typeface="Meiryo UI" panose="020B0604030504040204" pitchFamily="50" charset="-128"/>
                </a:rPr>
                <a:t>オリジナル</a:t>
              </a:r>
              <a:r>
                <a:rPr lang="en-US" altLang="ja-JP" sz="1000" kern="0" dirty="0" smtClean="0">
                  <a:solidFill>
                    <a:srgbClr val="000000">
                      <a:lumMod val="75000"/>
                      <a:lumOff val="25000"/>
                    </a:srgbClr>
                  </a:solidFill>
                  <a:latin typeface="Meiryo UI" panose="020B0604030504040204" pitchFamily="50" charset="-128"/>
                  <a:ea typeface="Meiryo UI" panose="020B0604030504040204" pitchFamily="50" charset="-128"/>
                </a:rPr>
                <a:t> </a:t>
              </a:r>
              <a:r>
                <a:rPr lang="en-US" altLang="ja-JP" sz="1000" kern="0" dirty="0">
                  <a:solidFill>
                    <a:srgbClr val="000000">
                      <a:lumMod val="75000"/>
                      <a:lumOff val="25000"/>
                    </a:srgbClr>
                  </a:solidFill>
                  <a:latin typeface="Meiryo UI" panose="020B0604030504040204" pitchFamily="50" charset="-128"/>
                  <a:ea typeface="Meiryo UI" panose="020B0604030504040204" pitchFamily="50" charset="-128"/>
                </a:rPr>
                <a:t>Wi-Fi</a:t>
              </a:r>
              <a:r>
                <a:rPr lang="ja-JP" altLang="en-US" sz="1000" kern="0" dirty="0">
                  <a:solidFill>
                    <a:srgbClr val="000000">
                      <a:lumMod val="75000"/>
                      <a:lumOff val="25000"/>
                    </a:srgbClr>
                  </a:solidFill>
                  <a:latin typeface="Meiryo UI" panose="020B0604030504040204" pitchFamily="50" charset="-128"/>
                  <a:ea typeface="Meiryo UI" panose="020B0604030504040204" pitchFamily="50" charset="-128"/>
                </a:rPr>
                <a:t>スポット</a:t>
              </a:r>
              <a:r>
                <a:rPr lang="ja-JP" altLang="en-US" sz="1000" kern="0" dirty="0" smtClean="0">
                  <a:solidFill>
                    <a:srgbClr val="000000">
                      <a:lumMod val="75000"/>
                      <a:lumOff val="25000"/>
                    </a:srgbClr>
                  </a:solidFill>
                  <a:latin typeface="Meiryo UI" panose="020B0604030504040204" pitchFamily="50" charset="-128"/>
                  <a:ea typeface="Meiryo UI" panose="020B0604030504040204" pitchFamily="50" charset="-128"/>
                </a:rPr>
                <a:t>を</a:t>
              </a:r>
              <a:r>
                <a:rPr lang="ja-JP" altLang="en-US" sz="1000" kern="0" dirty="0">
                  <a:solidFill>
                    <a:srgbClr val="000000">
                      <a:lumMod val="75000"/>
                      <a:lumOff val="25000"/>
                    </a:srgbClr>
                  </a:solidFill>
                  <a:latin typeface="Meiryo UI" panose="020B0604030504040204" pitchFamily="50" charset="-128"/>
                  <a:ea typeface="Meiryo UI" panose="020B0604030504040204" pitchFamily="50" charset="-128"/>
                </a:rPr>
                <a:t>。</a:t>
              </a:r>
              <a:r>
                <a:rPr lang="ja-JP" altLang="en-US" sz="9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Line 162"/>
            <p:cNvSpPr>
              <a:spLocks noChangeShapeType="1"/>
            </p:cNvSpPr>
            <p:nvPr/>
          </p:nvSpPr>
          <p:spPr bwMode="auto">
            <a:xfrm>
              <a:off x="6997031" y="1286055"/>
              <a:ext cx="257752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20000"/>
                </a:spcBef>
                <a:spcAft>
                  <a:spcPct val="0"/>
                </a:spcAft>
                <a:defRPr/>
              </a:pPr>
              <a:endParaRPr kumimoji="0" lang="ja-JP" altLang="en-US" sz="900" kern="0" dirty="0">
                <a:solidFill>
                  <a:srgbClr val="000000"/>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813556" y="2155620"/>
              <a:ext cx="719542" cy="648767"/>
            </a:xfrm>
            <a:prstGeom prst="rect">
              <a:avLst/>
            </a:prstGeom>
          </p:spPr>
        </p:pic>
      </p:grpSp>
      <p:sp>
        <p:nvSpPr>
          <p:cNvPr id="6" name="楕円 5"/>
          <p:cNvSpPr/>
          <p:nvPr/>
        </p:nvSpPr>
        <p:spPr>
          <a:xfrm>
            <a:off x="5468903" y="1999412"/>
            <a:ext cx="413519" cy="436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47773" y="1989782"/>
            <a:ext cx="855778" cy="727882"/>
          </a:xfrm>
          <a:prstGeom prst="rect">
            <a:avLst/>
          </a:prstGeom>
        </p:spPr>
      </p:pic>
      <p:grpSp>
        <p:nvGrpSpPr>
          <p:cNvPr id="71" name="グループ化 70"/>
          <p:cNvGrpSpPr/>
          <p:nvPr/>
        </p:nvGrpSpPr>
        <p:grpSpPr>
          <a:xfrm>
            <a:off x="6662932" y="5311838"/>
            <a:ext cx="3042913" cy="2079847"/>
            <a:chOff x="-2172635" y="2752228"/>
            <a:chExt cx="2527924" cy="1739400"/>
          </a:xfrm>
        </p:grpSpPr>
        <p:grpSp>
          <p:nvGrpSpPr>
            <p:cNvPr id="73" name="グループ化 1"/>
            <p:cNvGrpSpPr>
              <a:grpSpLocks/>
            </p:cNvGrpSpPr>
            <p:nvPr/>
          </p:nvGrpSpPr>
          <p:grpSpPr bwMode="auto">
            <a:xfrm>
              <a:off x="-2172635" y="2752228"/>
              <a:ext cx="2505075" cy="1739400"/>
              <a:chOff x="3136900" y="1855788"/>
              <a:chExt cx="2505075" cy="1739921"/>
            </a:xfrm>
          </p:grpSpPr>
          <p:sp>
            <p:nvSpPr>
              <p:cNvPr id="76" name="AutoShape 86"/>
              <p:cNvSpPr>
                <a:spLocks noChangeArrowheads="1"/>
              </p:cNvSpPr>
              <p:nvPr/>
            </p:nvSpPr>
            <p:spPr bwMode="auto">
              <a:xfrm>
                <a:off x="3194050" y="1855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77" name="Text Box 97"/>
              <p:cNvSpPr txBox="1">
                <a:spLocks noChangeArrowheads="1"/>
              </p:cNvSpPr>
              <p:nvPr/>
            </p:nvSpPr>
            <p:spPr bwMode="auto">
              <a:xfrm>
                <a:off x="3136900" y="1939724"/>
                <a:ext cx="2505075" cy="30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企業包括</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保険</a:t>
                </a:r>
                <a:r>
                  <a:rPr lang="ja-JP" altLang="en-US" sz="10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（損害</a:t>
                </a:r>
                <a:r>
                  <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保険</a:t>
                </a:r>
                <a:r>
                  <a:rPr lang="ja-JP" altLang="en-US" sz="10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Line 162"/>
              <p:cNvSpPr>
                <a:spLocks noChangeShapeType="1"/>
              </p:cNvSpPr>
              <p:nvPr/>
            </p:nvSpPr>
            <p:spPr bwMode="auto">
              <a:xfrm>
                <a:off x="3266622" y="2275582"/>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9" name="Text Box 140"/>
              <p:cNvSpPr txBox="1">
                <a:spLocks noChangeArrowheads="1"/>
              </p:cNvSpPr>
              <p:nvPr/>
            </p:nvSpPr>
            <p:spPr bwMode="auto">
              <a:xfrm>
                <a:off x="3254665" y="2266235"/>
                <a:ext cx="2380960" cy="132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defRPr/>
                </a:pP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現状分析・リスクチェック＆コンサルティングに</a:t>
                </a:r>
              </a:p>
              <a:p>
                <a:pPr eaLnBrk="1" hangingPunct="1">
                  <a:spcBef>
                    <a:spcPct val="0"/>
                  </a:spcBef>
                  <a:buFontTx/>
                  <a:buNone/>
                  <a:defRPr/>
                </a:pP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よる企業包括保険の最適提案が、御社の</a:t>
                </a:r>
              </a:p>
              <a:p>
                <a:pPr eaLnBrk="1" hangingPunct="1">
                  <a:spcBef>
                    <a:spcPct val="0"/>
                  </a:spcBef>
                  <a:buFontTx/>
                  <a:buNone/>
                  <a:defRPr/>
                </a:pP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リスク管理体制を一新します</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a:t>
                </a:r>
                <a:r>
                  <a:rPr lang="en-US" altLang="ja-JP" sz="1000" dirty="0" smtClean="0">
                    <a:solidFill>
                      <a:schemeClr val="tx1">
                        <a:lumMod val="75000"/>
                        <a:lumOff val="25000"/>
                      </a:schemeClr>
                    </a:solidFill>
                    <a:latin typeface="Meiryo UI" pitchFamily="50" charset="-128"/>
                    <a:ea typeface="Meiryo UI" pitchFamily="50" charset="-128"/>
                    <a:cs typeface="Meiryo UI" pitchFamily="50" charset="-128"/>
                  </a:rPr>
                  <a:t/>
                </a:r>
                <a:br>
                  <a:rPr lang="en-US" altLang="ja-JP" sz="1000" dirty="0" smtClean="0">
                    <a:solidFill>
                      <a:schemeClr val="tx1">
                        <a:lumMod val="75000"/>
                        <a:lumOff val="25000"/>
                      </a:schemeClr>
                    </a:solidFill>
                    <a:latin typeface="Meiryo UI" pitchFamily="50" charset="-128"/>
                    <a:ea typeface="Meiryo UI" pitchFamily="50" charset="-128"/>
                    <a:cs typeface="Meiryo UI" pitchFamily="50" charset="-128"/>
                  </a:rPr>
                </a:br>
                <a:endParaRPr lang="ja-JP" altLang="en-US" sz="1000" dirty="0">
                  <a:solidFill>
                    <a:schemeClr val="tx1">
                      <a:lumMod val="75000"/>
                      <a:lumOff val="25000"/>
                    </a:schemeClr>
                  </a:solidFill>
                  <a:latin typeface="Meiryo UI" pitchFamily="50" charset="-128"/>
                  <a:ea typeface="Meiryo UI" pitchFamily="50" charset="-128"/>
                  <a:cs typeface="Meiryo UI" pitchFamily="50" charset="-128"/>
                </a:endParaRPr>
              </a:p>
              <a:p>
                <a:pPr eaLnBrk="1" hangingPunct="1">
                  <a:spcBef>
                    <a:spcPct val="0"/>
                  </a:spcBef>
                  <a:buFontTx/>
                  <a:buNone/>
                  <a:defRPr/>
                </a:pPr>
                <a:r>
                  <a:rPr lang="ja-JP" altLang="en-US" sz="1000" dirty="0">
                    <a:solidFill>
                      <a:srgbClr val="0070C0"/>
                    </a:solidFill>
                    <a:latin typeface="Meiryo UI" pitchFamily="50" charset="-128"/>
                    <a:ea typeface="Meiryo UI" pitchFamily="50" charset="-128"/>
                    <a:cs typeface="Meiryo UI" pitchFamily="50" charset="-128"/>
                  </a:rPr>
                  <a:t>●</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　保険料削減</a:t>
                </a:r>
              </a:p>
              <a:p>
                <a:pPr eaLnBrk="1" hangingPunct="1">
                  <a:spcBef>
                    <a:spcPct val="0"/>
                  </a:spcBef>
                  <a:buFontTx/>
                  <a:buNone/>
                  <a:defRPr/>
                </a:pPr>
                <a:r>
                  <a:rPr lang="ja-JP" altLang="en-US" sz="1000" dirty="0" smtClean="0">
                    <a:solidFill>
                      <a:srgbClr val="0070C0"/>
                    </a:solidFill>
                    <a:latin typeface="Meiryo UI" pitchFamily="50" charset="-128"/>
                    <a:ea typeface="Meiryo UI" pitchFamily="50" charset="-128"/>
                    <a:cs typeface="Meiryo UI" pitchFamily="50" charset="-128"/>
                  </a:rPr>
                  <a:t>●</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　保険内容オーダーメイド</a:t>
                </a:r>
              </a:p>
              <a:p>
                <a:pPr eaLnBrk="1" hangingPunct="1">
                  <a:spcBef>
                    <a:spcPct val="0"/>
                  </a:spcBef>
                  <a:buFontTx/>
                  <a:buNone/>
                  <a:defRPr/>
                </a:pPr>
                <a:r>
                  <a:rPr lang="ja-JP" altLang="en-US" sz="1000" dirty="0" smtClean="0">
                    <a:solidFill>
                      <a:srgbClr val="0070C0"/>
                    </a:solidFill>
                    <a:latin typeface="Meiryo UI" pitchFamily="50" charset="-128"/>
                    <a:ea typeface="Meiryo UI" pitchFamily="50" charset="-128"/>
                    <a:cs typeface="Meiryo UI" pitchFamily="50" charset="-128"/>
                  </a:rPr>
                  <a:t>●</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　契約一括管理</a:t>
                </a:r>
              </a:p>
            </p:txBody>
          </p:sp>
          <p:sp>
            <p:nvSpPr>
              <p:cNvPr id="80"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600">
                  <a:latin typeface="メイリオ" pitchFamily="50" charset="-128"/>
                  <a:ea typeface="メイリオ" pitchFamily="50" charset="-128"/>
                  <a:cs typeface="メイリオ" pitchFamily="50" charset="-128"/>
                </a:endParaRPr>
              </a:p>
            </p:txBody>
          </p:sp>
        </p:grpSp>
        <p:sp>
          <p:nvSpPr>
            <p:cNvPr id="74" name="テキスト ボックス 73"/>
            <p:cNvSpPr txBox="1"/>
            <p:nvPr/>
          </p:nvSpPr>
          <p:spPr>
            <a:xfrm>
              <a:off x="-547378" y="3866958"/>
              <a:ext cx="902667" cy="400110"/>
            </a:xfrm>
            <a:prstGeom prst="rect">
              <a:avLst/>
            </a:prstGeom>
            <a:noFill/>
          </p:spPr>
          <p:txBody>
            <a:bodyPr wrap="square" rtlCol="0">
              <a:spAutoFit/>
            </a:bodyPr>
            <a:lstStyle/>
            <a:p>
              <a:pPr algn="dist"/>
              <a:r>
                <a:rPr kumimoji="1" lang="en-US" altLang="ja-JP" sz="2000" dirty="0" smtClean="0">
                  <a:latin typeface="Leelawadee UI" panose="020B0502040204020203" pitchFamily="34" charset="-34"/>
                  <a:cs typeface="Leelawadee UI" panose="020B0502040204020203" pitchFamily="34" charset="-34"/>
                </a:rPr>
                <a:t>USEN</a:t>
              </a:r>
              <a:endParaRPr kumimoji="1" lang="en-US" altLang="ja-JP" sz="1800" dirty="0" smtClean="0">
                <a:latin typeface="Leelawadee UI" panose="020B0502040204020203" pitchFamily="34" charset="-34"/>
                <a:cs typeface="Leelawadee UI" panose="020B0502040204020203" pitchFamily="34" charset="-34"/>
              </a:endParaRPr>
            </a:p>
          </p:txBody>
        </p:sp>
        <p:sp>
          <p:nvSpPr>
            <p:cNvPr id="75" name="テキスト ボックス 74"/>
            <p:cNvSpPr txBox="1"/>
            <p:nvPr/>
          </p:nvSpPr>
          <p:spPr>
            <a:xfrm>
              <a:off x="-547378" y="4139738"/>
              <a:ext cx="895006" cy="253916"/>
            </a:xfrm>
            <a:prstGeom prst="rect">
              <a:avLst/>
            </a:prstGeom>
            <a:noFill/>
          </p:spPr>
          <p:txBody>
            <a:bodyPr wrap="square" rtlCol="0">
              <a:spAutoFit/>
            </a:bodyPr>
            <a:lstStyle/>
            <a:p>
              <a:pPr algn="dist"/>
              <a:r>
                <a:rPr lang="en-US" altLang="ja-JP" sz="1050" dirty="0" smtClean="0">
                  <a:solidFill>
                    <a:schemeClr val="accent3">
                      <a:lumMod val="50000"/>
                    </a:schemeClr>
                  </a:solidFill>
                </a:rPr>
                <a:t>INSURANCE</a:t>
              </a:r>
              <a:endParaRPr kumimoji="1" lang="ja-JP" altLang="en-US" sz="1050" dirty="0">
                <a:solidFill>
                  <a:schemeClr val="accent3">
                    <a:lumMod val="50000"/>
                  </a:schemeClr>
                </a:solidFill>
              </a:endParaRPr>
            </a:p>
          </p:txBody>
        </p:sp>
      </p:grpSp>
      <p:pic>
        <p:nvPicPr>
          <p:cNvPr id="66" name="図 65"/>
          <p:cNvPicPr>
            <a:picLocks noChangeAspect="1"/>
          </p:cNvPicPr>
          <p:nvPr/>
        </p:nvPicPr>
        <p:blipFill>
          <a:blip r:embed="rId10"/>
          <a:stretch>
            <a:fillRect/>
          </a:stretch>
        </p:blipFill>
        <p:spPr>
          <a:xfrm>
            <a:off x="521963" y="5327287"/>
            <a:ext cx="2927721" cy="1981736"/>
          </a:xfrm>
          <a:prstGeom prst="rect">
            <a:avLst/>
          </a:prstGeom>
        </p:spPr>
      </p:pic>
    </p:spTree>
    <p:extLst>
      <p:ext uri="{BB962C8B-B14F-4D97-AF65-F5344CB8AC3E}">
        <p14:creationId xmlns:p14="http://schemas.microsoft.com/office/powerpoint/2010/main" val="386623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60054" y="80513"/>
            <a:ext cx="6384097" cy="525088"/>
          </a:xfrm>
        </p:spPr>
        <p:txBody>
          <a:bodyPr/>
          <a:lstStyle/>
          <a:p>
            <a:r>
              <a:rPr lang="ja-JP" altLang="en-US" sz="1800" dirty="0">
                <a:solidFill>
                  <a:srgbClr val="C0504D">
                    <a:lumMod val="75000"/>
                  </a:srgbClr>
                </a:solidFill>
              </a:rPr>
              <a:t>「香り」</a:t>
            </a:r>
            <a:r>
              <a:rPr lang="ja-JP" altLang="en-US" sz="1800" dirty="0" smtClean="0">
                <a:solidFill>
                  <a:srgbClr val="C0504D">
                    <a:lumMod val="75000"/>
                  </a:srgbClr>
                </a:solidFill>
              </a:rPr>
              <a:t>マーケティング事例 ②　</a:t>
            </a:r>
            <a:r>
              <a:rPr lang="en-US" altLang="ja-JP" sz="2400" dirty="0" smtClean="0">
                <a:solidFill>
                  <a:srgbClr val="C0504D">
                    <a:lumMod val="75000"/>
                  </a:srgbClr>
                </a:solidFill>
              </a:rPr>
              <a:t>[</a:t>
            </a:r>
            <a:r>
              <a:rPr lang="ja-JP" altLang="en-US" sz="2400" dirty="0" smtClean="0">
                <a:solidFill>
                  <a:srgbClr val="C0504D">
                    <a:lumMod val="75000"/>
                  </a:srgbClr>
                </a:solidFill>
              </a:rPr>
              <a:t>セブンパーク アリオ 柏</a:t>
            </a:r>
            <a:r>
              <a:rPr lang="en-US" altLang="ja-JP" sz="2400" dirty="0" smtClean="0">
                <a:solidFill>
                  <a:srgbClr val="C0504D">
                    <a:lumMod val="75000"/>
                  </a:srgbClr>
                </a:solidFill>
              </a:rPr>
              <a:t>]</a:t>
            </a:r>
            <a:endParaRPr kumimoji="1" lang="ja-JP" altLang="en-US" dirty="0"/>
          </a:p>
        </p:txBody>
      </p:sp>
      <p:sp>
        <p:nvSpPr>
          <p:cNvPr id="4" name="正方形/長方形 3"/>
          <p:cNvSpPr/>
          <p:nvPr/>
        </p:nvSpPr>
        <p:spPr>
          <a:xfrm>
            <a:off x="962489" y="2465337"/>
            <a:ext cx="2120258"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rPr>
              <a:t>導入機種 </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Air/Q550 20</a:t>
            </a:r>
            <a:r>
              <a:rPr lang="ja-JP" altLang="en-US" sz="1050" dirty="0">
                <a:latin typeface="Meiryo UI" panose="020B0604030504040204" pitchFamily="50" charset="-128"/>
                <a:ea typeface="Meiryo UI" panose="020B0604030504040204" pitchFamily="50" charset="-128"/>
              </a:rPr>
              <a:t>台 </a:t>
            </a:r>
          </a:p>
        </p:txBody>
      </p:sp>
      <p:pic>
        <p:nvPicPr>
          <p:cNvPr id="5" name="図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9439" y="1684660"/>
            <a:ext cx="2088232" cy="623353"/>
          </a:xfrm>
          <a:prstGeom prst="rect">
            <a:avLst/>
          </a:prstGeom>
        </p:spPr>
      </p:pic>
      <p:pic>
        <p:nvPicPr>
          <p:cNvPr id="6" name="Picture 1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6932" y="2410672"/>
            <a:ext cx="1896768" cy="489340"/>
          </a:xfrm>
          <a:prstGeom prst="rect">
            <a:avLst/>
          </a:prstGeom>
          <a:solidFill>
            <a:schemeClr val="bg2">
              <a:lumMod val="50000"/>
              <a:alpha val="22000"/>
            </a:schemeClr>
          </a:solidFill>
          <a:ln w="9525">
            <a:noFill/>
            <a:miter lim="800000"/>
            <a:headEnd/>
            <a:tailEnd/>
          </a:ln>
        </p:spPr>
      </p:pic>
      <p:sp>
        <p:nvSpPr>
          <p:cNvPr id="7" name="正方形/長方形 24"/>
          <p:cNvSpPr>
            <a:spLocks noChangeArrowheads="1"/>
          </p:cNvSpPr>
          <p:nvPr/>
        </p:nvSpPr>
        <p:spPr bwMode="auto">
          <a:xfrm>
            <a:off x="504824" y="1068118"/>
            <a:ext cx="9001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香りによる空間の特別感、“遊びごころ”をより一層感じていただいていると思います。</a:t>
            </a:r>
            <a:endParaRPr kumimoji="0" lang="en-US" altLang="ja-JP"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8" name="グループ化 7"/>
          <p:cNvGrpSpPr/>
          <p:nvPr/>
        </p:nvGrpSpPr>
        <p:grpSpPr>
          <a:xfrm>
            <a:off x="504825" y="2988887"/>
            <a:ext cx="6382023" cy="3545615"/>
            <a:chOff x="3339602" y="1613067"/>
            <a:chExt cx="6382023" cy="3545615"/>
          </a:xfrm>
        </p:grpSpPr>
        <p:sp>
          <p:nvSpPr>
            <p:cNvPr id="9" name="正方形/長方形 8"/>
            <p:cNvSpPr/>
            <p:nvPr/>
          </p:nvSpPr>
          <p:spPr>
            <a:xfrm>
              <a:off x="3339603" y="1613067"/>
              <a:ext cx="6135070" cy="923330"/>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rPr>
                <a:t>Q1:</a:t>
              </a:r>
              <a:r>
                <a:rPr lang="ja-JP" altLang="en-US" sz="1200" b="1" dirty="0" smtClean="0">
                  <a:latin typeface="Meiryo UI" panose="020B0604030504040204" pitchFamily="50" charset="-128"/>
                  <a:ea typeface="Meiryo UI" panose="020B0604030504040204" pitchFamily="50" charset="-128"/>
                </a:rPr>
                <a:t>マイクロフレグランス</a:t>
              </a:r>
              <a:r>
                <a:rPr lang="ja-JP" altLang="en-US" sz="1200" b="1" dirty="0">
                  <a:latin typeface="Meiryo UI" panose="020B0604030504040204" pitchFamily="50" charset="-128"/>
                  <a:ea typeface="Meiryo UI" panose="020B0604030504040204" pitchFamily="50" charset="-128"/>
                </a:rPr>
                <a:t>の導入に至った経緯</a:t>
              </a:r>
              <a:r>
                <a:rPr lang="ja-JP" altLang="en-US" sz="1200" b="1" dirty="0" smtClean="0">
                  <a:latin typeface="Meiryo UI" panose="020B0604030504040204" pitchFamily="50" charset="-128"/>
                  <a:ea typeface="Meiryo UI" panose="020B0604030504040204" pitchFamily="50" charset="-128"/>
                </a:rPr>
                <a:t>や目的</a:t>
              </a:r>
              <a:r>
                <a:rPr lang="ja-JP" altLang="en-US" sz="1200" b="1" dirty="0">
                  <a:latin typeface="Meiryo UI" panose="020B0604030504040204" pitchFamily="50" charset="-128"/>
                  <a:ea typeface="Meiryo UI" panose="020B0604030504040204" pitchFamily="50" charset="-128"/>
                </a:rPr>
                <a:t>をお聞かせください</a:t>
              </a:r>
              <a:r>
                <a:rPr lang="ja-JP" altLang="en-US" sz="1200" b="1" dirty="0" smtClean="0">
                  <a:latin typeface="Meiryo UI" panose="020B0604030504040204" pitchFamily="50" charset="-128"/>
                  <a:ea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セブンパークアリオ柏のコンセプトは「心遊ぶところ」。「</a:t>
              </a:r>
              <a:r>
                <a:rPr lang="en-US" altLang="ja-JP" sz="1050" dirty="0">
                  <a:latin typeface="Meiryo UI" panose="020B0604030504040204" pitchFamily="50" charset="-128"/>
                  <a:ea typeface="Meiryo UI" panose="020B0604030504040204" pitchFamily="50" charset="-128"/>
                </a:rPr>
                <a:t>Playful mind</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遊びごころ</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」があふれる「</a:t>
              </a:r>
              <a:r>
                <a:rPr lang="en-US" altLang="ja-JP" sz="1050" dirty="0">
                  <a:latin typeface="Meiryo UI" panose="020B0604030504040204" pitchFamily="50" charset="-128"/>
                  <a:ea typeface="Meiryo UI" panose="020B0604030504040204" pitchFamily="50" charset="-128"/>
                </a:rPr>
                <a:t>Place=</a:t>
              </a:r>
              <a:r>
                <a:rPr lang="ja-JP" altLang="en-US" sz="1050" dirty="0">
                  <a:latin typeface="Meiryo UI" panose="020B0604030504040204" pitchFamily="50" charset="-128"/>
                  <a:ea typeface="Meiryo UI" panose="020B0604030504040204" pitchFamily="50" charset="-128"/>
                </a:rPr>
                <a:t>場所」であること。訪れるたびに、こころを遊ばせることで、たくさんの楽しさに出会える場所でありたいと思っています。店内に入った瞬間、香りでお客様の「心を遊ばせる」 マイクロフレグランスの香りの演出は、そんなコンセプトを実現させるのにぴったりでした。 </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370879" y="3385343"/>
              <a:ext cx="6135070" cy="761747"/>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rPr>
                <a:t>Q3:</a:t>
              </a:r>
              <a:r>
                <a:rPr lang="ja-JP" altLang="en-US" sz="1200" b="1" dirty="0" smtClean="0">
                  <a:latin typeface="Meiryo UI" panose="020B0604030504040204" pitchFamily="50" charset="-128"/>
                  <a:ea typeface="Meiryo UI" panose="020B0604030504040204" pitchFamily="50" charset="-128"/>
                </a:rPr>
                <a:t>導入</a:t>
              </a:r>
              <a:r>
                <a:rPr lang="ja-JP" altLang="en-US" sz="1200" b="1" dirty="0">
                  <a:latin typeface="Meiryo UI" panose="020B0604030504040204" pitchFamily="50" charset="-128"/>
                  <a:ea typeface="Meiryo UI" panose="020B0604030504040204" pitchFamily="50" charset="-128"/>
                </a:rPr>
                <a:t>目的に対して、効果はどのよう</a:t>
              </a:r>
              <a:r>
                <a:rPr lang="ja-JP" altLang="en-US" sz="1200" b="1" dirty="0" smtClean="0">
                  <a:latin typeface="Meiryo UI" panose="020B0604030504040204" pitchFamily="50" charset="-128"/>
                  <a:ea typeface="Meiryo UI" panose="020B0604030504040204" pitchFamily="50" charset="-128"/>
                </a:rPr>
                <a:t>に表れてる</a:t>
              </a:r>
              <a:r>
                <a:rPr lang="ja-JP" altLang="en-US" sz="1200" b="1" dirty="0">
                  <a:latin typeface="Meiryo UI" panose="020B0604030504040204" pitchFamily="50" charset="-128"/>
                  <a:ea typeface="Meiryo UI" panose="020B0604030504040204" pitchFamily="50" charset="-128"/>
                </a:rPr>
                <a:t>と感じますか</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お客様同士で館内にいらっしゃるなり「何か良い香りがする」という会話をよく耳にします。また、セブンパークアリオ柏ではトイレもコンセプトを持って内装を仕上げておりますので、香りによる空間の特別感、</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遊びごころ</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をより一層感じていただいていると思います。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339603" y="2743190"/>
              <a:ext cx="6135070" cy="600164"/>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rPr>
                <a:t>Q2:</a:t>
              </a:r>
              <a:r>
                <a:rPr lang="ja-JP" altLang="en-US" sz="1200" b="1" dirty="0">
                  <a:latin typeface="Meiryo UI" panose="020B0604030504040204" pitchFamily="50" charset="-128"/>
                  <a:ea typeface="Meiryo UI" panose="020B0604030504040204" pitchFamily="50" charset="-128"/>
                </a:rPr>
                <a:t>お客様の反応や、従業員様のご感想など</a:t>
              </a:r>
              <a:r>
                <a:rPr lang="ja-JP" altLang="en-US" sz="1200" b="1" dirty="0" smtClean="0">
                  <a:latin typeface="Meiryo UI" panose="020B0604030504040204" pitchFamily="50" charset="-128"/>
                  <a:ea typeface="Meiryo UI" panose="020B0604030504040204" pitchFamily="50" charset="-128"/>
                </a:rPr>
                <a:t>がありましたら</a:t>
              </a:r>
              <a:r>
                <a:rPr lang="ja-JP" altLang="en-US" sz="1200" b="1" dirty="0">
                  <a:latin typeface="Meiryo UI" panose="020B0604030504040204" pitchFamily="50" charset="-128"/>
                  <a:ea typeface="Meiryo UI" panose="020B0604030504040204" pitchFamily="50" charset="-128"/>
                </a:rPr>
                <a:t>お聞かせください</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セブンパークアリオ柏では、館内入り口風除室、女性トイレ、ビューティーラウンジ（化粧室）に設置しています。各空間にあった香りを選び、お客様からも好評をいただいております。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339602" y="4235352"/>
              <a:ext cx="6382023" cy="923330"/>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rPr>
                <a:t>Q</a:t>
              </a:r>
              <a:r>
                <a:rPr lang="ja-JP" altLang="en-US" sz="1200" b="1" dirty="0" smtClean="0">
                  <a:latin typeface="Meiryo UI" panose="020B0604030504040204" pitchFamily="50" charset="-128"/>
                  <a:ea typeface="Meiryo UI" panose="020B0604030504040204" pitchFamily="50" charset="-128"/>
                </a:rPr>
                <a:t>４</a:t>
              </a:r>
              <a:r>
                <a:rPr lang="en-US" altLang="ja-JP"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この香りがあったら良いなと思う瞬間</a:t>
              </a:r>
              <a:r>
                <a:rPr lang="ja-JP" altLang="en-US" sz="1200" b="1" dirty="0" smtClean="0">
                  <a:latin typeface="Meiryo UI" panose="020B0604030504040204" pitchFamily="50" charset="-128"/>
                  <a:ea typeface="Meiryo UI" panose="020B0604030504040204" pitchFamily="50" charset="-128"/>
                </a:rPr>
                <a:t>や香り</a:t>
              </a:r>
              <a:r>
                <a:rPr lang="ja-JP" altLang="en-US" sz="1200" b="1" dirty="0">
                  <a:latin typeface="Meiryo UI" panose="020B0604030504040204" pitchFamily="50" charset="-128"/>
                  <a:ea typeface="Meiryo UI" panose="020B0604030504040204" pitchFamily="50" charset="-128"/>
                </a:rPr>
                <a:t>の必要性を感じるのはどんな時ですか</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セブンパークアリオ柏には、イベントやバーベキューができる約</a:t>
              </a:r>
              <a:r>
                <a:rPr lang="en-US" altLang="ja-JP" sz="1050" dirty="0">
                  <a:latin typeface="Meiryo UI" panose="020B0604030504040204" pitchFamily="50" charset="-128"/>
                  <a:ea typeface="Meiryo UI" panose="020B0604030504040204" pitchFamily="50" charset="-128"/>
                </a:rPr>
                <a:t>4000</a:t>
              </a:r>
              <a:r>
                <a:rPr lang="ja-JP" altLang="en-US" sz="1050" dirty="0">
                  <a:latin typeface="Meiryo UI" panose="020B0604030504040204" pitchFamily="50" charset="-128"/>
                  <a:ea typeface="Meiryo UI" panose="020B0604030504040204" pitchFamily="50" charset="-128"/>
                </a:rPr>
                <a:t>坪の広大な公園があります。イベント開催時にはフードカーも出店し、お客様に楽しんでいただいているのですが、公園から再び館内にご入店いただく際に「香り」があることで、ショッピングセンターのセブンパークアリオ柏に来たという気持ちに切り替わり、ひいてはお買いものに繋がっていると感じていま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 name="正方形/長方形 24"/>
          <p:cNvSpPr>
            <a:spLocks noChangeArrowheads="1"/>
          </p:cNvSpPr>
          <p:nvPr/>
        </p:nvSpPr>
        <p:spPr bwMode="auto">
          <a:xfrm>
            <a:off x="3370879" y="1700876"/>
            <a:ext cx="23903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200" dirty="0" smtClean="0">
                <a:latin typeface="Meiryo UI" panose="020B0604030504040204" pitchFamily="50" charset="-128"/>
                <a:ea typeface="Meiryo UI" panose="020B0604030504040204" pitchFamily="50" charset="-128"/>
                <a:cs typeface="メイリオ" panose="020B0604030504040204" pitchFamily="50" charset="-128"/>
              </a:rPr>
              <a:t>株式会社モール・エスシー開発</a:t>
            </a:r>
            <a:endParaRPr kumimoji="0" lang="en-US" altLang="ja-JP" sz="1200" dirty="0" smtClean="0">
              <a:latin typeface="Meiryo UI" panose="020B0604030504040204" pitchFamily="50" charset="-128"/>
              <a:ea typeface="Meiryo UI" panose="020B0604030504040204" pitchFamily="50" charset="-128"/>
              <a:cs typeface="メイリオ" panose="020B0604030504040204" pitchFamily="50" charset="-128"/>
            </a:endParaRPr>
          </a:p>
          <a:p>
            <a:pPr eaLnBrk="1" hangingPunct="1">
              <a:spcBef>
                <a:spcPct val="0"/>
              </a:spcBef>
              <a:buFontTx/>
              <a:buNone/>
            </a:pPr>
            <a:r>
              <a:rPr kumimoji="0" lang="ja-JP" altLang="en-US" sz="1200" dirty="0" smtClean="0">
                <a:latin typeface="Meiryo UI" panose="020B0604030504040204" pitchFamily="50" charset="-128"/>
                <a:ea typeface="Meiryo UI" panose="020B0604030504040204" pitchFamily="50" charset="-128"/>
                <a:cs typeface="メイリオ" panose="020B0604030504040204" pitchFamily="50" charset="-128"/>
              </a:rPr>
              <a:t>セブンパーク　アリオ柏　部長</a:t>
            </a:r>
            <a:endParaRPr kumimoji="0" lang="en-US" altLang="ja-JP" sz="1200" dirty="0" smtClean="0">
              <a:latin typeface="Meiryo UI" panose="020B0604030504040204" pitchFamily="50" charset="-128"/>
              <a:ea typeface="Meiryo UI" panose="020B0604030504040204" pitchFamily="50" charset="-128"/>
              <a:cs typeface="メイリオ" panose="020B0604030504040204" pitchFamily="50" charset="-128"/>
            </a:endParaRPr>
          </a:p>
          <a:p>
            <a:pPr eaLnBrk="1" hangingPunct="1">
              <a:spcBef>
                <a:spcPct val="0"/>
              </a:spcBef>
              <a:buFontTx/>
              <a:buNone/>
            </a:pPr>
            <a:r>
              <a:rPr kumimoji="0" lang="ja-JP" altLang="en-US" sz="1200" dirty="0">
                <a:latin typeface="Meiryo UI" panose="020B0604030504040204" pitchFamily="50" charset="-128"/>
                <a:ea typeface="Meiryo UI" panose="020B0604030504040204" pitchFamily="50" charset="-128"/>
                <a:cs typeface="メイリオ" panose="020B0604030504040204" pitchFamily="50" charset="-128"/>
              </a:rPr>
              <a:t>高橋</a:t>
            </a:r>
            <a:r>
              <a:rPr kumimoji="0" lang="ja-JP" altLang="en-US" sz="1200" dirty="0" smtClean="0">
                <a:latin typeface="Meiryo UI" panose="020B0604030504040204" pitchFamily="50" charset="-128"/>
                <a:ea typeface="Meiryo UI" panose="020B0604030504040204" pitchFamily="50" charset="-128"/>
                <a:cs typeface="メイリオ" panose="020B0604030504040204" pitchFamily="50" charset="-128"/>
              </a:rPr>
              <a:t>　様</a:t>
            </a:r>
            <a:endParaRPr kumimoji="0"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4" name="テキスト ボックス 13"/>
          <p:cNvSpPr txBox="1"/>
          <p:nvPr/>
        </p:nvSpPr>
        <p:spPr>
          <a:xfrm>
            <a:off x="526388" y="6587307"/>
            <a:ext cx="6135071" cy="577081"/>
          </a:xfrm>
          <a:prstGeom prst="rect">
            <a:avLst/>
          </a:prstGeom>
          <a:solidFill>
            <a:schemeClr val="bg1">
              <a:lumMod val="75000"/>
            </a:schemeClr>
          </a:solidFill>
        </p:spPr>
        <p:txBody>
          <a:bodyPr wrap="square" rtlCol="0">
            <a:spAutoFit/>
          </a:bodyPr>
          <a:lstStyle/>
          <a:p>
            <a:r>
              <a:rPr lang="en-US" altLang="ja-JP" sz="1050" dirty="0">
                <a:latin typeface="Meiryo UI" panose="020B0604030504040204" pitchFamily="50" charset="-128"/>
                <a:ea typeface="Meiryo UI" panose="020B0604030504040204" pitchFamily="50" charset="-128"/>
              </a:rPr>
              <a:t>200</a:t>
            </a:r>
            <a:r>
              <a:rPr lang="ja-JP" altLang="en-US" sz="1050" dirty="0">
                <a:latin typeface="Meiryo UI" panose="020B0604030504040204" pitchFamily="50" charset="-128"/>
                <a:ea typeface="Meiryo UI" panose="020B0604030504040204" pitchFamily="50" charset="-128"/>
              </a:rPr>
              <a:t>の専門店が出店するアリオ最大の商業施設。ショッピングと遊びが一つになった体験型ショッピングセンターで、 野外コンサートやバーベキューができるスペースも設けられている。</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使用機材：</a:t>
            </a:r>
            <a:r>
              <a:rPr lang="en-US" altLang="ja-JP" sz="1050" dirty="0">
                <a:latin typeface="Meiryo UI" panose="020B0604030504040204" pitchFamily="50" charset="-128"/>
                <a:ea typeface="Meiryo UI" panose="020B0604030504040204" pitchFamily="50" charset="-128"/>
              </a:rPr>
              <a:t>AirQ 500</a:t>
            </a:r>
            <a:r>
              <a:rPr lang="ja-JP" altLang="en-US" sz="1050" dirty="0">
                <a:latin typeface="Meiryo UI" panose="020B0604030504040204" pitchFamily="50" charset="-128"/>
                <a:ea typeface="Meiryo UI" panose="020B0604030504040204" pitchFamily="50" charset="-128"/>
              </a:rPr>
              <a:t>シリーズ</a:t>
            </a:r>
            <a:endParaRPr kumimoji="1" lang="ja-JP" altLang="en-US" sz="1050" dirty="0">
              <a:latin typeface="Meiryo UI" panose="020B0604030504040204" pitchFamily="50" charset="-128"/>
              <a:ea typeface="Meiryo UI" panose="020B0604030504040204" pitchFamily="50" charset="-128"/>
            </a:endParaRPr>
          </a:p>
        </p:txBody>
      </p:sp>
      <p:pic>
        <p:nvPicPr>
          <p:cNvPr id="20" name="図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7249" y="1757411"/>
            <a:ext cx="2462743" cy="1630168"/>
          </a:xfrm>
          <a:prstGeom prst="rect">
            <a:avLst/>
          </a:prstGeom>
        </p:spPr>
      </p:pic>
      <p:pic>
        <p:nvPicPr>
          <p:cNvPr id="21" name="図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8308" y="3546964"/>
            <a:ext cx="2491685" cy="1649326"/>
          </a:xfrm>
          <a:prstGeom prst="rect">
            <a:avLst/>
          </a:prstGeom>
        </p:spPr>
      </p:pic>
      <p:pic>
        <p:nvPicPr>
          <p:cNvPr id="22" name="図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7250" y="5515062"/>
            <a:ext cx="2491686" cy="1649326"/>
          </a:xfrm>
          <a:prstGeom prst="rect">
            <a:avLst/>
          </a:prstGeom>
        </p:spPr>
      </p:pic>
    </p:spTree>
    <p:extLst>
      <p:ext uri="{BB962C8B-B14F-4D97-AF65-F5344CB8AC3E}">
        <p14:creationId xmlns:p14="http://schemas.microsoft.com/office/powerpoint/2010/main" val="3599175814"/>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a:spLocks noChangeArrowheads="1"/>
          </p:cNvSpPr>
          <p:nvPr/>
        </p:nvSpPr>
        <p:spPr bwMode="auto">
          <a:xfrm>
            <a:off x="787986" y="165468"/>
            <a:ext cx="8541426" cy="3378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229" tIns="51599" rIns="99229" bIns="51599"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spcBef>
                <a:spcPct val="0"/>
              </a:spcBef>
              <a:buNone/>
            </a:pPr>
            <a:r>
              <a:rPr kumimoji="0" lang="en-US" altLang="ja-JP"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d</a:t>
            </a:r>
            <a:r>
              <a:rPr kumimoji="0"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マガジン </a:t>
            </a:r>
            <a:r>
              <a:rPr kumimoji="0" lang="en-US" altLang="ja-JP"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for </a:t>
            </a:r>
            <a:r>
              <a:rPr kumimoji="0" lang="en-US" altLang="ja-JP" sz="24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Biz</a:t>
            </a:r>
            <a:endParaRPr kumimoji="0" lang="en-US" altLang="ja-JP"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32"/>
          <p:cNvSpPr txBox="1">
            <a:spLocks noChangeArrowheads="1"/>
          </p:cNvSpPr>
          <p:nvPr/>
        </p:nvSpPr>
        <p:spPr bwMode="auto">
          <a:xfrm>
            <a:off x="582807" y="1044327"/>
            <a:ext cx="86975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a:t>
            </a:r>
            <a:r>
              <a:rPr lang="ja-JP" altLang="en-US" sz="1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マガジン </a:t>
            </a:r>
            <a:r>
              <a:rPr lang="en-US" altLang="ja-JP" sz="1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for Biz』</a:t>
            </a:r>
            <a:r>
              <a:rPr lang="ja-JP" altLang="en-US" sz="1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は、定額月額料金で、</a:t>
            </a:r>
            <a:r>
              <a:rPr lang="en-US" altLang="ja-JP" sz="1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170</a:t>
            </a:r>
            <a:r>
              <a:rPr lang="ja-JP" altLang="en-US" sz="16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誌</a:t>
            </a:r>
            <a:r>
              <a:rPr lang="ja-JP" altLang="en-US" sz="1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以上の雑誌が</a:t>
            </a:r>
            <a:endParaRPr lang="en-US" altLang="ja-JP" sz="1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1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スマーフォンやタブレットで読み放題になるサービスです</a:t>
            </a:r>
            <a:r>
              <a:rPr lang="ja-JP" altLang="en-US" sz="16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AutoShape 123"/>
          <p:cNvSpPr>
            <a:spLocks noChangeArrowheads="1"/>
          </p:cNvSpPr>
          <p:nvPr/>
        </p:nvSpPr>
        <p:spPr bwMode="auto">
          <a:xfrm>
            <a:off x="780004" y="3861727"/>
            <a:ext cx="2590800" cy="360362"/>
          </a:xfrm>
          <a:prstGeom prst="roundRect">
            <a:avLst>
              <a:gd name="adj" fmla="val 16667"/>
            </a:avLst>
          </a:prstGeom>
          <a:solidFill>
            <a:srgbClr val="C0000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✅人気雑誌が読み放題</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AutoShape 124"/>
          <p:cNvSpPr>
            <a:spLocks noChangeArrowheads="1"/>
          </p:cNvSpPr>
          <p:nvPr/>
        </p:nvSpPr>
        <p:spPr bwMode="auto">
          <a:xfrm>
            <a:off x="780004" y="4783366"/>
            <a:ext cx="2590800" cy="360363"/>
          </a:xfrm>
          <a:prstGeom prst="roundRect">
            <a:avLst>
              <a:gd name="adj" fmla="val 16667"/>
            </a:avLst>
          </a:prstGeom>
          <a:solidFill>
            <a:srgbClr val="C0000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✅コスト削減、少スペース</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507541" y="2139462"/>
            <a:ext cx="2998061" cy="246221"/>
          </a:xfrm>
          <a:prstGeom prst="rect">
            <a:avLst/>
          </a:prstGeom>
          <a:noFill/>
        </p:spPr>
        <p:txBody>
          <a:bodyPr wrap="square" lIns="0" tIns="0" rIns="0" bIns="0" rtlCol="0">
            <a:spAutoFit/>
          </a:bodyPr>
          <a:lstStyle/>
          <a:p>
            <a:r>
              <a:rPr lang="ja-JP" altLang="en-US" sz="8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ファッション誌や週刊誌、</a:t>
            </a:r>
            <a:r>
              <a:rPr lang="ja-JP" altLang="en-US" sz="8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スポーツからビジネスまで</a:t>
            </a:r>
            <a:endParaRPr lang="en-US" altLang="ja-JP" sz="8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幅広いラインナップが揃っています！！</a:t>
            </a:r>
            <a:endParaRPr lang="en-US" altLang="ja-JP" sz="8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2" name="グループ化 31"/>
          <p:cNvGrpSpPr/>
          <p:nvPr/>
        </p:nvGrpSpPr>
        <p:grpSpPr>
          <a:xfrm>
            <a:off x="6700893" y="1713045"/>
            <a:ext cx="1983457" cy="340690"/>
            <a:chOff x="6278159" y="1567382"/>
            <a:chExt cx="2526502" cy="455712"/>
          </a:xfrm>
        </p:grpSpPr>
        <p:sp>
          <p:nvSpPr>
            <p:cNvPr id="35" name="テキスト ボックス 34"/>
            <p:cNvSpPr txBox="1"/>
            <p:nvPr/>
          </p:nvSpPr>
          <p:spPr>
            <a:xfrm>
              <a:off x="6638173" y="1713629"/>
              <a:ext cx="2166488" cy="277888"/>
            </a:xfrm>
            <a:prstGeom prst="rect">
              <a:avLst/>
            </a:prstGeom>
            <a:solidFill>
              <a:schemeClr val="bg1"/>
            </a:solidFill>
          </p:spPr>
          <p:txBody>
            <a:bodyPr wrap="none" lIns="54000" tIns="0" rIns="27000" bIns="0" rtlCol="0">
              <a:spAutoFit/>
            </a:bodyPr>
            <a:lstStyle/>
            <a:p>
              <a:r>
                <a:rPr lang="ja-JP" altLang="en-US" sz="1350" b="1" dirty="0">
                  <a:solidFill>
                    <a:srgbClr val="C12525"/>
                  </a:solidFill>
                  <a:latin typeface="メイリオ" panose="020B0604030504040204" pitchFamily="50" charset="-128"/>
                  <a:ea typeface="メイリオ" panose="020B0604030504040204" pitchFamily="50" charset="-128"/>
                  <a:cs typeface="メイリオ" panose="020B0604030504040204" pitchFamily="50" charset="-128"/>
                </a:rPr>
                <a:t>人気雑誌</a:t>
              </a:r>
              <a:r>
                <a:rPr lang="en-US" altLang="ja-JP" sz="1350" b="1" dirty="0" smtClean="0">
                  <a:solidFill>
                    <a:srgbClr val="C12525"/>
                  </a:solidFill>
                  <a:latin typeface="メイリオ" panose="020B0604030504040204" pitchFamily="50" charset="-128"/>
                  <a:ea typeface="メイリオ" panose="020B0604030504040204" pitchFamily="50" charset="-128"/>
                  <a:cs typeface="メイリオ" panose="020B0604030504040204" pitchFamily="50" charset="-128"/>
                </a:rPr>
                <a:t>170</a:t>
              </a:r>
              <a:r>
                <a:rPr lang="ja-JP" altLang="en-US" sz="1350" b="1" dirty="0" smtClean="0">
                  <a:solidFill>
                    <a:srgbClr val="C12525"/>
                  </a:solidFill>
                  <a:latin typeface="メイリオ" panose="020B0604030504040204" pitchFamily="50" charset="-128"/>
                  <a:ea typeface="メイリオ" panose="020B0604030504040204" pitchFamily="50" charset="-128"/>
                  <a:cs typeface="メイリオ" panose="020B0604030504040204" pitchFamily="50" charset="-128"/>
                </a:rPr>
                <a:t>誌以上</a:t>
              </a:r>
              <a:endParaRPr lang="ja-JP" altLang="en-US" sz="1350" b="1" dirty="0">
                <a:solidFill>
                  <a:srgbClr val="C12525"/>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6" name="図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159" y="1567382"/>
              <a:ext cx="448411" cy="455712"/>
            </a:xfrm>
            <a:prstGeom prst="rect">
              <a:avLst/>
            </a:prstGeom>
          </p:spPr>
        </p:pic>
      </p:grpSp>
      <p:pic>
        <p:nvPicPr>
          <p:cNvPr id="37" name="図 36"/>
          <p:cNvPicPr>
            <a:picLocks noChangeAspect="1"/>
          </p:cNvPicPr>
          <p:nvPr/>
        </p:nvPicPr>
        <p:blipFill rotWithShape="1">
          <a:blip r:embed="rId4" cstate="print">
            <a:clrChange>
              <a:clrFrom>
                <a:srgbClr val="FBFAFF"/>
              </a:clrFrom>
              <a:clrTo>
                <a:srgbClr val="FBFAFF">
                  <a:alpha val="0"/>
                </a:srgbClr>
              </a:clrTo>
            </a:clrChange>
            <a:extLst>
              <a:ext uri="{28A0092B-C50C-407E-A947-70E740481C1C}">
                <a14:useLocalDpi xmlns:a14="http://schemas.microsoft.com/office/drawing/2010/main" val="0"/>
              </a:ext>
            </a:extLst>
          </a:blip>
          <a:srcRect/>
          <a:stretch/>
        </p:blipFill>
        <p:spPr>
          <a:xfrm>
            <a:off x="3657838" y="2133303"/>
            <a:ext cx="2554966" cy="1404174"/>
          </a:xfrm>
          <a:prstGeom prst="rect">
            <a:avLst/>
          </a:prstGeom>
        </p:spPr>
      </p:pic>
      <p:sp>
        <p:nvSpPr>
          <p:cNvPr id="38" name="山形 37"/>
          <p:cNvSpPr/>
          <p:nvPr/>
        </p:nvSpPr>
        <p:spPr>
          <a:xfrm>
            <a:off x="3406286" y="2454440"/>
            <a:ext cx="529619" cy="412607"/>
          </a:xfrm>
          <a:prstGeom prst="chevron">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323337" y="1709670"/>
            <a:ext cx="4703488" cy="461665"/>
          </a:xfrm>
          <a:prstGeom prst="rect">
            <a:avLst/>
          </a:prstGeom>
          <a:noFill/>
          <a:ln>
            <a:noFill/>
          </a:ln>
        </p:spPr>
        <p:txBody>
          <a:bodyPr wrap="square" rtlCol="0">
            <a:spAutoFit/>
          </a:bodyPr>
          <a:lstStyle/>
          <a:p>
            <a:r>
              <a:rPr lang="en-US" altLang="ja-JP" sz="2400" b="1" dirty="0" smtClean="0">
                <a:solidFill>
                  <a:srgbClr val="C00000"/>
                </a:solidFill>
                <a:latin typeface="メイリオ" panose="020B0604030504040204" pitchFamily="50" charset="-128"/>
                <a:ea typeface="メイリオ" panose="020B0604030504040204" pitchFamily="50" charset="-128"/>
              </a:rPr>
              <a:t>Wi-Fi</a:t>
            </a:r>
            <a:r>
              <a:rPr lang="ja-JP" altLang="en-US" sz="2400" b="1" dirty="0">
                <a:solidFill>
                  <a:srgbClr val="C00000"/>
                </a:solidFill>
                <a:latin typeface="メイリオ" panose="020B0604030504040204" pitchFamily="50" charset="-128"/>
                <a:ea typeface="メイリオ" panose="020B0604030504040204" pitchFamily="50" charset="-128"/>
              </a:rPr>
              <a:t>に繋ぐと雑誌が読み放題</a:t>
            </a:r>
            <a:r>
              <a:rPr lang="ja-JP" altLang="en-US" sz="2400" b="1" dirty="0" smtClean="0">
                <a:solidFill>
                  <a:srgbClr val="C00000"/>
                </a:solidFill>
                <a:latin typeface="メイリオ" panose="020B0604030504040204" pitchFamily="50" charset="-128"/>
                <a:ea typeface="メイリオ" panose="020B0604030504040204" pitchFamily="50" charset="-128"/>
              </a:rPr>
              <a:t>！</a:t>
            </a:r>
            <a:endParaRPr lang="ja-JP" altLang="en-US" sz="2400" b="1" dirty="0">
              <a:solidFill>
                <a:srgbClr val="C00000"/>
              </a:solidFill>
              <a:latin typeface="メイリオ" panose="020B0604030504040204" pitchFamily="50" charset="-128"/>
              <a:ea typeface="メイリオ" panose="020B0604030504040204" pitchFamily="50" charset="-128"/>
            </a:endParaRPr>
          </a:p>
        </p:txBody>
      </p:sp>
      <p:sp>
        <p:nvSpPr>
          <p:cNvPr id="42" name="AutoShape 123"/>
          <p:cNvSpPr>
            <a:spLocks noChangeArrowheads="1"/>
          </p:cNvSpPr>
          <p:nvPr/>
        </p:nvSpPr>
        <p:spPr bwMode="auto">
          <a:xfrm>
            <a:off x="3497804" y="3866807"/>
            <a:ext cx="2590800" cy="360362"/>
          </a:xfrm>
          <a:prstGeom prst="roundRect">
            <a:avLst>
              <a:gd name="adj" fmla="val 16667"/>
            </a:avLst>
          </a:prstGeom>
          <a:solidFill>
            <a:srgbClr val="C0000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✅顧客満足度アップ</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AutoShape 124"/>
          <p:cNvSpPr>
            <a:spLocks noChangeArrowheads="1"/>
          </p:cNvSpPr>
          <p:nvPr/>
        </p:nvSpPr>
        <p:spPr bwMode="auto">
          <a:xfrm>
            <a:off x="3507964" y="4783366"/>
            <a:ext cx="2590800" cy="360363"/>
          </a:xfrm>
          <a:prstGeom prst="roundRect">
            <a:avLst>
              <a:gd name="adj" fmla="val 16667"/>
            </a:avLst>
          </a:prstGeom>
          <a:solidFill>
            <a:srgbClr val="C0000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✅従業員向けに活用</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AutoShape 123"/>
          <p:cNvSpPr>
            <a:spLocks noChangeArrowheads="1"/>
          </p:cNvSpPr>
          <p:nvPr/>
        </p:nvSpPr>
        <p:spPr bwMode="auto">
          <a:xfrm>
            <a:off x="752653" y="5737250"/>
            <a:ext cx="2590800" cy="360362"/>
          </a:xfrm>
          <a:prstGeom prst="roundRect">
            <a:avLst>
              <a:gd name="adj" fmla="val 16667"/>
            </a:avLst>
          </a:prstGeom>
          <a:solidFill>
            <a:srgbClr val="C0000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✅雑誌管理の手間いらず</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AutoShape 124"/>
          <p:cNvSpPr>
            <a:spLocks noChangeArrowheads="1"/>
          </p:cNvSpPr>
          <p:nvPr/>
        </p:nvSpPr>
        <p:spPr bwMode="auto">
          <a:xfrm>
            <a:off x="3506013" y="5731931"/>
            <a:ext cx="2590800" cy="360363"/>
          </a:xfrm>
          <a:prstGeom prst="roundRect">
            <a:avLst>
              <a:gd name="adj" fmla="val 16667"/>
            </a:avLst>
          </a:prstGeom>
          <a:solidFill>
            <a:srgbClr val="C0000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✅複雑な設定はナシ</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AutoShape 125"/>
          <p:cNvSpPr>
            <a:spLocks noChangeArrowheads="1"/>
          </p:cNvSpPr>
          <p:nvPr/>
        </p:nvSpPr>
        <p:spPr bwMode="auto">
          <a:xfrm>
            <a:off x="668166" y="4203625"/>
            <a:ext cx="2675287"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新刊雑誌</a:t>
            </a: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144</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誌とバックナンバー</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含め</a:t>
            </a: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800</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冊以上が読み放題！</a:t>
            </a:r>
            <a:endPar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AutoShape 125"/>
          <p:cNvSpPr>
            <a:spLocks noChangeArrowheads="1"/>
          </p:cNvSpPr>
          <p:nvPr/>
        </p:nvSpPr>
        <p:spPr bwMode="auto">
          <a:xfrm>
            <a:off x="3421526" y="4203625"/>
            <a:ext cx="2675287"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趣味に合わない雑誌を渡されず、</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読みたい雑誌がいつで読める！</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AutoShape 125"/>
          <p:cNvSpPr>
            <a:spLocks noChangeArrowheads="1"/>
          </p:cNvSpPr>
          <p:nvPr/>
        </p:nvSpPr>
        <p:spPr bwMode="auto">
          <a:xfrm>
            <a:off x="671295" y="6066772"/>
            <a:ext cx="2675287"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購買、管理、保管、清掃、破棄が</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楽になります。衛生的にも安心！</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AutoShape 125"/>
          <p:cNvSpPr>
            <a:spLocks noChangeArrowheads="1"/>
          </p:cNvSpPr>
          <p:nvPr/>
        </p:nvSpPr>
        <p:spPr bwMode="auto">
          <a:xfrm>
            <a:off x="668166" y="5152026"/>
            <a:ext cx="2675287"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新刊雑誌の購入コストが削減し、</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配置スペースもスッキリ！</a:t>
            </a:r>
            <a:endPar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AutoShape 125"/>
          <p:cNvSpPr>
            <a:spLocks noChangeArrowheads="1"/>
          </p:cNvSpPr>
          <p:nvPr/>
        </p:nvSpPr>
        <p:spPr bwMode="auto">
          <a:xfrm>
            <a:off x="3421526" y="5152026"/>
            <a:ext cx="2675287"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顧客向け利用だけでなく、従業員</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の休憩スペースの活用も可能！</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AutoShape 125"/>
          <p:cNvSpPr>
            <a:spLocks noChangeArrowheads="1"/>
          </p:cNvSpPr>
          <p:nvPr/>
        </p:nvSpPr>
        <p:spPr bwMode="auto">
          <a:xfrm>
            <a:off x="3424655" y="6081948"/>
            <a:ext cx="2675287"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店舗の</a:t>
            </a: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を選択し「</a:t>
            </a: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マガジン</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for Biz</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」利用ボタンを押すだけ！</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6" name="グループ化 65"/>
          <p:cNvGrpSpPr/>
          <p:nvPr/>
        </p:nvGrpSpPr>
        <p:grpSpPr>
          <a:xfrm>
            <a:off x="2794232" y="2314022"/>
            <a:ext cx="508183" cy="615006"/>
            <a:chOff x="6161314" y="1934308"/>
            <a:chExt cx="1883229" cy="2245806"/>
          </a:xfrm>
        </p:grpSpPr>
        <p:sp>
          <p:nvSpPr>
            <p:cNvPr id="67" name="角丸四角形 66"/>
            <p:cNvSpPr/>
            <p:nvPr/>
          </p:nvSpPr>
          <p:spPr>
            <a:xfrm>
              <a:off x="6161314" y="1934308"/>
              <a:ext cx="1883229" cy="2245806"/>
            </a:xfrm>
            <a:prstGeom prst="roundRect">
              <a:avLst>
                <a:gd name="adj" fmla="val 923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8" name="正方形/長方形 67"/>
            <p:cNvSpPr/>
            <p:nvPr/>
          </p:nvSpPr>
          <p:spPr>
            <a:xfrm>
              <a:off x="6340928" y="2089743"/>
              <a:ext cx="1545771" cy="178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9" name="楕円 68"/>
            <p:cNvSpPr/>
            <p:nvPr/>
          </p:nvSpPr>
          <p:spPr>
            <a:xfrm>
              <a:off x="7004956" y="3932777"/>
              <a:ext cx="217714" cy="19594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0" name="角丸四角形 69"/>
            <p:cNvSpPr/>
            <p:nvPr/>
          </p:nvSpPr>
          <p:spPr>
            <a:xfrm>
              <a:off x="7062537" y="1986561"/>
              <a:ext cx="96252"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71" name="グループ化 70"/>
          <p:cNvGrpSpPr/>
          <p:nvPr/>
        </p:nvGrpSpPr>
        <p:grpSpPr>
          <a:xfrm>
            <a:off x="888229" y="2365031"/>
            <a:ext cx="330653" cy="512989"/>
            <a:chOff x="4371976" y="1228725"/>
            <a:chExt cx="704850" cy="1305658"/>
          </a:xfrm>
        </p:grpSpPr>
        <p:sp>
          <p:nvSpPr>
            <p:cNvPr id="72" name="角丸四角形 71"/>
            <p:cNvSpPr/>
            <p:nvPr/>
          </p:nvSpPr>
          <p:spPr>
            <a:xfrm>
              <a:off x="4371976" y="1228725"/>
              <a:ext cx="704850" cy="130565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3" name="正方形/長方形 72"/>
            <p:cNvSpPr/>
            <p:nvPr/>
          </p:nvSpPr>
          <p:spPr>
            <a:xfrm>
              <a:off x="4471987" y="1343391"/>
              <a:ext cx="523875" cy="101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4" name="楕円 73"/>
            <p:cNvSpPr/>
            <p:nvPr/>
          </p:nvSpPr>
          <p:spPr>
            <a:xfrm>
              <a:off x="4677835" y="2396276"/>
              <a:ext cx="100012" cy="9752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pic>
        <p:nvPicPr>
          <p:cNvPr id="75" name="図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2103" y="2135100"/>
            <a:ext cx="1093963" cy="1093963"/>
          </a:xfrm>
          <a:prstGeom prst="rect">
            <a:avLst/>
          </a:prstGeom>
        </p:spPr>
      </p:pic>
      <p:sp>
        <p:nvSpPr>
          <p:cNvPr id="76" name="AutoShape 125"/>
          <p:cNvSpPr>
            <a:spLocks noChangeArrowheads="1"/>
          </p:cNvSpPr>
          <p:nvPr/>
        </p:nvSpPr>
        <p:spPr bwMode="auto">
          <a:xfrm>
            <a:off x="461946" y="2919127"/>
            <a:ext cx="1838922"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客</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様の</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None/>
            </a:pPr>
            <a:r>
              <a:rPr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スマートフォン</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a:t>
            </a:r>
            <a:endPar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AutoShape 125"/>
          <p:cNvSpPr>
            <a:spLocks noChangeArrowheads="1"/>
          </p:cNvSpPr>
          <p:nvPr/>
        </p:nvSpPr>
        <p:spPr bwMode="auto">
          <a:xfrm>
            <a:off x="2368550" y="2919127"/>
            <a:ext cx="1369244"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お店の</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None/>
            </a:pPr>
            <a:r>
              <a:rPr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タブレット</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a:t>
            </a:r>
            <a:endPar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AutoShape 125"/>
          <p:cNvSpPr>
            <a:spLocks noChangeArrowheads="1"/>
          </p:cNvSpPr>
          <p:nvPr/>
        </p:nvSpPr>
        <p:spPr bwMode="auto">
          <a:xfrm>
            <a:off x="6500133" y="5665166"/>
            <a:ext cx="802857" cy="208478"/>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en-US" altLang="ja-JP"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一部抜粋</a:t>
            </a:r>
            <a:endParaRPr lang="ja-JP" altLang="en-US" sz="8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a:xfrm>
            <a:off x="6610746" y="6364758"/>
            <a:ext cx="2264934" cy="318661"/>
            <a:chOff x="755576" y="2444740"/>
            <a:chExt cx="5899771" cy="952500"/>
          </a:xfrm>
        </p:grpSpPr>
        <p:pic>
          <p:nvPicPr>
            <p:cNvPr id="80" name="図 79"/>
            <p:cNvPicPr>
              <a:picLocks noChangeAspect="1"/>
            </p:cNvPicPr>
            <p:nvPr/>
          </p:nvPicPr>
          <p:blipFill rotWithShape="1">
            <a:blip r:embed="rId6" cstate="print">
              <a:extLst>
                <a:ext uri="{28A0092B-C50C-407E-A947-70E740481C1C}">
                  <a14:useLocalDpi xmlns:a14="http://schemas.microsoft.com/office/drawing/2010/main" val="0"/>
                </a:ext>
              </a:extLst>
            </a:blip>
            <a:srcRect r="74303"/>
            <a:stretch/>
          </p:blipFill>
          <p:spPr>
            <a:xfrm>
              <a:off x="755576" y="2444740"/>
              <a:ext cx="939874" cy="952500"/>
            </a:xfrm>
            <a:prstGeom prst="rect">
              <a:avLst/>
            </a:prstGeom>
          </p:spPr>
        </p:pic>
        <p:pic>
          <p:nvPicPr>
            <p:cNvPr id="81" name="Picture 2" descr="「Dマガジン for biz」の画像検索結果"/>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66" t="28551" r="10875" b="35724"/>
            <a:stretch/>
          </p:blipFill>
          <p:spPr bwMode="auto">
            <a:xfrm>
              <a:off x="1835696" y="2551792"/>
              <a:ext cx="4819651" cy="738396"/>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AutoShape 125"/>
          <p:cNvSpPr>
            <a:spLocks noChangeArrowheads="1"/>
          </p:cNvSpPr>
          <p:nvPr/>
        </p:nvSpPr>
        <p:spPr bwMode="auto">
          <a:xfrm>
            <a:off x="704122" y="3394102"/>
            <a:ext cx="1403584" cy="258492"/>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en-US" altLang="ja-JP" sz="900" dirty="0" err="1">
                <a:solidFill>
                  <a:srgbClr val="C00000"/>
                </a:solidFill>
                <a:latin typeface="Meiryo UI" panose="020B0604030504040204" pitchFamily="50" charset="-128"/>
                <a:ea typeface="Meiryo UI" panose="020B0604030504040204" pitchFamily="50" charset="-128"/>
                <a:cs typeface="Meiryo UI" panose="020B0604030504040204" pitchFamily="50" charset="-128"/>
              </a:rPr>
              <a:t>d</a:t>
            </a:r>
            <a:r>
              <a:rPr lang="en-US" altLang="ja-JP" sz="900" dirty="0" err="1"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ocomo</a:t>
            </a:r>
            <a:r>
              <a:rPr lang="ja-JP" altLang="en-US" sz="9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の携帯を含む</a:t>
            </a:r>
            <a:endParaRPr lang="en-US" altLang="ja-JP" sz="9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None/>
            </a:pPr>
            <a:r>
              <a:rPr lang="ja-JP" altLang="en-US" sz="9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全キャリア</a:t>
            </a:r>
            <a:r>
              <a:rPr lang="ja-JP" altLang="en-US" sz="9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9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対応！</a:t>
            </a:r>
            <a:endParaRPr lang="ja-JP" altLang="en-US" sz="9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82"/>
          <p:cNvSpPr txBox="1"/>
          <p:nvPr/>
        </p:nvSpPr>
        <p:spPr>
          <a:xfrm>
            <a:off x="6788109" y="2499661"/>
            <a:ext cx="492443" cy="215444"/>
          </a:xfrm>
          <a:prstGeom prst="rect">
            <a:avLst/>
          </a:prstGeom>
          <a:solidFill>
            <a:srgbClr val="FF66CC"/>
          </a:solidFill>
          <a:ln>
            <a:noFill/>
          </a:ln>
        </p:spPr>
        <p:txBody>
          <a:bodyPr wrap="none" rtlCol="0">
            <a:spAutoFit/>
          </a:bodyPr>
          <a:lstStyle/>
          <a:p>
            <a:r>
              <a:rPr kumimoji="1" lang="ja-JP" altLang="en-US" sz="800" dirty="0" smtClean="0">
                <a:solidFill>
                  <a:schemeClr val="bg1"/>
                </a:solidFill>
                <a:latin typeface="Meiryo UI" panose="020B0604030504040204" pitchFamily="50" charset="-128"/>
                <a:ea typeface="Meiryo UI" panose="020B0604030504040204" pitchFamily="50" charset="-128"/>
              </a:rPr>
              <a:t>女性誌</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grpSp>
        <p:nvGrpSpPr>
          <p:cNvPr id="84" name="グループ化 83"/>
          <p:cNvGrpSpPr/>
          <p:nvPr/>
        </p:nvGrpSpPr>
        <p:grpSpPr>
          <a:xfrm>
            <a:off x="5605418" y="1377403"/>
            <a:ext cx="3638398" cy="4771144"/>
            <a:chOff x="5392907" y="1104523"/>
            <a:chExt cx="3638398" cy="4771144"/>
          </a:xfrm>
        </p:grpSpPr>
        <p:cxnSp>
          <p:nvCxnSpPr>
            <p:cNvPr id="85" name="直線コネクタ 84"/>
            <p:cNvCxnSpPr/>
            <p:nvPr/>
          </p:nvCxnSpPr>
          <p:spPr bwMode="auto">
            <a:xfrm flipH="1">
              <a:off x="8469274" y="4432866"/>
              <a:ext cx="519022" cy="1063281"/>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直線コネクタ 85"/>
            <p:cNvCxnSpPr/>
            <p:nvPr/>
          </p:nvCxnSpPr>
          <p:spPr bwMode="auto">
            <a:xfrm flipH="1">
              <a:off x="7620925" y="5496147"/>
              <a:ext cx="848349" cy="379519"/>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直線コネクタ 86"/>
            <p:cNvCxnSpPr/>
            <p:nvPr/>
          </p:nvCxnSpPr>
          <p:spPr bwMode="auto">
            <a:xfrm flipH="1" flipV="1">
              <a:off x="6486886" y="5639232"/>
              <a:ext cx="1134039" cy="236435"/>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直線コネクタ 87"/>
            <p:cNvCxnSpPr/>
            <p:nvPr/>
          </p:nvCxnSpPr>
          <p:spPr bwMode="auto">
            <a:xfrm flipH="1" flipV="1">
              <a:off x="5993572" y="4870849"/>
              <a:ext cx="493314" cy="768383"/>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直線コネクタ 88"/>
            <p:cNvCxnSpPr/>
            <p:nvPr/>
          </p:nvCxnSpPr>
          <p:spPr bwMode="auto">
            <a:xfrm flipV="1">
              <a:off x="5977706" y="1889616"/>
              <a:ext cx="1523" cy="238500"/>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直線コネクタ 89"/>
            <p:cNvCxnSpPr/>
            <p:nvPr/>
          </p:nvCxnSpPr>
          <p:spPr bwMode="auto">
            <a:xfrm flipH="1" flipV="1">
              <a:off x="5985176" y="2533194"/>
              <a:ext cx="8396" cy="2337655"/>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直線コネクタ 90"/>
            <p:cNvCxnSpPr/>
            <p:nvPr/>
          </p:nvCxnSpPr>
          <p:spPr bwMode="auto">
            <a:xfrm flipV="1">
              <a:off x="5393279" y="2115813"/>
              <a:ext cx="594926" cy="234027"/>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直線コネクタ 91"/>
            <p:cNvCxnSpPr/>
            <p:nvPr/>
          </p:nvCxnSpPr>
          <p:spPr bwMode="auto">
            <a:xfrm>
              <a:off x="5392907" y="2343837"/>
              <a:ext cx="595298" cy="207041"/>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直線コネクタ 92"/>
            <p:cNvCxnSpPr/>
            <p:nvPr/>
          </p:nvCxnSpPr>
          <p:spPr bwMode="auto">
            <a:xfrm flipV="1">
              <a:off x="5977706" y="1159470"/>
              <a:ext cx="911090" cy="742483"/>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直線コネクタ 93"/>
            <p:cNvCxnSpPr/>
            <p:nvPr/>
          </p:nvCxnSpPr>
          <p:spPr bwMode="auto">
            <a:xfrm flipV="1">
              <a:off x="6877159" y="1114428"/>
              <a:ext cx="1019480" cy="45042"/>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直線コネクタ 94"/>
            <p:cNvCxnSpPr/>
            <p:nvPr/>
          </p:nvCxnSpPr>
          <p:spPr bwMode="auto">
            <a:xfrm>
              <a:off x="7896639" y="1104523"/>
              <a:ext cx="922579" cy="676938"/>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直線コネクタ 95"/>
            <p:cNvCxnSpPr/>
            <p:nvPr/>
          </p:nvCxnSpPr>
          <p:spPr bwMode="auto">
            <a:xfrm>
              <a:off x="8809716" y="1777352"/>
              <a:ext cx="221589" cy="1167219"/>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直線コネクタ 96"/>
            <p:cNvCxnSpPr/>
            <p:nvPr/>
          </p:nvCxnSpPr>
          <p:spPr bwMode="auto">
            <a:xfrm flipH="1">
              <a:off x="8985249" y="2931519"/>
              <a:ext cx="46056" cy="1513480"/>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8" name="図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4639" y="4731437"/>
            <a:ext cx="2010307" cy="1665861"/>
          </a:xfrm>
          <a:prstGeom prst="rect">
            <a:avLst/>
          </a:prstGeom>
        </p:spPr>
      </p:pic>
      <p:sp>
        <p:nvSpPr>
          <p:cNvPr id="99" name="テキスト ボックス 98"/>
          <p:cNvSpPr txBox="1"/>
          <p:nvPr/>
        </p:nvSpPr>
        <p:spPr>
          <a:xfrm>
            <a:off x="8103735" y="2479082"/>
            <a:ext cx="492443" cy="215444"/>
          </a:xfrm>
          <a:prstGeom prst="rect">
            <a:avLst/>
          </a:prstGeom>
          <a:solidFill>
            <a:srgbClr val="FF66CC"/>
          </a:solidFill>
          <a:ln>
            <a:noFill/>
          </a:ln>
        </p:spPr>
        <p:txBody>
          <a:bodyPr wrap="none" rtlCol="0">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男性誌</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6788109" y="3430697"/>
            <a:ext cx="492443" cy="215444"/>
          </a:xfrm>
          <a:prstGeom prst="rect">
            <a:avLst/>
          </a:prstGeom>
          <a:solidFill>
            <a:srgbClr val="FF66CC"/>
          </a:solidFill>
          <a:ln>
            <a:noFill/>
          </a:ln>
        </p:spPr>
        <p:txBody>
          <a:bodyPr wrap="none" rtlCol="0">
            <a:spAutoFit/>
          </a:bodyPr>
          <a:lstStyle/>
          <a:p>
            <a:r>
              <a:rPr lang="ja-JP" altLang="en-US" sz="800" dirty="0">
                <a:solidFill>
                  <a:schemeClr val="bg1"/>
                </a:solidFill>
                <a:latin typeface="Meiryo UI" panose="020B0604030504040204" pitchFamily="50" charset="-128"/>
                <a:ea typeface="Meiryo UI" panose="020B0604030504040204" pitchFamily="50" charset="-128"/>
              </a:rPr>
              <a:t>週刊誌</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101" name="テキスト ボックス 100"/>
          <p:cNvSpPr txBox="1"/>
          <p:nvPr/>
        </p:nvSpPr>
        <p:spPr>
          <a:xfrm>
            <a:off x="7939427" y="3437417"/>
            <a:ext cx="821059" cy="215444"/>
          </a:xfrm>
          <a:prstGeom prst="rect">
            <a:avLst/>
          </a:prstGeom>
          <a:solidFill>
            <a:srgbClr val="FF66CC"/>
          </a:solidFill>
          <a:ln>
            <a:noFill/>
          </a:ln>
        </p:spPr>
        <p:txBody>
          <a:bodyPr wrap="none" rtlCol="0">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グルメ・お出かけ</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102" name="テキスト ボックス 101"/>
          <p:cNvSpPr txBox="1"/>
          <p:nvPr/>
        </p:nvSpPr>
        <p:spPr>
          <a:xfrm>
            <a:off x="6776086" y="4201150"/>
            <a:ext cx="516488" cy="215444"/>
          </a:xfrm>
          <a:prstGeom prst="rect">
            <a:avLst/>
          </a:prstGeom>
          <a:solidFill>
            <a:srgbClr val="FF66CC"/>
          </a:solidFill>
          <a:ln>
            <a:noFill/>
          </a:ln>
        </p:spPr>
        <p:txBody>
          <a:bodyPr wrap="none" rtlCol="0">
            <a:spAutoFit/>
          </a:bodyPr>
          <a:lstStyle/>
          <a:p>
            <a:r>
              <a:rPr lang="ja-JP" altLang="en-US" sz="800" dirty="0">
                <a:solidFill>
                  <a:schemeClr val="bg1"/>
                </a:solidFill>
                <a:latin typeface="Meiryo UI" panose="020B0604030504040204" pitchFamily="50" charset="-128"/>
                <a:ea typeface="Meiryo UI" panose="020B0604030504040204" pitchFamily="50" charset="-128"/>
              </a:rPr>
              <a:t>ビジネス</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103" name="テキスト ボックス 102"/>
          <p:cNvSpPr txBox="1"/>
          <p:nvPr/>
        </p:nvSpPr>
        <p:spPr>
          <a:xfrm>
            <a:off x="7871300" y="4220830"/>
            <a:ext cx="957313" cy="215444"/>
          </a:xfrm>
          <a:prstGeom prst="rect">
            <a:avLst/>
          </a:prstGeom>
          <a:solidFill>
            <a:srgbClr val="FF66CC"/>
          </a:solidFill>
          <a:ln>
            <a:noFill/>
          </a:ln>
        </p:spPr>
        <p:txBody>
          <a:bodyPr wrap="none" rtlCol="0">
            <a:spAutoFit/>
          </a:bodyPr>
          <a:lstStyle/>
          <a:p>
            <a:r>
              <a:rPr kumimoji="1" lang="ja-JP" altLang="en-US" sz="800" dirty="0" smtClean="0">
                <a:solidFill>
                  <a:schemeClr val="bg1"/>
                </a:solidFill>
                <a:latin typeface="Meiryo UI" panose="020B0604030504040204" pitchFamily="50" charset="-128"/>
                <a:ea typeface="Meiryo UI" panose="020B0604030504040204" pitchFamily="50" charset="-128"/>
              </a:rPr>
              <a:t>料理・暮らし・健康</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6693532" y="4906556"/>
            <a:ext cx="681597" cy="215444"/>
          </a:xfrm>
          <a:prstGeom prst="rect">
            <a:avLst/>
          </a:prstGeom>
          <a:solidFill>
            <a:srgbClr val="FF66CC"/>
          </a:solidFill>
          <a:ln>
            <a:noFill/>
          </a:ln>
        </p:spPr>
        <p:txBody>
          <a:bodyPr wrap="none" rtlCol="0">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スポーツ・車</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pic>
        <p:nvPicPr>
          <p:cNvPr id="105" name="図 10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8830" y="2701022"/>
            <a:ext cx="528759" cy="211504"/>
          </a:xfrm>
          <a:prstGeom prst="rect">
            <a:avLst/>
          </a:prstGeom>
        </p:spPr>
      </p:pic>
      <p:pic>
        <p:nvPicPr>
          <p:cNvPr id="106" name="図 10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5552" y="2851338"/>
            <a:ext cx="701881" cy="280753"/>
          </a:xfrm>
          <a:prstGeom prst="rect">
            <a:avLst/>
          </a:prstGeom>
        </p:spPr>
      </p:pic>
      <p:pic>
        <p:nvPicPr>
          <p:cNvPr id="107" name="図 1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4663" y="2722237"/>
            <a:ext cx="456277" cy="182511"/>
          </a:xfrm>
          <a:prstGeom prst="rect">
            <a:avLst/>
          </a:prstGeom>
        </p:spPr>
      </p:pic>
      <p:pic>
        <p:nvPicPr>
          <p:cNvPr id="108" name="図 10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42411" y="2755150"/>
            <a:ext cx="533318" cy="213327"/>
          </a:xfrm>
          <a:prstGeom prst="rect">
            <a:avLst/>
          </a:prstGeom>
        </p:spPr>
      </p:pic>
      <p:pic>
        <p:nvPicPr>
          <p:cNvPr id="109" name="図 10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88039" y="2747732"/>
            <a:ext cx="352526" cy="141010"/>
          </a:xfrm>
          <a:prstGeom prst="rect">
            <a:avLst/>
          </a:prstGeom>
        </p:spPr>
      </p:pic>
      <p:pic>
        <p:nvPicPr>
          <p:cNvPr id="110" name="図 10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9184" y="3134727"/>
            <a:ext cx="537848" cy="215139"/>
          </a:xfrm>
          <a:prstGeom prst="rect">
            <a:avLst/>
          </a:prstGeom>
        </p:spPr>
      </p:pic>
      <p:pic>
        <p:nvPicPr>
          <p:cNvPr id="111" name="図 1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32311" y="2940410"/>
            <a:ext cx="443369" cy="177348"/>
          </a:xfrm>
          <a:prstGeom prst="rect">
            <a:avLst/>
          </a:prstGeom>
        </p:spPr>
      </p:pic>
      <p:pic>
        <p:nvPicPr>
          <p:cNvPr id="112" name="図 1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1529" y="3134379"/>
            <a:ext cx="552915" cy="221166"/>
          </a:xfrm>
          <a:prstGeom prst="rect">
            <a:avLst/>
          </a:prstGeom>
        </p:spPr>
      </p:pic>
      <p:pic>
        <p:nvPicPr>
          <p:cNvPr id="113" name="図 1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08298" y="3119223"/>
            <a:ext cx="416446" cy="166579"/>
          </a:xfrm>
          <a:prstGeom prst="rect">
            <a:avLst/>
          </a:prstGeom>
        </p:spPr>
      </p:pic>
      <p:pic>
        <p:nvPicPr>
          <p:cNvPr id="114" name="図 11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68301" y="3082957"/>
            <a:ext cx="617945" cy="247178"/>
          </a:xfrm>
          <a:prstGeom prst="rect">
            <a:avLst/>
          </a:prstGeom>
        </p:spPr>
      </p:pic>
      <p:pic>
        <p:nvPicPr>
          <p:cNvPr id="115" name="図 11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24114" y="2917192"/>
            <a:ext cx="437040" cy="174816"/>
          </a:xfrm>
          <a:prstGeom prst="rect">
            <a:avLst/>
          </a:prstGeom>
        </p:spPr>
      </p:pic>
      <p:pic>
        <p:nvPicPr>
          <p:cNvPr id="116" name="図 11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21354" y="2911338"/>
            <a:ext cx="432033" cy="172813"/>
          </a:xfrm>
          <a:prstGeom prst="rect">
            <a:avLst/>
          </a:prstGeom>
        </p:spPr>
      </p:pic>
      <p:pic>
        <p:nvPicPr>
          <p:cNvPr id="117" name="図 11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73215" y="3657452"/>
            <a:ext cx="520753" cy="208301"/>
          </a:xfrm>
          <a:prstGeom prst="rect">
            <a:avLst/>
          </a:prstGeom>
        </p:spPr>
      </p:pic>
      <p:pic>
        <p:nvPicPr>
          <p:cNvPr id="118" name="図 11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10551" y="3650742"/>
            <a:ext cx="562925" cy="225170"/>
          </a:xfrm>
          <a:prstGeom prst="rect">
            <a:avLst/>
          </a:prstGeom>
        </p:spPr>
      </p:pic>
      <p:pic>
        <p:nvPicPr>
          <p:cNvPr id="119" name="図 11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014739" y="3683675"/>
            <a:ext cx="449948" cy="179979"/>
          </a:xfrm>
          <a:prstGeom prst="rect">
            <a:avLst/>
          </a:prstGeom>
        </p:spPr>
      </p:pic>
      <p:pic>
        <p:nvPicPr>
          <p:cNvPr id="120" name="図 11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94329" y="3831270"/>
            <a:ext cx="794313" cy="317725"/>
          </a:xfrm>
          <a:prstGeom prst="rect">
            <a:avLst/>
          </a:prstGeom>
        </p:spPr>
      </p:pic>
      <p:pic>
        <p:nvPicPr>
          <p:cNvPr id="121" name="図 12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442671" y="3885696"/>
            <a:ext cx="501119" cy="200447"/>
          </a:xfrm>
          <a:prstGeom prst="rect">
            <a:avLst/>
          </a:prstGeom>
        </p:spPr>
      </p:pic>
      <p:pic>
        <p:nvPicPr>
          <p:cNvPr id="122" name="図 12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864064" y="3876750"/>
            <a:ext cx="552113" cy="220845"/>
          </a:xfrm>
          <a:prstGeom prst="rect">
            <a:avLst/>
          </a:prstGeom>
        </p:spPr>
      </p:pic>
      <p:pic>
        <p:nvPicPr>
          <p:cNvPr id="123" name="図 12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492703" y="3896821"/>
            <a:ext cx="433651" cy="173460"/>
          </a:xfrm>
          <a:prstGeom prst="rect">
            <a:avLst/>
          </a:prstGeom>
        </p:spPr>
      </p:pic>
      <p:pic>
        <p:nvPicPr>
          <p:cNvPr id="124" name="図 12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858077" y="3707016"/>
            <a:ext cx="457208" cy="182883"/>
          </a:xfrm>
          <a:prstGeom prst="rect">
            <a:avLst/>
          </a:prstGeom>
        </p:spPr>
      </p:pic>
      <p:pic>
        <p:nvPicPr>
          <p:cNvPr id="125" name="図 12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07093" y="3639845"/>
            <a:ext cx="705098" cy="282039"/>
          </a:xfrm>
          <a:prstGeom prst="rect">
            <a:avLst/>
          </a:prstGeom>
        </p:spPr>
      </p:pic>
      <p:pic>
        <p:nvPicPr>
          <p:cNvPr id="126" name="図 12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741394" y="4434759"/>
            <a:ext cx="584479" cy="233792"/>
          </a:xfrm>
          <a:prstGeom prst="rect">
            <a:avLst/>
          </a:prstGeom>
        </p:spPr>
      </p:pic>
      <p:pic>
        <p:nvPicPr>
          <p:cNvPr id="127" name="図 12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738171" y="4618019"/>
            <a:ext cx="539067" cy="215627"/>
          </a:xfrm>
          <a:prstGeom prst="rect">
            <a:avLst/>
          </a:prstGeom>
        </p:spPr>
      </p:pic>
      <p:pic>
        <p:nvPicPr>
          <p:cNvPr id="128" name="図 12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386584" y="4408834"/>
            <a:ext cx="632888" cy="267897"/>
          </a:xfrm>
          <a:prstGeom prst="rect">
            <a:avLst/>
          </a:prstGeom>
        </p:spPr>
      </p:pic>
      <p:pic>
        <p:nvPicPr>
          <p:cNvPr id="129" name="図 12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084526" y="5119507"/>
            <a:ext cx="553421" cy="221367"/>
          </a:xfrm>
          <a:prstGeom prst="rect">
            <a:avLst/>
          </a:prstGeom>
        </p:spPr>
      </p:pic>
      <p:pic>
        <p:nvPicPr>
          <p:cNvPr id="130" name="図 12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540457" y="5122515"/>
            <a:ext cx="517887" cy="207155"/>
          </a:xfrm>
          <a:prstGeom prst="rect">
            <a:avLst/>
          </a:prstGeom>
        </p:spPr>
      </p:pic>
      <p:pic>
        <p:nvPicPr>
          <p:cNvPr id="131" name="図 13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512711" y="4401161"/>
            <a:ext cx="675428" cy="270171"/>
          </a:xfrm>
          <a:prstGeom prst="rect">
            <a:avLst/>
          </a:prstGeom>
        </p:spPr>
      </p:pic>
      <p:pic>
        <p:nvPicPr>
          <p:cNvPr id="132" name="図 13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512711" y="4609828"/>
            <a:ext cx="455991" cy="182396"/>
          </a:xfrm>
          <a:prstGeom prst="rect">
            <a:avLst/>
          </a:prstGeom>
        </p:spPr>
      </p:pic>
      <p:pic>
        <p:nvPicPr>
          <p:cNvPr id="133" name="図 13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212716" y="4477669"/>
            <a:ext cx="357020" cy="142808"/>
          </a:xfrm>
          <a:prstGeom prst="rect">
            <a:avLst/>
          </a:prstGeom>
        </p:spPr>
      </p:pic>
      <p:pic>
        <p:nvPicPr>
          <p:cNvPr id="134" name="図 13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998186" y="4648052"/>
            <a:ext cx="429060" cy="171624"/>
          </a:xfrm>
          <a:prstGeom prst="rect">
            <a:avLst/>
          </a:prstGeom>
        </p:spPr>
      </p:pic>
      <p:pic>
        <p:nvPicPr>
          <p:cNvPr id="135" name="図 134"/>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821848" y="5346109"/>
            <a:ext cx="352675" cy="141070"/>
          </a:xfrm>
          <a:prstGeom prst="rect">
            <a:avLst/>
          </a:prstGeom>
        </p:spPr>
      </p:pic>
      <p:sp>
        <p:nvSpPr>
          <p:cNvPr id="136" name="AutoShape 125"/>
          <p:cNvSpPr>
            <a:spLocks noChangeArrowheads="1"/>
          </p:cNvSpPr>
          <p:nvPr/>
        </p:nvSpPr>
        <p:spPr bwMode="auto">
          <a:xfrm>
            <a:off x="436801" y="3380237"/>
            <a:ext cx="601100" cy="258492"/>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20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12423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右矢印吹き出し 5"/>
          <p:cNvSpPr/>
          <p:nvPr/>
        </p:nvSpPr>
        <p:spPr>
          <a:xfrm>
            <a:off x="218419" y="5624842"/>
            <a:ext cx="3026762" cy="1489211"/>
          </a:xfrm>
          <a:prstGeom prst="rightArrowCallout">
            <a:avLst>
              <a:gd name="adj1" fmla="val 0"/>
              <a:gd name="adj2" fmla="val 0"/>
              <a:gd name="adj3" fmla="val 0"/>
              <a:gd name="adj4" fmla="val 10000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5"/>
          </a:p>
        </p:txBody>
      </p:sp>
      <p:sp>
        <p:nvSpPr>
          <p:cNvPr id="54" name="右矢印吹き出し 53"/>
          <p:cNvSpPr/>
          <p:nvPr/>
        </p:nvSpPr>
        <p:spPr>
          <a:xfrm>
            <a:off x="326266" y="5756960"/>
            <a:ext cx="2783655" cy="548124"/>
          </a:xfrm>
          <a:prstGeom prst="rightArrowCallout">
            <a:avLst>
              <a:gd name="adj1" fmla="val 0"/>
              <a:gd name="adj2" fmla="val 0"/>
              <a:gd name="adj3" fmla="val 0"/>
              <a:gd name="adj4" fmla="val 10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5"/>
          </a:p>
        </p:txBody>
      </p:sp>
      <p:cxnSp>
        <p:nvCxnSpPr>
          <p:cNvPr id="51" name="直線矢印コネクタ 50"/>
          <p:cNvCxnSpPr/>
          <p:nvPr/>
        </p:nvCxnSpPr>
        <p:spPr>
          <a:xfrm>
            <a:off x="3135695" y="6034478"/>
            <a:ext cx="1873551"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3135695" y="6718130"/>
            <a:ext cx="188265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a:spLocks noGrp="1" noChangeArrowheads="1"/>
          </p:cNvSpPr>
          <p:nvPr>
            <p:ph type="title"/>
          </p:nvPr>
        </p:nvSpPr>
        <p:spPr bwMode="auto">
          <a:xfrm>
            <a:off x="504825" y="108480"/>
            <a:ext cx="9073992" cy="369332"/>
          </a:xfrm>
          <a:prstGeom prst="rect">
            <a:avLst/>
          </a:prstGeom>
          <a:noFill/>
          <a:ln>
            <a:noFill/>
          </a:ln>
          <a:extLst/>
        </p:spPr>
        <p:txBody>
          <a:bodyPr wrap="square" lIns="0" tIns="0" rIns="0" bIns="0">
            <a:spAutoFit/>
          </a:bodyPr>
          <a:lstStyle/>
          <a:p>
            <a:pPr algn="ctr"/>
            <a:r>
              <a:rPr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電気料金低減</a:t>
            </a:r>
          </a:p>
        </p:txBody>
      </p:sp>
      <p:sp>
        <p:nvSpPr>
          <p:cNvPr id="9" name="Rectangle 3"/>
          <p:cNvSpPr>
            <a:spLocks noGrp="1" noChangeArrowheads="1"/>
          </p:cNvSpPr>
          <p:nvPr>
            <p:ph type="ctrTitle" idx="4294967295"/>
          </p:nvPr>
        </p:nvSpPr>
        <p:spPr bwMode="auto">
          <a:xfrm>
            <a:off x="835708" y="1088185"/>
            <a:ext cx="8347075" cy="276999"/>
          </a:xfrm>
          <a:prstGeom prst="rect">
            <a:avLst/>
          </a:prstGeom>
          <a:noFill/>
          <a:extLst/>
        </p:spPr>
        <p:txBody>
          <a:bodyPr wrap="square" lIns="0" tIns="0" rIns="0" bIns="0">
            <a:spAutoFit/>
          </a:bodyPr>
          <a:lstStyle/>
          <a:p>
            <a:pPr algn="ctr"/>
            <a:r>
              <a:rPr lang="ja-JP" altLang="en-US" sz="18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新電力サービスへの切替で、電気料金が安くなる可能性があります</a:t>
            </a:r>
          </a:p>
        </p:txBody>
      </p:sp>
      <p:sp>
        <p:nvSpPr>
          <p:cNvPr id="10" name="Shape 418"/>
          <p:cNvSpPr/>
          <p:nvPr/>
        </p:nvSpPr>
        <p:spPr>
          <a:xfrm>
            <a:off x="991670" y="4271283"/>
            <a:ext cx="8035152" cy="961486"/>
          </a:xfrm>
          <a:prstGeom prst="rect">
            <a:avLst/>
          </a:prstGeom>
          <a:ln w="12700">
            <a:miter lim="400000"/>
          </a:ln>
          <a:extLst>
            <a:ext uri="{C572A759-6A51-4108-AA02-DFA0A04FC94B}">
              <ma14:wrappingTextBoxFlag xmlns:ma14="http://schemas.microsoft.com/office/mac/drawingml/2011/main" xmlns="" val="1"/>
            </a:ext>
          </a:extLst>
        </p:spPr>
        <p:txBody>
          <a:bodyPr wrap="none" lIns="56009" tIns="56009" rIns="56009" bIns="56009"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985"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契約会社の切替手続きのみで、現在の送電環境・電気設備はそのままだから</a:t>
            </a:r>
            <a:endParaRPr lang="en-US" altLang="ja-JP" sz="1985"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defRPr sz="1800">
                <a:solidFill>
                  <a:srgbClr val="000000"/>
                </a:solidFill>
              </a:defRPr>
            </a:pPr>
            <a:r>
              <a:rPr lang="ja-JP" altLang="en-US" sz="198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528"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お客様の費用負担  </a:t>
            </a:r>
            <a:r>
              <a:rPr lang="en-US" altLang="ja-JP" sz="3528"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\O</a:t>
            </a:r>
            <a:r>
              <a:rPr lang="ja-JP" altLang="en-US" sz="3528"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sz="3528"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useBgFill="1">
        <p:nvSpPr>
          <p:cNvPr id="11" name="角丸四角形 10"/>
          <p:cNvSpPr/>
          <p:nvPr/>
        </p:nvSpPr>
        <p:spPr>
          <a:xfrm>
            <a:off x="204125" y="1836415"/>
            <a:ext cx="3105401" cy="2042795"/>
          </a:xfrm>
          <a:prstGeom prst="roundRect">
            <a:avLst>
              <a:gd name="adj" fmla="val 961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5"/>
          </a:p>
        </p:txBody>
      </p:sp>
      <p:sp useBgFill="1">
        <p:nvSpPr>
          <p:cNvPr id="12" name="角丸四角形 11"/>
          <p:cNvSpPr/>
          <p:nvPr/>
        </p:nvSpPr>
        <p:spPr>
          <a:xfrm>
            <a:off x="3522794" y="1836415"/>
            <a:ext cx="3016902" cy="2042794"/>
          </a:xfrm>
          <a:prstGeom prst="roundRect">
            <a:avLst>
              <a:gd name="adj" fmla="val 961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5"/>
          </a:p>
        </p:txBody>
      </p:sp>
      <p:sp useBgFill="1">
        <p:nvSpPr>
          <p:cNvPr id="13" name="角丸四角形 12"/>
          <p:cNvSpPr/>
          <p:nvPr/>
        </p:nvSpPr>
        <p:spPr>
          <a:xfrm>
            <a:off x="6770108" y="1836415"/>
            <a:ext cx="3104059" cy="2042794"/>
          </a:xfrm>
          <a:prstGeom prst="roundRect">
            <a:avLst>
              <a:gd name="adj" fmla="val 961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5"/>
          </a:p>
        </p:txBody>
      </p:sp>
      <p:sp>
        <p:nvSpPr>
          <p:cNvPr id="14" name="角丸四角形 13"/>
          <p:cNvSpPr/>
          <p:nvPr/>
        </p:nvSpPr>
        <p:spPr>
          <a:xfrm>
            <a:off x="283516" y="2110173"/>
            <a:ext cx="1032098" cy="952706"/>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特別</a:t>
            </a:r>
            <a:endParaRPr lang="en-US" altLang="ja-JP"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高圧</a:t>
            </a:r>
          </a:p>
        </p:txBody>
      </p:sp>
      <p:sp>
        <p:nvSpPr>
          <p:cNvPr id="15" name="角丸四角形 14"/>
          <p:cNvSpPr/>
          <p:nvPr/>
        </p:nvSpPr>
        <p:spPr>
          <a:xfrm>
            <a:off x="3602186" y="2110173"/>
            <a:ext cx="1032098" cy="952706"/>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5"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高圧</a:t>
            </a:r>
          </a:p>
        </p:txBody>
      </p:sp>
      <p:sp>
        <p:nvSpPr>
          <p:cNvPr id="16" name="角丸四角形 15"/>
          <p:cNvSpPr/>
          <p:nvPr/>
        </p:nvSpPr>
        <p:spPr>
          <a:xfrm>
            <a:off x="6857264" y="2110173"/>
            <a:ext cx="1032098" cy="952706"/>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5"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低圧</a:t>
            </a:r>
          </a:p>
        </p:txBody>
      </p:sp>
      <p:sp>
        <p:nvSpPr>
          <p:cNvPr id="20" name="テキスト ボックス 19"/>
          <p:cNvSpPr txBox="1"/>
          <p:nvPr/>
        </p:nvSpPr>
        <p:spPr>
          <a:xfrm>
            <a:off x="265270" y="2840706"/>
            <a:ext cx="1050344" cy="262059"/>
          </a:xfrm>
          <a:prstGeom prst="rect">
            <a:avLst/>
          </a:prstGeom>
          <a:noFill/>
        </p:spPr>
        <p:txBody>
          <a:bodyPr wrap="square" rtlCol="0">
            <a:spAutoFit/>
          </a:bodyPr>
          <a:lstStyle/>
          <a:p>
            <a:r>
              <a:rPr lang="en-US" altLang="ja-JP" sz="1103" dirty="0">
                <a:latin typeface="メイリオ" panose="020B0604030504040204" pitchFamily="50" charset="-128"/>
                <a:ea typeface="メイリオ" panose="020B0604030504040204" pitchFamily="50" charset="-128"/>
                <a:cs typeface="メイリオ" panose="020B0604030504040204" pitchFamily="50" charset="-128"/>
              </a:rPr>
              <a:t>20,000V</a:t>
            </a:r>
            <a:r>
              <a:rPr lang="ja-JP" altLang="en-US" sz="1103" dirty="0">
                <a:latin typeface="メイリオ" panose="020B0604030504040204" pitchFamily="50" charset="-128"/>
                <a:ea typeface="メイリオ" panose="020B0604030504040204" pitchFamily="50" charset="-128"/>
                <a:cs typeface="メイリオ" panose="020B0604030504040204" pitchFamily="50" charset="-128"/>
              </a:rPr>
              <a:t>以上</a:t>
            </a:r>
            <a:endParaRPr lang="en-US" altLang="ja-JP" sz="1103"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3652530" y="2738100"/>
            <a:ext cx="981754" cy="262059"/>
          </a:xfrm>
          <a:prstGeom prst="rect">
            <a:avLst/>
          </a:prstGeom>
          <a:noFill/>
        </p:spPr>
        <p:txBody>
          <a:bodyPr wrap="square" rtlCol="0">
            <a:spAutoFit/>
          </a:bodyPr>
          <a:lstStyle/>
          <a:p>
            <a:r>
              <a:rPr lang="en-US" altLang="ja-JP" sz="1103" dirty="0">
                <a:latin typeface="メイリオ" panose="020B0604030504040204" pitchFamily="50" charset="-128"/>
                <a:ea typeface="メイリオ" panose="020B0604030504040204" pitchFamily="50" charset="-128"/>
                <a:cs typeface="メイリオ" panose="020B0604030504040204" pitchFamily="50" charset="-128"/>
              </a:rPr>
              <a:t>6,000V</a:t>
            </a:r>
            <a:r>
              <a:rPr lang="ja-JP" altLang="en-US" sz="1103" dirty="0">
                <a:latin typeface="メイリオ" panose="020B0604030504040204" pitchFamily="50" charset="-128"/>
                <a:ea typeface="メイリオ" panose="020B0604030504040204" pitchFamily="50" charset="-128"/>
                <a:cs typeface="メイリオ" panose="020B0604030504040204" pitchFamily="50" charset="-128"/>
              </a:rPr>
              <a:t>以上</a:t>
            </a:r>
            <a:endParaRPr lang="en-US" altLang="ja-JP" sz="1103"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6839018" y="2748728"/>
            <a:ext cx="1050344" cy="262059"/>
          </a:xfrm>
          <a:prstGeom prst="rect">
            <a:avLst/>
          </a:prstGeom>
          <a:noFill/>
        </p:spPr>
        <p:txBody>
          <a:bodyPr wrap="square" rtlCol="0">
            <a:spAutoFit/>
          </a:bodyPr>
          <a:lstStyle/>
          <a:p>
            <a:r>
              <a:rPr lang="en-US" altLang="ja-JP" sz="1103" dirty="0">
                <a:latin typeface="メイリオ" panose="020B0604030504040204" pitchFamily="50" charset="-128"/>
                <a:ea typeface="メイリオ" panose="020B0604030504040204" pitchFamily="50" charset="-128"/>
                <a:cs typeface="メイリオ" panose="020B0604030504040204" pitchFamily="50" charset="-128"/>
              </a:rPr>
              <a:t>100V</a:t>
            </a:r>
            <a:r>
              <a:rPr lang="ja-JP" altLang="en-US" sz="1103"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3" dirty="0">
                <a:latin typeface="メイリオ" panose="020B0604030504040204" pitchFamily="50" charset="-128"/>
                <a:ea typeface="メイリオ" panose="020B0604030504040204" pitchFamily="50" charset="-128"/>
                <a:cs typeface="メイリオ" panose="020B0604030504040204" pitchFamily="50" charset="-128"/>
              </a:rPr>
              <a:t>200V</a:t>
            </a:r>
          </a:p>
        </p:txBody>
      </p:sp>
      <p:pic>
        <p:nvPicPr>
          <p:cNvPr id="24" name="Picture 2" descr="http://ord.yahoo.co.jp/o/image/SIG=129l41i0s/EXP=1435039359;_ylc=X3IDMgRmc3QDMARpZHgDMARvaWQDQU5kOUdjUS0yXzlvUGdDOXZURzlNbW9BaXNGT2J5XzJncEFrMFVhSU9FNU94elRlQk5RdjV3R3NfVlhJd3RDOQRwAzQ0T1Q0NE9yNDRDQTQ0S2s0NE9wNDRLNTQ0T0kEcG9zAzExNgRzZWMDc2h3BHNsawNyaQ--/**http%3a/www.digipot.net/images/img/img229/img229_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111834" y="2518640"/>
            <a:ext cx="546749" cy="544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rd.yahoo.co.jp/o/image/SIG=13eouetn0/EXP=1435039680;_ylc=X3IDMgRmc3QDMARpZHgDMARvaWQDQU5kOUdjVFVodlFlaktYSnY0WjJZeDZWc2diQlVXT3dOTVJKRkdHaC1fZlpPcWlFdzRYemFCWWRMeTczSEEEcAM1YmVsNWFDMElPT0NwT09EcWVPQ3VlT0RpQS0tBHBvcwM2BHNlYwNzaHcEc2xrA3Jp/**http%3a/freesozais.com/wp-content/uploads/downloads/thumbnails/2013/06/building_009_we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5783" y="2158155"/>
            <a:ext cx="1014211" cy="10142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ord.yahoo.co.jp/o/image/SIG=12987fre5/EXP=1435040890;_ylc=X3IDMgRmc3QDMARpZHgDMARvaWQDQU5kOUdjVFhoWlB2bEZ0SWFwTllGR3AzcU9QZHFYRWJZRkQ3eEgtclhxeWNEUkFMZVR2cDdZUDhFMTBFamcEcAM2YXVZNWJHazQ0T1Q0NE9ySU9PQ3BPT0RxZU9DdWVPRGlBLS0EcG9zAzM1BHNlYwNzaHcEc2xrA3Jp/**http%3a/illustcut.com/box/build/building/bill01_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57054" y="2132028"/>
            <a:ext cx="539110" cy="10102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ord.yahoo.co.jp/o/image/SIG=1386cf5jb/EXP=1435041365;_ylc=X3IDMgRmc3QDMARpZHgDMARvaWQDQU5kOUdjUUE3RVF4U0d6UXE5WGxBZG45NnZaeUswOEZ4MTNrVWR0Y3U2Yk9IUDh4dkp5LThXV2hscF9mV0lZBHADNWJ1NjU0bXBJT09DcE9PRHFlT0N1ZU9EaUEtLQRwb3MDMTYEc2VjA3NodwRzbGsDcmk-/**http%3a/www.ne.jp/asahi/paint-shop/oekaki.co/freesozai/images/mono/tatemono/bld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8081" y="2373959"/>
            <a:ext cx="605112" cy="6876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ord.yahoo.co.jp/o/image/SIG=12tbsfk3m/EXP=1435041558;_ylc=X3IDMgRmc3QDMARpZHgDMARvaWQDQU5kOUdjVE51WlJoLVZfTTk0SGlnY3hPU1VuQ3VqODJmY0ttUkR0NWVhRUpJbEx6MVdEN3k5VnFwYld3RHcEcAM1YnU2NTRtcElPT0NwT09EcWVPQ3VlT0RpQS0tBHBvcwMxOTcEc2VjA3NodwRzbGsDcmk-/**http%3a/www.eme-kansai.or.jp/shiga/news/%25E3%2583%2593%25E3%2583%25AB.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921461" y="2503720"/>
            <a:ext cx="584928" cy="529237"/>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3753964" y="3253902"/>
            <a:ext cx="2478025" cy="369332"/>
          </a:xfrm>
          <a:prstGeom prst="rect">
            <a:avLst/>
          </a:prstGeom>
          <a:noFill/>
        </p:spPr>
        <p:txBody>
          <a:bodyPr wrap="square" rtlCol="0">
            <a:spAutoFit/>
          </a:bodyPr>
          <a:lstStyle/>
          <a:p>
            <a:pPr algn="ct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中層ビル・スーパーなど</a:t>
            </a:r>
          </a:p>
        </p:txBody>
      </p:sp>
      <p:sp>
        <p:nvSpPr>
          <p:cNvPr id="35" name="テキスト ボックス 34"/>
          <p:cNvSpPr txBox="1"/>
          <p:nvPr/>
        </p:nvSpPr>
        <p:spPr>
          <a:xfrm>
            <a:off x="7028364" y="3330632"/>
            <a:ext cx="2478025" cy="369332"/>
          </a:xfrm>
          <a:prstGeom prst="rect">
            <a:avLst/>
          </a:prstGeom>
          <a:noFill/>
        </p:spPr>
        <p:txBody>
          <a:bodyPr wrap="square" rtlCol="0">
            <a:spAutoFit/>
          </a:bodyPr>
          <a:lstStyle/>
          <a:p>
            <a:pPr algn="ct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商店・一般家庭など</a:t>
            </a:r>
          </a:p>
        </p:txBody>
      </p:sp>
      <p:sp>
        <p:nvSpPr>
          <p:cNvPr id="36" name="テキスト ボックス 35"/>
          <p:cNvSpPr txBox="1"/>
          <p:nvPr/>
        </p:nvSpPr>
        <p:spPr>
          <a:xfrm>
            <a:off x="504825" y="3293692"/>
            <a:ext cx="2478025" cy="382171"/>
          </a:xfrm>
          <a:prstGeom prst="rect">
            <a:avLst/>
          </a:prstGeom>
          <a:noFill/>
        </p:spPr>
        <p:txBody>
          <a:bodyPr wrap="square" rtlCol="0">
            <a:spAutoFit/>
          </a:bodyPr>
          <a:lstStyle/>
          <a:p>
            <a:pPr algn="ct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高層ビル・工場など</a:t>
            </a:r>
          </a:p>
        </p:txBody>
      </p:sp>
      <p:pic>
        <p:nvPicPr>
          <p:cNvPr id="65" name="Picture 2" descr="クリックすると新しいウィンドウで開きます"/>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56149" y="2596355"/>
            <a:ext cx="834624" cy="426924"/>
          </a:xfrm>
          <a:prstGeom prst="rect">
            <a:avLst/>
          </a:prstGeom>
          <a:noFill/>
          <a:extLst>
            <a:ext uri="{909E8E84-426E-40DD-AFC4-6F175D3DCCD1}">
              <a14:hiddenFill xmlns:a14="http://schemas.microsoft.com/office/drawing/2010/main">
                <a:solidFill>
                  <a:srgbClr val="FFFFFF"/>
                </a:solidFill>
              </a14:hiddenFill>
            </a:ext>
          </a:extLst>
        </p:spPr>
      </p:pic>
      <p:sp>
        <p:nvSpPr>
          <p:cNvPr id="39" name="Shape 339"/>
          <p:cNvSpPr/>
          <p:nvPr/>
        </p:nvSpPr>
        <p:spPr>
          <a:xfrm>
            <a:off x="6628949" y="5870688"/>
            <a:ext cx="3363485" cy="1131083"/>
          </a:xfrm>
          <a:prstGeom prst="rect">
            <a:avLst/>
          </a:prstGeom>
          <a:ln w="12700">
            <a:miter lim="400000"/>
          </a:ln>
          <a:extLst>
            <a:ext uri="{C572A759-6A51-4108-AA02-DFA0A04FC94B}">
              <ma14:wrappingTextBoxFlag xmlns="" xmlns:ma14="http://schemas.microsoft.com/office/mac/drawingml/2011/main" val="1"/>
            </a:ext>
          </a:extLst>
        </p:spPr>
        <p:txBody>
          <a:bodyPr wrap="square" lIns="56009" tIns="56009" rIns="56009" bIns="56009" anchor="ctr">
            <a:spAutoFit/>
          </a:bodyPr>
          <a:lstStyle/>
          <a:p>
            <a:pPr defTabSz="504063">
              <a:defRPr sz="1800"/>
            </a:pPr>
            <a:r>
              <a:rPr lang="en-US" altLang="ja-JP"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※1</a:t>
            </a:r>
            <a:r>
              <a:rPr lang="ja-JP" altLang="en-US"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年間の電気のご利用実績（利用明細）をご用意いただきます。</a:t>
            </a:r>
            <a:endParaRPr lang="en-US"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defTabSz="504063">
              <a:defRPr sz="1800"/>
            </a:pPr>
            <a:endParaRPr lang="en-US" sz="441" dirty="0">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defTabSz="504063">
              <a:defRPr sz="1800"/>
            </a:pPr>
            <a:r>
              <a:rPr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a:t>
            </a:r>
            <a:r>
              <a:rPr sz="882" dirty="0" err="1">
                <a:latin typeface="Meiryo UI" panose="020B0604030504040204" pitchFamily="50" charset="-128"/>
                <a:ea typeface="Meiryo UI" panose="020B0604030504040204" pitchFamily="50" charset="-128"/>
                <a:cs typeface="Meiryo UI" panose="020B0604030504040204" pitchFamily="50" charset="-128"/>
                <a:sym typeface="ヒラギノ角ゴ ProN W6"/>
              </a:rPr>
              <a:t>ご利用状況に応じた最適なシミュレーションを行います</a:t>
            </a:r>
            <a:r>
              <a:rPr lang="ja-JP" altLang="en-US" sz="882" dirty="0" err="1">
                <a:latin typeface="Meiryo UI" panose="020B0604030504040204" pitchFamily="50" charset="-128"/>
                <a:ea typeface="Meiryo UI" panose="020B0604030504040204" pitchFamily="50" charset="-128"/>
                <a:cs typeface="Meiryo UI" panose="020B0604030504040204" pitchFamily="50" charset="-128"/>
                <a:sym typeface="ヒラギノ角ゴ ProN W6"/>
              </a:rPr>
              <a:t>。</a:t>
            </a:r>
            <a:endParaRPr lang="en-US" altLang="ja-JP"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defTabSz="504063">
              <a:defRPr sz="1800"/>
            </a:pPr>
            <a:endParaRPr lang="en-US" altLang="ja-JP" sz="441" dirty="0">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r>
              <a:rPr lang="en-US" altLang="ja-JP"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a:t>
            </a:r>
            <a:r>
              <a:rPr lang="ja-JP" altLang="en-US" sz="882" dirty="0">
                <a:latin typeface="Meiryo UI" panose="020B0604030504040204" pitchFamily="50" charset="-128"/>
                <a:ea typeface="Meiryo UI" panose="020B0604030504040204" pitchFamily="50" charset="-128"/>
                <a:cs typeface="Meiryo UI" panose="020B0604030504040204" pitchFamily="50" charset="-128"/>
              </a:rPr>
              <a:t>自家発余剰電力や卸電力取引所などから、独自に調達した電気を</a:t>
            </a:r>
            <a:endParaRPr lang="en-US" altLang="ja-JP" sz="882"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82" dirty="0">
                <a:latin typeface="Meiryo UI" panose="020B0604030504040204" pitchFamily="50" charset="-128"/>
                <a:ea typeface="Meiryo UI" panose="020B0604030504040204" pitchFamily="50" charset="-128"/>
                <a:cs typeface="Meiryo UI" panose="020B0604030504040204" pitchFamily="50" charset="-128"/>
              </a:rPr>
              <a:t>　 効率的に利用することで、電気料金を低減します。</a:t>
            </a:r>
            <a:endParaRPr lang="en-US" altLang="ja-JP" sz="882" dirty="0">
              <a:latin typeface="Meiryo UI" panose="020B0604030504040204" pitchFamily="50" charset="-128"/>
              <a:ea typeface="Meiryo UI" panose="020B0604030504040204" pitchFamily="50" charset="-128"/>
              <a:cs typeface="Meiryo UI" panose="020B0604030504040204" pitchFamily="50" charset="-128"/>
            </a:endParaRPr>
          </a:p>
          <a:p>
            <a:endParaRPr sz="441" dirty="0">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defTabSz="504063">
              <a:defRPr sz="1800"/>
            </a:pPr>
            <a:r>
              <a:rPr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a:t>
            </a:r>
            <a:r>
              <a:rPr lang="ja-JP" altLang="en-US"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現在のご契約内容（</a:t>
            </a:r>
            <a:r>
              <a:rPr sz="882" dirty="0" err="1">
                <a:latin typeface="Meiryo UI" panose="020B0604030504040204" pitchFamily="50" charset="-128"/>
                <a:ea typeface="Meiryo UI" panose="020B0604030504040204" pitchFamily="50" charset="-128"/>
                <a:cs typeface="Meiryo UI" panose="020B0604030504040204" pitchFamily="50" charset="-128"/>
                <a:sym typeface="ヒラギノ角ゴ ProN W6"/>
              </a:rPr>
              <a:t>特別割引</a:t>
            </a:r>
            <a:r>
              <a:rPr lang="ja-JP" altLang="en-US"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等）</a:t>
            </a:r>
            <a:r>
              <a:rPr sz="882" dirty="0" err="1">
                <a:latin typeface="Meiryo UI" panose="020B0604030504040204" pitchFamily="50" charset="-128"/>
                <a:ea typeface="Meiryo UI" panose="020B0604030504040204" pitchFamily="50" charset="-128"/>
                <a:cs typeface="Meiryo UI" panose="020B0604030504040204" pitchFamily="50" charset="-128"/>
                <a:sym typeface="ヒラギノ角ゴ ProN W6"/>
              </a:rPr>
              <a:t>によってはコスト</a:t>
            </a:r>
            <a:r>
              <a:rPr lang="ja-JP" altLang="en-US"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が</a:t>
            </a:r>
            <a:r>
              <a:rPr sz="882" dirty="0" err="1">
                <a:latin typeface="Meiryo UI" panose="020B0604030504040204" pitchFamily="50" charset="-128"/>
                <a:ea typeface="Meiryo UI" panose="020B0604030504040204" pitchFamily="50" charset="-128"/>
                <a:cs typeface="Meiryo UI" panose="020B0604030504040204" pitchFamily="50" charset="-128"/>
                <a:sym typeface="ヒラギノ角ゴ ProN W6"/>
              </a:rPr>
              <a:t>削減</a:t>
            </a:r>
            <a:r>
              <a:rPr lang="ja-JP" altLang="en-US"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出来ない</a:t>
            </a:r>
            <a:endParaRPr lang="en-US" altLang="ja-JP"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defTabSz="504063">
              <a:defRPr sz="1800"/>
            </a:pPr>
            <a:r>
              <a:rPr lang="ja-JP" altLang="en-US"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rPr>
              <a:t>　 場合があります。</a:t>
            </a:r>
            <a:endParaRPr sz="882" dirty="0">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p:txBody>
      </p:sp>
      <p:sp>
        <p:nvSpPr>
          <p:cNvPr id="42" name="テキスト ボックス 41"/>
          <p:cNvSpPr txBox="1"/>
          <p:nvPr/>
        </p:nvSpPr>
        <p:spPr>
          <a:xfrm>
            <a:off x="5438068" y="6805799"/>
            <a:ext cx="1086710"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cs typeface="Meiryo UI" panose="020B0604030504040204" pitchFamily="50" charset="-128"/>
              </a:rPr>
              <a:t>お客様</a:t>
            </a:r>
          </a:p>
        </p:txBody>
      </p:sp>
      <p:sp>
        <p:nvSpPr>
          <p:cNvPr id="45" name="Shape 122"/>
          <p:cNvSpPr/>
          <p:nvPr/>
        </p:nvSpPr>
        <p:spPr>
          <a:xfrm>
            <a:off x="3675946" y="6490790"/>
            <a:ext cx="888808" cy="434384"/>
          </a:xfrm>
          <a:prstGeom prst="rect">
            <a:avLst/>
          </a:prstGeom>
          <a:ln/>
          <a:extLst>
            <a:ext uri="{C572A759-6A51-4108-AA02-DFA0A04FC94B}">
              <ma14:wrappingTextBoxFlag xmlns="" xmlns:ma14="http://schemas.microsoft.com/office/mac/drawingml/2011/main" val="1"/>
            </a:ext>
          </a:extLst>
        </p:spPr>
        <p:style>
          <a:lnRef idx="1">
            <a:schemeClr val="accent2"/>
          </a:lnRef>
          <a:fillRef idx="2">
            <a:schemeClr val="accent2"/>
          </a:fillRef>
          <a:effectRef idx="1">
            <a:schemeClr val="accent2"/>
          </a:effectRef>
          <a:fontRef idx="minor">
            <a:schemeClr val="dk1"/>
          </a:fontRef>
        </p:style>
        <p:txBody>
          <a:bodyPr lIns="0" tIns="0" rIns="0" bIns="0" anchor="ctr"/>
          <a:lstStyle/>
          <a:p>
            <a:pPr marL="63723" marR="63723" algn="ctr" defTabSz="1428179">
              <a:defRPr sz="1800"/>
            </a:pPr>
            <a:r>
              <a:rPr lang="ja-JP" altLang="en-US" sz="1103"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契約</a:t>
            </a:r>
            <a:endParaRPr lang="en-US" altLang="ja-JP" sz="1103"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marL="63723" marR="63723" algn="ctr" defTabSz="1428179">
              <a:defRPr sz="1800"/>
            </a:pPr>
            <a:r>
              <a:rPr lang="ja-JP" altLang="en-US" sz="1103"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電力販売</a:t>
            </a:r>
            <a:endParaRPr lang="en-US" altLang="ja-JP" sz="1103"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p:txBody>
      </p:sp>
      <p:sp>
        <p:nvSpPr>
          <p:cNvPr id="50" name="Shape 122"/>
          <p:cNvSpPr/>
          <p:nvPr/>
        </p:nvSpPr>
        <p:spPr>
          <a:xfrm>
            <a:off x="3675946" y="5776261"/>
            <a:ext cx="888808" cy="434384"/>
          </a:xfrm>
          <a:prstGeom prst="rect">
            <a:avLst/>
          </a:prstGeom>
          <a:ln/>
          <a:extLst>
            <a:ext uri="{C572A759-6A51-4108-AA02-DFA0A04FC94B}">
              <ma14:wrappingTextBoxFlag xmlns="" xmlns:ma14="http://schemas.microsoft.com/office/mac/drawingml/2011/main" val="1"/>
            </a:ext>
          </a:extLst>
        </p:spPr>
        <p:style>
          <a:lnRef idx="1">
            <a:schemeClr val="accent2"/>
          </a:lnRef>
          <a:fillRef idx="2">
            <a:schemeClr val="accent2"/>
          </a:fillRef>
          <a:effectRef idx="1">
            <a:schemeClr val="accent2"/>
          </a:effectRef>
          <a:fontRef idx="minor">
            <a:schemeClr val="dk1"/>
          </a:fontRef>
        </p:style>
        <p:txBody>
          <a:bodyPr lIns="0" tIns="0" rIns="0" bIns="0" anchor="ctr"/>
          <a:lstStyle/>
          <a:p>
            <a:pPr marL="63723" marR="63723" algn="ctr" defTabSz="1428179">
              <a:defRPr sz="1800"/>
            </a:pPr>
            <a:r>
              <a:rPr lang="ja-JP" altLang="en-US" sz="1103"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商談</a:t>
            </a:r>
            <a:endParaRPr lang="en-US" altLang="ja-JP" sz="1103"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p:txBody>
      </p:sp>
      <p:pic>
        <p:nvPicPr>
          <p:cNvPr id="38"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191669" y="5830464"/>
            <a:ext cx="983798" cy="395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http://ord.yahoo.co.jp/o/image/SIG=12orfut1r/EXP=1435201819;_ylc=X3IDMgRmc3QDMARpZHgDMARvaWQDQU5kOUdjVDRHNEpRWEFPb0JkV21RMU1jazZCcG9aYW9HZU00MGVtQk8tcG15VWFHWXRHUmVXTzBnNUlTWUxTVARwAzQ0T1Q0NE9ySU9PQ3BPT0RxZU9DdWVPRGlBLS0EcG9zAzY2BHNlYwNzaHcEc2xrA3Jp/**http%3a/cache.cart-imgs.fc2.com/user_img/digitallemon/item_1079_1.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061486" y="5604702"/>
            <a:ext cx="1478209" cy="1219683"/>
          </a:xfrm>
          <a:prstGeom prst="rect">
            <a:avLst/>
          </a:prstGeom>
          <a:noFill/>
          <a:extLst>
            <a:ext uri="{909E8E84-426E-40DD-AFC4-6F175D3DCCD1}">
              <a14:hiddenFill xmlns:a14="http://schemas.microsoft.com/office/drawing/2010/main">
                <a:solidFill>
                  <a:srgbClr val="FFFFFF"/>
                </a:solidFill>
              </a14:hiddenFill>
            </a:ext>
          </a:extLst>
        </p:spPr>
      </p:pic>
      <p:sp>
        <p:nvSpPr>
          <p:cNvPr id="48" name="右矢印吹き出し 47"/>
          <p:cNvSpPr/>
          <p:nvPr/>
        </p:nvSpPr>
        <p:spPr>
          <a:xfrm>
            <a:off x="352040" y="6456442"/>
            <a:ext cx="2783655" cy="548124"/>
          </a:xfrm>
          <a:prstGeom prst="rightArrowCallout">
            <a:avLst>
              <a:gd name="adj1" fmla="val 0"/>
              <a:gd name="adj2" fmla="val 0"/>
              <a:gd name="adj3" fmla="val 0"/>
              <a:gd name="adj4" fmla="val 10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44"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新電力会社</a:t>
            </a:r>
            <a:r>
              <a:rPr lang="en-US" altLang="ja-JP" sz="121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(PPS</a:t>
            </a:r>
            <a:r>
              <a:rPr lang="ja-JP" altLang="en-US" sz="121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a:t>
            </a:r>
            <a:r>
              <a:rPr lang="en-US" altLang="ja-JP" sz="121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13"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乗算記号 2"/>
          <p:cNvSpPr/>
          <p:nvPr/>
        </p:nvSpPr>
        <p:spPr>
          <a:xfrm>
            <a:off x="1519657" y="6161959"/>
            <a:ext cx="393681" cy="417540"/>
          </a:xfrm>
          <a:prstGeom prst="mathMultiply">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5"/>
          </a:p>
        </p:txBody>
      </p:sp>
      <p:pic>
        <p:nvPicPr>
          <p:cNvPr id="5" name="図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69058" y="5837455"/>
            <a:ext cx="1017617" cy="349422"/>
          </a:xfrm>
          <a:prstGeom prst="rect">
            <a:avLst/>
          </a:prstGeom>
        </p:spPr>
      </p:pic>
    </p:spTree>
    <p:extLst>
      <p:ext uri="{BB962C8B-B14F-4D97-AF65-F5344CB8AC3E}">
        <p14:creationId xmlns:p14="http://schemas.microsoft.com/office/powerpoint/2010/main" val="1190229743"/>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zh-TW" altLang="en-US" dirty="0"/>
              <a:t>企業包括保険（損害保険）</a:t>
            </a:r>
            <a:br>
              <a:rPr lang="zh-TW" altLang="en-US" dirty="0"/>
            </a:br>
            <a:endParaRPr kumimoji="1" lang="ja-JP" altLang="en-US" dirty="0"/>
          </a:p>
        </p:txBody>
      </p:sp>
      <p:sp>
        <p:nvSpPr>
          <p:cNvPr id="3" name="コンテンツ プレースホルダー 2"/>
          <p:cNvSpPr>
            <a:spLocks noGrp="1"/>
          </p:cNvSpPr>
          <p:nvPr>
            <p:ph idx="1"/>
          </p:nvPr>
        </p:nvSpPr>
        <p:spPr>
          <a:xfrm>
            <a:off x="504602" y="900311"/>
            <a:ext cx="9073992" cy="5716455"/>
          </a:xfrm>
        </p:spPr>
        <p:txBody>
          <a:bodyPr/>
          <a:lstStyle/>
          <a:p>
            <a:pPr marL="0" indent="0">
              <a:buNone/>
            </a:pPr>
            <a:r>
              <a:rPr kumimoji="1" lang="ja-JP" altLang="en-US" dirty="0" smtClean="0"/>
              <a:t>　　　</a:t>
            </a:r>
            <a:endParaRPr kumimoji="1" lang="en-US" altLang="ja-JP" dirty="0" smtClean="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335" y="2893423"/>
            <a:ext cx="1930676" cy="1930676"/>
          </a:xfrm>
          <a:prstGeom prst="rect">
            <a:avLst/>
          </a:prstGeom>
        </p:spPr>
      </p:pic>
      <p:sp>
        <p:nvSpPr>
          <p:cNvPr id="5" name="Rectangle 3"/>
          <p:cNvSpPr txBox="1">
            <a:spLocks noChangeArrowheads="1"/>
          </p:cNvSpPr>
          <p:nvPr/>
        </p:nvSpPr>
        <p:spPr bwMode="auto">
          <a:xfrm>
            <a:off x="504602" y="1303509"/>
            <a:ext cx="8689975" cy="307777"/>
          </a:xfrm>
          <a:prstGeom prst="rect">
            <a:avLst/>
          </a:prstGeom>
          <a:no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algn="ctr"/>
            <a:r>
              <a:rPr kumimoji="0" lang="ja-JP" altLang="en-US" b="1" kern="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“合理的な保険設計”　＝　“大幅なコスト削減”</a:t>
            </a:r>
            <a:endParaRPr kumimoji="0" lang="ja-JP" altLang="en-US" b="1" kern="0"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930029" y="1673539"/>
            <a:ext cx="8319906" cy="307777"/>
          </a:xfrm>
          <a:prstGeom prst="rect">
            <a:avLst/>
          </a:prstGeom>
        </p:spPr>
        <p:txBody>
          <a:bodyPr wrap="none">
            <a:spAutoFit/>
          </a:bodyPr>
          <a:lstStyle/>
          <a:p>
            <a:pPr>
              <a:defRPr/>
            </a:pPr>
            <a:r>
              <a:rPr lang="en-US" altLang="ja-JP" sz="1400" b="1" dirty="0" smtClean="0">
                <a:solidFill>
                  <a:srgbClr val="00007A"/>
                </a:solidFill>
                <a:effectLst>
                  <a:outerShdw blurRad="38100" dist="38100" dir="2700000" algn="tl">
                    <a:srgbClr val="C0C0C0"/>
                  </a:outerShdw>
                </a:effectLst>
                <a:latin typeface="Meiryo UI" panose="020B0604030504040204" pitchFamily="50" charset="-128"/>
                <a:ea typeface="Meiryo UI" panose="020B0604030504040204" pitchFamily="50" charset="-128"/>
              </a:rPr>
              <a:t>【</a:t>
            </a:r>
            <a:r>
              <a:rPr lang="ja-JP" altLang="en-US" sz="1400" b="1" dirty="0" smtClean="0">
                <a:solidFill>
                  <a:srgbClr val="00007A"/>
                </a:solidFill>
                <a:effectLst>
                  <a:outerShdw blurRad="38100" dist="38100" dir="2700000" algn="tl">
                    <a:srgbClr val="C0C0C0"/>
                  </a:outerShdw>
                </a:effectLst>
                <a:latin typeface="Meiryo UI" panose="020B0604030504040204" pitchFamily="50" charset="-128"/>
                <a:ea typeface="Meiryo UI" panose="020B0604030504040204" pitchFamily="50" charset="-128"/>
              </a:rPr>
              <a:t>現状分析・リスクチェック＆コンサルティング</a:t>
            </a:r>
            <a:r>
              <a:rPr lang="en-US" altLang="ja-JP" sz="1400" b="1" dirty="0" smtClean="0">
                <a:solidFill>
                  <a:srgbClr val="00007A"/>
                </a:solidFill>
                <a:effectLst>
                  <a:outerShdw blurRad="38100" dist="38100" dir="2700000" algn="tl">
                    <a:srgbClr val="C0C0C0"/>
                  </a:outerShdw>
                </a:effectLst>
                <a:latin typeface="Meiryo UI" panose="020B0604030504040204" pitchFamily="50" charset="-128"/>
                <a:ea typeface="Meiryo UI" panose="020B0604030504040204" pitchFamily="50" charset="-128"/>
              </a:rPr>
              <a:t>】</a:t>
            </a:r>
            <a:r>
              <a:rPr lang="ja-JP" altLang="en-US" sz="1400" b="1" dirty="0">
                <a:solidFill>
                  <a:srgbClr val="00007A"/>
                </a:solidFill>
                <a:effectLst>
                  <a:outerShdw blurRad="38100" dist="38100" dir="2700000" algn="tl">
                    <a:srgbClr val="C0C0C0"/>
                  </a:outerShdw>
                </a:effectLst>
                <a:latin typeface="Meiryo UI" panose="020B0604030504040204" pitchFamily="50" charset="-128"/>
                <a:ea typeface="Meiryo UI" panose="020B0604030504040204" pitchFamily="50" charset="-128"/>
              </a:rPr>
              <a:t> </a:t>
            </a:r>
            <a:r>
              <a:rPr lang="ja-JP" altLang="en-US" sz="1400" b="1" dirty="0" smtClean="0">
                <a:solidFill>
                  <a:srgbClr val="00007A"/>
                </a:solidFill>
                <a:effectLst>
                  <a:outerShdw blurRad="38100" dist="38100" dir="2700000" algn="tl">
                    <a:srgbClr val="C0C0C0"/>
                  </a:outerShdw>
                </a:effectLst>
                <a:latin typeface="Meiryo UI" panose="020B0604030504040204" pitchFamily="50" charset="-128"/>
                <a:ea typeface="Meiryo UI" panose="020B0604030504040204" pitchFamily="50" charset="-128"/>
              </a:rPr>
              <a:t>による企業包括保険提案が、御社のリスク管理体制を一新します。</a:t>
            </a:r>
            <a:endParaRPr lang="ja-JP" altLang="en-US" sz="1600" b="1" dirty="0">
              <a:solidFill>
                <a:srgbClr val="00007A"/>
              </a:solidFill>
              <a:latin typeface="Meiryo UI" panose="020B0604030504040204" pitchFamily="50" charset="-128"/>
              <a:ea typeface="Meiryo UI" panose="020B0604030504040204" pitchFamily="50" charset="-128"/>
            </a:endParaRPr>
          </a:p>
        </p:txBody>
      </p:sp>
      <p:sp>
        <p:nvSpPr>
          <p:cNvPr id="7" name="Shape 122"/>
          <p:cNvSpPr/>
          <p:nvPr/>
        </p:nvSpPr>
        <p:spPr>
          <a:xfrm>
            <a:off x="607548" y="2043881"/>
            <a:ext cx="2818469" cy="393983"/>
          </a:xfrm>
          <a:prstGeom prst="rect">
            <a:avLst/>
          </a:prstGeom>
          <a:solidFill>
            <a:schemeClr val="accent6"/>
          </a:solidFill>
          <a:ln w="31750">
            <a:noFill/>
          </a:ln>
          <a:effectLst/>
          <a:extLst>
            <a:ext uri="{C572A759-6A51-4108-AA02-DFA0A04FC94B}">
              <ma14:wrappingTextBoxFlag xmlns="" xmlns:ma14="http://schemas.microsoft.com/office/mac/drawingml/2011/main" val="1"/>
            </a:ext>
          </a:extLst>
        </p:spPr>
        <p:style>
          <a:lnRef idx="1">
            <a:schemeClr val="accent2"/>
          </a:lnRef>
          <a:fillRef idx="2">
            <a:schemeClr val="accent2"/>
          </a:fillRef>
          <a:effectRef idx="1">
            <a:schemeClr val="accent2"/>
          </a:effectRef>
          <a:fontRef idx="minor">
            <a:schemeClr val="dk1"/>
          </a:fontRef>
        </p:style>
        <p:txBody>
          <a:bodyPr lIns="0" tIns="0" rIns="0" bIns="0" anchor="ctr"/>
          <a:lstStyle/>
          <a:p>
            <a:pPr marL="57799" marR="57799" lvl="0" algn="ctr" defTabSz="1295400">
              <a:defRPr sz="1800"/>
            </a:pPr>
            <a:r>
              <a:rPr lang="ja-JP" altLang="en-US" sz="1800" b="1"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見直し前</a:t>
            </a:r>
            <a:endParaRPr lang="en-US" altLang="ja-JP" sz="1800" b="1"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p:txBody>
      </p:sp>
      <p:sp>
        <p:nvSpPr>
          <p:cNvPr id="8" name="Shape 122"/>
          <p:cNvSpPr/>
          <p:nvPr/>
        </p:nvSpPr>
        <p:spPr>
          <a:xfrm>
            <a:off x="6587109" y="2043881"/>
            <a:ext cx="2807529" cy="393983"/>
          </a:xfrm>
          <a:prstGeom prst="rect">
            <a:avLst/>
          </a:prstGeom>
          <a:solidFill>
            <a:schemeClr val="accent6"/>
          </a:solidFill>
          <a:ln w="31750">
            <a:noFill/>
          </a:ln>
          <a:effectLst/>
          <a:extLst>
            <a:ext uri="{C572A759-6A51-4108-AA02-DFA0A04FC94B}">
              <ma14:wrappingTextBoxFlag xmlns="" xmlns:ma14="http://schemas.microsoft.com/office/mac/drawingml/2011/main" val="1"/>
            </a:ext>
          </a:extLst>
        </p:spPr>
        <p:style>
          <a:lnRef idx="1">
            <a:schemeClr val="accent2"/>
          </a:lnRef>
          <a:fillRef idx="2">
            <a:schemeClr val="accent2"/>
          </a:fillRef>
          <a:effectRef idx="1">
            <a:schemeClr val="accent2"/>
          </a:effectRef>
          <a:fontRef idx="minor">
            <a:schemeClr val="dk1"/>
          </a:fontRef>
        </p:style>
        <p:txBody>
          <a:bodyPr lIns="0" tIns="0" rIns="0" bIns="0" anchor="ctr"/>
          <a:lstStyle/>
          <a:p>
            <a:pPr marL="57799" marR="57799" lvl="0" algn="ctr" defTabSz="1295400">
              <a:defRPr sz="1800"/>
            </a:pPr>
            <a:r>
              <a:rPr lang="ja-JP" altLang="en-US" sz="1800" b="1"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見直し後</a:t>
            </a:r>
            <a:endParaRPr lang="en-US" altLang="ja-JP" sz="1800" b="1"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p:txBody>
      </p:sp>
      <p:sp>
        <p:nvSpPr>
          <p:cNvPr id="9" name="ホームベース 8"/>
          <p:cNvSpPr/>
          <p:nvPr/>
        </p:nvSpPr>
        <p:spPr bwMode="auto">
          <a:xfrm>
            <a:off x="3580251" y="3453280"/>
            <a:ext cx="408981" cy="599277"/>
          </a:xfrm>
          <a:prstGeom prst="homePlate">
            <a:avLst>
              <a:gd name="adj" fmla="val 100000"/>
            </a:avLst>
          </a:prstGeom>
          <a:solidFill>
            <a:schemeClr val="accent2">
              <a:alpha val="50000"/>
            </a:schemeClr>
          </a:solidFill>
          <a:ln w="38100">
            <a:solidFill>
              <a:schemeClr val="accent6">
                <a:lumMod val="75000"/>
              </a:schemeClr>
            </a:solidFill>
          </a:ln>
          <a:effectLst>
            <a:outerShdw blurRad="76200" dir="18900000" sy="23000" kx="-12000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smtClean="0">
              <a:ln>
                <a:noFill/>
              </a:ln>
              <a:solidFill>
                <a:srgbClr val="FF0000"/>
              </a:solidFill>
              <a:effectLst/>
              <a:latin typeface="Arial" charset="0"/>
              <a:ea typeface="ＭＳ Ｐゴシック" pitchFamily="50" charset="-128"/>
            </a:endParaRPr>
          </a:p>
        </p:txBody>
      </p:sp>
      <p:sp>
        <p:nvSpPr>
          <p:cNvPr id="10" name="ホームベース 9"/>
          <p:cNvSpPr/>
          <p:nvPr/>
        </p:nvSpPr>
        <p:spPr bwMode="auto">
          <a:xfrm>
            <a:off x="6039271" y="3448097"/>
            <a:ext cx="408981" cy="599277"/>
          </a:xfrm>
          <a:prstGeom prst="homePlate">
            <a:avLst>
              <a:gd name="adj" fmla="val 100000"/>
            </a:avLst>
          </a:prstGeom>
          <a:solidFill>
            <a:schemeClr val="accent2">
              <a:alpha val="50000"/>
            </a:schemeClr>
          </a:solidFill>
          <a:ln w="38100">
            <a:solidFill>
              <a:schemeClr val="accent6">
                <a:lumMod val="75000"/>
              </a:schemeClr>
            </a:solidFill>
          </a:ln>
          <a:effectLst>
            <a:outerShdw blurRad="76200" dir="18900000" sy="23000" kx="-12000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smtClean="0">
              <a:ln>
                <a:noFill/>
              </a:ln>
              <a:solidFill>
                <a:srgbClr val="FF0000"/>
              </a:solidFill>
              <a:effectLst/>
              <a:latin typeface="Arial" charset="0"/>
              <a:ea typeface="ＭＳ Ｐゴシック" pitchFamily="50" charset="-128"/>
            </a:endParaRPr>
          </a:p>
        </p:txBody>
      </p:sp>
      <p:grpSp>
        <p:nvGrpSpPr>
          <p:cNvPr id="11" name="グループ化 10"/>
          <p:cNvGrpSpPr/>
          <p:nvPr/>
        </p:nvGrpSpPr>
        <p:grpSpPr>
          <a:xfrm>
            <a:off x="607548" y="2512999"/>
            <a:ext cx="2936915" cy="3933156"/>
            <a:chOff x="102946" y="2003339"/>
            <a:chExt cx="2936915" cy="3933156"/>
          </a:xfrm>
        </p:grpSpPr>
        <p:sp>
          <p:nvSpPr>
            <p:cNvPr id="12" name="AutoShape 2"/>
            <p:cNvSpPr>
              <a:spLocks noChangeArrowheads="1"/>
            </p:cNvSpPr>
            <p:nvPr/>
          </p:nvSpPr>
          <p:spPr bwMode="auto">
            <a:xfrm>
              <a:off x="102946" y="2003339"/>
              <a:ext cx="2818469" cy="2479840"/>
            </a:xfrm>
            <a:prstGeom prst="roundRect">
              <a:avLst>
                <a:gd name="adj" fmla="val 1745"/>
              </a:avLst>
            </a:prstGeom>
            <a:solidFill>
              <a:schemeClr val="bg1"/>
            </a:solidFill>
            <a:ln w="31750">
              <a:solidFill>
                <a:schemeClr val="accent6"/>
              </a:solidFill>
              <a:round/>
              <a:headEnd/>
              <a:tailEnd/>
            </a:ln>
            <a:effectLst>
              <a:outerShdw blurRad="50800" dist="63500" dir="2700000" algn="tl" rotWithShape="0">
                <a:prstClr val="black">
                  <a:alpha val="40000"/>
                </a:prstClr>
              </a:outerShdw>
            </a:effec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900" dirty="0">
                <a:latin typeface="HG丸ｺﾞｼｯｸM-PRO" panose="020F0600000000000000" pitchFamily="50" charset="-128"/>
                <a:ea typeface="HG丸ｺﾞｼｯｸM-PRO" panose="020F0600000000000000" pitchFamily="50" charset="-128"/>
              </a:endParaRPr>
            </a:p>
          </p:txBody>
        </p:sp>
        <p:sp>
          <p:nvSpPr>
            <p:cNvPr id="13" name="Rectangle 29"/>
            <p:cNvSpPr>
              <a:spLocks noChangeArrowheads="1"/>
            </p:cNvSpPr>
            <p:nvPr/>
          </p:nvSpPr>
          <p:spPr bwMode="auto">
            <a:xfrm rot="977287">
              <a:off x="456947" y="2178721"/>
              <a:ext cx="740775" cy="863693"/>
            </a:xfrm>
            <a:prstGeom prst="rect">
              <a:avLst/>
            </a:prstGeom>
            <a:solidFill>
              <a:srgbClr val="FFC000"/>
            </a:solidFill>
            <a:ln w="31750">
              <a:solidFill>
                <a:schemeClr val="tx1"/>
              </a:solidFill>
              <a:miter lim="800000"/>
              <a:headEnd/>
              <a:tailEnd/>
            </a:ln>
            <a:effectLst>
              <a:outerShdw dist="35921" dir="2700000" algn="ctr" rotWithShape="0">
                <a:schemeClr val="bg2"/>
              </a:outerShdw>
            </a:effectLst>
            <a:extLst/>
          </p:spPr>
          <p:txBody>
            <a:bodyPr vert="eaVert"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000" b="1" dirty="0" smtClean="0">
                  <a:latin typeface="Meiryo UI" panose="020B0604030504040204" pitchFamily="50" charset="-128"/>
                  <a:ea typeface="Meiryo UI" panose="020B0604030504040204" pitchFamily="50" charset="-128"/>
                </a:rPr>
                <a:t>賠償責任</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000" b="1" dirty="0" smtClean="0">
                  <a:latin typeface="Meiryo UI" panose="020B0604030504040204" pitchFamily="50" charset="-128"/>
                  <a:ea typeface="Meiryo UI" panose="020B0604030504040204" pitchFamily="50" charset="-128"/>
                </a:rPr>
                <a:t>保険</a:t>
              </a:r>
              <a:r>
                <a:rPr lang="ja-JP" altLang="en-US" sz="1400" dirty="0">
                  <a:latin typeface="HG丸ｺﾞｼｯｸM-PRO" panose="020F0600000000000000" pitchFamily="50" charset="-128"/>
                  <a:ea typeface="HG丸ｺﾞｼｯｸM-PRO" panose="020F0600000000000000" pitchFamily="50" charset="-128"/>
                </a:rPr>
                <a:t>　　　　　　　　　　　　　　　</a:t>
              </a:r>
            </a:p>
          </p:txBody>
        </p:sp>
        <p:sp>
          <p:nvSpPr>
            <p:cNvPr id="14" name="Rectangle 29"/>
            <p:cNvSpPr>
              <a:spLocks noChangeArrowheads="1"/>
            </p:cNvSpPr>
            <p:nvPr/>
          </p:nvSpPr>
          <p:spPr bwMode="auto">
            <a:xfrm rot="20017947">
              <a:off x="1479310" y="3268065"/>
              <a:ext cx="1164151" cy="842068"/>
            </a:xfrm>
            <a:prstGeom prst="rect">
              <a:avLst/>
            </a:prstGeom>
            <a:solidFill>
              <a:srgbClr val="FFC000"/>
            </a:solidFill>
            <a:ln w="31750">
              <a:solidFill>
                <a:schemeClr val="tx1"/>
              </a:solidFill>
              <a:miter lim="800000"/>
              <a:headEnd/>
              <a:tailEnd/>
            </a:ln>
            <a:effectLst>
              <a:outerShdw dist="35921" dir="2700000" algn="ctr" rotWithShape="0">
                <a:schemeClr val="bg2"/>
              </a:outerShdw>
            </a:effectLst>
            <a:extLst/>
          </p:spPr>
          <p:txBody>
            <a:bodyPr vert="eaVert"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000" b="1" dirty="0" smtClean="0">
                  <a:latin typeface="Meiryo UI" panose="020B0604030504040204" pitchFamily="50" charset="-128"/>
                  <a:ea typeface="Meiryo UI" panose="020B0604030504040204" pitchFamily="50" charset="-128"/>
                </a:rPr>
                <a:t>賠償責任</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000" b="1" dirty="0" smtClean="0">
                  <a:latin typeface="Meiryo UI" panose="020B0604030504040204" pitchFamily="50" charset="-128"/>
                  <a:ea typeface="Meiryo UI" panose="020B0604030504040204" pitchFamily="50" charset="-128"/>
                </a:rPr>
                <a:t>保険</a:t>
              </a:r>
              <a:r>
                <a:rPr lang="ja-JP" altLang="en-US" sz="1400" dirty="0">
                  <a:latin typeface="HG丸ｺﾞｼｯｸM-PRO" panose="020F0600000000000000" pitchFamily="50" charset="-128"/>
                  <a:ea typeface="HG丸ｺﾞｼｯｸM-PRO" panose="020F0600000000000000" pitchFamily="50" charset="-128"/>
                </a:rPr>
                <a:t>　　　　　　　　　　　　　　　</a:t>
              </a:r>
            </a:p>
          </p:txBody>
        </p:sp>
        <p:sp>
          <p:nvSpPr>
            <p:cNvPr id="15" name="ひし形 14"/>
            <p:cNvSpPr/>
            <p:nvPr/>
          </p:nvSpPr>
          <p:spPr bwMode="auto">
            <a:xfrm>
              <a:off x="1558409" y="2192862"/>
              <a:ext cx="1113847" cy="838922"/>
            </a:xfrm>
            <a:prstGeom prst="diamond">
              <a:avLst/>
            </a:prstGeom>
            <a:solidFill>
              <a:schemeClr val="accent1"/>
            </a:solidFill>
            <a:ln w="31750" cap="flat" cmpd="sng" algn="ctr">
              <a:solidFill>
                <a:schemeClr val="tx1"/>
              </a:solidFill>
              <a:prstDash val="solid"/>
              <a:round/>
              <a:headEnd type="none" w="med" len="med"/>
              <a:tailEnd type="none" w="med" len="med"/>
            </a:ln>
            <a:effectLst>
              <a:outerShdw dist="35921" dir="2700000" algn="ctr" rotWithShape="0">
                <a:schemeClr val="bg2"/>
              </a:outerShdw>
            </a:effectLst>
            <a:extLst/>
          </p:spPr>
          <p:txBody>
            <a:bodyPr vert="eaVert"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dirty="0" smtClean="0"/>
                <a:t>利益保険</a:t>
              </a:r>
              <a:endParaRPr lang="en-US" altLang="ja-JP" dirty="0"/>
            </a:p>
          </p:txBody>
        </p:sp>
        <p:sp>
          <p:nvSpPr>
            <p:cNvPr id="16" name="台形 15"/>
            <p:cNvSpPr/>
            <p:nvPr/>
          </p:nvSpPr>
          <p:spPr bwMode="auto">
            <a:xfrm>
              <a:off x="235189" y="3208150"/>
              <a:ext cx="1149354" cy="1120544"/>
            </a:xfrm>
            <a:prstGeom prst="trapezoid">
              <a:avLst/>
            </a:prstGeom>
            <a:solidFill>
              <a:srgbClr val="FF5B5B"/>
            </a:solidFill>
            <a:ln w="31750">
              <a:solidFill>
                <a:schemeClr val="tx1"/>
              </a:solidFill>
            </a:ln>
            <a:effectLst>
              <a:outerShdw blurRad="76200" dir="18900000" sy="23000" kx="-1200000" algn="bl" rotWithShape="0">
                <a:prstClr val="black">
                  <a:alpha val="20000"/>
                </a:prstClr>
              </a:outerShdw>
            </a:effectLst>
            <a:extLst/>
          </p:spPr>
          <p:txBody>
            <a:bodyPr vert="eaVert"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1400" b="1" dirty="0" smtClean="0">
                  <a:latin typeface="Meiryo UI" panose="020B0604030504040204" pitchFamily="50" charset="-128"/>
                  <a:ea typeface="Meiryo UI" panose="020B0604030504040204" pitchFamily="50" charset="-128"/>
                </a:rPr>
                <a:t>火災保険</a:t>
              </a:r>
              <a:endParaRPr lang="en-US" altLang="ja-JP" sz="1400" b="1" dirty="0" smtClean="0">
                <a:latin typeface="Meiryo UI" panose="020B0604030504040204" pitchFamily="50" charset="-128"/>
                <a:ea typeface="Meiryo UI" panose="020B0604030504040204" pitchFamily="50" charset="-128"/>
              </a:endParaRPr>
            </a:p>
          </p:txBody>
        </p:sp>
        <p:sp>
          <p:nvSpPr>
            <p:cNvPr id="17" name="AutoShape 2"/>
            <p:cNvSpPr>
              <a:spLocks noChangeArrowheads="1"/>
            </p:cNvSpPr>
            <p:nvPr/>
          </p:nvSpPr>
          <p:spPr bwMode="auto">
            <a:xfrm>
              <a:off x="104921" y="4479644"/>
              <a:ext cx="2818469" cy="1227524"/>
            </a:xfrm>
            <a:prstGeom prst="roundRect">
              <a:avLst>
                <a:gd name="adj" fmla="val 3588"/>
              </a:avLst>
            </a:prstGeom>
            <a:solidFill>
              <a:schemeClr val="bg1"/>
            </a:solidFill>
            <a:ln w="31750">
              <a:solidFill>
                <a:schemeClr val="accent6"/>
              </a:solidFill>
              <a:round/>
              <a:headEnd/>
              <a:tailEnd/>
            </a:ln>
            <a:effectLst>
              <a:outerShdw blurRad="50800" dist="63500" dir="2700000" algn="tl" rotWithShape="0">
                <a:prstClr val="black">
                  <a:alpha val="40000"/>
                </a:prstClr>
              </a:outerShdw>
            </a:effectLst>
          </p:spPr>
          <p:txBody>
            <a:bodyPr wrap="square" anchor="t" anchorCtr="0">
              <a:no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lvl="0" defTabSz="1067672" eaLnBrk="1" fontAlgn="auto" hangingPunct="1">
                <a:spcBef>
                  <a:spcPts val="0"/>
                </a:spcBef>
                <a:spcAft>
                  <a:spcPts val="0"/>
                </a:spcAft>
                <a:buNone/>
              </a:pPr>
              <a:r>
                <a:rPr lang="ja-JP" altLang="en-US" sz="1600" b="1"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現状分析</a:t>
              </a:r>
              <a:endParaRPr lang="en-US" altLang="ja-JP" sz="1600" b="1" kern="0" dirty="0" smtClean="0">
                <a:solidFill>
                  <a:prstClr val="black"/>
                </a:solidFill>
                <a:uFill>
                  <a:solidFill/>
                </a:uFill>
                <a:latin typeface="Meiryo UI" panose="020B0604030504040204" pitchFamily="50" charset="-128"/>
                <a:ea typeface="Meiryo UI" panose="020B0604030504040204" pitchFamily="50" charset="-128"/>
                <a:sym typeface="ヒラギノ角ゴ ProN W6"/>
              </a:endParaRPr>
            </a:p>
            <a:p>
              <a:pPr lvl="0" defTabSz="1067672" eaLnBrk="1" fontAlgn="auto" hangingPunct="1">
                <a:spcBef>
                  <a:spcPts val="0"/>
                </a:spcBef>
                <a:spcAft>
                  <a:spcPts val="0"/>
                </a:spcAft>
                <a:buNone/>
              </a:pPr>
              <a:endParaRPr lang="en-US" altLang="ja-JP" sz="1000" b="1"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lvl="0" defTabSz="1067672" eaLnBrk="1" fontAlgn="auto" hangingPunct="1">
                <a:spcBef>
                  <a:spcPts val="0"/>
                </a:spcBef>
                <a:spcAft>
                  <a:spcPts val="0"/>
                </a:spcAft>
                <a:buNone/>
              </a:pP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現在ご加入している保険の証券・明細データ等をご準備頂き、</a:t>
              </a:r>
              <a:r>
                <a:rPr lang="ja-JP" altLang="en-US" sz="1100" u="sng"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補償漏れや重複が無いか</a:t>
              </a: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、また</a:t>
              </a:r>
              <a:r>
                <a:rPr lang="ja-JP" altLang="en-US" sz="1100" u="sng"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保険金額が充分であるか</a:t>
              </a: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等</a:t>
              </a: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を分析します。</a:t>
              </a:r>
              <a:endParaRPr lang="en-US" altLang="ja-JP"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p:txBody>
        </p:sp>
        <p:sp>
          <p:nvSpPr>
            <p:cNvPr id="18" name="六角形 17"/>
            <p:cNvSpPr>
              <a:spLocks noChangeAspect="1"/>
            </p:cNvSpPr>
            <p:nvPr/>
          </p:nvSpPr>
          <p:spPr>
            <a:xfrm>
              <a:off x="2486140" y="5459149"/>
              <a:ext cx="553721" cy="477346"/>
            </a:xfrm>
            <a:prstGeom prst="hexagon">
              <a:avLst/>
            </a:prstGeom>
            <a:solidFill>
              <a:schemeClr val="accent2"/>
            </a:solidFill>
            <a:ln w="25400" cap="flat" cmpd="sng" algn="ctr">
              <a:noFill/>
              <a:prstDash val="solid"/>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1" i="1"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１</a:t>
              </a:r>
            </a:p>
          </p:txBody>
        </p:sp>
      </p:grpSp>
      <p:grpSp>
        <p:nvGrpSpPr>
          <p:cNvPr id="19" name="グループ化 18"/>
          <p:cNvGrpSpPr/>
          <p:nvPr/>
        </p:nvGrpSpPr>
        <p:grpSpPr>
          <a:xfrm>
            <a:off x="3603706" y="4989304"/>
            <a:ext cx="2949405" cy="1470475"/>
            <a:chOff x="3099104" y="4479644"/>
            <a:chExt cx="2949405" cy="1470475"/>
          </a:xfrm>
        </p:grpSpPr>
        <p:sp>
          <p:nvSpPr>
            <p:cNvPr id="20" name="AutoShape 2"/>
            <p:cNvSpPr>
              <a:spLocks noChangeArrowheads="1"/>
            </p:cNvSpPr>
            <p:nvPr/>
          </p:nvSpPr>
          <p:spPr bwMode="auto">
            <a:xfrm>
              <a:off x="3099104" y="4479644"/>
              <a:ext cx="2818469" cy="1227524"/>
            </a:xfrm>
            <a:prstGeom prst="roundRect">
              <a:avLst>
                <a:gd name="adj" fmla="val 3588"/>
              </a:avLst>
            </a:prstGeom>
            <a:solidFill>
              <a:schemeClr val="bg1"/>
            </a:solidFill>
            <a:ln w="31750">
              <a:solidFill>
                <a:schemeClr val="accent6"/>
              </a:solidFill>
              <a:round/>
              <a:headEnd/>
              <a:tailEnd/>
            </a:ln>
            <a:effectLst>
              <a:outerShdw blurRad="50800" dist="63500" dir="2700000" algn="tl" rotWithShape="0">
                <a:prstClr val="black">
                  <a:alpha val="40000"/>
                </a:prstClr>
              </a:outerShdw>
            </a:effectLst>
          </p:spPr>
          <p:txBody>
            <a:bodyPr wrap="square" anchor="t" anchorCtr="0">
              <a:no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lvl="0" defTabSz="1067672" eaLnBrk="1" fontAlgn="auto" hangingPunct="1">
                <a:spcBef>
                  <a:spcPts val="0"/>
                </a:spcBef>
                <a:spcAft>
                  <a:spcPts val="0"/>
                </a:spcAft>
                <a:buNone/>
              </a:pPr>
              <a:r>
                <a:rPr lang="ja-JP" altLang="en-US" sz="1600" b="1"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リスクチェック＆コンサルティング</a:t>
              </a:r>
              <a:endParaRPr lang="en-US" altLang="ja-JP" sz="1600" b="1"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lvl="0" defTabSz="1067672" eaLnBrk="1" fontAlgn="auto" hangingPunct="1">
                <a:spcBef>
                  <a:spcPts val="0"/>
                </a:spcBef>
                <a:spcAft>
                  <a:spcPts val="0"/>
                </a:spcAft>
                <a:buNone/>
              </a:pPr>
              <a:endParaRPr lang="en-US" altLang="ja-JP" sz="10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lvl="0" defTabSz="1067672" eaLnBrk="1" fontAlgn="auto" hangingPunct="1">
                <a:spcBef>
                  <a:spcPts val="0"/>
                </a:spcBef>
                <a:spcAft>
                  <a:spcPts val="0"/>
                </a:spcAft>
                <a:buNone/>
              </a:pP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リスク管理体制や事故時</a:t>
              </a: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の損害</a:t>
              </a: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軽減策の実施状況を</a:t>
              </a: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、ヒアリング</a:t>
              </a: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または現地確認等</a:t>
              </a: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で行います</a:t>
              </a: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a:t>
              </a:r>
            </a:p>
          </p:txBody>
        </p:sp>
        <p:sp>
          <p:nvSpPr>
            <p:cNvPr id="21" name="六角形 20"/>
            <p:cNvSpPr>
              <a:spLocks noChangeAspect="1"/>
            </p:cNvSpPr>
            <p:nvPr/>
          </p:nvSpPr>
          <p:spPr>
            <a:xfrm>
              <a:off x="5494788" y="5472773"/>
              <a:ext cx="553721" cy="477346"/>
            </a:xfrm>
            <a:prstGeom prst="hexagon">
              <a:avLst/>
            </a:prstGeom>
            <a:solidFill>
              <a:schemeClr val="accent2"/>
            </a:solidFill>
            <a:ln w="25400" cap="flat" cmpd="sng" algn="ctr">
              <a:noFill/>
              <a:prstDash val="solid"/>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1" i="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２</a:t>
              </a:r>
              <a:endParaRPr kumimoji="0" lang="en-US" altLang="ja-JP" sz="2400" b="1" i="1"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2" name="グループ化 21"/>
          <p:cNvGrpSpPr/>
          <p:nvPr/>
        </p:nvGrpSpPr>
        <p:grpSpPr>
          <a:xfrm>
            <a:off x="6587109" y="2513000"/>
            <a:ext cx="2950279" cy="3941145"/>
            <a:chOff x="6082507" y="2003340"/>
            <a:chExt cx="2950279" cy="3941145"/>
          </a:xfrm>
        </p:grpSpPr>
        <p:sp>
          <p:nvSpPr>
            <p:cNvPr id="23" name="AutoShape 2"/>
            <p:cNvSpPr>
              <a:spLocks noChangeArrowheads="1"/>
            </p:cNvSpPr>
            <p:nvPr/>
          </p:nvSpPr>
          <p:spPr bwMode="auto">
            <a:xfrm>
              <a:off x="6082507" y="2003340"/>
              <a:ext cx="2807529" cy="2479839"/>
            </a:xfrm>
            <a:prstGeom prst="roundRect">
              <a:avLst>
                <a:gd name="adj" fmla="val 2359"/>
              </a:avLst>
            </a:prstGeom>
            <a:solidFill>
              <a:schemeClr val="bg1"/>
            </a:solidFill>
            <a:ln w="31750">
              <a:solidFill>
                <a:schemeClr val="accent6"/>
              </a:solidFill>
              <a:round/>
              <a:headEnd/>
              <a:tailEnd/>
            </a:ln>
            <a:effectLst>
              <a:outerShdw blurRad="50800" dist="63500" dir="2700000" algn="tl" rotWithShape="0">
                <a:prstClr val="black">
                  <a:alpha val="40000"/>
                </a:prstClr>
              </a:outerShdw>
            </a:effec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900" dirty="0">
                <a:latin typeface="HG丸ｺﾞｼｯｸM-PRO" panose="020F0600000000000000" pitchFamily="50" charset="-128"/>
                <a:ea typeface="HG丸ｺﾞｼｯｸM-PRO" panose="020F0600000000000000" pitchFamily="50" charset="-128"/>
              </a:endParaRPr>
            </a:p>
          </p:txBody>
        </p:sp>
        <p:grpSp>
          <p:nvGrpSpPr>
            <p:cNvPr id="24" name="グループ化 23"/>
            <p:cNvGrpSpPr/>
            <p:nvPr/>
          </p:nvGrpSpPr>
          <p:grpSpPr>
            <a:xfrm>
              <a:off x="6721190" y="2524272"/>
              <a:ext cx="1594206" cy="1486119"/>
              <a:chOff x="6502845" y="2333657"/>
              <a:chExt cx="1619070" cy="1402729"/>
            </a:xfrm>
          </p:grpSpPr>
          <p:sp>
            <p:nvSpPr>
              <p:cNvPr id="27" name="Rectangle 29"/>
              <p:cNvSpPr>
                <a:spLocks noChangeArrowheads="1"/>
              </p:cNvSpPr>
              <p:nvPr/>
            </p:nvSpPr>
            <p:spPr bwMode="auto">
              <a:xfrm>
                <a:off x="6502845" y="2333657"/>
                <a:ext cx="882345" cy="1402511"/>
              </a:xfrm>
              <a:prstGeom prst="rect">
                <a:avLst/>
              </a:prstGeom>
              <a:solidFill>
                <a:srgbClr val="FFC000"/>
              </a:solidFill>
              <a:ln w="31750">
                <a:solidFill>
                  <a:schemeClr val="tx1"/>
                </a:solidFill>
                <a:miter lim="800000"/>
                <a:headEnd/>
                <a:tailEnd/>
              </a:ln>
              <a:effectLst>
                <a:glow rad="127000">
                  <a:srgbClr val="FFFF00"/>
                </a:glow>
                <a:outerShdw blurRad="76200" dir="18900000" sy="23000" kx="-1200000" algn="bl" rotWithShape="0">
                  <a:prstClr val="black">
                    <a:alpha val="20000"/>
                  </a:prstClr>
                </a:outerShdw>
              </a:effectLst>
              <a:extLst/>
            </p:spPr>
            <p:txBody>
              <a:bodyPr vert="eaVert"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400" b="1" dirty="0" smtClean="0">
                    <a:latin typeface="Meiryo UI" panose="020B0604030504040204" pitchFamily="50" charset="-128"/>
                    <a:ea typeface="Meiryo UI" panose="020B0604030504040204" pitchFamily="50" charset="-128"/>
                  </a:rPr>
                  <a:t>賠償責任</a:t>
                </a:r>
                <a:r>
                  <a:rPr lang="ja-JP" altLang="en-US" sz="1400" b="1" dirty="0">
                    <a:latin typeface="Meiryo UI" panose="020B0604030504040204" pitchFamily="50" charset="-128"/>
                    <a:ea typeface="Meiryo UI" panose="020B0604030504040204" pitchFamily="50" charset="-128"/>
                  </a:rPr>
                  <a:t>保険</a:t>
                </a:r>
                <a:r>
                  <a:rPr lang="ja-JP" altLang="en-US" sz="1400" dirty="0">
                    <a:latin typeface="HG丸ｺﾞｼｯｸM-PRO" panose="020F0600000000000000" pitchFamily="50" charset="-128"/>
                    <a:ea typeface="HG丸ｺﾞｼｯｸM-PRO" panose="020F0600000000000000" pitchFamily="50" charset="-128"/>
                  </a:rPr>
                  <a:t>　　　　　　　　　　　　　　　</a:t>
                </a:r>
              </a:p>
            </p:txBody>
          </p:sp>
          <p:sp>
            <p:nvSpPr>
              <p:cNvPr id="28" name="Rectangle 29"/>
              <p:cNvSpPr>
                <a:spLocks noChangeArrowheads="1"/>
              </p:cNvSpPr>
              <p:nvPr/>
            </p:nvSpPr>
            <p:spPr bwMode="auto">
              <a:xfrm>
                <a:off x="7385190" y="2333657"/>
                <a:ext cx="736725" cy="583348"/>
              </a:xfrm>
              <a:prstGeom prst="rect">
                <a:avLst/>
              </a:prstGeom>
              <a:solidFill>
                <a:schemeClr val="accent1"/>
              </a:solidFill>
              <a:ln w="31750">
                <a:solidFill>
                  <a:schemeClr val="tx1"/>
                </a:solidFill>
                <a:miter lim="800000"/>
                <a:headEnd/>
                <a:tailEnd/>
              </a:ln>
              <a:effectLst>
                <a:glow rad="127000">
                  <a:srgbClr val="FFFF00"/>
                </a:glow>
                <a:outerShdw blurRad="76200" dir="18900000" sy="23000" kx="-1200000" algn="bl" rotWithShape="0">
                  <a:prstClr val="black">
                    <a:alpha val="20000"/>
                  </a:prstClr>
                </a:outerShdw>
              </a:effectLst>
            </p:spPr>
            <p:txBody>
              <a:bodyPr vert="eaVert"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800" b="1" dirty="0" smtClean="0">
                    <a:latin typeface="Meiryo UI" panose="020B0604030504040204" pitchFamily="50" charset="-128"/>
                    <a:ea typeface="Meiryo UI" panose="020B0604030504040204" pitchFamily="50" charset="-128"/>
                  </a:rPr>
                  <a:t>利益保険</a:t>
                </a:r>
                <a:r>
                  <a:rPr lang="ja-JP" altLang="en-US" sz="900" b="1" dirty="0">
                    <a:latin typeface="Meiryo UI" panose="020B0604030504040204" pitchFamily="50" charset="-128"/>
                    <a:ea typeface="Meiryo UI" panose="020B0604030504040204" pitchFamily="50" charset="-128"/>
                  </a:rPr>
                  <a:t>　</a:t>
                </a:r>
                <a:r>
                  <a:rPr lang="ja-JP" altLang="en-US" sz="1400" dirty="0">
                    <a:latin typeface="HG丸ｺﾞｼｯｸM-PRO" panose="020F0600000000000000" pitchFamily="50" charset="-128"/>
                    <a:ea typeface="HG丸ｺﾞｼｯｸM-PRO" panose="020F0600000000000000" pitchFamily="50" charset="-128"/>
                  </a:rPr>
                  <a:t>　　　　　　　　　　　　　</a:t>
                </a:r>
              </a:p>
            </p:txBody>
          </p:sp>
          <p:sp>
            <p:nvSpPr>
              <p:cNvPr id="29" name="Rectangle 29"/>
              <p:cNvSpPr>
                <a:spLocks noChangeArrowheads="1"/>
              </p:cNvSpPr>
              <p:nvPr/>
            </p:nvSpPr>
            <p:spPr bwMode="auto">
              <a:xfrm>
                <a:off x="7391718" y="2913447"/>
                <a:ext cx="730197" cy="822939"/>
              </a:xfrm>
              <a:prstGeom prst="rect">
                <a:avLst/>
              </a:prstGeom>
              <a:solidFill>
                <a:srgbClr val="FF5B5B"/>
              </a:solidFill>
              <a:ln w="31750">
                <a:solidFill>
                  <a:schemeClr val="tx1"/>
                </a:solidFill>
                <a:miter lim="800000"/>
                <a:headEnd/>
                <a:tailEnd/>
              </a:ln>
              <a:effectLst>
                <a:glow rad="127000">
                  <a:srgbClr val="FFFF00"/>
                </a:glow>
                <a:outerShdw blurRad="76200" dir="18900000" sy="23000" kx="-1200000" algn="bl" rotWithShape="0">
                  <a:prstClr val="black">
                    <a:alpha val="20000"/>
                  </a:prstClr>
                </a:outerShdw>
              </a:effectLst>
            </p:spPr>
            <p:txBody>
              <a:bodyPr vert="eaVert"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200" b="1" dirty="0" smtClean="0">
                    <a:latin typeface="Meiryo UI" panose="020B0604030504040204" pitchFamily="50" charset="-128"/>
                    <a:ea typeface="Meiryo UI" panose="020B0604030504040204" pitchFamily="50" charset="-128"/>
                  </a:rPr>
                  <a:t>火災保険</a:t>
                </a:r>
                <a:r>
                  <a:rPr lang="ja-JP" altLang="en-US" sz="1000" b="1" dirty="0">
                    <a:latin typeface="Meiryo UI" panose="020B0604030504040204" pitchFamily="50" charset="-128"/>
                    <a:ea typeface="Meiryo UI" panose="020B0604030504040204" pitchFamily="50" charset="-128"/>
                  </a:rPr>
                  <a:t>　</a:t>
                </a:r>
                <a:r>
                  <a:rPr lang="ja-JP" altLang="en-US" sz="1400" dirty="0">
                    <a:latin typeface="HG丸ｺﾞｼｯｸM-PRO" panose="020F0600000000000000" pitchFamily="50" charset="-128"/>
                    <a:ea typeface="HG丸ｺﾞｼｯｸM-PRO" panose="020F0600000000000000" pitchFamily="50" charset="-128"/>
                  </a:rPr>
                  <a:t>　　　　　　　　　　　　　</a:t>
                </a:r>
              </a:p>
            </p:txBody>
          </p:sp>
        </p:grpSp>
        <p:sp>
          <p:nvSpPr>
            <p:cNvPr id="25" name="AutoShape 2"/>
            <p:cNvSpPr>
              <a:spLocks noChangeArrowheads="1"/>
            </p:cNvSpPr>
            <p:nvPr/>
          </p:nvSpPr>
          <p:spPr bwMode="auto">
            <a:xfrm>
              <a:off x="6084483" y="4479644"/>
              <a:ext cx="2818469" cy="1227524"/>
            </a:xfrm>
            <a:prstGeom prst="roundRect">
              <a:avLst>
                <a:gd name="adj" fmla="val 3588"/>
              </a:avLst>
            </a:prstGeom>
            <a:solidFill>
              <a:schemeClr val="bg1"/>
            </a:solidFill>
            <a:ln w="31750">
              <a:solidFill>
                <a:schemeClr val="accent6"/>
              </a:solidFill>
              <a:round/>
              <a:headEnd/>
              <a:tailEnd/>
            </a:ln>
            <a:effectLst>
              <a:outerShdw blurRad="50800" dist="63500" dir="2700000" algn="tl" rotWithShape="0">
                <a:prstClr val="black">
                  <a:alpha val="40000"/>
                </a:prstClr>
              </a:outerShdw>
            </a:effectLst>
          </p:spPr>
          <p:txBody>
            <a:bodyPr wrap="square" anchor="t" anchorCtr="0">
              <a:no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lvl="0" defTabSz="1067672" eaLnBrk="1" fontAlgn="auto" hangingPunct="1">
                <a:spcBef>
                  <a:spcPts val="0"/>
                </a:spcBef>
                <a:spcAft>
                  <a:spcPts val="0"/>
                </a:spcAft>
                <a:buNone/>
              </a:pPr>
              <a:r>
                <a:rPr lang="ja-JP" altLang="en-US" sz="1600" b="1"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最適提案</a:t>
              </a:r>
              <a:endParaRPr lang="en-US" altLang="ja-JP" sz="1600" b="1"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lvl="0" defTabSz="1067672" eaLnBrk="1" fontAlgn="auto" hangingPunct="1">
                <a:spcBef>
                  <a:spcPts val="0"/>
                </a:spcBef>
                <a:spcAft>
                  <a:spcPts val="0"/>
                </a:spcAft>
                <a:buNone/>
              </a:pPr>
              <a:endParaRPr lang="en-US" altLang="ja-JP" sz="10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lvl="0" defTabSz="1067672" eaLnBrk="1" fontAlgn="auto" hangingPunct="1">
                <a:spcBef>
                  <a:spcPts val="0"/>
                </a:spcBef>
                <a:spcAft>
                  <a:spcPts val="0"/>
                </a:spcAft>
                <a:buNone/>
              </a:pP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リスクチェックの結果</a:t>
              </a: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を基に、リスク</a:t>
              </a: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に見合った商品・補償を</a:t>
              </a: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選定</a:t>
              </a:r>
              <a:endParaRPr lang="en-US" altLang="ja-JP"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pPr lvl="0" defTabSz="1067672" eaLnBrk="1" fontAlgn="auto" hangingPunct="1">
                <a:spcBef>
                  <a:spcPts val="0"/>
                </a:spcBef>
                <a:spcAft>
                  <a:spcPts val="0"/>
                </a:spcAft>
                <a:buNone/>
              </a:pP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また</a:t>
              </a: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、リスク状況に応じた適切</a:t>
              </a: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な保険料</a:t>
              </a: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を設定し、企業包括</a:t>
              </a:r>
              <a:r>
                <a:rPr lang="ja-JP" altLang="en-US" sz="1100" dirty="0" smtClean="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保険として提案します</a:t>
              </a:r>
              <a:r>
                <a:rPr lang="ja-JP" altLang="en-US" sz="1100" dirty="0">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a:t>
              </a:r>
            </a:p>
          </p:txBody>
        </p:sp>
        <p:sp>
          <p:nvSpPr>
            <p:cNvPr id="26" name="六角形 25"/>
            <p:cNvSpPr>
              <a:spLocks noChangeAspect="1"/>
            </p:cNvSpPr>
            <p:nvPr/>
          </p:nvSpPr>
          <p:spPr>
            <a:xfrm>
              <a:off x="8479065" y="5467139"/>
              <a:ext cx="553721" cy="477346"/>
            </a:xfrm>
            <a:prstGeom prst="hexagon">
              <a:avLst/>
            </a:prstGeom>
            <a:solidFill>
              <a:schemeClr val="accent2"/>
            </a:solidFill>
            <a:ln w="25400" cap="flat" cmpd="sng" algn="ctr">
              <a:noFill/>
              <a:prstDash val="solid"/>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1" i="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３</a:t>
              </a:r>
              <a:endParaRPr kumimoji="0" lang="en-US" altLang="ja-JP" sz="2400" b="1" i="1"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テキスト ボックス 29"/>
          <p:cNvSpPr txBox="1"/>
          <p:nvPr/>
        </p:nvSpPr>
        <p:spPr>
          <a:xfrm>
            <a:off x="607548" y="6499298"/>
            <a:ext cx="8841131" cy="369332"/>
          </a:xfrm>
          <a:prstGeom prst="rect">
            <a:avLst/>
          </a:prstGeom>
          <a:noFill/>
        </p:spPr>
        <p:txBody>
          <a:bodyPr wrap="square" rtlCol="0">
            <a:spAutoFit/>
          </a:bodyPr>
          <a:lstStyle/>
          <a:p>
            <a:pPr algn="ctr"/>
            <a:r>
              <a:rPr lang="ja-JP" altLang="en-US" sz="1800" dirty="0" smtClean="0">
                <a:latin typeface="Meiryo UI" panose="020B0604030504040204" pitchFamily="50" charset="-128"/>
                <a:ea typeface="Meiryo UI" panose="020B0604030504040204" pitchFamily="50" charset="-128"/>
              </a:rPr>
              <a:t>リスク</a:t>
            </a:r>
            <a:r>
              <a:rPr lang="ja-JP" altLang="en-US" sz="1800" dirty="0">
                <a:latin typeface="Meiryo UI" panose="020B0604030504040204" pitchFamily="50" charset="-128"/>
                <a:ea typeface="Meiryo UI" panose="020B0604030504040204" pitchFamily="50" charset="-128"/>
              </a:rPr>
              <a:t>分析</a:t>
            </a:r>
            <a:r>
              <a:rPr lang="ja-JP" altLang="en-US" sz="1800" dirty="0" smtClean="0">
                <a:latin typeface="Meiryo UI" panose="020B0604030504040204" pitchFamily="50" charset="-128"/>
                <a:ea typeface="Meiryo UI" panose="020B0604030504040204" pitchFamily="50" charset="-128"/>
              </a:rPr>
              <a:t>からご提案まで、弊社担当者が責任をもって対応します。</a:t>
            </a:r>
            <a:endParaRPr lang="en-US" altLang="ja-JP" sz="1800" dirty="0" smtClean="0">
              <a:latin typeface="Meiryo UI" panose="020B0604030504040204" pitchFamily="50" charset="-128"/>
              <a:ea typeface="Meiryo UI" panose="020B0604030504040204" pitchFamily="50" charset="-128"/>
            </a:endParaRPr>
          </a:p>
        </p:txBody>
      </p:sp>
      <p:grpSp>
        <p:nvGrpSpPr>
          <p:cNvPr id="31" name="グループ化 30"/>
          <p:cNvGrpSpPr/>
          <p:nvPr/>
        </p:nvGrpSpPr>
        <p:grpSpPr>
          <a:xfrm>
            <a:off x="4029838" y="2156839"/>
            <a:ext cx="1885474" cy="1010123"/>
            <a:chOff x="3415508" y="1656323"/>
            <a:chExt cx="1885474" cy="1010123"/>
          </a:xfrm>
        </p:grpSpPr>
        <p:sp>
          <p:nvSpPr>
            <p:cNvPr id="32" name="テキスト ボックス 31"/>
            <p:cNvSpPr txBox="1"/>
            <p:nvPr/>
          </p:nvSpPr>
          <p:spPr>
            <a:xfrm>
              <a:off x="3415508" y="1656323"/>
              <a:ext cx="1885474" cy="892552"/>
            </a:xfrm>
            <a:prstGeom prst="rect">
              <a:avLst/>
            </a:prstGeom>
            <a:noFill/>
          </p:spPr>
          <p:txBody>
            <a:bodyPr wrap="square" rtlCol="0">
              <a:spAutoFit/>
            </a:bodyPr>
            <a:lstStyle/>
            <a:p>
              <a:pPr algn="dist"/>
              <a:r>
                <a:rPr kumimoji="1" lang="en-US" altLang="ja-JP" sz="5200" dirty="0" smtClean="0">
                  <a:latin typeface="Leelawadee UI" panose="020B0502040204020203" pitchFamily="34" charset="-34"/>
                  <a:cs typeface="Leelawadee UI" panose="020B0502040204020203" pitchFamily="34" charset="-34"/>
                </a:rPr>
                <a:t>USEN</a:t>
              </a:r>
            </a:p>
          </p:txBody>
        </p:sp>
        <p:sp>
          <p:nvSpPr>
            <p:cNvPr id="33" name="テキスト ボックス 32"/>
            <p:cNvSpPr txBox="1"/>
            <p:nvPr/>
          </p:nvSpPr>
          <p:spPr>
            <a:xfrm>
              <a:off x="3484631" y="2327892"/>
              <a:ext cx="1744536" cy="338554"/>
            </a:xfrm>
            <a:prstGeom prst="rect">
              <a:avLst/>
            </a:prstGeom>
            <a:noFill/>
          </p:spPr>
          <p:txBody>
            <a:bodyPr wrap="square" rtlCol="0">
              <a:spAutoFit/>
            </a:bodyPr>
            <a:lstStyle/>
            <a:p>
              <a:pPr algn="dist"/>
              <a:r>
                <a:rPr lang="en-US" altLang="ja-JP" sz="1600" dirty="0" smtClean="0">
                  <a:solidFill>
                    <a:schemeClr val="accent3">
                      <a:lumMod val="65000"/>
                    </a:schemeClr>
                  </a:solidFill>
                </a:rPr>
                <a:t>INSURANCE</a:t>
              </a:r>
              <a:endParaRPr kumimoji="1" lang="ja-JP" altLang="en-US" sz="1600" dirty="0">
                <a:solidFill>
                  <a:schemeClr val="accent3">
                    <a:lumMod val="65000"/>
                  </a:schemeClr>
                </a:solidFill>
              </a:endParaRPr>
            </a:p>
          </p:txBody>
        </p:sp>
      </p:grpSp>
    </p:spTree>
    <p:extLst>
      <p:ext uri="{BB962C8B-B14F-4D97-AF65-F5344CB8AC3E}">
        <p14:creationId xmlns:p14="http://schemas.microsoft.com/office/powerpoint/2010/main" val="15931236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保険料の削減事例</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dirty="0"/>
              <a:t>　</a:t>
            </a:r>
            <a:r>
              <a:rPr lang="ja-JP" altLang="en-US" dirty="0" smtClean="0"/>
              <a:t>　　　</a:t>
            </a:r>
            <a:endParaRPr kumimoji="1" lang="ja-JP" altLang="en-US" dirty="0"/>
          </a:p>
        </p:txBody>
      </p:sp>
      <p:sp>
        <p:nvSpPr>
          <p:cNvPr id="5" name="テキスト ボックス 4"/>
          <p:cNvSpPr txBox="1"/>
          <p:nvPr/>
        </p:nvSpPr>
        <p:spPr>
          <a:xfrm>
            <a:off x="720626" y="1113906"/>
            <a:ext cx="8840903" cy="830997"/>
          </a:xfrm>
          <a:prstGeom prst="rect">
            <a:avLst/>
          </a:prstGeom>
          <a:noFill/>
        </p:spPr>
        <p:txBody>
          <a:bodyPr wrap="square" rtlCol="0">
            <a:spAutoFit/>
          </a:bodyPr>
          <a:lstStyle/>
          <a:p>
            <a:pPr algn="ct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リスクコンサルティングを実施することで、</a:t>
            </a:r>
            <a:endParaRPr lang="en-US" altLang="ja-JP" sz="2400" b="1"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現状の補償内容を下げることなく保険料の大幅削減が出来ています。</a:t>
            </a:r>
          </a:p>
        </p:txBody>
      </p:sp>
      <p:pic>
        <p:nvPicPr>
          <p:cNvPr id="9" name="図 8"/>
          <p:cNvPicPr>
            <a:picLocks noChangeAspect="1"/>
          </p:cNvPicPr>
          <p:nvPr/>
        </p:nvPicPr>
        <p:blipFill>
          <a:blip r:embed="rId2"/>
          <a:stretch>
            <a:fillRect/>
          </a:stretch>
        </p:blipFill>
        <p:spPr>
          <a:xfrm>
            <a:off x="360586" y="2196455"/>
            <a:ext cx="9419533" cy="4104456"/>
          </a:xfrm>
          <a:prstGeom prst="rect">
            <a:avLst/>
          </a:prstGeom>
        </p:spPr>
      </p:pic>
    </p:spTree>
    <p:extLst>
      <p:ext uri="{BB962C8B-B14F-4D97-AF65-F5344CB8AC3E}">
        <p14:creationId xmlns:p14="http://schemas.microsoft.com/office/powerpoint/2010/main" val="4170758563"/>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タイトル 1"/>
          <p:cNvSpPr>
            <a:spLocks noGrp="1"/>
          </p:cNvSpPr>
          <p:nvPr>
            <p:ph type="title"/>
          </p:nvPr>
        </p:nvSpPr>
        <p:spPr/>
        <p:txBody>
          <a:bodyPr/>
          <a:lstStyle/>
          <a:p>
            <a:pPr rtl="0" eaLnBrk="1" fontAlgn="base" latinLnBrk="0" hangingPunct="1"/>
            <a:r>
              <a:rPr lang="en-US" altLang="ja-JP" dirty="0" smtClean="0"/>
              <a:t>USEN Corporate Profille</a:t>
            </a:r>
            <a:endParaRPr lang="ja-JP" altLang="ja-JP" dirty="0"/>
          </a:p>
        </p:txBody>
      </p:sp>
      <p:sp>
        <p:nvSpPr>
          <p:cNvPr id="39" name="テキスト ボックス 38"/>
          <p:cNvSpPr txBox="1"/>
          <p:nvPr/>
        </p:nvSpPr>
        <p:spPr>
          <a:xfrm>
            <a:off x="1152674" y="8101111"/>
            <a:ext cx="5184576" cy="400110"/>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日本ショッピングセンター協会　賛助会員</a:t>
            </a:r>
            <a:endParaRPr kumimoji="1" lang="ja-JP" altLang="en-US" dirty="0">
              <a:latin typeface="Meiryo UI" panose="020B0604030504040204" pitchFamily="50" charset="-128"/>
              <a:ea typeface="Meiryo UI" panose="020B0604030504040204" pitchFamily="50" charset="-128"/>
            </a:endParaRPr>
          </a:p>
        </p:txBody>
      </p:sp>
      <p:sp>
        <p:nvSpPr>
          <p:cNvPr id="34" name="正方形/長方形 33"/>
          <p:cNvSpPr/>
          <p:nvPr/>
        </p:nvSpPr>
        <p:spPr>
          <a:xfrm>
            <a:off x="491047" y="1908423"/>
            <a:ext cx="5295155" cy="2631490"/>
          </a:xfrm>
          <a:prstGeom prst="rect">
            <a:avLst/>
          </a:prstGeom>
        </p:spPr>
        <p:txBody>
          <a:bodyPr wrap="square">
            <a:spAutoFit/>
          </a:bodyPr>
          <a:lstStyle/>
          <a:p>
            <a:r>
              <a:rPr lang="en-US" altLang="ja-JP" sz="1100" dirty="0">
                <a:solidFill>
                  <a:srgbClr val="000000"/>
                </a:solidFill>
                <a:latin typeface="Meiryo UI" panose="020B0604030504040204" pitchFamily="50" charset="-128"/>
                <a:ea typeface="Meiryo UI" panose="020B0604030504040204" pitchFamily="50" charset="-128"/>
              </a:rPr>
              <a:t>1961</a:t>
            </a:r>
            <a:r>
              <a:rPr lang="ja-JP" altLang="en-US" sz="1100" dirty="0">
                <a:solidFill>
                  <a:srgbClr val="000000"/>
                </a:solidFill>
                <a:latin typeface="Meiryo UI" panose="020B0604030504040204" pitchFamily="50" charset="-128"/>
                <a:ea typeface="Meiryo UI" panose="020B0604030504040204" pitchFamily="50" charset="-128"/>
              </a:rPr>
              <a:t>年、大阪ミナミで始めた有線放送は、街の音楽メディアとして愛され続け、加入契約数は</a:t>
            </a:r>
            <a:r>
              <a:rPr lang="en-US" altLang="ja-JP" sz="1100" dirty="0">
                <a:solidFill>
                  <a:srgbClr val="000000"/>
                </a:solidFill>
                <a:latin typeface="Meiryo UI" panose="020B0604030504040204" pitchFamily="50" charset="-128"/>
                <a:ea typeface="Meiryo UI" panose="020B0604030504040204" pitchFamily="50" charset="-128"/>
              </a:rPr>
              <a:t>62</a:t>
            </a:r>
            <a:r>
              <a:rPr lang="ja-JP" altLang="en-US" sz="1100" dirty="0">
                <a:solidFill>
                  <a:srgbClr val="000000"/>
                </a:solidFill>
                <a:latin typeface="Meiryo UI" panose="020B0604030504040204" pitchFamily="50" charset="-128"/>
                <a:ea typeface="Meiryo UI" panose="020B0604030504040204" pitchFamily="50" charset="-128"/>
              </a:rPr>
              <a:t>万店舗を超え世界一にまで成長いたしました</a:t>
            </a:r>
            <a:r>
              <a:rPr lang="ja-JP" altLang="en-US" sz="1100" dirty="0" smtClean="0">
                <a:solidFill>
                  <a:srgbClr val="000000"/>
                </a:solidFill>
                <a:latin typeface="Meiryo UI" panose="020B0604030504040204" pitchFamily="50" charset="-128"/>
                <a:ea typeface="Meiryo UI" panose="020B0604030504040204" pitchFamily="50" charset="-128"/>
              </a:rPr>
              <a:t>。</a:t>
            </a:r>
            <a:endParaRPr lang="en-US" altLang="ja-JP" sz="1100" dirty="0" smtClean="0">
              <a:solidFill>
                <a:srgbClr val="000000"/>
              </a:solidFill>
              <a:latin typeface="Meiryo UI" panose="020B0604030504040204" pitchFamily="50" charset="-128"/>
              <a:ea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endParaRPr>
          </a:p>
          <a:p>
            <a:r>
              <a:rPr lang="en-US" altLang="ja-JP" sz="1100" dirty="0" smtClean="0">
                <a:solidFill>
                  <a:srgbClr val="000000"/>
                </a:solidFill>
                <a:latin typeface="Meiryo UI" panose="020B0604030504040204" pitchFamily="50" charset="-128"/>
                <a:ea typeface="Meiryo UI" panose="020B0604030504040204" pitchFamily="50" charset="-128"/>
              </a:rPr>
              <a:t>2001</a:t>
            </a:r>
            <a:r>
              <a:rPr lang="ja-JP" altLang="en-US" sz="1100" dirty="0">
                <a:solidFill>
                  <a:srgbClr val="000000"/>
                </a:solidFill>
                <a:latin typeface="Meiryo UI" panose="020B0604030504040204" pitchFamily="50" charset="-128"/>
                <a:ea typeface="Meiryo UI" panose="020B0604030504040204" pitchFamily="50" charset="-128"/>
              </a:rPr>
              <a:t>年、世界に先駆けて光ファイバーによる高速インターネットサービスを始めると同時に、日本で初めてオンデマンド型の映像配信を開始。</a:t>
            </a:r>
          </a:p>
          <a:p>
            <a:r>
              <a:rPr lang="ja-JP" altLang="en-US" sz="1100" dirty="0">
                <a:solidFill>
                  <a:srgbClr val="000000"/>
                </a:solidFill>
                <a:latin typeface="Meiryo UI" panose="020B0604030504040204" pitchFamily="50" charset="-128"/>
                <a:ea typeface="Meiryo UI" panose="020B0604030504040204" pitchFamily="50" charset="-128"/>
              </a:rPr>
              <a:t>時代の流れとともに、今もそのニーズは加速的に伸び、成長を続けています</a:t>
            </a:r>
            <a:r>
              <a:rPr lang="ja-JP" altLang="en-US" sz="1100" dirty="0" smtClean="0">
                <a:solidFill>
                  <a:srgbClr val="000000"/>
                </a:solidFill>
                <a:latin typeface="Meiryo UI" panose="020B0604030504040204" pitchFamily="50" charset="-128"/>
                <a:ea typeface="Meiryo UI" panose="020B0604030504040204" pitchFamily="50" charset="-128"/>
              </a:rPr>
              <a:t>。</a:t>
            </a:r>
            <a:endParaRPr lang="en-US" altLang="ja-JP" sz="1100" dirty="0" smtClean="0">
              <a:solidFill>
                <a:srgbClr val="000000"/>
              </a:solidFill>
              <a:latin typeface="Meiryo UI" panose="020B0604030504040204" pitchFamily="50" charset="-128"/>
              <a:ea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endParaRPr>
          </a:p>
          <a:p>
            <a:r>
              <a:rPr lang="ja-JP" altLang="en-US" sz="1100" dirty="0" smtClean="0">
                <a:solidFill>
                  <a:srgbClr val="000000"/>
                </a:solidFill>
                <a:latin typeface="Meiryo UI" panose="020B0604030504040204" pitchFamily="50" charset="-128"/>
                <a:ea typeface="Meiryo UI" panose="020B0604030504040204" pitchFamily="50" charset="-128"/>
              </a:rPr>
              <a:t>そして</a:t>
            </a:r>
            <a:r>
              <a:rPr lang="en-US" altLang="ja-JP" sz="1100" dirty="0">
                <a:solidFill>
                  <a:srgbClr val="000000"/>
                </a:solidFill>
                <a:latin typeface="Meiryo UI" panose="020B0604030504040204" pitchFamily="50" charset="-128"/>
                <a:ea typeface="Meiryo UI" panose="020B0604030504040204" pitchFamily="50" charset="-128"/>
              </a:rPr>
              <a:t>2017</a:t>
            </a:r>
            <a:r>
              <a:rPr lang="ja-JP" altLang="en-US" sz="1100" dirty="0">
                <a:solidFill>
                  <a:srgbClr val="000000"/>
                </a:solidFill>
                <a:latin typeface="Meiryo UI" panose="020B0604030504040204" pitchFamily="50" charset="-128"/>
                <a:ea typeface="Meiryo UI" panose="020B0604030504040204" pitchFamily="50" charset="-128"/>
              </a:rPr>
              <a:t>年</a:t>
            </a:r>
            <a:r>
              <a:rPr lang="en-US" altLang="ja-JP" sz="1100" dirty="0">
                <a:solidFill>
                  <a:srgbClr val="000000"/>
                </a:solidFill>
                <a:latin typeface="Meiryo UI" panose="020B0604030504040204" pitchFamily="50" charset="-128"/>
                <a:ea typeface="Meiryo UI" panose="020B0604030504040204" pitchFamily="50" charset="-128"/>
              </a:rPr>
              <a:t>…IoT</a:t>
            </a:r>
            <a:r>
              <a:rPr lang="ja-JP" altLang="en-US" sz="1100" dirty="0">
                <a:solidFill>
                  <a:srgbClr val="000000"/>
                </a:solidFill>
                <a:latin typeface="Meiryo UI" panose="020B0604030504040204" pitchFamily="50" charset="-128"/>
                <a:ea typeface="Meiryo UI" panose="020B0604030504040204" pitchFamily="50" charset="-128"/>
              </a:rPr>
              <a:t>や</a:t>
            </a:r>
            <a:r>
              <a:rPr lang="en-US" altLang="ja-JP" sz="1100" dirty="0">
                <a:solidFill>
                  <a:srgbClr val="000000"/>
                </a:solidFill>
                <a:latin typeface="Meiryo UI" panose="020B0604030504040204" pitchFamily="50" charset="-128"/>
                <a:ea typeface="Meiryo UI" panose="020B0604030504040204" pitchFamily="50" charset="-128"/>
              </a:rPr>
              <a:t>AI</a:t>
            </a:r>
            <a:r>
              <a:rPr lang="ja-JP" altLang="en-US" sz="1100" dirty="0">
                <a:solidFill>
                  <a:srgbClr val="000000"/>
                </a:solidFill>
                <a:latin typeface="Meiryo UI" panose="020B0604030504040204" pitchFamily="50" charset="-128"/>
                <a:ea typeface="Meiryo UI" panose="020B0604030504040204" pitchFamily="50" charset="-128"/>
              </a:rPr>
              <a:t>といった次の時代の技術を最大に活かし</a:t>
            </a:r>
            <a:r>
              <a:rPr lang="ja-JP" altLang="en-US" sz="1100" dirty="0" smtClean="0">
                <a:solidFill>
                  <a:srgbClr val="000000"/>
                </a:solidFill>
                <a:latin typeface="Meiryo UI" panose="020B0604030504040204" pitchFamily="50" charset="-128"/>
                <a:ea typeface="Meiryo UI" panose="020B0604030504040204" pitchFamily="50" charset="-128"/>
              </a:rPr>
              <a:t>、</a:t>
            </a:r>
            <a:endParaRPr lang="en-US" altLang="ja-JP" sz="1100" dirty="0" smtClean="0">
              <a:solidFill>
                <a:srgbClr val="000000"/>
              </a:solidFill>
              <a:latin typeface="Meiryo UI" panose="020B0604030504040204" pitchFamily="50" charset="-128"/>
              <a:ea typeface="Meiryo UI" panose="020B0604030504040204" pitchFamily="50" charset="-128"/>
            </a:endParaRPr>
          </a:p>
          <a:p>
            <a:r>
              <a:rPr lang="ja-JP" altLang="en-US" sz="1100" dirty="0" smtClean="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人が集う店・街を</a:t>
            </a:r>
            <a:r>
              <a:rPr lang="ja-JP" altLang="en-US" sz="1100" dirty="0" smtClean="0">
                <a:solidFill>
                  <a:srgbClr val="000000"/>
                </a:solidFill>
                <a:latin typeface="Meiryo UI" panose="020B0604030504040204" pitchFamily="50" charset="-128"/>
                <a:ea typeface="Meiryo UI" panose="020B0604030504040204" pitchFamily="50" charset="-128"/>
              </a:rPr>
              <a:t>変えて行きたい</a:t>
            </a:r>
            <a:r>
              <a:rPr lang="ja-JP" altLang="en-US" sz="1100" dirty="0">
                <a:solidFill>
                  <a:srgbClr val="000000"/>
                </a:solidFill>
                <a:latin typeface="Meiryo UI" panose="020B0604030504040204" pitchFamily="50" charset="-128"/>
                <a:ea typeface="Meiryo UI" panose="020B0604030504040204" pitchFamily="50" charset="-128"/>
              </a:rPr>
              <a:t>」</a:t>
            </a:r>
            <a:r>
              <a:rPr lang="ja-JP" altLang="en-US" sz="1100" dirty="0" smtClean="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暮らしの中に喜びや感動を増やしたい</a:t>
            </a:r>
            <a:r>
              <a:rPr lang="ja-JP" altLang="en-US" sz="1100" dirty="0" smtClean="0">
                <a:solidFill>
                  <a:srgbClr val="000000"/>
                </a:solidFill>
                <a:latin typeface="Meiryo UI" panose="020B0604030504040204" pitchFamily="50" charset="-128"/>
                <a:ea typeface="Meiryo UI" panose="020B0604030504040204" pitchFamily="50" charset="-128"/>
              </a:rPr>
              <a:t>」と</a:t>
            </a:r>
            <a:r>
              <a:rPr lang="ja-JP" altLang="en-US" sz="1100" dirty="0">
                <a:solidFill>
                  <a:srgbClr val="000000"/>
                </a:solidFill>
                <a:latin typeface="Meiryo UI" panose="020B0604030504040204" pitchFamily="50" charset="-128"/>
                <a:ea typeface="Meiryo UI" panose="020B0604030504040204" pitchFamily="50" charset="-128"/>
              </a:rPr>
              <a:t>いう思いを実現していく</a:t>
            </a:r>
            <a:r>
              <a:rPr lang="ja-JP" altLang="en-US" sz="1100" dirty="0" smtClean="0">
                <a:solidFill>
                  <a:srgbClr val="000000"/>
                </a:solidFill>
                <a:latin typeface="Meiryo UI" panose="020B0604030504040204" pitchFamily="50" charset="-128"/>
                <a:ea typeface="Meiryo UI" panose="020B0604030504040204" pitchFamily="50" charset="-128"/>
              </a:rPr>
              <a:t>。</a:t>
            </a:r>
            <a:endParaRPr lang="en-US" altLang="ja-JP" sz="1100" dirty="0" smtClean="0">
              <a:solidFill>
                <a:srgbClr val="000000"/>
              </a:solidFill>
              <a:latin typeface="Meiryo UI" panose="020B0604030504040204" pitchFamily="50" charset="-128"/>
              <a:ea typeface="Meiryo UI" panose="020B0604030504040204" pitchFamily="50" charset="-128"/>
            </a:endParaRPr>
          </a:p>
          <a:p>
            <a:endParaRPr lang="en-US" altLang="ja-JP" sz="1100" dirty="0" smtClean="0">
              <a:solidFill>
                <a:srgbClr val="000000"/>
              </a:solidFill>
              <a:latin typeface="Meiryo UI" panose="020B0604030504040204" pitchFamily="50" charset="-128"/>
              <a:ea typeface="Meiryo UI" panose="020B0604030504040204" pitchFamily="50" charset="-128"/>
            </a:endParaRPr>
          </a:p>
          <a:p>
            <a:r>
              <a:rPr lang="ja-JP" altLang="en-US" sz="1100" dirty="0" smtClean="0">
                <a:solidFill>
                  <a:srgbClr val="000000"/>
                </a:solidFill>
                <a:latin typeface="Meiryo UI" panose="020B0604030504040204" pitchFamily="50" charset="-128"/>
                <a:ea typeface="Meiryo UI" panose="020B0604030504040204" pitchFamily="50" charset="-128"/>
              </a:rPr>
              <a:t>その</a:t>
            </a:r>
            <a:r>
              <a:rPr lang="ja-JP" altLang="en-US" sz="1100" dirty="0">
                <a:solidFill>
                  <a:srgbClr val="000000"/>
                </a:solidFill>
                <a:latin typeface="Meiryo UI" panose="020B0604030504040204" pitchFamily="50" charset="-128"/>
                <a:ea typeface="Meiryo UI" panose="020B0604030504040204" pitchFamily="50" charset="-128"/>
              </a:rPr>
              <a:t>思いのために、</a:t>
            </a:r>
            <a:r>
              <a:rPr lang="en-US" altLang="ja-JP" sz="1100" dirty="0">
                <a:solidFill>
                  <a:srgbClr val="000000"/>
                </a:solidFill>
                <a:latin typeface="Meiryo UI" panose="020B0604030504040204" pitchFamily="50" charset="-128"/>
                <a:ea typeface="Meiryo UI" panose="020B0604030504040204" pitchFamily="50" charset="-128"/>
              </a:rPr>
              <a:t>12</a:t>
            </a:r>
            <a:r>
              <a:rPr lang="ja-JP" altLang="en-US" sz="1100" dirty="0">
                <a:solidFill>
                  <a:srgbClr val="000000"/>
                </a:solidFill>
                <a:latin typeface="Meiryo UI" panose="020B0604030504040204" pitchFamily="50" charset="-128"/>
                <a:ea typeface="Meiryo UI" panose="020B0604030504040204" pitchFamily="50" charset="-128"/>
              </a:rPr>
              <a:t>月１日本日、私たちはグループ統合をいたしました。次の進化に必要であるために</a:t>
            </a:r>
            <a:r>
              <a:rPr lang="ja-JP" altLang="en-US" sz="1100" dirty="0" smtClean="0">
                <a:solidFill>
                  <a:srgbClr val="000000"/>
                </a:solidFill>
                <a:latin typeface="Meiryo UI" panose="020B0604030504040204" pitchFamily="50" charset="-128"/>
                <a:ea typeface="Meiryo UI" panose="020B0604030504040204" pitchFamily="50" charset="-128"/>
              </a:rPr>
              <a:t>。</a:t>
            </a:r>
            <a:endParaRPr lang="en-US" altLang="ja-JP" sz="1100" dirty="0" smtClean="0">
              <a:solidFill>
                <a:srgbClr val="000000"/>
              </a:solidFill>
              <a:latin typeface="Meiryo UI" panose="020B0604030504040204" pitchFamily="50" charset="-128"/>
              <a:ea typeface="Meiryo UI" panose="020B0604030504040204" pitchFamily="50" charset="-128"/>
            </a:endParaRPr>
          </a:p>
          <a:p>
            <a:endParaRPr lang="ja-JP" altLang="en-US" sz="1100" dirty="0">
              <a:solidFill>
                <a:srgbClr val="000000"/>
              </a:solidFill>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私たちは</a:t>
            </a:r>
            <a:r>
              <a:rPr lang="en-US" altLang="ja-JP" sz="1100" dirty="0">
                <a:solidFill>
                  <a:srgbClr val="000000"/>
                </a:solidFill>
                <a:latin typeface="Meiryo UI" panose="020B0604030504040204" pitchFamily="50" charset="-128"/>
                <a:ea typeface="Meiryo UI" panose="020B0604030504040204" pitchFamily="50" charset="-128"/>
              </a:rPr>
              <a:t>USEN-NEXT </a:t>
            </a:r>
            <a:r>
              <a:rPr lang="en-US" altLang="ja-JP" sz="1100" dirty="0" smtClean="0">
                <a:solidFill>
                  <a:srgbClr val="000000"/>
                </a:solidFill>
                <a:latin typeface="Meiryo UI" panose="020B0604030504040204" pitchFamily="50" charset="-128"/>
                <a:ea typeface="Meiryo UI" panose="020B0604030504040204" pitchFamily="50" charset="-128"/>
              </a:rPr>
              <a:t>GROUP</a:t>
            </a:r>
            <a:r>
              <a:rPr lang="ja-JP" altLang="en-US" sz="1100" dirty="0" smtClean="0">
                <a:solidFill>
                  <a:srgbClr val="000000"/>
                </a:solidFill>
                <a:latin typeface="Meiryo UI" panose="020B0604030504040204" pitchFamily="50" charset="-128"/>
                <a:ea typeface="Meiryo UI" panose="020B0604030504040204" pitchFamily="50" charset="-128"/>
              </a:rPr>
              <a:t>の一員です。</a:t>
            </a:r>
            <a:endParaRPr lang="ja-JP" altLang="en-US" sz="1100" dirty="0">
              <a:solidFill>
                <a:srgbClr val="000000"/>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1321536" y="1188343"/>
            <a:ext cx="3639964" cy="584775"/>
          </a:xfrm>
          <a:prstGeom prst="rect">
            <a:avLst/>
          </a:prstGeom>
        </p:spPr>
        <p:txBody>
          <a:bodyPr wrap="square">
            <a:spAutoFit/>
          </a:bodyPr>
          <a:lstStyle/>
          <a:p>
            <a:r>
              <a:rPr lang="ja-JP" altLang="en-US" sz="3200" dirty="0">
                <a:solidFill>
                  <a:schemeClr val="tx1">
                    <a:lumMod val="75000"/>
                    <a:lumOff val="25000"/>
                  </a:schemeClr>
                </a:solidFill>
                <a:latin typeface="Meiryo UI" panose="020B0604030504040204" pitchFamily="50" charset="-128"/>
                <a:ea typeface="Meiryo UI" panose="020B0604030504040204" pitchFamily="50" charset="-128"/>
              </a:rPr>
              <a:t>必要とされる次へ。</a:t>
            </a:r>
          </a:p>
        </p:txBody>
      </p:sp>
      <p:pic>
        <p:nvPicPr>
          <p:cNvPr id="36" name="図 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5202" y="1071947"/>
            <a:ext cx="3980975" cy="6369560"/>
          </a:xfrm>
          <a:prstGeom prst="rect">
            <a:avLst/>
          </a:prstGeom>
        </p:spPr>
      </p:pic>
      <p:pic>
        <p:nvPicPr>
          <p:cNvPr id="38" name="図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825" y="5005156"/>
            <a:ext cx="5096277" cy="2198378"/>
          </a:xfrm>
          <a:prstGeom prst="rect">
            <a:avLst/>
          </a:prstGeom>
        </p:spPr>
      </p:pic>
    </p:spTree>
    <p:extLst>
      <p:ext uri="{BB962C8B-B14F-4D97-AF65-F5344CB8AC3E}">
        <p14:creationId xmlns:p14="http://schemas.microsoft.com/office/powerpoint/2010/main" val="24021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タイトル 1"/>
          <p:cNvSpPr>
            <a:spLocks noGrp="1"/>
          </p:cNvSpPr>
          <p:nvPr>
            <p:ph type="title"/>
          </p:nvPr>
        </p:nvSpPr>
        <p:spPr/>
        <p:txBody>
          <a:bodyPr/>
          <a:lstStyle/>
          <a:p>
            <a:pPr rtl="0" eaLnBrk="1" fontAlgn="base" latinLnBrk="0" hangingPunct="1"/>
            <a:r>
              <a:rPr lang="en-US" altLang="ja-JP" dirty="0" smtClean="0"/>
              <a:t>USEN Corporate Profille</a:t>
            </a:r>
            <a:endParaRPr lang="ja-JP" altLang="ja-JP" dirty="0"/>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562" y="828303"/>
            <a:ext cx="4088903" cy="6516688"/>
          </a:xfrm>
          <a:prstGeom prst="rect">
            <a:avLst/>
          </a:prstGeom>
        </p:spPr>
      </p:pic>
      <p:sp>
        <p:nvSpPr>
          <p:cNvPr id="5" name="正方形/長方形 4"/>
          <p:cNvSpPr/>
          <p:nvPr/>
        </p:nvSpPr>
        <p:spPr>
          <a:xfrm>
            <a:off x="4465042" y="1620391"/>
            <a:ext cx="5256584" cy="5078313"/>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商号</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会社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USEN</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USEN</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分割準備会社から商号変更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所在地</a:t>
            </a: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本社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東京都品川区上大崎三丁目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番</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号 目黒セントラルスクエア</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代表者</a:t>
            </a: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代表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取締役社長　田村　公正（たむら きみまさ）</a:t>
            </a:r>
          </a:p>
          <a:p>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内容</a:t>
            </a: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プラットフォーム事業、音楽配信事業、エネルギー事業</a:t>
            </a:r>
            <a:br>
              <a:rPr lang="ja-JP" altLang="en-US" sz="1200" dirty="0">
                <a:latin typeface="Meiryo UI" panose="020B0604030504040204" pitchFamily="50" charset="-128"/>
                <a:ea typeface="Meiryo UI" panose="020B0604030504040204" pitchFamily="50" charset="-128"/>
                <a:cs typeface="Meiryo UI" panose="020B0604030504040204" pitchFamily="50" charset="-128"/>
              </a:rPr>
            </a:b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147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ヵ所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br>
              <a:rPr lang="ja-JP" altLang="en-US"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許認可・登録</a:t>
            </a:r>
          </a:p>
          <a:p>
            <a:pPr marL="952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放送法に基づく一般放送事業登録事業者（登録番号：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GS</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号</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95250">
              <a:buFont typeface="Arial" panose="020B0604020202020204" pitchFamily="34" charset="0"/>
              <a:buChar cha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放送法</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に基づく一般放送事業届出事業者</a:t>
            </a:r>
          </a:p>
          <a:p>
            <a:pPr marL="952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電気通信事業法に基づく電気通信事業届出事業者（届出番号：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A-29-16071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p>
          <a:p>
            <a:pPr marL="952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電気工事業法に基づく電気工事業者（登録番号：東京都知事登録 第</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264880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号</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buFont typeface="Arial" panose="020B0604020202020204" pitchFamily="34" charset="0"/>
              <a:buChar char="•"/>
            </a:pPr>
            <a:endParaRPr lang="en-US" altLang="ja-JP" sz="1200" dirty="0">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一般社団法人</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日本</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ショッピングセンター協会　賛助会員</a:t>
            </a:r>
          </a:p>
          <a:p>
            <a:pPr>
              <a:buFont typeface="Arial" panose="020B0604020202020204" pitchFamily="34" charset="0"/>
              <a:buChar char="•"/>
            </a:pPr>
            <a:endParaRPr lang="ja-JP" altLang="en-US" sz="1200" dirty="0">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3434" y="6084887"/>
            <a:ext cx="1624707" cy="299591"/>
          </a:xfrm>
          <a:prstGeom prst="rect">
            <a:avLst/>
          </a:prstGeom>
        </p:spPr>
      </p:pic>
    </p:spTree>
    <p:extLst>
      <p:ext uri="{BB962C8B-B14F-4D97-AF65-F5344CB8AC3E}">
        <p14:creationId xmlns:p14="http://schemas.microsoft.com/office/powerpoint/2010/main" val="199333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329417" y="80513"/>
            <a:ext cx="5423380" cy="525088"/>
          </a:xfrm>
          <a:prstGeom prst="rect">
            <a:avLst/>
          </a:prstGeom>
        </p:spPr>
        <p:txBody>
          <a:bodyPr/>
          <a:lstStyle>
            <a:lvl1pPr algn="ctr" rtl="0" eaLnBrk="0" fontAlgn="base" hangingPunct="0">
              <a:spcBef>
                <a:spcPct val="0"/>
              </a:spcBef>
              <a:spcAft>
                <a:spcPct val="0"/>
              </a:spcAft>
              <a:defRPr kumimoji="1" sz="2591" b="1">
                <a:solidFill>
                  <a:schemeClr val="accent2">
                    <a:lumMod val="7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159">
                <a:solidFill>
                  <a:schemeClr val="tx2"/>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159">
                <a:solidFill>
                  <a:schemeClr val="tx2"/>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159">
                <a:solidFill>
                  <a:schemeClr val="tx2"/>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159">
                <a:solidFill>
                  <a:schemeClr val="tx2"/>
                </a:solidFill>
                <a:latin typeface="HGP創英角ｺﾞｼｯｸUB" pitchFamily="50" charset="-128"/>
                <a:ea typeface="HGP創英角ｺﾞｼｯｸUB" pitchFamily="50" charset="-128"/>
              </a:defRPr>
            </a:lvl5pPr>
            <a:lvl6pPr marL="493547" algn="l" rtl="0" fontAlgn="base">
              <a:spcBef>
                <a:spcPct val="0"/>
              </a:spcBef>
              <a:spcAft>
                <a:spcPct val="0"/>
              </a:spcAft>
              <a:defRPr kumimoji="1" sz="2159">
                <a:solidFill>
                  <a:schemeClr val="tx2"/>
                </a:solidFill>
                <a:latin typeface="HGP創英角ｺﾞｼｯｸUB" pitchFamily="50" charset="-128"/>
                <a:ea typeface="HGP創英角ｺﾞｼｯｸUB" pitchFamily="50" charset="-128"/>
              </a:defRPr>
            </a:lvl6pPr>
            <a:lvl7pPr marL="987095" algn="l" rtl="0" fontAlgn="base">
              <a:spcBef>
                <a:spcPct val="0"/>
              </a:spcBef>
              <a:spcAft>
                <a:spcPct val="0"/>
              </a:spcAft>
              <a:defRPr kumimoji="1" sz="2159">
                <a:solidFill>
                  <a:schemeClr val="tx2"/>
                </a:solidFill>
                <a:latin typeface="HGP創英角ｺﾞｼｯｸUB" pitchFamily="50" charset="-128"/>
                <a:ea typeface="HGP創英角ｺﾞｼｯｸUB" pitchFamily="50" charset="-128"/>
              </a:defRPr>
            </a:lvl7pPr>
            <a:lvl8pPr marL="1480642" algn="l" rtl="0" fontAlgn="base">
              <a:spcBef>
                <a:spcPct val="0"/>
              </a:spcBef>
              <a:spcAft>
                <a:spcPct val="0"/>
              </a:spcAft>
              <a:defRPr kumimoji="1" sz="2159">
                <a:solidFill>
                  <a:schemeClr val="tx2"/>
                </a:solidFill>
                <a:latin typeface="HGP創英角ｺﾞｼｯｸUB" pitchFamily="50" charset="-128"/>
                <a:ea typeface="HGP創英角ｺﾞｼｯｸUB" pitchFamily="50" charset="-128"/>
              </a:defRPr>
            </a:lvl8pPr>
            <a:lvl9pPr marL="1974190" algn="l" rtl="0" fontAlgn="base">
              <a:spcBef>
                <a:spcPct val="0"/>
              </a:spcBef>
              <a:spcAft>
                <a:spcPct val="0"/>
              </a:spcAft>
              <a:defRPr kumimoji="1" sz="2159">
                <a:solidFill>
                  <a:schemeClr val="tx2"/>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591" b="1" i="0" u="none" strike="noStrike" kern="0" cap="none" spc="0" normalizeH="0" baseline="0" noProof="0" dirty="0" smtClean="0">
                <a:ln>
                  <a:noFill/>
                </a:ln>
                <a:solidFill>
                  <a:srgbClr val="C0504D">
                    <a:lumMod val="75000"/>
                  </a:srgbClr>
                </a:solidFill>
                <a:effectLst/>
                <a:uLnTx/>
                <a:uFillTx/>
                <a:latin typeface="Meiryo UI" panose="020B0604030504040204" pitchFamily="50" charset="-128"/>
                <a:ea typeface="Meiryo UI" panose="020B0604030504040204" pitchFamily="50" charset="-128"/>
              </a:rPr>
              <a:t>Memo</a:t>
            </a:r>
            <a:endParaRPr kumimoji="1" lang="ja-JP" altLang="ja-JP" sz="2591" b="1" i="0" u="none" strike="noStrike" kern="0" cap="none" spc="0" normalizeH="0" baseline="0" noProof="0" dirty="0">
              <a:ln>
                <a:noFill/>
              </a:ln>
              <a:solidFill>
                <a:srgbClr val="C0504D">
                  <a:lumMod val="75000"/>
                </a:srgb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21927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6309" y="2022365"/>
            <a:ext cx="7306184" cy="4876878"/>
          </a:xfrm>
          <a:prstGeom prst="rect">
            <a:avLst/>
          </a:prstGeom>
        </p:spPr>
      </p:pic>
      <p:sp>
        <p:nvSpPr>
          <p:cNvPr id="12293" name="正方形/長方形 14"/>
          <p:cNvSpPr>
            <a:spLocks noChangeArrowheads="1"/>
          </p:cNvSpPr>
          <p:nvPr/>
        </p:nvSpPr>
        <p:spPr bwMode="auto">
          <a:xfrm>
            <a:off x="455156" y="907124"/>
            <a:ext cx="9210038" cy="83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1008126" eaLnBrk="0" fontAlgn="base" hangingPunct="0">
              <a:spcBef>
                <a:spcPct val="0"/>
              </a:spcBef>
              <a:spcAft>
                <a:spcPct val="0"/>
              </a:spcAft>
              <a:buNone/>
            </a:pPr>
            <a:r>
              <a:rPr kumimoji="0" lang="ja-JP" altLang="en-US" sz="1764"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既定</a:t>
            </a:r>
            <a:r>
              <a:rPr kumimoji="0" lang="ja-JP" altLang="en-US" sz="1764"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の</a:t>
            </a:r>
            <a:r>
              <a:rPr kumimoji="0" lang="ja-JP" altLang="en-US" sz="1764"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番組表</a:t>
            </a:r>
            <a:r>
              <a:rPr kumimoji="0" lang="ja-JP" altLang="en-US" sz="1764"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にとらわれず</a:t>
            </a:r>
            <a:r>
              <a:rPr kumimoji="0" lang="ja-JP" altLang="en-US" sz="1764"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、フロアやスポットのコンセプト</a:t>
            </a:r>
            <a:r>
              <a:rPr kumimoji="0" lang="ja-JP" altLang="en-US" sz="1764"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に</a:t>
            </a:r>
            <a:r>
              <a:rPr kumimoji="0" lang="ja-JP" altLang="en-US" sz="1764"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応じたオリジナル</a:t>
            </a:r>
            <a:r>
              <a:rPr kumimoji="0" lang="ja-JP" altLang="en-US" sz="1764"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の</a:t>
            </a:r>
            <a:r>
              <a:rPr kumimoji="0" lang="en-US" altLang="ja-JP" sz="1764"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BGM</a:t>
            </a:r>
            <a:r>
              <a:rPr kumimoji="0" lang="ja-JP" altLang="en-US" sz="1764"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チャンネルを</a:t>
            </a:r>
            <a:r>
              <a:rPr kumimoji="0" lang="en-US" altLang="ja-JP" sz="1764"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USEN</a:t>
            </a:r>
            <a:r>
              <a:rPr kumimoji="0" lang="ja-JP" altLang="en-US" sz="1764"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がコーディネートし</a:t>
            </a:r>
            <a:r>
              <a:rPr kumimoji="0" lang="ja-JP" altLang="en-US" sz="1764"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、放送</a:t>
            </a:r>
            <a:r>
              <a:rPr kumimoji="0" lang="ja-JP" altLang="en-US" sz="1764"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することも可能です。</a:t>
            </a:r>
            <a:r>
              <a:rPr kumimoji="0" lang="ja-JP" altLang="en-US" sz="1323"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endParaRPr kumimoji="0" lang="en-US" altLang="ja-JP" sz="1323"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defTabSz="1008126" eaLnBrk="0" fontAlgn="base" hangingPunct="0">
              <a:spcBef>
                <a:spcPct val="0"/>
              </a:spcBef>
              <a:spcAft>
                <a:spcPct val="0"/>
              </a:spcAft>
              <a:buNone/>
            </a:pPr>
            <a:r>
              <a:rPr kumimoji="0" lang="en-US" altLang="ja-JP" sz="1323"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kumimoji="0" lang="ja-JP" altLang="en-US" sz="1323"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ネットワーク配信型</a:t>
            </a:r>
            <a:r>
              <a:rPr kumimoji="0" lang="en-US" altLang="ja-JP" sz="1323"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BGM</a:t>
            </a:r>
            <a:r>
              <a:rPr kumimoji="0" lang="ja-JP" altLang="en-US" sz="1323"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サービス「</a:t>
            </a:r>
            <a:r>
              <a:rPr kumimoji="0" lang="en-US" altLang="ja-JP" sz="1323"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S’sence</a:t>
            </a:r>
            <a:r>
              <a:rPr kumimoji="0" lang="ja-JP" altLang="en-US" sz="1323"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」導入の場合</a:t>
            </a:r>
            <a:endParaRPr kumimoji="0" lang="en-US" altLang="ja-JP" sz="1323"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lstStyle/>
          <a:p>
            <a:r>
              <a:rPr lang="ja-JP" altLang="en-US" dirty="0"/>
              <a:t>企業専用オリジナルＢＧＭ</a:t>
            </a:r>
            <a:br>
              <a:rPr lang="ja-JP" altLang="en-US" dirty="0"/>
            </a:br>
            <a:endParaRPr kumimoji="1" lang="ja-JP" altLang="en-US" dirty="0"/>
          </a:p>
        </p:txBody>
      </p:sp>
      <p:pic>
        <p:nvPicPr>
          <p:cNvPr id="8" name="図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1554" y="5278438"/>
            <a:ext cx="2905125" cy="18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楕円 56"/>
          <p:cNvSpPr/>
          <p:nvPr/>
        </p:nvSpPr>
        <p:spPr>
          <a:xfrm>
            <a:off x="8470781" y="5049766"/>
            <a:ext cx="1288209" cy="460030"/>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a:latin typeface="Meiryo UI" panose="020B0604030504040204" pitchFamily="50" charset="-128"/>
                <a:ea typeface="Meiryo UI" panose="020B0604030504040204" pitchFamily="50" charset="-128"/>
              </a:rPr>
              <a:t>共有</a:t>
            </a:r>
            <a:r>
              <a:rPr lang="ja-JP" altLang="en-US" sz="1400" b="1" dirty="0" smtClean="0">
                <a:latin typeface="Meiryo UI" panose="020B0604030504040204" pitchFamily="50" charset="-128"/>
                <a:ea typeface="Meiryo UI" panose="020B0604030504040204" pitchFamily="50" charset="-128"/>
              </a:rPr>
              <a:t>部分</a:t>
            </a:r>
            <a:endParaRPr lang="ja-JP" altLang="en-US" sz="1400" b="1" dirty="0">
              <a:latin typeface="Meiryo UI" panose="020B0604030504040204" pitchFamily="50" charset="-128"/>
              <a:ea typeface="Meiryo UI" panose="020B0604030504040204" pitchFamily="50" charset="-128"/>
            </a:endParaRPr>
          </a:p>
        </p:txBody>
      </p:sp>
      <p:sp>
        <p:nvSpPr>
          <p:cNvPr id="59" name="楕円 58"/>
          <p:cNvSpPr/>
          <p:nvPr/>
        </p:nvSpPr>
        <p:spPr>
          <a:xfrm>
            <a:off x="5761186" y="6039240"/>
            <a:ext cx="1288209" cy="460030"/>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latin typeface="Meiryo UI" panose="020B0604030504040204" pitchFamily="50" charset="-128"/>
                <a:ea typeface="Meiryo UI" panose="020B0604030504040204" pitchFamily="50" charset="-128"/>
              </a:rPr>
              <a:t>エントランス</a:t>
            </a:r>
            <a:endParaRPr lang="ja-JP" altLang="en-US" sz="1400" b="1"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1125" y="1457886"/>
            <a:ext cx="2550564" cy="1897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6" name="楕円 65"/>
          <p:cNvSpPr/>
          <p:nvPr/>
        </p:nvSpPr>
        <p:spPr>
          <a:xfrm>
            <a:off x="8457223" y="1843179"/>
            <a:ext cx="1288209" cy="460030"/>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rPr>
              <a:t>屋上</a:t>
            </a:r>
            <a:r>
              <a:rPr lang="ja-JP" altLang="en-US" sz="1400" b="1" dirty="0" smtClean="0">
                <a:solidFill>
                  <a:schemeClr val="bg1"/>
                </a:solidFill>
                <a:latin typeface="Meiryo UI" panose="020B0604030504040204" pitchFamily="50" charset="-128"/>
                <a:ea typeface="Meiryo UI" panose="020B0604030504040204" pitchFamily="50" charset="-128"/>
              </a:rPr>
              <a:t>庭園</a:t>
            </a:r>
            <a:endParaRPr lang="ja-JP" altLang="en-US" sz="1400" b="1" dirty="0">
              <a:solidFill>
                <a:schemeClr val="bg1"/>
              </a:solidFill>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6644" y="1920728"/>
            <a:ext cx="2617925" cy="1878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 name="楕円 70"/>
          <p:cNvSpPr/>
          <p:nvPr/>
        </p:nvSpPr>
        <p:spPr>
          <a:xfrm>
            <a:off x="2129080" y="3226557"/>
            <a:ext cx="1693738" cy="460030"/>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latin typeface="Meiryo UI" panose="020B0604030504040204" pitchFamily="50" charset="-128"/>
                <a:ea typeface="Meiryo UI" panose="020B0604030504040204" pitchFamily="50" charset="-128"/>
              </a:rPr>
              <a:t>レストランエリア</a:t>
            </a:r>
            <a:endParaRPr lang="ja-JP" altLang="en-US" sz="1400" b="1" dirty="0">
              <a:latin typeface="Meiryo UI" panose="020B0604030504040204" pitchFamily="50" charset="-128"/>
              <a:ea typeface="Meiryo UI" panose="020B0604030504040204" pitchFamily="50" charset="-128"/>
            </a:endParaRPr>
          </a:p>
        </p:txBody>
      </p:sp>
      <p:pic>
        <p:nvPicPr>
          <p:cNvPr id="73" name="図 7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74572" y="3646843"/>
            <a:ext cx="2222107" cy="1255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5" name="楕円 74"/>
          <p:cNvSpPr/>
          <p:nvPr/>
        </p:nvSpPr>
        <p:spPr>
          <a:xfrm>
            <a:off x="6720791" y="3502613"/>
            <a:ext cx="1548718" cy="460030"/>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latin typeface="Meiryo UI" panose="020B0604030504040204" pitchFamily="50" charset="-128"/>
                <a:ea typeface="Meiryo UI" panose="020B0604030504040204" pitchFamily="50" charset="-128"/>
              </a:rPr>
              <a:t>キッズコーナー</a:t>
            </a:r>
            <a:endParaRPr lang="ja-JP" altLang="en-US" sz="1400" b="1"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6645" y="5439441"/>
            <a:ext cx="2222214" cy="1659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9" name="図 7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032" y="4282460"/>
            <a:ext cx="1977700" cy="14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5" name="楕円 84"/>
          <p:cNvSpPr/>
          <p:nvPr/>
        </p:nvSpPr>
        <p:spPr>
          <a:xfrm>
            <a:off x="2052438" y="5187531"/>
            <a:ext cx="1288209" cy="460030"/>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latin typeface="Meiryo UI" panose="020B0604030504040204" pitchFamily="50" charset="-128"/>
                <a:ea typeface="Meiryo UI" panose="020B0604030504040204" pitchFamily="50" charset="-128"/>
              </a:rPr>
              <a:t>テナント</a:t>
            </a:r>
            <a:endParaRPr kumimoji="1" lang="ja-JP" altLang="en-US" sz="1400" b="1" dirty="0"/>
          </a:p>
        </p:txBody>
      </p:sp>
    </p:spTree>
    <p:extLst>
      <p:ext uri="{BB962C8B-B14F-4D97-AF65-F5344CB8AC3E}">
        <p14:creationId xmlns:p14="http://schemas.microsoft.com/office/powerpoint/2010/main" val="2766576468"/>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sz="1800" dirty="0">
                <a:solidFill>
                  <a:srgbClr val="C0504D">
                    <a:lumMod val="75000"/>
                  </a:srgbClr>
                </a:solidFill>
              </a:rPr>
              <a:t>オリジナルＢＧＭ事例 ①</a:t>
            </a:r>
            <a:r>
              <a:rPr lang="ja-JP" altLang="en-US" sz="2400" dirty="0">
                <a:solidFill>
                  <a:srgbClr val="C0504D">
                    <a:lumMod val="75000"/>
                  </a:srgbClr>
                </a:solidFill>
              </a:rPr>
              <a:t>　</a:t>
            </a:r>
            <a:r>
              <a:rPr lang="en-US" altLang="ja-JP" sz="2400" dirty="0" smtClean="0">
                <a:solidFill>
                  <a:srgbClr val="C0504D">
                    <a:lumMod val="75000"/>
                  </a:srgbClr>
                </a:solidFill>
              </a:rPr>
              <a:t>[</a:t>
            </a:r>
            <a:r>
              <a:rPr lang="ja-JP" altLang="en-US" sz="2400" dirty="0" smtClean="0">
                <a:solidFill>
                  <a:srgbClr val="C0504D">
                    <a:lumMod val="75000"/>
                  </a:srgbClr>
                </a:solidFill>
              </a:rPr>
              <a:t>有楽町マルイ</a:t>
            </a:r>
            <a:r>
              <a:rPr lang="en-US" altLang="ja-JP" sz="2400" dirty="0" smtClean="0">
                <a:solidFill>
                  <a:srgbClr val="C0504D">
                    <a:lumMod val="75000"/>
                  </a:srgbClr>
                </a:solidFill>
              </a:rPr>
              <a:t>]</a:t>
            </a:r>
            <a:endParaRPr kumimoji="1" lang="ja-JP" altLang="en-US" sz="2400" dirty="0"/>
          </a:p>
        </p:txBody>
      </p:sp>
      <p:sp>
        <p:nvSpPr>
          <p:cNvPr id="7" name="テキスト ボックス 6"/>
          <p:cNvSpPr txBox="1"/>
          <p:nvPr/>
        </p:nvSpPr>
        <p:spPr>
          <a:xfrm>
            <a:off x="490212" y="998932"/>
            <a:ext cx="2880320" cy="584775"/>
          </a:xfrm>
          <a:prstGeom prst="rect">
            <a:avLst/>
          </a:prstGeom>
          <a:noFill/>
        </p:spPr>
        <p:txBody>
          <a:bodyPr wrap="square" rtlCol="0">
            <a:spAutoFit/>
          </a:bodyPr>
          <a:lstStyle/>
          <a:p>
            <a:r>
              <a:rPr kumimoji="1" lang="ja-JP" altLang="en-US" sz="3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有楽町マルイ</a:t>
            </a:r>
            <a:endParaRPr kumimoji="1" lang="ja-JP" altLang="en-US" sz="3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4"/>
          <p:cNvSpPr>
            <a:spLocks noChangeArrowheads="1"/>
          </p:cNvSpPr>
          <p:nvPr/>
        </p:nvSpPr>
        <p:spPr bwMode="auto">
          <a:xfrm>
            <a:off x="792634" y="1580259"/>
            <a:ext cx="892899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FASHION</a:t>
            </a:r>
            <a:r>
              <a:rPr kumimoji="0"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kumimoji="0"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THERAPY</a:t>
            </a:r>
            <a:r>
              <a:rPr kumimoji="0"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kumimoji="0"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MEETS</a:t>
            </a:r>
            <a:r>
              <a:rPr kumimoji="0"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kumimoji="0"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MUSIC</a:t>
            </a:r>
            <a:r>
              <a:rPr kumimoji="0" lang="ja-JP" altLang="en-US" sz="18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五感</a:t>
            </a:r>
            <a:r>
              <a:rPr kumimoji="0"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”で感じるおもてなし</a:t>
            </a:r>
            <a:endParaRPr kumimoji="0"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eaLnBrk="1" hangingPunct="1">
              <a:spcBef>
                <a:spcPct val="0"/>
              </a:spcBef>
              <a:buFontTx/>
              <a:buNone/>
            </a:pPr>
            <a:r>
              <a:rPr kumimoji="0"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快適</a:t>
            </a:r>
            <a:r>
              <a:rPr kumimoji="0"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なショッピング空間を実現するため、心地良い“音の空間”づくりに音の演出家とともに取り組みました。</a:t>
            </a:r>
            <a:endParaRPr kumimoji="0"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eaLnBrk="1" hangingPunct="1">
              <a:spcBef>
                <a:spcPct val="0"/>
              </a:spcBef>
              <a:buFontTx/>
              <a:buNone/>
            </a:pPr>
            <a:r>
              <a:rPr kumimoji="0"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各フロアの雰囲気を大切にしながら、時間帯ごとのお客様の「ムード」に合わせた</a:t>
            </a:r>
            <a:r>
              <a:rPr kumimoji="0"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BGM</a:t>
            </a:r>
            <a:r>
              <a:rPr kumimoji="0"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をセレクション。または、</a:t>
            </a:r>
            <a:r>
              <a:rPr kumimoji="0"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1F</a:t>
            </a:r>
            <a:r>
              <a:rPr kumimoji="0"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エントランスや「坪庭」、レストスペースなど、店内の随所に配置された癒し空間と一体化した音響をデザインしています。開店、閉店、チャイムなどもそれぞれのテーマで作曲したオリジナル</a:t>
            </a:r>
            <a:r>
              <a:rPr kumimoji="0"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BGM</a:t>
            </a:r>
            <a:r>
              <a:rPr kumimoji="0"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を使用し、おもてなしの音響空間を演出しています。</a:t>
            </a:r>
            <a:endParaRPr kumimoji="0"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32" name="図 31"/>
          <p:cNvPicPr>
            <a:picLocks noChangeAspect="1"/>
          </p:cNvPicPr>
          <p:nvPr/>
        </p:nvPicPr>
        <p:blipFill rotWithShape="1">
          <a:blip r:embed="rId2" cstate="email">
            <a:extLst>
              <a:ext uri="{28A0092B-C50C-407E-A947-70E740481C1C}">
                <a14:useLocalDpi xmlns:a14="http://schemas.microsoft.com/office/drawing/2010/main"/>
              </a:ext>
            </a:extLst>
          </a:blip>
          <a:srcRect l="7096"/>
          <a:stretch/>
        </p:blipFill>
        <p:spPr>
          <a:xfrm>
            <a:off x="576610" y="3170452"/>
            <a:ext cx="2664296" cy="3823739"/>
          </a:xfrm>
          <a:prstGeom prst="rect">
            <a:avLst/>
          </a:prstGeom>
        </p:spPr>
      </p:pic>
      <p:sp>
        <p:nvSpPr>
          <p:cNvPr id="4" name="正方形/長方形 3"/>
          <p:cNvSpPr/>
          <p:nvPr/>
        </p:nvSpPr>
        <p:spPr>
          <a:xfrm>
            <a:off x="3370532" y="3204567"/>
            <a:ext cx="6135070" cy="923330"/>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Floor</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Music</a:t>
            </a:r>
          </a:p>
          <a:p>
            <a:r>
              <a:rPr lang="ja-JP" altLang="en-US" sz="1200" b="1" dirty="0" smtClean="0">
                <a:solidFill>
                  <a:srgbClr val="A50021"/>
                </a:solidFill>
                <a:latin typeface="Meiryo UI" panose="020B0604030504040204" pitchFamily="50" charset="-128"/>
                <a:ea typeface="Meiryo UI" panose="020B0604030504040204" pitchFamily="50" charset="-128"/>
                <a:cs typeface="Meiryo UI" panose="020B0604030504040204" pitchFamily="50" charset="-128"/>
              </a:rPr>
              <a:t>良質の音楽を提供する個性豊かなレーベルの好盤を各フロアごとにサウンド・デザイン</a:t>
            </a:r>
            <a:endParaRPr lang="en-US" altLang="ja-JP" sz="1200" b="1" dirty="0" smtClean="0">
              <a:solidFill>
                <a:srgbClr val="A5002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エスカレーター</a:t>
            </a:r>
            <a:r>
              <a:rPr lang="ja-JP" altLang="en-US" sz="1000" dirty="0">
                <a:latin typeface="Meiryo UI" panose="020B0604030504040204" pitchFamily="50" charset="-128"/>
                <a:ea typeface="Meiryo UI" panose="020B0604030504040204" pitchFamily="50" charset="-128"/>
              </a:rPr>
              <a:t>で階を昇るごとに変化していく、各フロアのファッションやアイテムにあわせて、ボッサ～ラウンジ～フォーキー～ポップス～ジャズまで、良質の音楽を提供する個性豊かなレーベルの好盤を集めてサウンド・デザインしました</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1F</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8F</a:t>
            </a:r>
            <a:r>
              <a:rPr lang="ja-JP" altLang="en-US" sz="1000" dirty="0">
                <a:latin typeface="Meiryo UI" panose="020B0604030504040204" pitchFamily="50" charset="-128"/>
                <a:ea typeface="Meiryo UI" panose="020B0604030504040204" pitchFamily="50" charset="-128"/>
              </a:rPr>
              <a:t>まで、“五感で感じるおもてなし空間”を色彩豊かに演出するグラデーション選曲の妙を、どうぞお愉しみください</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3384922" y="4287691"/>
            <a:ext cx="6135070" cy="1538883"/>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Sound System</a:t>
            </a:r>
          </a:p>
          <a:p>
            <a:r>
              <a:rPr lang="ja-JP" altLang="en-US" sz="1200" b="1" dirty="0" smtClean="0">
                <a:solidFill>
                  <a:srgbClr val="A50021"/>
                </a:solidFill>
                <a:latin typeface="Meiryo UI" panose="020B0604030504040204" pitchFamily="50" charset="-128"/>
                <a:ea typeface="Meiryo UI" panose="020B0604030504040204" pitchFamily="50" charset="-128"/>
                <a:cs typeface="Meiryo UI" panose="020B0604030504040204" pitchFamily="50" charset="-128"/>
              </a:rPr>
              <a:t>随所に配属された癒しの音響空間でおもてなしの心を演出</a:t>
            </a:r>
            <a:endParaRPr lang="en-US" altLang="ja-JP" sz="1200" b="1" dirty="0" smtClean="0">
              <a:solidFill>
                <a:srgbClr val="A5002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有楽町マルイでは、それぞれの空間に合わせた“音”を演出するために</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音響</a:t>
            </a:r>
            <a:r>
              <a:rPr lang="ja-JP" altLang="en-US" sz="1000" dirty="0">
                <a:latin typeface="Meiryo UI" panose="020B0604030504040204" pitchFamily="50" charset="-128"/>
                <a:ea typeface="Meiryo UI" panose="020B0604030504040204" pitchFamily="50" charset="-128"/>
              </a:rPr>
              <a:t>空間デザイナーの辻邦浩氏と東京芸術大学　音楽環境創造科</a:t>
            </a:r>
            <a:r>
              <a:rPr lang="ja-JP" altLang="en-US" sz="1000" dirty="0" smtClean="0">
                <a:latin typeface="Meiryo UI" panose="020B0604030504040204" pitchFamily="50" charset="-128"/>
                <a:ea typeface="Meiryo UI" panose="020B0604030504040204" pitchFamily="50" charset="-128"/>
              </a:rPr>
              <a:t>の</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プロデュース</a:t>
            </a:r>
            <a:r>
              <a:rPr lang="ja-JP" altLang="en-US" sz="1000" dirty="0">
                <a:latin typeface="Meiryo UI" panose="020B0604030504040204" pitchFamily="50" charset="-128"/>
                <a:ea typeface="Meiryo UI" panose="020B0604030504040204" pitchFamily="50" charset="-128"/>
              </a:rPr>
              <a:t>によるスピーカー、サラウンドシステムを導入。</a:t>
            </a:r>
            <a:br>
              <a:rPr lang="ja-JP" altLang="en-US" sz="1000" dirty="0">
                <a:latin typeface="Meiryo UI" panose="020B0604030504040204" pitchFamily="50" charset="-128"/>
                <a:ea typeface="Meiryo UI" panose="020B0604030504040204" pitchFamily="50" charset="-128"/>
              </a:rPr>
            </a:br>
            <a:r>
              <a:rPr lang="en-US" altLang="ja-JP" sz="1000" dirty="0">
                <a:latin typeface="Meiryo UI" panose="020B0604030504040204" pitchFamily="50" charset="-128"/>
                <a:ea typeface="Meiryo UI" panose="020B0604030504040204" pitchFamily="50" charset="-128"/>
              </a:rPr>
              <a:t>1F</a:t>
            </a:r>
            <a:r>
              <a:rPr lang="ja-JP" altLang="en-US" sz="1000" dirty="0">
                <a:latin typeface="Meiryo UI" panose="020B0604030504040204" pitchFamily="50" charset="-128"/>
                <a:ea typeface="Meiryo UI" panose="020B0604030504040204" pitchFamily="50" charset="-128"/>
              </a:rPr>
              <a:t>エントランス、</a:t>
            </a:r>
            <a:r>
              <a:rPr lang="en-US" altLang="ja-JP" sz="1000" dirty="0">
                <a:latin typeface="Meiryo UI" panose="020B0604030504040204" pitchFamily="50" charset="-128"/>
                <a:ea typeface="Meiryo UI" panose="020B0604030504040204" pitchFamily="50" charset="-128"/>
              </a:rPr>
              <a:t>5F</a:t>
            </a:r>
            <a:r>
              <a:rPr lang="ja-JP" altLang="en-US" sz="1000" dirty="0">
                <a:latin typeface="Meiryo UI" panose="020B0604030504040204" pitchFamily="50" charset="-128"/>
                <a:ea typeface="Meiryo UI" panose="020B0604030504040204" pitchFamily="50" charset="-128"/>
              </a:rPr>
              <a:t>パウダールーム、坪庭・レストスペースなど</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各スペース</a:t>
            </a:r>
            <a:r>
              <a:rPr lang="ja-JP" altLang="en-US" sz="1000" dirty="0">
                <a:latin typeface="Meiryo UI" panose="020B0604030504040204" pitchFamily="50" charset="-128"/>
                <a:ea typeface="Meiryo UI" panose="020B0604030504040204" pitchFamily="50" charset="-128"/>
              </a:rPr>
              <a:t>の目的に合わせて音が“香る”</a:t>
            </a:r>
            <a:r>
              <a:rPr lang="ja-JP" altLang="en-US" sz="1000" dirty="0" err="1">
                <a:latin typeface="Meiryo UI" panose="020B0604030504040204" pitchFamily="50" charset="-128"/>
                <a:ea typeface="Meiryo UI" panose="020B0604030504040204" pitchFamily="50" charset="-128"/>
              </a:rPr>
              <a:t>ような</a:t>
            </a:r>
            <a:r>
              <a:rPr lang="ja-JP" altLang="en-US" sz="1000" dirty="0">
                <a:latin typeface="Meiryo UI" panose="020B0604030504040204" pitchFamily="50" charset="-128"/>
                <a:ea typeface="Meiryo UI" panose="020B0604030504040204" pitchFamily="50" charset="-128"/>
              </a:rPr>
              <a:t>サウンドデザインを追求</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お客</a:t>
            </a:r>
            <a:r>
              <a:rPr lang="ja-JP" altLang="en-US" sz="1000" dirty="0">
                <a:latin typeface="Meiryo UI" panose="020B0604030504040204" pitchFamily="50" charset="-128"/>
                <a:ea typeface="Meiryo UI" panose="020B0604030504040204" pitchFamily="50" charset="-128"/>
              </a:rPr>
              <a:t>様が心からくつろいでいただける、空気感・生命感を湛えた音響空間</a:t>
            </a:r>
            <a:r>
              <a:rPr lang="ja-JP" altLang="en-US" sz="1000" dirty="0" smtClean="0">
                <a:latin typeface="Meiryo UI" panose="020B0604030504040204" pitchFamily="50" charset="-128"/>
                <a:ea typeface="Meiryo UI" panose="020B0604030504040204" pitchFamily="50" charset="-128"/>
              </a:rPr>
              <a:t>を</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創出</a:t>
            </a:r>
            <a:r>
              <a:rPr lang="ja-JP" altLang="en-US" sz="1000" dirty="0">
                <a:latin typeface="Meiryo UI" panose="020B0604030504040204" pitchFamily="50" charset="-128"/>
                <a:ea typeface="Meiryo UI" panose="020B0604030504040204" pitchFamily="50" charset="-128"/>
              </a:rPr>
              <a:t>しました。</a:t>
            </a:r>
          </a:p>
        </p:txBody>
      </p:sp>
      <p:pic>
        <p:nvPicPr>
          <p:cNvPr id="34" name="図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7270" y="4423578"/>
            <a:ext cx="1287112" cy="1287112"/>
          </a:xfrm>
          <a:prstGeom prst="rect">
            <a:avLst/>
          </a:prstGeom>
        </p:spPr>
      </p:pic>
      <p:sp>
        <p:nvSpPr>
          <p:cNvPr id="35" name="正方形/長方形 34"/>
          <p:cNvSpPr/>
          <p:nvPr/>
        </p:nvSpPr>
        <p:spPr>
          <a:xfrm>
            <a:off x="3384922" y="5787307"/>
            <a:ext cx="6135070" cy="1384995"/>
          </a:xfrm>
          <a:prstGeom prst="rect">
            <a:avLst/>
          </a:prstGeom>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Composition</a:t>
            </a:r>
          </a:p>
          <a:p>
            <a:r>
              <a:rPr lang="ja-JP" altLang="en-US" sz="1200" b="1" dirty="0" smtClean="0">
                <a:solidFill>
                  <a:srgbClr val="A50021"/>
                </a:solidFill>
                <a:latin typeface="Meiryo UI" panose="020B0604030504040204" pitchFamily="50" charset="-128"/>
                <a:ea typeface="Meiryo UI" panose="020B0604030504040204" pitchFamily="50" charset="-128"/>
                <a:cs typeface="Meiryo UI" panose="020B0604030504040204" pitchFamily="50" charset="-128"/>
              </a:rPr>
              <a:t>店舗コンセプトに合わせ環境</a:t>
            </a:r>
            <a:r>
              <a:rPr lang="en-US" altLang="ja-JP" sz="1200" b="1" dirty="0" smtClean="0">
                <a:solidFill>
                  <a:srgbClr val="A50021"/>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1200" b="1" dirty="0" smtClean="0">
                <a:solidFill>
                  <a:srgbClr val="A50021"/>
                </a:solidFill>
                <a:latin typeface="Meiryo UI" panose="020B0604030504040204" pitchFamily="50" charset="-128"/>
                <a:ea typeface="Meiryo UI" panose="020B0604030504040204" pitchFamily="50" charset="-128"/>
                <a:cs typeface="Meiryo UI" panose="020B0604030504040204" pitchFamily="50" charset="-128"/>
              </a:rPr>
              <a:t>を東京芸術大学がオリジナル制作</a:t>
            </a:r>
            <a:endParaRPr lang="en-US" altLang="ja-JP" sz="1200" b="1" dirty="0" smtClean="0">
              <a:solidFill>
                <a:srgbClr val="A5002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1F</a:t>
            </a:r>
            <a:r>
              <a:rPr lang="ja-JP" altLang="en-US" sz="1000" dirty="0">
                <a:latin typeface="Meiryo UI" panose="020B0604030504040204" pitchFamily="50" charset="-128"/>
                <a:ea typeface="Meiryo UI" panose="020B0604030504040204" pitchFamily="50" charset="-128"/>
              </a:rPr>
              <a:t>エントランス、</a:t>
            </a:r>
            <a:r>
              <a:rPr lang="en-US" altLang="ja-JP" sz="1000" dirty="0">
                <a:latin typeface="Meiryo UI" panose="020B0604030504040204" pitchFamily="50" charset="-128"/>
                <a:ea typeface="Meiryo UI" panose="020B0604030504040204" pitchFamily="50" charset="-128"/>
              </a:rPr>
              <a:t>5F</a:t>
            </a:r>
            <a:r>
              <a:rPr lang="ja-JP" altLang="en-US" sz="1000" dirty="0">
                <a:latin typeface="Meiryo UI" panose="020B0604030504040204" pitchFamily="50" charset="-128"/>
                <a:ea typeface="Meiryo UI" panose="020B0604030504040204" pitchFamily="50" charset="-128"/>
              </a:rPr>
              <a:t>パウダールーム、坪庭・レストスペースに</a:t>
            </a:r>
            <a:r>
              <a:rPr lang="ja-JP" altLang="en-US" sz="1000" dirty="0" smtClean="0">
                <a:latin typeface="Meiryo UI" panose="020B0604030504040204" pitchFamily="50" charset="-128"/>
                <a:ea typeface="Meiryo UI" panose="020B0604030504040204" pitchFamily="50" charset="-128"/>
              </a:rPr>
              <a:t>流れる音楽は</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もちろん</a:t>
            </a:r>
            <a:r>
              <a:rPr lang="ja-JP" altLang="en-US" sz="1000" dirty="0">
                <a:latin typeface="Meiryo UI" panose="020B0604030504040204" pitchFamily="50" charset="-128"/>
                <a:ea typeface="Meiryo UI" panose="020B0604030504040204" pitchFamily="50" charset="-128"/>
              </a:rPr>
              <a:t>、開店・閉店時に流れる音楽やチャイムなどの音に至るまで</a:t>
            </a:r>
            <a:r>
              <a:rPr lang="ja-JP" altLang="en-US" sz="1000" dirty="0" smtClean="0">
                <a:latin typeface="Meiryo UI" panose="020B0604030504040204" pitchFamily="50" charset="-128"/>
                <a:ea typeface="Meiryo UI" panose="020B0604030504040204" pitchFamily="50" charset="-128"/>
              </a:rPr>
              <a:t>、有楽町</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マルイ</a:t>
            </a:r>
            <a:r>
              <a:rPr lang="ja-JP" altLang="en-US" sz="1000" dirty="0">
                <a:latin typeface="Meiryo UI" panose="020B0604030504040204" pitchFamily="50" charset="-128"/>
                <a:ea typeface="Meiryo UI" panose="020B0604030504040204" pitchFamily="50" charset="-128"/>
              </a:rPr>
              <a:t>に流れる多彩な環境ＢＧＭを制作した東京芸術</a:t>
            </a:r>
            <a:r>
              <a:rPr lang="ja-JP" altLang="en-US" sz="1000" dirty="0" smtClean="0">
                <a:latin typeface="Meiryo UI" panose="020B0604030504040204" pitchFamily="50" charset="-128"/>
                <a:ea typeface="Meiryo UI" panose="020B0604030504040204" pitchFamily="50" charset="-128"/>
              </a:rPr>
              <a:t>大学音楽</a:t>
            </a:r>
            <a:r>
              <a:rPr lang="ja-JP" altLang="en-US" sz="1000" dirty="0">
                <a:latin typeface="Meiryo UI" panose="020B0604030504040204" pitchFamily="50" charset="-128"/>
                <a:ea typeface="Meiryo UI" panose="020B0604030504040204" pitchFamily="50" charset="-128"/>
              </a:rPr>
              <a:t>環境創造科</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その</a:t>
            </a:r>
            <a:r>
              <a:rPr lang="ja-JP" altLang="en-US" sz="1000" dirty="0">
                <a:latin typeface="Meiryo UI" panose="020B0604030504040204" pitchFamily="50" charset="-128"/>
                <a:ea typeface="Meiryo UI" panose="020B0604030504040204" pitchFamily="50" charset="-128"/>
              </a:rPr>
              <a:t>ディティールにまでこだわった音づくりは、訪れるお客様に</a:t>
            </a:r>
            <a:r>
              <a:rPr lang="ja-JP" altLang="en-US" sz="1000" dirty="0" smtClean="0">
                <a:latin typeface="Meiryo UI" panose="020B0604030504040204" pitchFamily="50" charset="-128"/>
                <a:ea typeface="Meiryo UI" panose="020B0604030504040204" pitchFamily="50" charset="-128"/>
              </a:rPr>
              <a:t>心地よい</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気持の高ぶりと癒しのひとときを約束します。</a:t>
            </a:r>
          </a:p>
          <a:p>
            <a:endParaRPr lang="ja-JP" altLang="en-US" sz="1000" dirty="0">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8490" y="5846577"/>
            <a:ext cx="1287112" cy="1287112"/>
          </a:xfrm>
          <a:prstGeom prst="rect">
            <a:avLst/>
          </a:prstGeom>
        </p:spPr>
      </p:pic>
    </p:spTree>
    <p:extLst>
      <p:ext uri="{BB962C8B-B14F-4D97-AF65-F5344CB8AC3E}">
        <p14:creationId xmlns:p14="http://schemas.microsoft.com/office/powerpoint/2010/main" val="1511028974"/>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52"/>
          <p:cNvSpPr>
            <a:spLocks noChangeShapeType="1"/>
          </p:cNvSpPr>
          <p:nvPr/>
        </p:nvSpPr>
        <p:spPr bwMode="auto">
          <a:xfrm>
            <a:off x="317070" y="605601"/>
            <a:ext cx="95670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1008126" eaLnBrk="0" fontAlgn="base" hangingPunct="0">
              <a:spcBef>
                <a:spcPct val="0"/>
              </a:spcBef>
              <a:spcAft>
                <a:spcPct val="0"/>
              </a:spcAft>
            </a:pPr>
            <a:endParaRPr kumimoji="0" lang="ja-JP" altLang="en-US" sz="1985" dirty="0">
              <a:solidFill>
                <a:srgbClr val="000000"/>
              </a:solidFill>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912280" y="80513"/>
            <a:ext cx="8257653" cy="525088"/>
          </a:xfrm>
        </p:spPr>
        <p:txBody>
          <a:bodyPr/>
          <a:lstStyle/>
          <a:p>
            <a:r>
              <a:rPr lang="ja-JP" altLang="en-US" sz="1800" dirty="0" smtClean="0"/>
              <a:t>オリジナル</a:t>
            </a:r>
            <a:r>
              <a:rPr lang="ja-JP" altLang="en-US" sz="1800" dirty="0"/>
              <a:t>ＢＧＭ事例 </a:t>
            </a:r>
            <a:r>
              <a:rPr lang="ja-JP" altLang="en-US" sz="1800" dirty="0" smtClean="0"/>
              <a:t>②</a:t>
            </a:r>
            <a:r>
              <a:rPr lang="ja-JP" altLang="en-US" sz="2400" dirty="0"/>
              <a:t>　</a:t>
            </a:r>
            <a:r>
              <a:rPr lang="en-US" altLang="ja-JP" sz="2400" dirty="0"/>
              <a:t>[</a:t>
            </a:r>
            <a:r>
              <a:rPr lang="ja-JP" altLang="en-US" sz="2400" dirty="0"/>
              <a:t>東京スカイツリー</a:t>
            </a:r>
            <a:r>
              <a:rPr lang="en-US" altLang="ja-JP" sz="2400" dirty="0" smtClean="0"/>
              <a:t>]</a:t>
            </a:r>
            <a:endParaRPr lang="ja-JP" altLang="en-US" sz="2400" dirty="0"/>
          </a:p>
        </p:txBody>
      </p:sp>
      <p:sp>
        <p:nvSpPr>
          <p:cNvPr id="24" name="テキスト ボックス 23"/>
          <p:cNvSpPr txBox="1"/>
          <p:nvPr/>
        </p:nvSpPr>
        <p:spPr>
          <a:xfrm>
            <a:off x="504602" y="1044327"/>
            <a:ext cx="2880320" cy="584775"/>
          </a:xfrm>
          <a:prstGeom prst="rect">
            <a:avLst/>
          </a:prstGeom>
          <a:noFill/>
        </p:spPr>
        <p:txBody>
          <a:bodyPr wrap="square" rtlCol="0">
            <a:spAutoFit/>
          </a:bodyPr>
          <a:lstStyle/>
          <a:p>
            <a:r>
              <a:rPr lang="ja-JP" altLang="en-US" sz="3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東京スカイ</a:t>
            </a:r>
            <a:r>
              <a:rPr lang="ja-JP" altLang="en-US" sz="3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ツリー</a:t>
            </a:r>
            <a:endParaRPr kumimoji="1" lang="ja-JP" altLang="en-US" sz="3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t="-3073"/>
          <a:stretch/>
        </p:blipFill>
        <p:spPr>
          <a:xfrm>
            <a:off x="504602" y="2124447"/>
            <a:ext cx="2680441" cy="4890813"/>
          </a:xfrm>
          <a:prstGeom prst="rect">
            <a:avLst/>
          </a:prstGeom>
        </p:spPr>
      </p:pic>
      <p:graphicFrame>
        <p:nvGraphicFramePr>
          <p:cNvPr id="25" name="表 24"/>
          <p:cNvGraphicFramePr>
            <a:graphicFrameLocks noGrp="1"/>
          </p:cNvGraphicFramePr>
          <p:nvPr>
            <p:extLst>
              <p:ext uri="{D42A27DB-BD31-4B8C-83A1-F6EECF244321}">
                <p14:modId xmlns:p14="http://schemas.microsoft.com/office/powerpoint/2010/main" val="2404925175"/>
              </p:ext>
            </p:extLst>
          </p:nvPr>
        </p:nvGraphicFramePr>
        <p:xfrm>
          <a:off x="3238892" y="2268463"/>
          <a:ext cx="6410725" cy="4913467"/>
        </p:xfrm>
        <a:graphic>
          <a:graphicData uri="http://schemas.openxmlformats.org/drawingml/2006/table">
            <a:tbl>
              <a:tblPr firstRow="1" bandRow="1">
                <a:tableStyleId>{7E9639D4-E3E2-4D34-9284-5A2195B3D0D7}</a:tableStyleId>
              </a:tblPr>
              <a:tblGrid>
                <a:gridCol w="1394656">
                  <a:extLst>
                    <a:ext uri="{9D8B030D-6E8A-4147-A177-3AD203B41FA5}">
                      <a16:colId xmlns:a16="http://schemas.microsoft.com/office/drawing/2014/main" val="20000"/>
                    </a:ext>
                  </a:extLst>
                </a:gridCol>
                <a:gridCol w="1553752">
                  <a:extLst>
                    <a:ext uri="{9D8B030D-6E8A-4147-A177-3AD203B41FA5}">
                      <a16:colId xmlns:a16="http://schemas.microsoft.com/office/drawing/2014/main" val="20001"/>
                    </a:ext>
                  </a:extLst>
                </a:gridCol>
                <a:gridCol w="3462317">
                  <a:extLst>
                    <a:ext uri="{9D8B030D-6E8A-4147-A177-3AD203B41FA5}">
                      <a16:colId xmlns:a16="http://schemas.microsoft.com/office/drawing/2014/main" val="20002"/>
                    </a:ext>
                  </a:extLst>
                </a:gridCol>
              </a:tblGrid>
              <a:tr h="277220">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BGM</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提供場所</a:t>
                      </a:r>
                      <a:endParaRPr kumimoji="1" lang="ja-JP" altLang="en-US" sz="1200" b="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solidFill>
                      <a:schemeClr val="bg1">
                        <a:lumMod val="50000"/>
                      </a:schemeClr>
                    </a:solidFill>
                  </a:tcP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スカイツリーコンセプト</a:t>
                      </a:r>
                      <a:endParaRPr kumimoji="1" lang="ja-JP" altLang="en-US" sz="1200" b="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solidFill>
                      <a:schemeClr val="bg1">
                        <a:lumMod val="50000"/>
                      </a:schemeClr>
                    </a:solidFill>
                  </a:tcP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BGM</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コンセプト</a:t>
                      </a:r>
                      <a:endParaRPr kumimoji="1" lang="ja-JP" altLang="en-US" sz="1200" b="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solidFill>
                      <a:schemeClr val="bg1">
                        <a:lumMod val="50000"/>
                      </a:schemeClr>
                    </a:solidFill>
                  </a:tcPr>
                </a:tc>
                <a:extLst>
                  <a:ext uri="{0D108BD9-81ED-4DB2-BD59-A6C34878D82A}">
                    <a16:rowId xmlns:a16="http://schemas.microsoft.com/office/drawing/2014/main" val="10000"/>
                  </a:ext>
                </a:extLst>
              </a:tr>
              <a:tr h="746863">
                <a:tc>
                  <a:txBody>
                    <a:bodyPr/>
                    <a:lstStyle/>
                    <a:p>
                      <a:r>
                        <a:rPr kumimoji="1"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第二展望</a:t>
                      </a:r>
                      <a:r>
                        <a:rPr kumimoji="1" lang="en-US" altLang="ja-JP"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(445m)</a:t>
                      </a:r>
                      <a:endPar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未来、地球</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r>
                        <a:rPr kumimoji="1" lang="ja-JP" altLang="en-US" sz="1100" b="1" dirty="0" smtClean="0">
                          <a:solidFill>
                            <a:srgbClr val="A50021"/>
                          </a:solidFill>
                          <a:latin typeface="Meiryo UI" panose="020B0604030504040204" pitchFamily="50" charset="-128"/>
                          <a:ea typeface="Meiryo UI" panose="020B0604030504040204" pitchFamily="50" charset="-128"/>
                          <a:cs typeface="Meiryo UI" panose="020B0604030504040204" pitchFamily="50" charset="-128"/>
                        </a:rPr>
                        <a:t>「白」を基調にしたサウンドで天空の未来をイメージ</a:t>
                      </a: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地球や未来を感じさせる</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をご用意します。シンプルでいて生命や未来への希望を感じさせるサウンドが、全てのお客様を異空間へと誘います</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p>
                  </a:txBody>
                  <a:tcPr marL="84410" marR="84410" marT="45739" marB="45739" anchor="ctr"/>
                </a:tc>
                <a:extLst>
                  <a:ext uri="{0D108BD9-81ED-4DB2-BD59-A6C34878D82A}">
                    <a16:rowId xmlns:a16="http://schemas.microsoft.com/office/drawing/2014/main" val="10001"/>
                  </a:ext>
                </a:extLst>
              </a:tr>
              <a:tr h="716380">
                <a:tc>
                  <a:txBody>
                    <a:bodyPr/>
                    <a:lstStyle/>
                    <a:p>
                      <a:r>
                        <a:rPr kumimoji="1"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第一展望</a:t>
                      </a:r>
                      <a:r>
                        <a:rPr kumimoji="1" lang="en-US" altLang="ja-JP"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(350m)</a:t>
                      </a:r>
                      <a:endPar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エレベーターの扉が開き、目の前に拡がる</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TOKYO</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の景色</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pPr marL="0" marR="0" lvl="0" indent="0" algn="l" defTabSz="914400" rtl="0" eaLnBrk="1" fontAlgn="ctr" latinLnBrk="0" hangingPunct="1">
                        <a:lnSpc>
                          <a:spcPct val="100000"/>
                        </a:lnSpc>
                        <a:spcBef>
                          <a:spcPct val="0"/>
                        </a:spcBef>
                        <a:spcAft>
                          <a:spcPct val="0"/>
                        </a:spcAft>
                        <a:buClrTx/>
                        <a:buSzPct val="100000"/>
                        <a:buFont typeface="Arial" pitchFamily="34" charset="0"/>
                        <a:buNone/>
                        <a:tabLst/>
                      </a:pPr>
                      <a:r>
                        <a:rPr kumimoji="1" lang="ja-JP" altLang="en-US"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江戸から</a:t>
                      </a:r>
                      <a:r>
                        <a:rPr kumimoji="1" lang="en-US" altLang="ja-JP"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TOKYO</a:t>
                      </a:r>
                      <a:r>
                        <a:rPr kumimoji="1" lang="ja-JP" altLang="en-US"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へ～東京の空の時間の経過を演出～</a:t>
                      </a:r>
                    </a:p>
                    <a:p>
                      <a:pPr marL="0" marR="0" lvl="0" indent="0" algn="l" defTabSz="914400" rtl="0" eaLnBrk="1" fontAlgn="ctr" latinLnBrk="0" hangingPunct="1">
                        <a:lnSpc>
                          <a:spcPct val="100000"/>
                        </a:lnSpc>
                        <a:spcBef>
                          <a:spcPct val="0"/>
                        </a:spcBef>
                        <a:spcAft>
                          <a:spcPct val="0"/>
                        </a:spcAft>
                        <a:buClrTx/>
                        <a:buSzPct val="100000"/>
                        <a:buFont typeface="Arial" pitchFamily="34" charset="0"/>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現代音楽による選曲で上空</a:t>
                      </a:r>
                      <a:r>
                        <a:rPr kumimoji="1" lang="en-US" altLang="ja-JP"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350M</a:t>
                      </a: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の時間の経過を表現します。昼間は爽やかな音楽、夕暮れ時～夜にかけては少し大人な選曲を施します。</a:t>
                      </a:r>
                    </a:p>
                  </a:txBody>
                  <a:tcPr marL="84410" marR="84410" marT="45739" marB="45739" anchor="ctr"/>
                </a:tc>
                <a:extLst>
                  <a:ext uri="{0D108BD9-81ED-4DB2-BD59-A6C34878D82A}">
                    <a16:rowId xmlns:a16="http://schemas.microsoft.com/office/drawing/2014/main" val="10002"/>
                  </a:ext>
                </a:extLst>
              </a:tr>
              <a:tr h="870153">
                <a:tc>
                  <a:txBody>
                    <a:bodyPr/>
                    <a:lstStyle/>
                    <a:p>
                      <a:r>
                        <a:rPr kumimoji="1"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入口フロア</a:t>
                      </a:r>
                      <a:r>
                        <a:rPr kumimoji="1" lang="en-US" altLang="ja-JP"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(4F)</a:t>
                      </a:r>
                      <a:endPar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展望台への期待感</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pPr marL="0" marR="0" lvl="0" indent="0" algn="l" defTabSz="914400" rtl="0" eaLnBrk="1" fontAlgn="ctr" latinLnBrk="0" hangingPunct="1">
                        <a:lnSpc>
                          <a:spcPct val="100000"/>
                        </a:lnSpc>
                        <a:spcBef>
                          <a:spcPct val="0"/>
                        </a:spcBef>
                        <a:spcAft>
                          <a:spcPct val="0"/>
                        </a:spcAft>
                        <a:buClrTx/>
                        <a:buSzPct val="100000"/>
                        <a:buFont typeface="Arial" pitchFamily="34" charset="0"/>
                        <a:buNone/>
                        <a:tabLst/>
                      </a:pPr>
                      <a:r>
                        <a:rPr kumimoji="1" lang="ja-JP" altLang="en-US"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テクノロジー＋ほんのり「和」を感じさせる</a:t>
                      </a:r>
                      <a:r>
                        <a:rPr kumimoji="1" lang="en-US" altLang="ja-JP"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BGM</a:t>
                      </a:r>
                      <a:endParaRPr kumimoji="1" lang="ja-JP" altLang="en-US"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endParaRPr>
                    </a:p>
                    <a:p>
                      <a:pPr marL="0" marR="0" lvl="0" indent="0" algn="l" defTabSz="914400" rtl="0" eaLnBrk="1" fontAlgn="ctr" latinLnBrk="0" hangingPunct="1">
                        <a:lnSpc>
                          <a:spcPct val="100000"/>
                        </a:lnSpc>
                        <a:spcBef>
                          <a:spcPct val="0"/>
                        </a:spcBef>
                        <a:spcAft>
                          <a:spcPct val="0"/>
                        </a:spcAft>
                        <a:buClrTx/>
                        <a:buSzPct val="100000"/>
                        <a:buFont typeface="Arial" pitchFamily="34" charset="0"/>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いざ、夢の第一展望台へ！江戸ジャズから一変、エレベーター前のお客様の期待を後押しします。程よい緊張感と上への期待、そしてテクノロジーやほんのりと「和」の余韻を感じさせる</a:t>
                      </a:r>
                      <a:r>
                        <a:rPr kumimoji="1" lang="en-US" altLang="ja-JP"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BGM</a:t>
                      </a: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です。</a:t>
                      </a:r>
                    </a:p>
                  </a:txBody>
                  <a:tcPr marL="84410" marR="84410" marT="45739" marB="45739" anchor="ctr"/>
                </a:tc>
                <a:extLst>
                  <a:ext uri="{0D108BD9-81ED-4DB2-BD59-A6C34878D82A}">
                    <a16:rowId xmlns:a16="http://schemas.microsoft.com/office/drawing/2014/main" val="10003"/>
                  </a:ext>
                </a:extLst>
              </a:tr>
              <a:tr h="870153">
                <a:tc>
                  <a:txBody>
                    <a:bodyPr/>
                    <a:lstStyle/>
                    <a:p>
                      <a:r>
                        <a:rPr kumimoji="1"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出口フロア</a:t>
                      </a:r>
                      <a:r>
                        <a:rPr kumimoji="1" lang="en-US" altLang="ja-JP"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(5F)</a:t>
                      </a:r>
                      <a:endPar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天空からのお帰り</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pPr marL="0" marR="0" lvl="0" indent="0" algn="l" defTabSz="914400" rtl="0" eaLnBrk="1" fontAlgn="ctr" latinLnBrk="0" hangingPunct="1">
                        <a:lnSpc>
                          <a:spcPct val="100000"/>
                        </a:lnSpc>
                        <a:spcBef>
                          <a:spcPct val="0"/>
                        </a:spcBef>
                        <a:spcAft>
                          <a:spcPct val="0"/>
                        </a:spcAft>
                        <a:buClrTx/>
                        <a:buSzPct val="100000"/>
                        <a:buFont typeface="Arial" pitchFamily="34" charset="0"/>
                        <a:buNone/>
                        <a:tabLst/>
                      </a:pPr>
                      <a:r>
                        <a:rPr kumimoji="1" lang="ja-JP" altLang="en-US"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現代古典＋和洋琴＝江戸クラシック</a:t>
                      </a:r>
                    </a:p>
                    <a:p>
                      <a:pPr marL="0" marR="0" lvl="0" indent="0" algn="l" defTabSz="914400" rtl="0" eaLnBrk="1" fontAlgn="ctr" latinLnBrk="0" hangingPunct="1">
                        <a:lnSpc>
                          <a:spcPct val="100000"/>
                        </a:lnSpc>
                        <a:spcBef>
                          <a:spcPct val="0"/>
                        </a:spcBef>
                        <a:spcAft>
                          <a:spcPct val="0"/>
                        </a:spcAft>
                        <a:buClrTx/>
                        <a:buSzPct val="100000"/>
                        <a:buFont typeface="Arial" pitchFamily="34" charset="0"/>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ガラスに囲まれた空間では、「江戸の伝統」を現代クラシックで表現。現代邦楽作品（小唄</a:t>
                      </a:r>
                      <a:r>
                        <a:rPr kumimoji="1" lang="en-US" altLang="ja-JP"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a:t>
                      </a: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端唄など純粋古典の現代アレンジ）、祭囃子に加え、キラキラと漂う琴やハープの音色が夢の終焉のようなひと時を演出</a:t>
                      </a:r>
                    </a:p>
                  </a:txBody>
                  <a:tcPr marL="84410" marR="84410" marT="45739" marB="45739" anchor="ctr"/>
                </a:tc>
                <a:extLst>
                  <a:ext uri="{0D108BD9-81ED-4DB2-BD59-A6C34878D82A}">
                    <a16:rowId xmlns:a16="http://schemas.microsoft.com/office/drawing/2014/main" val="10004"/>
                  </a:ext>
                </a:extLst>
              </a:tr>
              <a:tr h="695695">
                <a:tc>
                  <a:txBody>
                    <a:bodyPr/>
                    <a:lstStyle/>
                    <a:p>
                      <a:r>
                        <a:rPr kumimoji="1"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団体フロア（</a:t>
                      </a:r>
                      <a:r>
                        <a:rPr kumimoji="1" lang="en-US" altLang="ja-JP"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1F</a:t>
                      </a:r>
                      <a:r>
                        <a:rPr kumimoji="1"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江戸、下町がお出迎え</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pPr marL="0" marR="0" lvl="0" indent="0" algn="l" defTabSz="914400" rtl="0" eaLnBrk="1" fontAlgn="ctr" latinLnBrk="0" hangingPunct="1">
                        <a:lnSpc>
                          <a:spcPct val="100000"/>
                        </a:lnSpc>
                        <a:spcBef>
                          <a:spcPct val="0"/>
                        </a:spcBef>
                        <a:spcAft>
                          <a:spcPct val="0"/>
                        </a:spcAft>
                        <a:buClrTx/>
                        <a:buSzPct val="100000"/>
                        <a:buFont typeface="Arial" pitchFamily="34" charset="0"/>
                        <a:buNone/>
                        <a:tabLst/>
                      </a:pPr>
                      <a:r>
                        <a:rPr kumimoji="1" lang="ja-JP" altLang="en-US"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和ジャズ＋和太鼓＝江戸ジャズ</a:t>
                      </a:r>
                    </a:p>
                    <a:p>
                      <a:pPr marL="0" marR="0" lvl="0" indent="0" algn="l" defTabSz="914400" rtl="0" eaLnBrk="1" fontAlgn="ctr" latinLnBrk="0" hangingPunct="1">
                        <a:lnSpc>
                          <a:spcPct val="100000"/>
                        </a:lnSpc>
                        <a:spcBef>
                          <a:spcPct val="0"/>
                        </a:spcBef>
                        <a:spcAft>
                          <a:spcPct val="0"/>
                        </a:spcAft>
                        <a:buClrTx/>
                        <a:buSzPct val="100000"/>
                        <a:buFont typeface="Arial" pitchFamily="34" charset="0"/>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ブルーノートに匹敵する素晴らしい和ジャズと、我々の魂とも言える和太鼓を。海外のお客様の「江戸」を適え、江戸の粋や誇りを表現</a:t>
                      </a:r>
                    </a:p>
                  </a:txBody>
                  <a:tcPr marL="84410" marR="84410" marT="45739" marB="45739" anchor="ctr"/>
                </a:tc>
                <a:extLst>
                  <a:ext uri="{0D108BD9-81ED-4DB2-BD59-A6C34878D82A}">
                    <a16:rowId xmlns:a16="http://schemas.microsoft.com/office/drawing/2014/main" val="10005"/>
                  </a:ext>
                </a:extLst>
              </a:tr>
              <a:tr h="716380">
                <a:tc>
                  <a:txBody>
                    <a:bodyPr/>
                    <a:lstStyle/>
                    <a:p>
                      <a:r>
                        <a:rPr kumimoji="1"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各階トイレ</a:t>
                      </a:r>
                      <a:endPar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ほっとしたひととき</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84410" marR="84410" marT="45739" marB="45739" anchor="ctr"/>
                </a:tc>
                <a:tc>
                  <a:txBody>
                    <a:bodyPr/>
                    <a:lstStyle/>
                    <a:p>
                      <a:r>
                        <a:rPr kumimoji="1" lang="ja-JP" altLang="en-US"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rPr>
                        <a:t>次世代トイレ空間＋ エレクトロニカ ＝ 東京トイレトロニカ</a:t>
                      </a:r>
                      <a:endParaRPr kumimoji="1" lang="en-US" altLang="ja-JP" sz="1100" b="1" i="0" u="none" strike="noStrike" cap="none" normalizeH="0" baseline="0" dirty="0" smtClean="0">
                        <a:ln>
                          <a:noFill/>
                        </a:ln>
                        <a:solidFill>
                          <a:srgbClr val="A50021"/>
                        </a:solidFill>
                        <a:effectLst/>
                        <a:latin typeface="Meiryo UI" panose="020B0604030504040204" pitchFamily="50" charset="-128"/>
                        <a:ea typeface="Meiryo UI" panose="020B0604030504040204" pitchFamily="50" charset="-128"/>
                        <a:cs typeface="Meiryo UI" panose="020B0604030504040204" pitchFamily="50" charset="-128"/>
                        <a:sym typeface="Arial" pitchFamily="34" charset="0"/>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世界にテクノロジーを誇る我が国の、次世代をゆくトイレ空間。テクノロジーを感じさせつつも、気持ちが落ち着く</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です。マスキング効果も期待でき、お客様に快適にお過ごし頂けます。</a:t>
                      </a:r>
                    </a:p>
                  </a:txBody>
                  <a:tcPr marL="84410" marR="84410" marT="45739" marB="45739" anchor="ctr"/>
                </a:tc>
                <a:extLst>
                  <a:ext uri="{0D108BD9-81ED-4DB2-BD59-A6C34878D82A}">
                    <a16:rowId xmlns:a16="http://schemas.microsoft.com/office/drawing/2014/main" val="10006"/>
                  </a:ext>
                </a:extLst>
              </a:tr>
            </a:tbl>
          </a:graphicData>
        </a:graphic>
      </p:graphicFrame>
      <p:pic>
        <p:nvPicPr>
          <p:cNvPr id="26" name="Picture 1"/>
          <p:cNvPicPr>
            <a:picLocks noChangeArrowheads="1"/>
          </p:cNvPicPr>
          <p:nvPr/>
        </p:nvPicPr>
        <p:blipFill>
          <a:blip r:embed="rId3" cstate="email">
            <a:clrChange>
              <a:clrFrom>
                <a:srgbClr val="5CB6F6"/>
              </a:clrFrom>
              <a:clrTo>
                <a:srgbClr val="5CB6F6">
                  <a:alpha val="0"/>
                </a:srgbClr>
              </a:clrTo>
            </a:clrChange>
            <a:extLst>
              <a:ext uri="{28A0092B-C50C-407E-A947-70E740481C1C}">
                <a14:useLocalDpi xmlns:a14="http://schemas.microsoft.com/office/drawing/2010/main"/>
              </a:ext>
            </a:extLst>
          </a:blip>
          <a:srcRect/>
          <a:stretch>
            <a:fillRect/>
          </a:stretch>
        </p:blipFill>
        <p:spPr bwMode="auto">
          <a:xfrm>
            <a:off x="3364305" y="3355900"/>
            <a:ext cx="125095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 name="Picture 2"/>
          <p:cNvPicPr>
            <a:picLocks noChangeAspect="1" noChangeArrowheads="1"/>
          </p:cNvPicPr>
          <p:nvPr/>
        </p:nvPicPr>
        <p:blipFill>
          <a:blip r:embed="rId4">
            <a:clrChange>
              <a:clrFrom>
                <a:srgbClr val="5CB6F6"/>
              </a:clrFrom>
              <a:clrTo>
                <a:srgbClr val="5CB6F6">
                  <a:alpha val="0"/>
                </a:srgbClr>
              </a:clrTo>
            </a:clrChange>
            <a:extLst>
              <a:ext uri="{28A0092B-C50C-407E-A947-70E740481C1C}">
                <a14:useLocalDpi xmlns:a14="http://schemas.microsoft.com/office/drawing/2010/main"/>
              </a:ext>
            </a:extLst>
          </a:blip>
          <a:srcRect/>
          <a:stretch>
            <a:fillRect/>
          </a:stretch>
        </p:blipFill>
        <p:spPr bwMode="auto">
          <a:xfrm>
            <a:off x="3369067" y="4170288"/>
            <a:ext cx="1270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 name="Picture 1"/>
          <p:cNvPicPr>
            <a:picLocks noChangeAspect="1" noChangeArrowheads="1"/>
          </p:cNvPicPr>
          <p:nvPr/>
        </p:nvPicPr>
        <p:blipFill>
          <a:blip r:embed="rId5" cstate="email">
            <a:clrChange>
              <a:clrFrom>
                <a:srgbClr val="5CB6F6"/>
              </a:clrFrom>
              <a:clrTo>
                <a:srgbClr val="5CB6F6">
                  <a:alpha val="0"/>
                </a:srgbClr>
              </a:clrTo>
            </a:clrChange>
            <a:extLst>
              <a:ext uri="{28A0092B-C50C-407E-A947-70E740481C1C}">
                <a14:useLocalDpi xmlns:a14="http://schemas.microsoft.com/office/drawing/2010/main"/>
              </a:ext>
            </a:extLst>
          </a:blip>
          <a:srcRect/>
          <a:stretch>
            <a:fillRect/>
          </a:stretch>
        </p:blipFill>
        <p:spPr bwMode="auto">
          <a:xfrm>
            <a:off x="3364305" y="2622475"/>
            <a:ext cx="125095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 name="Picture 66" descr="024_iwasaki_2_640"/>
          <p:cNvPicPr>
            <a:picLocks noChangeAspect="1" noChangeArrowheads="1"/>
          </p:cNvPicPr>
          <p:nvPr/>
        </p:nvPicPr>
        <p:blipFill>
          <a:blip r:embed="rId6" cstate="email">
            <a:clrChange>
              <a:clrFrom>
                <a:srgbClr val="5CB6F6"/>
              </a:clrFrom>
              <a:clrTo>
                <a:srgbClr val="5CB6F6">
                  <a:alpha val="0"/>
                </a:srgbClr>
              </a:clrTo>
            </a:clrChange>
            <a:lum bright="24000"/>
            <a:extLst>
              <a:ext uri="{28A0092B-C50C-407E-A947-70E740481C1C}">
                <a14:useLocalDpi xmlns:a14="http://schemas.microsoft.com/office/drawing/2010/main"/>
              </a:ext>
            </a:extLst>
          </a:blip>
          <a:srcRect/>
          <a:stretch>
            <a:fillRect/>
          </a:stretch>
        </p:blipFill>
        <p:spPr bwMode="auto">
          <a:xfrm>
            <a:off x="3362718" y="6543600"/>
            <a:ext cx="12525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9"/>
          <p:cNvPicPr>
            <a:picLocks noChangeAspect="1"/>
          </p:cNvPicPr>
          <p:nvPr/>
        </p:nvPicPr>
        <p:blipFill>
          <a:blip r:embed="rId7" cstate="email">
            <a:clrChange>
              <a:clrFrom>
                <a:srgbClr val="5CB6F6"/>
              </a:clrFrom>
              <a:clrTo>
                <a:srgbClr val="5CB6F6">
                  <a:alpha val="0"/>
                </a:srgbClr>
              </a:clrTo>
            </a:clrChange>
            <a:extLst>
              <a:ext uri="{28A0092B-C50C-407E-A947-70E740481C1C}">
                <a14:useLocalDpi xmlns:a14="http://schemas.microsoft.com/office/drawing/2010/main"/>
              </a:ext>
            </a:extLst>
          </a:blip>
          <a:srcRect l="5475" t="11650" r="5475" b="12759"/>
          <a:stretch>
            <a:fillRect/>
          </a:stretch>
        </p:blipFill>
        <p:spPr bwMode="auto">
          <a:xfrm>
            <a:off x="3362718" y="5846688"/>
            <a:ext cx="1228725" cy="5937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8"/>
          <p:cNvPicPr>
            <a:picLocks noChangeAspect="1"/>
          </p:cNvPicPr>
          <p:nvPr/>
        </p:nvPicPr>
        <p:blipFill>
          <a:blip r:embed="rId8" cstate="email">
            <a:clrChange>
              <a:clrFrom>
                <a:srgbClr val="5CB6F6"/>
              </a:clrFrom>
              <a:clrTo>
                <a:srgbClr val="5CB6F6">
                  <a:alpha val="0"/>
                </a:srgbClr>
              </a:clrTo>
            </a:clrChange>
            <a:extLst>
              <a:ext uri="{28A0092B-C50C-407E-A947-70E740481C1C}">
                <a14:useLocalDpi xmlns:a14="http://schemas.microsoft.com/office/drawing/2010/main"/>
              </a:ext>
            </a:extLst>
          </a:blip>
          <a:srcRect/>
          <a:stretch>
            <a:fillRect/>
          </a:stretch>
        </p:blipFill>
        <p:spPr bwMode="auto">
          <a:xfrm>
            <a:off x="3380180" y="5037063"/>
            <a:ext cx="1270000" cy="5937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正方形/長方形 24"/>
          <p:cNvSpPr>
            <a:spLocks noChangeArrowheads="1"/>
          </p:cNvSpPr>
          <p:nvPr/>
        </p:nvSpPr>
        <p:spPr bwMode="auto">
          <a:xfrm>
            <a:off x="903497" y="1620391"/>
            <a:ext cx="8928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和楽器</a:t>
            </a:r>
            <a:r>
              <a:rPr kumimoji="0"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を使用したジャズや一日の時間の経過と共に変化する現代音楽などで</a:t>
            </a:r>
            <a:endParaRPr kumimoji="0"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eaLnBrk="1" hangingPunct="1">
              <a:spcBef>
                <a:spcPct val="0"/>
              </a:spcBef>
              <a:buFontTx/>
              <a:buNone/>
            </a:pPr>
            <a:r>
              <a:rPr kumimoji="0"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時間と空間を抜けるストーリーを演出し、</a:t>
            </a:r>
            <a:r>
              <a:rPr kumimoji="0"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6</a:t>
            </a:r>
            <a:r>
              <a:rPr kumimoji="0"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系統のオリジナルの</a:t>
            </a:r>
            <a:r>
              <a:rPr kumimoji="0"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BGM</a:t>
            </a:r>
            <a:r>
              <a:rPr kumimoji="0"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チャンネル</a:t>
            </a:r>
            <a:r>
              <a:rPr kumimoji="0"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を導入</a:t>
            </a:r>
            <a:endParaRPr kumimoji="0"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50241533"/>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52"/>
          <p:cNvSpPr>
            <a:spLocks noChangeShapeType="1"/>
          </p:cNvSpPr>
          <p:nvPr/>
        </p:nvSpPr>
        <p:spPr bwMode="auto">
          <a:xfrm>
            <a:off x="317070" y="605601"/>
            <a:ext cx="95670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1008126" eaLnBrk="0" fontAlgn="base" hangingPunct="0">
              <a:spcBef>
                <a:spcPct val="0"/>
              </a:spcBef>
              <a:spcAft>
                <a:spcPct val="0"/>
              </a:spcAft>
            </a:pPr>
            <a:endParaRPr kumimoji="0" lang="ja-JP" altLang="en-US" sz="1985" dirty="0">
              <a:solidFill>
                <a:srgbClr val="000000"/>
              </a:solidFill>
              <a:latin typeface="Meiryo UI" panose="020B0604030504040204" pitchFamily="50" charset="-128"/>
              <a:ea typeface="Meiryo UI" panose="020B0604030504040204" pitchFamily="50" charset="-128"/>
            </a:endParaRPr>
          </a:p>
        </p:txBody>
      </p:sp>
      <p:sp>
        <p:nvSpPr>
          <p:cNvPr id="14342" name="正方形/長方形 26"/>
          <p:cNvSpPr>
            <a:spLocks noChangeArrowheads="1"/>
          </p:cNvSpPr>
          <p:nvPr/>
        </p:nvSpPr>
        <p:spPr bwMode="auto">
          <a:xfrm>
            <a:off x="3637372" y="2433599"/>
            <a:ext cx="6112021" cy="476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04" tIns="47151" rIns="94304" bIns="47151">
            <a:spAutoFit/>
          </a:bodyPr>
          <a:lstStyle>
            <a:lvl1pPr>
              <a:spcBef>
                <a:spcPct val="20000"/>
              </a:spcBef>
              <a:buChar char="•"/>
              <a:defRPr kumimoji="1" sz="3200">
                <a:solidFill>
                  <a:schemeClr val="tx1"/>
                </a:solidFill>
                <a:latin typeface="Times New Roman" pitchFamily="18" charset="0"/>
                <a:ea typeface="ＭＳ Ｐゴシック" pitchFamily="50" charset="-128"/>
              </a:defRPr>
            </a:lvl1pPr>
            <a:lvl2pPr marL="742950" indent="-285750">
              <a:spcBef>
                <a:spcPct val="20000"/>
              </a:spcBef>
              <a:buChar char="–"/>
              <a:defRPr kumimoji="1" sz="2800">
                <a:solidFill>
                  <a:schemeClr val="tx1"/>
                </a:solidFill>
                <a:latin typeface="Times New Roman" pitchFamily="18" charset="0"/>
                <a:ea typeface="ＭＳ Ｐゴシック" pitchFamily="50" charset="-128"/>
              </a:defRPr>
            </a:lvl2pPr>
            <a:lvl3pPr marL="1143000" indent="-228600">
              <a:spcBef>
                <a:spcPct val="20000"/>
              </a:spcBef>
              <a:buChar char="•"/>
              <a:defRPr kumimoji="1" sz="2400">
                <a:solidFill>
                  <a:schemeClr val="tx1"/>
                </a:solidFill>
                <a:latin typeface="Times New Roman" pitchFamily="18" charset="0"/>
                <a:ea typeface="ＭＳ Ｐゴシック" pitchFamily="50" charset="-128"/>
              </a:defRPr>
            </a:lvl3pPr>
            <a:lvl4pPr marL="1600200" indent="-228600">
              <a:spcBef>
                <a:spcPct val="20000"/>
              </a:spcBef>
              <a:buChar char="–"/>
              <a:defRPr kumimoji="1" sz="2000">
                <a:solidFill>
                  <a:schemeClr val="tx1"/>
                </a:solidFill>
                <a:latin typeface="Times New Roman" pitchFamily="18" charset="0"/>
                <a:ea typeface="ＭＳ Ｐゴシック" pitchFamily="50" charset="-128"/>
              </a:defRPr>
            </a:lvl4pPr>
            <a:lvl5pPr marL="2057400" indent="-22860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defTabSz="1008126" eaLnBrk="0" fontAlgn="base" hangingPunct="0">
              <a:spcBef>
                <a:spcPct val="0"/>
              </a:spcBef>
              <a:spcAft>
                <a:spcPts val="662"/>
              </a:spcAft>
              <a:buNone/>
              <a:defRPr/>
            </a:pP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①「専用</a:t>
            </a:r>
            <a:r>
              <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rPr>
              <a:t>BGM</a:t>
            </a: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配信サービス」</a:t>
            </a:r>
            <a:r>
              <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rPr>
              <a:t>×12</a:t>
            </a: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系統　</a:t>
            </a:r>
            <a:r>
              <a:rPr kumimoji="0" lang="en-US" altLang="ja-JP" sz="1800" b="1" dirty="0" smtClean="0">
                <a:solidFill>
                  <a:srgbClr val="000000"/>
                </a:solidFill>
                <a:latin typeface="Meiryo UI" panose="020B0604030504040204" pitchFamily="50" charset="-128"/>
                <a:ea typeface="Meiryo UI" panose="020B0604030504040204" pitchFamily="50" charset="-128"/>
                <a:cs typeface="メイリオ" pitchFamily="50" charset="-128"/>
              </a:rPr>
              <a:t>B2F~14F</a:t>
            </a:r>
          </a:p>
          <a:p>
            <a:pPr defTabSz="1008126" eaLnBrk="0" fontAlgn="base" hangingPunct="0">
              <a:spcBef>
                <a:spcPct val="0"/>
              </a:spcBef>
              <a:spcAft>
                <a:spcPts val="662"/>
              </a:spcAft>
              <a:buNone/>
              <a:defRPr/>
            </a:pP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②「レストルーム専用</a:t>
            </a:r>
            <a:r>
              <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rPr>
              <a:t>BGM</a:t>
            </a: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a:t>
            </a:r>
            <a:r>
              <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rPr>
              <a:t>×8</a:t>
            </a: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系統</a:t>
            </a: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endParaRPr kumimoji="0" lang="en-US" altLang="ja-JP" sz="1800" b="1" dirty="0" smtClean="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buNone/>
              <a:defRPr/>
            </a:pP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③全館、エスカレータ、エレベータにて、</a:t>
            </a: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buNone/>
              <a:defRPr/>
            </a:pP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　窪田等氏（</a:t>
            </a:r>
            <a:r>
              <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rPr>
              <a:t>※</a:t>
            </a: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）を起用したナレーション</a:t>
            </a: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r>
              <a:rPr kumimoji="0" lang="ja-JP" altLang="en-US" sz="1158" dirty="0">
                <a:solidFill>
                  <a:srgbClr val="000000"/>
                </a:solidFill>
                <a:latin typeface="Meiryo UI" panose="020B0604030504040204" pitchFamily="50" charset="-128"/>
                <a:ea typeface="Meiryo UI" panose="020B0604030504040204" pitchFamily="50" charset="-128"/>
                <a:cs typeface="メイリオ" pitchFamily="50" charset="-128"/>
              </a:rPr>
              <a:t>　　</a:t>
            </a:r>
            <a:r>
              <a:rPr kumimoji="0" lang="en-US" altLang="ja-JP" sz="1158" dirty="0">
                <a:solidFill>
                  <a:srgbClr val="000000"/>
                </a:solidFill>
                <a:latin typeface="Meiryo UI" panose="020B0604030504040204" pitchFamily="50" charset="-128"/>
                <a:ea typeface="Meiryo UI" panose="020B0604030504040204" pitchFamily="50" charset="-128"/>
                <a:cs typeface="メイリオ" pitchFamily="50" charset="-128"/>
              </a:rPr>
              <a:t>※</a:t>
            </a:r>
            <a:r>
              <a:rPr kumimoji="0" lang="ja-JP" altLang="en-US" sz="1158" dirty="0">
                <a:solidFill>
                  <a:srgbClr val="000000"/>
                </a:solidFill>
                <a:latin typeface="Meiryo UI" panose="020B0604030504040204" pitchFamily="50" charset="-128"/>
                <a:ea typeface="Meiryo UI" panose="020B0604030504040204" pitchFamily="50" charset="-128"/>
                <a:cs typeface="メイリオ" pitchFamily="50" charset="-128"/>
              </a:rPr>
              <a:t>「情熱大陸」（</a:t>
            </a:r>
            <a:r>
              <a:rPr kumimoji="0" lang="en-US" altLang="ja-JP" sz="1158" dirty="0">
                <a:solidFill>
                  <a:srgbClr val="000000"/>
                </a:solidFill>
                <a:latin typeface="Meiryo UI" panose="020B0604030504040204" pitchFamily="50" charset="-128"/>
                <a:ea typeface="Meiryo UI" panose="020B0604030504040204" pitchFamily="50" charset="-128"/>
                <a:cs typeface="メイリオ" pitchFamily="50" charset="-128"/>
              </a:rPr>
              <a:t>TBS</a:t>
            </a:r>
            <a:r>
              <a:rPr kumimoji="0" lang="ja-JP" altLang="en-US" sz="1158" dirty="0">
                <a:solidFill>
                  <a:srgbClr val="000000"/>
                </a:solidFill>
                <a:latin typeface="Meiryo UI" panose="020B0604030504040204" pitchFamily="50" charset="-128"/>
                <a:ea typeface="Meiryo UI" panose="020B0604030504040204" pitchFamily="50" charset="-128"/>
                <a:cs typeface="メイリオ" pitchFamily="50" charset="-128"/>
              </a:rPr>
              <a:t>系列</a:t>
            </a:r>
            <a:r>
              <a:rPr kumimoji="0" lang="en-US" altLang="ja-JP" sz="1158" dirty="0">
                <a:solidFill>
                  <a:srgbClr val="000000"/>
                </a:solidFill>
                <a:latin typeface="Meiryo UI" panose="020B0604030504040204" pitchFamily="50" charset="-128"/>
                <a:ea typeface="Meiryo UI" panose="020B0604030504040204" pitchFamily="50" charset="-128"/>
                <a:cs typeface="メイリオ" pitchFamily="50" charset="-128"/>
              </a:rPr>
              <a:t>)</a:t>
            </a:r>
            <a:r>
              <a:rPr kumimoji="0" lang="ja-JP" altLang="en-US" sz="1158" dirty="0" err="1">
                <a:solidFill>
                  <a:srgbClr val="000000"/>
                </a:solidFill>
                <a:latin typeface="Meiryo UI" panose="020B0604030504040204" pitchFamily="50" charset="-128"/>
                <a:ea typeface="Meiryo UI" panose="020B0604030504040204" pitchFamily="50" charset="-128"/>
                <a:cs typeface="メイリオ" pitchFamily="50" charset="-128"/>
              </a:rPr>
              <a:t>、</a:t>
            </a:r>
            <a:r>
              <a:rPr lang="ja-JP" altLang="en-US" sz="1158" dirty="0">
                <a:solidFill>
                  <a:srgbClr val="000000">
                    <a:lumMod val="85000"/>
                    <a:lumOff val="15000"/>
                  </a:srgbClr>
                </a:solidFill>
                <a:latin typeface="Meiryo UI" panose="020B0604030504040204" pitchFamily="50" charset="-128"/>
                <a:ea typeface="Meiryo UI" panose="020B0604030504040204" pitchFamily="50" charset="-128"/>
                <a:cs typeface="メイリオ" panose="020B0604030504040204" pitchFamily="50" charset="-128"/>
              </a:rPr>
              <a:t>任天堂「Ｗｉｉ」</a:t>
            </a:r>
            <a:r>
              <a:rPr lang="en-US" altLang="ja-JP" sz="1158" dirty="0">
                <a:solidFill>
                  <a:srgbClr val="000000">
                    <a:lumMod val="85000"/>
                    <a:lumOff val="15000"/>
                  </a:srgbClr>
                </a:solidFill>
                <a:latin typeface="Meiryo UI" panose="020B0604030504040204" pitchFamily="50" charset="-128"/>
                <a:ea typeface="Meiryo UI" panose="020B0604030504040204" pitchFamily="50" charset="-128"/>
                <a:cs typeface="メイリオ" panose="020B0604030504040204" pitchFamily="50" charset="-128"/>
              </a:rPr>
              <a:t>CM</a:t>
            </a:r>
            <a:r>
              <a:rPr kumimoji="0" lang="ja-JP" altLang="en-US" sz="1158" dirty="0">
                <a:solidFill>
                  <a:srgbClr val="000000"/>
                </a:solidFill>
                <a:latin typeface="Meiryo UI" panose="020B0604030504040204" pitchFamily="50" charset="-128"/>
                <a:ea typeface="Meiryo UI" panose="020B0604030504040204" pitchFamily="50" charset="-128"/>
                <a:cs typeface="メイリオ" pitchFamily="50" charset="-128"/>
              </a:rPr>
              <a:t>の</a:t>
            </a:r>
            <a:r>
              <a:rPr kumimoji="0" lang="ja-JP" altLang="en-US" sz="1158" dirty="0" smtClean="0">
                <a:solidFill>
                  <a:srgbClr val="000000"/>
                </a:solidFill>
                <a:latin typeface="Meiryo UI" panose="020B0604030504040204" pitchFamily="50" charset="-128"/>
                <a:ea typeface="Meiryo UI" panose="020B0604030504040204" pitchFamily="50" charset="-128"/>
                <a:cs typeface="メイリオ" pitchFamily="50" charset="-128"/>
              </a:rPr>
              <a:t>ナレーター</a:t>
            </a:r>
            <a:endParaRPr kumimoji="0" lang="en-US" altLang="ja-JP" sz="1158" dirty="0" smtClean="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endParaRPr kumimoji="0" lang="en-US" altLang="ja-JP" sz="1158" dirty="0">
              <a:solidFill>
                <a:srgbClr val="000000"/>
              </a:solidFill>
              <a:latin typeface="Meiryo UI" panose="020B0604030504040204" pitchFamily="50" charset="-128"/>
              <a:ea typeface="Meiryo UI" panose="020B0604030504040204" pitchFamily="50" charset="-128"/>
              <a:cs typeface="メイリオ" pitchFamily="50" charset="-128"/>
            </a:endParaRPr>
          </a:p>
          <a:p>
            <a:pPr defTabSz="1008126" eaLnBrk="0" fontAlgn="base" hangingPunct="0">
              <a:spcBef>
                <a:spcPct val="0"/>
              </a:spcBef>
              <a:spcAft>
                <a:spcPts val="662"/>
              </a:spcAft>
              <a:buNone/>
              <a:defRPr/>
            </a:pPr>
            <a:r>
              <a:rPr kumimoji="0" lang="ja-JP" altLang="en-US" sz="1800" b="1" dirty="0">
                <a:solidFill>
                  <a:srgbClr val="000000"/>
                </a:solidFill>
                <a:latin typeface="Meiryo UI" panose="020B0604030504040204" pitchFamily="50" charset="-128"/>
                <a:ea typeface="Meiryo UI" panose="020B0604030504040204" pitchFamily="50" charset="-128"/>
                <a:cs typeface="メイリオ" pitchFamily="50" charset="-128"/>
              </a:rPr>
              <a:t>④サウンドロゴ</a:t>
            </a:r>
            <a:endParaRPr kumimoji="0" lang="en-US" altLang="ja-JP" sz="1800" b="1" dirty="0">
              <a:solidFill>
                <a:srgbClr val="000000"/>
              </a:solidFill>
              <a:latin typeface="Meiryo UI" panose="020B0604030504040204" pitchFamily="50" charset="-128"/>
              <a:ea typeface="Meiryo UI" panose="020B0604030504040204" pitchFamily="50" charset="-128"/>
              <a:cs typeface="メイリオ" pitchFamily="50" charset="-128"/>
            </a:endParaRPr>
          </a:p>
        </p:txBody>
      </p:sp>
      <p:pic>
        <p:nvPicPr>
          <p:cNvPr id="14343" name="Picture 1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02537" y="3564607"/>
            <a:ext cx="5703413" cy="1728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lang="ja-JP" altLang="en-US" sz="1800" dirty="0">
                <a:solidFill>
                  <a:srgbClr val="C0504D">
                    <a:lumMod val="75000"/>
                  </a:srgbClr>
                </a:solidFill>
              </a:rPr>
              <a:t>オリジナルＢＧＭ事例 </a:t>
            </a:r>
            <a:r>
              <a:rPr lang="ja-JP" altLang="en-US" sz="1800" dirty="0" smtClean="0">
                <a:solidFill>
                  <a:srgbClr val="C0504D">
                    <a:lumMod val="75000"/>
                  </a:srgbClr>
                </a:solidFill>
              </a:rPr>
              <a:t>③</a:t>
            </a:r>
            <a:r>
              <a:rPr lang="ja-JP" altLang="en-US" sz="2400" dirty="0">
                <a:solidFill>
                  <a:srgbClr val="C0504D">
                    <a:lumMod val="75000"/>
                  </a:srgbClr>
                </a:solidFill>
              </a:rPr>
              <a:t>　</a:t>
            </a:r>
            <a:r>
              <a:rPr lang="en-US" altLang="ja-JP" sz="2400" dirty="0">
                <a:solidFill>
                  <a:srgbClr val="C0504D">
                    <a:lumMod val="75000"/>
                  </a:srgbClr>
                </a:solidFill>
              </a:rPr>
              <a:t>[</a:t>
            </a:r>
            <a:r>
              <a:rPr lang="ja-JP" altLang="en-US" sz="2400" dirty="0">
                <a:solidFill>
                  <a:srgbClr val="C0504D">
                    <a:lumMod val="75000"/>
                  </a:srgbClr>
                </a:solidFill>
              </a:rPr>
              <a:t>あべのハルカス</a:t>
            </a:r>
            <a:r>
              <a:rPr lang="en-US" altLang="ja-JP" sz="2400" dirty="0">
                <a:solidFill>
                  <a:srgbClr val="C0504D">
                    <a:lumMod val="75000"/>
                  </a:srgbClr>
                </a:solidFill>
              </a:rPr>
              <a:t>]</a:t>
            </a:r>
          </a:p>
        </p:txBody>
      </p:sp>
      <p:sp>
        <p:nvSpPr>
          <p:cNvPr id="11" name="テキスト ボックス 10"/>
          <p:cNvSpPr txBox="1"/>
          <p:nvPr/>
        </p:nvSpPr>
        <p:spPr>
          <a:xfrm>
            <a:off x="504825" y="958922"/>
            <a:ext cx="2880320" cy="584775"/>
          </a:xfrm>
          <a:prstGeom prst="rect">
            <a:avLst/>
          </a:prstGeom>
          <a:noFill/>
        </p:spPr>
        <p:txBody>
          <a:bodyPr wrap="square" rtlCol="0">
            <a:spAutoFit/>
          </a:bodyPr>
          <a:lstStyle/>
          <a:p>
            <a:r>
              <a:rPr lang="ja-JP" altLang="en-US" sz="3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あべのハルカス</a:t>
            </a:r>
            <a:endParaRPr kumimoji="1" lang="ja-JP" altLang="en-US" sz="3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24"/>
          <p:cNvSpPr>
            <a:spLocks noChangeArrowheads="1"/>
          </p:cNvSpPr>
          <p:nvPr/>
        </p:nvSpPr>
        <p:spPr bwMode="auto">
          <a:xfrm>
            <a:off x="903497" y="1620391"/>
            <a:ext cx="8928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kumimoji="0"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フロア別</a:t>
            </a:r>
            <a:r>
              <a:rPr kumimoji="0"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12</a:t>
            </a:r>
            <a:r>
              <a:rPr kumimoji="0"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系統と、レストルーム専用に</a:t>
            </a:r>
            <a:r>
              <a:rPr kumimoji="0"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8</a:t>
            </a:r>
            <a:r>
              <a:rPr kumimoji="0"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系統ものＢＧＭを、各エリアコンセプトに応じてコーディネート。</a:t>
            </a:r>
          </a:p>
          <a:p>
            <a:pPr>
              <a:spcBef>
                <a:spcPct val="0"/>
              </a:spcBef>
              <a:buNone/>
            </a:pPr>
            <a:r>
              <a:rPr kumimoji="0"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店内アナウンスは、「情熱大陸」等で人気のナレーター窪田等氏を起用</a:t>
            </a:r>
          </a:p>
        </p:txBody>
      </p:sp>
      <p:pic>
        <p:nvPicPr>
          <p:cNvPr id="10" name="図 2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33420" y="2296999"/>
            <a:ext cx="2612474" cy="486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691525"/>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52"/>
          <p:cNvSpPr>
            <a:spLocks noChangeShapeType="1"/>
          </p:cNvSpPr>
          <p:nvPr/>
        </p:nvSpPr>
        <p:spPr bwMode="auto">
          <a:xfrm>
            <a:off x="317070" y="605601"/>
            <a:ext cx="95670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1008126" eaLnBrk="0" fontAlgn="base" hangingPunct="0">
              <a:spcBef>
                <a:spcPct val="0"/>
              </a:spcBef>
              <a:spcAft>
                <a:spcPct val="0"/>
              </a:spcAft>
            </a:pPr>
            <a:endParaRPr kumimoji="0" lang="ja-JP" altLang="en-US" sz="1985" dirty="0">
              <a:solidFill>
                <a:srgbClr val="000000"/>
              </a:solidFill>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1721349" y="105647"/>
            <a:ext cx="6456107" cy="525088"/>
          </a:xfrm>
        </p:spPr>
        <p:txBody>
          <a:bodyPr/>
          <a:lstStyle/>
          <a:p>
            <a:r>
              <a:rPr lang="ja-JP" altLang="en-US" sz="2400" dirty="0">
                <a:solidFill>
                  <a:srgbClr val="C0504D">
                    <a:lumMod val="75000"/>
                  </a:srgbClr>
                </a:solidFill>
              </a:rPr>
              <a:t>　</a:t>
            </a:r>
            <a:r>
              <a:rPr lang="ja-JP" altLang="en-US" sz="2400" dirty="0" smtClean="0">
                <a:solidFill>
                  <a:srgbClr val="C0504D">
                    <a:lumMod val="75000"/>
                  </a:srgbClr>
                </a:solidFill>
              </a:rPr>
              <a:t>トイレやパウダールームでの注意喚起アナウンス</a:t>
            </a:r>
            <a:endParaRPr lang="en-US" altLang="ja-JP" sz="2400" dirty="0">
              <a:solidFill>
                <a:srgbClr val="C0504D">
                  <a:lumMod val="75000"/>
                </a:srgbClr>
              </a:solidFill>
            </a:endParaRPr>
          </a:p>
        </p:txBody>
      </p:sp>
      <p:sp>
        <p:nvSpPr>
          <p:cNvPr id="9" name="テキスト ボックス 8"/>
          <p:cNvSpPr txBox="1"/>
          <p:nvPr/>
        </p:nvSpPr>
        <p:spPr>
          <a:xfrm>
            <a:off x="648618" y="900311"/>
            <a:ext cx="8857332" cy="707886"/>
          </a:xfrm>
          <a:prstGeom prst="rect">
            <a:avLst/>
          </a:prstGeom>
          <a:noFill/>
        </p:spPr>
        <p:txBody>
          <a:bodyPr wrap="square" rtlCol="0">
            <a:spAutoFit/>
          </a:bodyPr>
          <a:lstStyle/>
          <a:p>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監視カメラの設置が不可能なトイレやパウダールームに、アナウンス放送を流すことで</a:t>
            </a:r>
            <a:endParaRPr lang="en-US" altLang="ja-JP"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マナー</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違反や迷惑</a:t>
            </a:r>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行為の抑制や啓蒙につなげます。</a:t>
            </a:r>
            <a:endParaRPr kumimoji="1" lang="ja-JP" altLang="en-US"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33335" y="2043147"/>
            <a:ext cx="4616068" cy="369332"/>
          </a:xfrm>
          <a:prstGeom prst="rect">
            <a:avLst/>
          </a:prstGeom>
          <a:solidFill>
            <a:schemeClr val="accent2">
              <a:lumMod val="75000"/>
            </a:schemeClr>
          </a:solidFill>
        </p:spPr>
        <p:txBody>
          <a:bodyPr wrap="square" rtlCol="0">
            <a:spAutoFit/>
          </a:bodyPr>
          <a:lstStyle/>
          <a:p>
            <a:pPr algn="ctr"/>
            <a:r>
              <a:rPr kumimoji="1"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トイレが抱えるマナー違反・迷惑行為</a:t>
            </a:r>
            <a:endParaRPr kumimoji="1"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33335" y="2847429"/>
            <a:ext cx="4616068" cy="4062651"/>
          </a:xfrm>
          <a:prstGeom prst="rect">
            <a:avLst/>
          </a:prstGeom>
        </p:spPr>
        <p:txBody>
          <a:bodyPr wrap="square">
            <a:spAutoFit/>
          </a:bodyPr>
          <a:lstStyle/>
          <a:p>
            <a:pPr marL="285750" indent="-285750">
              <a:lnSpc>
                <a:spcPct val="150000"/>
              </a:lnSpc>
              <a:buFont typeface="Wingdings" panose="05000000000000000000" pitchFamily="2" charset="2"/>
              <a:buChar char="ü"/>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トイレットペーパー</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散らかす、持ってかえる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50000"/>
              </a:lnSpc>
              <a:buFont typeface="Wingdings" panose="05000000000000000000" pitchFamily="2" charset="2"/>
              <a:buChar char="ü"/>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洗面</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台で長々とメイクを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50000"/>
              </a:lnSpc>
              <a:buFont typeface="Wingdings" panose="05000000000000000000" pitchFamily="2" charset="2"/>
              <a:buChar char="ü"/>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混んで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いるのに、トイレの中で寝たりメールしたり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50000"/>
              </a:lnSpc>
              <a:buFont typeface="Wingdings" panose="05000000000000000000" pitchFamily="2" charset="2"/>
              <a:buChar char="ü"/>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トイレ内の喫煙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50000"/>
              </a:lnSpc>
              <a:buFont typeface="Wingdings" panose="05000000000000000000" pitchFamily="2" charset="2"/>
              <a:buChar char="ü"/>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多目的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トイレ</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533400" lvl="1" indent="-177800">
              <a:lnSpc>
                <a:spcPct val="150000"/>
              </a:lnSpc>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長時間専有し、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車いす使用者</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が利用できない。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533400" lvl="1" indent="-177800">
              <a:lnSpc>
                <a:spcPct val="150000"/>
              </a:lnSpc>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おむつ替え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シート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が出しっぱなしで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出入りできない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50000"/>
              </a:lnSpc>
              <a:buFont typeface="Wingdings" panose="05000000000000000000" pitchFamily="2" charset="2"/>
              <a:buChar char="ü"/>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注射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針の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廃棄（感染症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にかかる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リスク）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base">
              <a:lnSpc>
                <a:spcPct val="150000"/>
              </a:lnSpc>
              <a:spcBef>
                <a:spcPct val="0"/>
              </a:spcBef>
              <a:spcAft>
                <a:spcPct val="0"/>
              </a:spcAft>
              <a:buFont typeface="Wingdings" panose="05000000000000000000" pitchFamily="2" charset="2"/>
              <a:buChar char="ü"/>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火災探知機の作動</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50000"/>
              </a:lnSpc>
              <a:spcBef>
                <a:spcPct val="0"/>
              </a:spcBef>
              <a:spcAft>
                <a:spcPct val="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まつげカール器を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ライターで温め化粧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直し</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50000"/>
              </a:lnSpc>
              <a:spcBef>
                <a:spcPct val="0"/>
              </a:spcBef>
              <a:spcAft>
                <a:spcPct val="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291510" y="2762641"/>
            <a:ext cx="4592658" cy="3970318"/>
          </a:xfrm>
          <a:prstGeom prst="rect">
            <a:avLst/>
          </a:prstGeom>
        </p:spPr>
        <p:txBody>
          <a:bodyPr wrap="square">
            <a:spAutoFit/>
          </a:bodyPr>
          <a:lstStyle/>
          <a:p>
            <a:pPr marL="95250" indent="-95250">
              <a:lnSpc>
                <a:spcPct val="150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・「いつもきれいにご使用頂き、ありがとうございます。」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「多く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の方が使うので、譲り合ってきれいに使いましょう</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「清潔なトイレ環境維持にご協力をお願い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致します。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「トイレ内は禁煙となっております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「火災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報知器が反応しますので、ライターなど火の出るもののご使用は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おやめ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ください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「トイレ内</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での着替え・飲食など（の長時間使用）は他の方へのご迷惑となりますので、おやめください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「迷惑行為が多発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しているため、スタッフ、</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警備員および警察官による巡回を強化しております。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「注射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針（などの危険物）を捨てないでください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50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「トイレットペーパー</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は持ち帰らないでください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291509" y="2043147"/>
            <a:ext cx="4616068" cy="369332"/>
          </a:xfrm>
          <a:prstGeom prst="rect">
            <a:avLst/>
          </a:prstGeom>
          <a:solidFill>
            <a:schemeClr val="accent2"/>
          </a:solidFill>
        </p:spPr>
        <p:txBody>
          <a:bodyPr wrap="square" rtlCol="0">
            <a:spAutoFit/>
          </a:bodyPr>
          <a:lstStyle/>
          <a:p>
            <a:pPr algn="ctr"/>
            <a:r>
              <a:rPr kumimoji="1"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注意喚起アナウンス例</a:t>
            </a:r>
            <a:endParaRPr kumimoji="1"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0468949"/>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5147" y="80513"/>
            <a:ext cx="7916634" cy="525088"/>
          </a:xfrm>
        </p:spPr>
        <p:txBody>
          <a:bodyPr/>
          <a:lstStyle/>
          <a:p>
            <a:r>
              <a:rPr lang="ja-JP" altLang="en-US" sz="1800" dirty="0"/>
              <a:t>商業</a:t>
            </a:r>
            <a:r>
              <a:rPr lang="ja-JP" altLang="en-US" sz="1800" dirty="0" smtClean="0"/>
              <a:t>施設向け多言語放送サービス</a:t>
            </a:r>
            <a:r>
              <a:rPr lang="ja-JP" altLang="en-US" dirty="0"/>
              <a:t>　「</a:t>
            </a:r>
            <a:r>
              <a:rPr lang="en-US" altLang="ja-JP" dirty="0"/>
              <a:t>USEN</a:t>
            </a:r>
            <a:r>
              <a:rPr lang="ja-JP" altLang="en-US" dirty="0"/>
              <a:t>おもてなしキャスト</a:t>
            </a:r>
            <a:r>
              <a:rPr lang="ja-JP" altLang="en-US" dirty="0" smtClean="0"/>
              <a:t>」①</a:t>
            </a:r>
            <a:endParaRPr kumimoji="1" lang="ja-JP" altLang="en-US" dirty="0"/>
          </a:p>
        </p:txBody>
      </p:sp>
      <p:sp>
        <p:nvSpPr>
          <p:cNvPr id="9" name="テキスト ボックス 8"/>
          <p:cNvSpPr txBox="1"/>
          <p:nvPr/>
        </p:nvSpPr>
        <p:spPr>
          <a:xfrm>
            <a:off x="397407" y="5580831"/>
            <a:ext cx="4474302" cy="1323439"/>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rPr>
              <a:t>●やさしい日本語でわかりやすく的確なアナウンス</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●避難誘導、緊急時に使用するフレーズを標準搭載</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●プロのナレーターが話す</a:t>
            </a:r>
            <a:r>
              <a:rPr lang="en-US" altLang="ja-JP" sz="1600" dirty="0" smtClean="0">
                <a:latin typeface="Meiryo UI" panose="020B0604030504040204" pitchFamily="50" charset="-128"/>
                <a:ea typeface="Meiryo UI" panose="020B0604030504040204" pitchFamily="50" charset="-128"/>
              </a:rPr>
              <a:t>4</a:t>
            </a:r>
            <a:r>
              <a:rPr lang="ja-JP" altLang="en-US" sz="1600" dirty="0" smtClean="0">
                <a:latin typeface="Meiryo UI" panose="020B0604030504040204" pitchFamily="50" charset="-128"/>
                <a:ea typeface="Meiryo UI" panose="020B0604030504040204" pitchFamily="50" charset="-128"/>
              </a:rPr>
              <a:t>言語</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（日本語、英語、中国語、韓国語）のアナウンス</a:t>
            </a:r>
            <a:endParaRPr lang="en-US" altLang="ja-JP" sz="1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●どれだけ使っても安心の定額制</a:t>
            </a:r>
            <a:endParaRPr kumimoji="1" lang="ja-JP" altLang="en-US" sz="16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407" y="3037620"/>
            <a:ext cx="4579472" cy="2227999"/>
          </a:xfrm>
          <a:prstGeom prst="rect">
            <a:avLst/>
          </a:prstGeom>
        </p:spPr>
      </p:pic>
      <p:sp>
        <p:nvSpPr>
          <p:cNvPr id="11" name="テキスト ボックス 10"/>
          <p:cNvSpPr txBox="1"/>
          <p:nvPr/>
        </p:nvSpPr>
        <p:spPr>
          <a:xfrm>
            <a:off x="333335" y="2043147"/>
            <a:ext cx="4616068" cy="369332"/>
          </a:xfrm>
          <a:prstGeom prst="rect">
            <a:avLst/>
          </a:prstGeom>
          <a:solidFill>
            <a:srgbClr val="002060"/>
          </a:solidFill>
        </p:spPr>
        <p:txBody>
          <a:bodyPr wrap="square" rtlCol="0">
            <a:spAutoFit/>
          </a:bodyPr>
          <a:lstStyle/>
          <a:p>
            <a:pPr algn="ctr"/>
            <a:r>
              <a:rPr kumimoji="1"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災害時の補足アナウンスを多言語化</a:t>
            </a:r>
            <a:endParaRPr kumimoji="1"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291509" y="2043147"/>
            <a:ext cx="4616068" cy="369332"/>
          </a:xfrm>
          <a:prstGeom prst="rect">
            <a:avLst/>
          </a:prstGeom>
          <a:solidFill>
            <a:srgbClr val="00B0F0"/>
          </a:solidFill>
        </p:spPr>
        <p:txBody>
          <a:bodyPr wrap="square" rtlCol="0">
            <a:spAutoFit/>
          </a:bodyPr>
          <a:lstStyle/>
          <a:p>
            <a:pPr algn="ctr"/>
            <a:r>
              <a:rPr kumimoji="1"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インフォメーションのアナウンスを多言語化</a:t>
            </a:r>
            <a:endParaRPr kumimoji="1"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648618" y="900311"/>
            <a:ext cx="8857332" cy="707886"/>
          </a:xfrm>
          <a:prstGeom prst="rect">
            <a:avLst/>
          </a:prstGeom>
          <a:noFill/>
        </p:spPr>
        <p:txBody>
          <a:bodyPr wrap="square" rtlCol="0">
            <a:spAutoFit/>
          </a:bodyPr>
          <a:lstStyle/>
          <a:p>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災害時のアナウンスやインフォメーションのアナウンスを簡単操作で多言語化</a:t>
            </a:r>
            <a:endParaRPr lang="en-US" altLang="ja-JP"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使用するフレーズを標準搭載しているので導入後すぐに使用頂けます。</a:t>
            </a:r>
            <a:endParaRPr kumimoji="1" lang="ja-JP" altLang="en-US"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a:picLocks noChangeAspect="1"/>
          </p:cNvPicPr>
          <p:nvPr/>
        </p:nvPicPr>
        <p:blipFill>
          <a:blip r:embed="rId3" cstate="email">
            <a:clrChange>
              <a:clrFrom>
                <a:srgbClr val="EDEDEE"/>
              </a:clrFrom>
              <a:clrTo>
                <a:srgbClr val="EDEDEE">
                  <a:alpha val="0"/>
                </a:srgbClr>
              </a:clrTo>
            </a:clrChange>
            <a:extLst>
              <a:ext uri="{28A0092B-C50C-407E-A947-70E740481C1C}">
                <a14:useLocalDpi xmlns:a14="http://schemas.microsoft.com/office/drawing/2010/main"/>
              </a:ext>
            </a:extLst>
          </a:blip>
          <a:stretch>
            <a:fillRect/>
          </a:stretch>
        </p:blipFill>
        <p:spPr>
          <a:xfrm>
            <a:off x="5283727" y="2964182"/>
            <a:ext cx="4595034" cy="2318520"/>
          </a:xfrm>
          <a:prstGeom prst="rect">
            <a:avLst/>
          </a:prstGeom>
        </p:spPr>
      </p:pic>
      <p:sp>
        <p:nvSpPr>
          <p:cNvPr id="19" name="テキスト ボックス 18"/>
          <p:cNvSpPr txBox="1"/>
          <p:nvPr/>
        </p:nvSpPr>
        <p:spPr>
          <a:xfrm>
            <a:off x="5362392" y="5580831"/>
            <a:ext cx="4423006" cy="1323439"/>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rPr>
              <a:t>●簡単操作で多言語アナウンス</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●インフォメーションで使用するフレーズを標準搭載</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●プロのナレーターが話す</a:t>
            </a:r>
            <a:r>
              <a:rPr lang="en-US" altLang="ja-JP" sz="1600" dirty="0" smtClean="0">
                <a:latin typeface="Meiryo UI" panose="020B0604030504040204" pitchFamily="50" charset="-128"/>
                <a:ea typeface="Meiryo UI" panose="020B0604030504040204" pitchFamily="50" charset="-128"/>
              </a:rPr>
              <a:t>4</a:t>
            </a:r>
            <a:r>
              <a:rPr lang="ja-JP" altLang="en-US" sz="1600" dirty="0" smtClean="0">
                <a:latin typeface="Meiryo UI" panose="020B0604030504040204" pitchFamily="50" charset="-128"/>
                <a:ea typeface="Meiryo UI" panose="020B0604030504040204" pitchFamily="50" charset="-128"/>
              </a:rPr>
              <a:t>言語</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（日本語、英語、中国語、韓国語）のアナウンス</a:t>
            </a:r>
            <a:endParaRPr lang="en-US" altLang="ja-JP" sz="1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●どれだけ使っても安心の定額制</a:t>
            </a:r>
            <a:endParaRPr kumimoji="1"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40612787"/>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5147" y="80513"/>
            <a:ext cx="7916634" cy="525088"/>
          </a:xfrm>
        </p:spPr>
        <p:txBody>
          <a:bodyPr/>
          <a:lstStyle/>
          <a:p>
            <a:r>
              <a:rPr lang="ja-JP" altLang="en-US" sz="1800" dirty="0"/>
              <a:t>商業</a:t>
            </a:r>
            <a:r>
              <a:rPr lang="ja-JP" altLang="en-US" sz="1800" dirty="0" smtClean="0"/>
              <a:t>施設向け多言語放送サービス</a:t>
            </a:r>
            <a:r>
              <a:rPr lang="ja-JP" altLang="en-US" dirty="0"/>
              <a:t>　「</a:t>
            </a:r>
            <a:r>
              <a:rPr lang="en-US" altLang="ja-JP" dirty="0"/>
              <a:t>USEN</a:t>
            </a:r>
            <a:r>
              <a:rPr lang="ja-JP" altLang="en-US" dirty="0"/>
              <a:t>おもてなしキャスト</a:t>
            </a:r>
            <a:r>
              <a:rPr lang="ja-JP" altLang="en-US" dirty="0" smtClean="0"/>
              <a:t>」②</a:t>
            </a:r>
            <a:endParaRPr kumimoji="1" lang="ja-JP" altLang="en-US" dirty="0"/>
          </a:p>
        </p:txBody>
      </p:sp>
      <p:sp>
        <p:nvSpPr>
          <p:cNvPr id="11" name="テキスト ボックス 10"/>
          <p:cNvSpPr txBox="1"/>
          <p:nvPr/>
        </p:nvSpPr>
        <p:spPr>
          <a:xfrm>
            <a:off x="216570" y="1188343"/>
            <a:ext cx="4616068" cy="369332"/>
          </a:xfrm>
          <a:prstGeom prst="rect">
            <a:avLst/>
          </a:prstGeom>
          <a:solidFill>
            <a:srgbClr val="002060"/>
          </a:solidFill>
        </p:spPr>
        <p:txBody>
          <a:bodyPr wrap="square" rtlCol="0">
            <a:spAutoFit/>
          </a:bodyPr>
          <a:lstStyle/>
          <a:p>
            <a:pPr algn="ctr"/>
            <a:r>
              <a:rPr kumimoji="1"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防災用アナウンス</a:t>
            </a:r>
            <a:endParaRPr kumimoji="1"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174744" y="1188343"/>
            <a:ext cx="4616068" cy="369332"/>
          </a:xfrm>
          <a:prstGeom prst="rect">
            <a:avLst/>
          </a:prstGeom>
          <a:solidFill>
            <a:srgbClr val="00B0F0"/>
          </a:solidFill>
        </p:spPr>
        <p:txBody>
          <a:bodyPr wrap="square" rtlCol="0">
            <a:spAutoFit/>
          </a:bodyPr>
          <a:lstStyle/>
          <a:p>
            <a:pPr algn="ctr"/>
            <a:r>
              <a:rPr kumimoji="1"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インフォメーション用アナウンス</a:t>
            </a:r>
            <a:endParaRPr kumimoji="1"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384" y="1836415"/>
            <a:ext cx="4738440" cy="3672408"/>
          </a:xfrm>
          <a:prstGeom prst="rect">
            <a:avLst/>
          </a:prstGeo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1518" y="1836415"/>
            <a:ext cx="4762520" cy="3691657"/>
          </a:xfrm>
          <a:prstGeom prst="rect">
            <a:avLst/>
          </a:prstGeom>
        </p:spPr>
      </p:pic>
      <p:sp>
        <p:nvSpPr>
          <p:cNvPr id="13" name="角丸四角形 12"/>
          <p:cNvSpPr/>
          <p:nvPr/>
        </p:nvSpPr>
        <p:spPr>
          <a:xfrm>
            <a:off x="243320" y="5945360"/>
            <a:ext cx="9547492" cy="1365916"/>
          </a:xfrm>
          <a:prstGeom prst="roundRect">
            <a:avLst>
              <a:gd name="adj" fmla="val 5036"/>
            </a:avLst>
          </a:prstGeom>
          <a:solidFill>
            <a:srgbClr val="035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5710" y="6164415"/>
            <a:ext cx="1259423" cy="851542"/>
          </a:xfrm>
          <a:prstGeom prst="rect">
            <a:avLst/>
          </a:prstGeom>
        </p:spPr>
      </p:pic>
      <p:pic>
        <p:nvPicPr>
          <p:cNvPr id="15" name="図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7765" y="6189282"/>
            <a:ext cx="1259423" cy="858697"/>
          </a:xfrm>
          <a:prstGeom prst="rect">
            <a:avLst/>
          </a:prstGeom>
        </p:spPr>
      </p:pic>
      <p:pic>
        <p:nvPicPr>
          <p:cNvPr id="20" name="図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75545" y="6203593"/>
            <a:ext cx="1259423" cy="844386"/>
          </a:xfrm>
          <a:prstGeom prst="rect">
            <a:avLst/>
          </a:prstGeom>
        </p:spPr>
      </p:pic>
      <p:pic>
        <p:nvPicPr>
          <p:cNvPr id="21" name="図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88645" y="6203593"/>
            <a:ext cx="1259423" cy="853846"/>
          </a:xfrm>
          <a:prstGeom prst="rect">
            <a:avLst/>
          </a:prstGeom>
        </p:spPr>
      </p:pic>
      <p:sp>
        <p:nvSpPr>
          <p:cNvPr id="22" name="テキスト ボックス 21"/>
          <p:cNvSpPr txBox="1"/>
          <p:nvPr/>
        </p:nvSpPr>
        <p:spPr>
          <a:xfrm>
            <a:off x="1191011" y="6975100"/>
            <a:ext cx="723275" cy="307777"/>
          </a:xfrm>
          <a:prstGeom prst="rect">
            <a:avLst/>
          </a:prstGeom>
          <a:noFill/>
        </p:spPr>
        <p:txBody>
          <a:bodyPr wrap="none" rtlCol="0">
            <a:spAutoFit/>
          </a:bodyPr>
          <a:lstStyle/>
          <a:p>
            <a:r>
              <a:rPr kumimoji="1" lang="ja-JP" altLang="en-US" sz="1400" b="1" dirty="0" smtClean="0">
                <a:solidFill>
                  <a:schemeClr val="bg1"/>
                </a:solidFill>
                <a:latin typeface="+mn-ea"/>
                <a:ea typeface="+mn-ea"/>
              </a:rPr>
              <a:t>日本語</a:t>
            </a:r>
            <a:endParaRPr kumimoji="1" lang="ja-JP" altLang="en-US" sz="1400" b="1" dirty="0">
              <a:solidFill>
                <a:schemeClr val="bg1"/>
              </a:solidFill>
              <a:latin typeface="+mn-ea"/>
              <a:ea typeface="+mn-ea"/>
            </a:endParaRPr>
          </a:p>
        </p:txBody>
      </p:sp>
      <p:sp>
        <p:nvSpPr>
          <p:cNvPr id="23" name="テキスト ボックス 22"/>
          <p:cNvSpPr txBox="1"/>
          <p:nvPr/>
        </p:nvSpPr>
        <p:spPr>
          <a:xfrm>
            <a:off x="3236279" y="7015922"/>
            <a:ext cx="723275" cy="307777"/>
          </a:xfrm>
          <a:prstGeom prst="rect">
            <a:avLst/>
          </a:prstGeom>
          <a:noFill/>
        </p:spPr>
        <p:txBody>
          <a:bodyPr wrap="none" rtlCol="0">
            <a:spAutoFit/>
          </a:bodyPr>
          <a:lstStyle/>
          <a:p>
            <a:r>
              <a:rPr kumimoji="1" lang="ja-JP" altLang="en-US" sz="1400" b="1" dirty="0" smtClean="0">
                <a:solidFill>
                  <a:schemeClr val="bg1"/>
                </a:solidFill>
                <a:latin typeface="+mn-ea"/>
                <a:ea typeface="+mn-ea"/>
              </a:rPr>
              <a:t>英　語</a:t>
            </a:r>
            <a:endParaRPr kumimoji="1" lang="ja-JP" altLang="en-US" sz="1400" b="1" dirty="0">
              <a:solidFill>
                <a:schemeClr val="bg1"/>
              </a:solidFill>
              <a:latin typeface="+mn-ea"/>
              <a:ea typeface="+mn-ea"/>
            </a:endParaRPr>
          </a:p>
        </p:txBody>
      </p:sp>
      <p:sp>
        <p:nvSpPr>
          <p:cNvPr id="24" name="テキスト ボックス 23"/>
          <p:cNvSpPr txBox="1"/>
          <p:nvPr/>
        </p:nvSpPr>
        <p:spPr>
          <a:xfrm>
            <a:off x="5943112" y="7016151"/>
            <a:ext cx="723275" cy="307777"/>
          </a:xfrm>
          <a:prstGeom prst="rect">
            <a:avLst/>
          </a:prstGeom>
          <a:noFill/>
        </p:spPr>
        <p:txBody>
          <a:bodyPr wrap="none" rtlCol="0">
            <a:spAutoFit/>
          </a:bodyPr>
          <a:lstStyle/>
          <a:p>
            <a:r>
              <a:rPr kumimoji="1" lang="ja-JP" altLang="en-US" sz="1400" b="1" dirty="0" smtClean="0">
                <a:solidFill>
                  <a:schemeClr val="bg1"/>
                </a:solidFill>
                <a:latin typeface="+mn-ea"/>
                <a:ea typeface="+mn-ea"/>
              </a:rPr>
              <a:t>中国語</a:t>
            </a:r>
            <a:endParaRPr kumimoji="1" lang="ja-JP" altLang="en-US" sz="1400" b="1" dirty="0">
              <a:solidFill>
                <a:schemeClr val="bg1"/>
              </a:solidFill>
              <a:latin typeface="+mn-ea"/>
              <a:ea typeface="+mn-ea"/>
            </a:endParaRPr>
          </a:p>
        </p:txBody>
      </p:sp>
      <p:sp>
        <p:nvSpPr>
          <p:cNvPr id="25" name="テキスト ボックス 24"/>
          <p:cNvSpPr txBox="1"/>
          <p:nvPr/>
        </p:nvSpPr>
        <p:spPr>
          <a:xfrm>
            <a:off x="8267665" y="7025076"/>
            <a:ext cx="723275" cy="307777"/>
          </a:xfrm>
          <a:prstGeom prst="rect">
            <a:avLst/>
          </a:prstGeom>
          <a:noFill/>
        </p:spPr>
        <p:txBody>
          <a:bodyPr wrap="none" rtlCol="0">
            <a:spAutoFit/>
          </a:bodyPr>
          <a:lstStyle/>
          <a:p>
            <a:r>
              <a:rPr kumimoji="1" lang="ja-JP" altLang="en-US" sz="1400" b="1" dirty="0" smtClean="0">
                <a:solidFill>
                  <a:schemeClr val="bg1"/>
                </a:solidFill>
                <a:latin typeface="+mn-ea"/>
                <a:ea typeface="+mn-ea"/>
              </a:rPr>
              <a:t>韓国語</a:t>
            </a:r>
            <a:endParaRPr kumimoji="1" lang="ja-JP" altLang="en-US" sz="1400" b="1" dirty="0">
              <a:solidFill>
                <a:schemeClr val="bg1"/>
              </a:solidFill>
              <a:latin typeface="+mn-ea"/>
              <a:ea typeface="+mn-ea"/>
            </a:endParaRPr>
          </a:p>
        </p:txBody>
      </p:sp>
      <p:sp>
        <p:nvSpPr>
          <p:cNvPr id="26" name="テキスト ボックス 25"/>
          <p:cNvSpPr txBox="1"/>
          <p:nvPr/>
        </p:nvSpPr>
        <p:spPr>
          <a:xfrm>
            <a:off x="4443665" y="5913501"/>
            <a:ext cx="1005403" cy="338554"/>
          </a:xfrm>
          <a:prstGeom prst="rect">
            <a:avLst/>
          </a:prstGeom>
          <a:noFill/>
        </p:spPr>
        <p:txBody>
          <a:bodyPr wrap="none" rtlCol="0">
            <a:spAutoFit/>
          </a:bodyPr>
          <a:lstStyle/>
          <a:p>
            <a:r>
              <a:rPr kumimoji="1" lang="ja-JP" altLang="en-US" sz="1600" b="1" dirty="0" smtClean="0">
                <a:solidFill>
                  <a:schemeClr val="bg1"/>
                </a:solidFill>
                <a:latin typeface="+mn-ea"/>
                <a:ea typeface="+mn-ea"/>
              </a:rPr>
              <a:t>放送音声</a:t>
            </a:r>
            <a:endParaRPr kumimoji="1" lang="ja-JP" altLang="en-US" sz="1600" b="1" dirty="0">
              <a:solidFill>
                <a:schemeClr val="bg1"/>
              </a:solidFill>
              <a:latin typeface="+mn-ea"/>
              <a:ea typeface="+mn-ea"/>
            </a:endParaRPr>
          </a:p>
        </p:txBody>
      </p:sp>
      <p:sp>
        <p:nvSpPr>
          <p:cNvPr id="27" name="二等辺三角形 26"/>
          <p:cNvSpPr/>
          <p:nvPr/>
        </p:nvSpPr>
        <p:spPr>
          <a:xfrm rot="10800000">
            <a:off x="7140739" y="5599974"/>
            <a:ext cx="684078" cy="273482"/>
          </a:xfrm>
          <a:prstGeom prst="triangle">
            <a:avLst/>
          </a:prstGeom>
          <a:solidFill>
            <a:srgbClr val="035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10800000">
            <a:off x="2135458" y="5580819"/>
            <a:ext cx="684078" cy="273482"/>
          </a:xfrm>
          <a:prstGeom prst="triangle">
            <a:avLst/>
          </a:prstGeom>
          <a:solidFill>
            <a:srgbClr val="035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720445"/>
      </p:ext>
    </p:extLst>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1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標準デザイン">
      <a:majorFont>
        <a:latin typeface="HGP創英角ｺﾞｼｯｸUB"/>
        <a:ea typeface="HGP創英角ｺﾞｼｯｸUB"/>
        <a:cs typeface=""/>
      </a:majorFont>
      <a:minorFont>
        <a:latin typeface="HGP創英角ｺﾞｼｯｸUB"/>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3541</Words>
  <Application>Microsoft Office PowerPoint</Application>
  <PresentationFormat>ユーザー設定</PresentationFormat>
  <Paragraphs>468</Paragraphs>
  <Slides>27</Slides>
  <Notes>11</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27</vt:i4>
      </vt:variant>
    </vt:vector>
  </HeadingPairs>
  <TitlesOfParts>
    <vt:vector size="41" baseType="lpstr">
      <vt:lpstr>ＭＳ Ｐゴシック</vt:lpstr>
      <vt:lpstr>Calibri</vt:lpstr>
      <vt:lpstr>Wingdings</vt:lpstr>
      <vt:lpstr>Leelawadee UI</vt:lpstr>
      <vt:lpstr>メイリオ</vt:lpstr>
      <vt:lpstr>Meiryo UI</vt:lpstr>
      <vt:lpstr>Times New Roman</vt:lpstr>
      <vt:lpstr>Arial</vt:lpstr>
      <vt:lpstr>HGP創英角ｺﾞｼｯｸUB</vt:lpstr>
      <vt:lpstr>ヒラギノ角ゴ ProN W6</vt:lpstr>
      <vt:lpstr>HG丸ｺﾞｼｯｸM-PRO</vt:lpstr>
      <vt:lpstr>Calibri Light</vt:lpstr>
      <vt:lpstr>1_標準デザイン</vt:lpstr>
      <vt:lpstr>1_デザインの設定</vt:lpstr>
      <vt:lpstr>商業施設向けサービスのご案内</vt:lpstr>
      <vt:lpstr>サービスラインナップ</vt:lpstr>
      <vt:lpstr>企業専用オリジナルＢＧＭ </vt:lpstr>
      <vt:lpstr>オリジナルＢＧＭ事例 ①　[有楽町マルイ]</vt:lpstr>
      <vt:lpstr>オリジナルＢＧＭ事例 ②　[東京スカイツリー]</vt:lpstr>
      <vt:lpstr>オリジナルＢＧＭ事例 ③　[あべのハルカス]</vt:lpstr>
      <vt:lpstr>　トイレやパウダールームでの注意喚起アナウンス</vt:lpstr>
      <vt:lpstr>商業施設向け多言語放送サービス　「USENおもてなしキャスト」①</vt:lpstr>
      <vt:lpstr>商業施設向け多言語放送サービス　「USENおもてなしキャスト」②</vt:lpstr>
      <vt:lpstr>フリーWi-Fi構築サービス　「USEN SPOT」 </vt:lpstr>
      <vt:lpstr>フリーWi-Fiサービス導入事例</vt:lpstr>
      <vt:lpstr>料理人の顔が見えるグルメサイト　「ヒトサラ」　</vt:lpstr>
      <vt:lpstr>商業施設における　「ヒトサラ」導入事例 ①　</vt:lpstr>
      <vt:lpstr>商業施設における　「ヒトサラ」導入事例 ②　</vt:lpstr>
      <vt:lpstr>商業施設における　「ヒトサラ」導入事例 ②　</vt:lpstr>
      <vt:lpstr>店舗公式アプリ作成サービス　「UPLink」</vt:lpstr>
      <vt:lpstr>　「UPLink」　導入事例</vt:lpstr>
      <vt:lpstr>「香り」マーケティング </vt:lpstr>
      <vt:lpstr>「香り」マーケティング事例 ①　[グランツリー武蔵小杉]</vt:lpstr>
      <vt:lpstr>「香り」マーケティング事例 ②　[セブンパーク アリオ 柏]</vt:lpstr>
      <vt:lpstr>PowerPoint プレゼンテーション</vt:lpstr>
      <vt:lpstr>電気料金低減</vt:lpstr>
      <vt:lpstr>企業包括保険（損害保険） </vt:lpstr>
      <vt:lpstr>保険料の削減事例</vt:lpstr>
      <vt:lpstr>USEN Corporate Profille</vt:lpstr>
      <vt:lpstr>USEN Corporate Profille</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2008-11-17T05:18:55Z</dcterms:created>
  <dcterms:modified xsi:type="dcterms:W3CDTF">2019-05-20T02:49:39Z</dcterms:modified>
</cp:coreProperties>
</file>