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256" r:id="rId3"/>
    <p:sldId id="276" r:id="rId4"/>
    <p:sldId id="277" r:id="rId5"/>
    <p:sldId id="278" r:id="rId6"/>
    <p:sldId id="296" r:id="rId7"/>
    <p:sldId id="297" r:id="rId8"/>
    <p:sldId id="298" r:id="rId9"/>
    <p:sldId id="299" r:id="rId10"/>
    <p:sldId id="289" r:id="rId11"/>
    <p:sldId id="291" r:id="rId12"/>
    <p:sldId id="279" r:id="rId13"/>
    <p:sldId id="280" r:id="rId14"/>
  </p:sldIdLst>
  <p:sldSz cx="9144000" cy="6858000" type="screen4x3"/>
  <p:notesSz cx="6735763" cy="9866313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7F35"/>
    <a:srgbClr val="FDA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75" autoAdjust="0"/>
    <p:restoredTop sz="94660"/>
  </p:normalViewPr>
  <p:slideViewPr>
    <p:cSldViewPr>
      <p:cViewPr varScale="1">
        <p:scale>
          <a:sx n="100" d="100"/>
          <a:sy n="100" d="100"/>
        </p:scale>
        <p:origin x="624" y="7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/>
          <a:lstStyle/>
          <a:p>
            <a:endParaRPr kumimoji="1" lang="ja-JP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/>
          <a:lstStyle/>
          <a:p>
            <a:fld id="{A7959C71-B73A-49FF-9308-B24F710812B5}" type="datetimeFigureOut">
              <a:rPr kumimoji="1" lang="en-US" altLang="ja-JP" smtClean="0"/>
              <a:pPr/>
              <a:t>12/28/2018</a:t>
            </a:fld>
            <a:endParaRPr kumimoji="1" lang="ja-JP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/>
          <a:lstStyle/>
          <a:p>
            <a:endParaRPr kumimoji="1" lang="ja-JP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/>
          <a:lstStyle/>
          <a:p>
            <a:fld id="{D6790D8E-0C56-4F61-9B17-7A387442778A}" type="slidenum">
              <a:rPr kumimoji="1" lang="ja-JP" smtClean="0"/>
              <a:pPr/>
              <a:t>‹#›</a:t>
            </a:fld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409923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/>
          <a:lstStyle/>
          <a:p>
            <a:endParaRPr kumimoji="1" lang="ja-JP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/>
          <a:lstStyle/>
          <a:p>
            <a:fld id="{5468FC2B-D455-4AC4-9C5E-9317124768F4}" type="datetimeFigureOut">
              <a:pPr/>
              <a:t>2018/12/28</a:t>
            </a:fld>
            <a:endParaRPr kumimoji="1" lang="ja-JP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kumimoji="1" lang="ja-JP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kumimoji="1" lang="ja-JP"/>
              <a:t>マスタ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/>
          <a:lstStyle/>
          <a:p>
            <a:endParaRPr kumimoji="1" lang="ja-JP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/>
          <a:lstStyle/>
          <a:p>
            <a:fld id="{1399807D-D128-4837-BF84-5EA633F317AE}" type="slidenum"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13491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kumimoji="1" lang="en-US" altLang="ja-JP" smtClean="0"/>
              <a:pPr/>
              <a:t>12/28/2018</a:t>
            </a:fld>
            <a:endParaRPr kumimoji="1" lang="ja-JP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kumimoji="1" lang="ja-JP" smtClean="0"/>
              <a:pPr/>
              <a:t>1</a:t>
            </a:fld>
            <a:endParaRPr kumimoji="1" lang="ja-JP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404177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kumimoji="1" lang="en-US" altLang="ja-JP" smtClean="0"/>
              <a:pPr/>
              <a:t>12/28/2018</a:t>
            </a:fld>
            <a:endParaRPr kumimoji="1" lang="ja-JP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kumimoji="1" lang="en-US" altLang="ja-JP" smtClean="0"/>
              <a:pPr/>
              <a:t>2</a:t>
            </a:fld>
            <a:endParaRPr kumimoji="1" lang="ja-JP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2141031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047406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FE2EB0AC-ABD0-46C8-9C41-6C4A2A75FA35}" type="datetime1">
              <a:rPr kumimoji="1" lang="ja-JP" altLang="en-US" smtClean="0">
                <a:solidFill>
                  <a:srgbClr val="FFFFFF"/>
                </a:solidFill>
              </a:rPr>
              <a:t>2018/12/28</a:t>
            </a:fld>
            <a:endParaRPr kumimoji="1" lang="ja-JP" sz="2000">
              <a:solidFill>
                <a:srgbClr val="FFFFFF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771800" y="6348698"/>
            <a:ext cx="2057400" cy="365125"/>
          </a:xfrm>
        </p:spPr>
        <p:txBody>
          <a:bodyPr/>
          <a:lstStyle/>
          <a:p>
            <a:fld id="{8F82E0A0-C266-4798-8C8F-B9F91E9DA37E}" type="slidenum">
              <a:rPr kumimoji="1" lang="ja-JP" smtClean="0">
                <a:solidFill>
                  <a:schemeClr val="tx2"/>
                </a:solidFill>
              </a:rPr>
              <a:pPr/>
              <a:t>‹#›</a:t>
            </a:fld>
            <a:endParaRPr kumimoji="1" lang="ja-JP">
              <a:solidFill>
                <a:schemeClr val="tx2"/>
              </a:solidFill>
            </a:endParaRPr>
          </a:p>
        </p:txBody>
      </p:sp>
      <p:sp>
        <p:nvSpPr>
          <p:cNvPr id="7" name="Line 1"/>
          <p:cNvSpPr>
            <a:spLocks noChangeShapeType="1"/>
          </p:cNvSpPr>
          <p:nvPr userDrawn="1"/>
        </p:nvSpPr>
        <p:spPr bwMode="auto">
          <a:xfrm rot="10800000" flipH="1" flipV="1">
            <a:off x="1737364" y="3169769"/>
            <a:ext cx="5772150" cy="1"/>
          </a:xfrm>
          <a:prstGeom prst="line">
            <a:avLst/>
          </a:prstGeom>
          <a:noFill/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25400" dist="25400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/>
            <a:endParaRPr kumimoji="0" lang="ja-JP" altLang="en-US" sz="3800">
              <a:solidFill>
                <a:srgbClr val="000000"/>
              </a:solidFill>
              <a:latin typeface="ヒラギノ角ゴ Pro W3" charset="0"/>
              <a:sym typeface="ヒラギノ角ゴ Pro W3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2442" y="102870"/>
            <a:ext cx="892968" cy="37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468" y="5234223"/>
            <a:ext cx="2497676" cy="12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97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58008" y="108532"/>
            <a:ext cx="6103590" cy="491106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803253"/>
            <a:ext cx="7886700" cy="537371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4FC-6F60-4220-B35A-30C61ADC53BB}" type="datetime1">
              <a:rPr lang="ja-JP" altLang="en-US" smtClean="0"/>
              <a:t>2018/12/28</a:t>
            </a:fld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724514" y="6356351"/>
            <a:ext cx="2057400" cy="365125"/>
          </a:xfrm>
        </p:spPr>
        <p:txBody>
          <a:bodyPr/>
          <a:lstStyle/>
          <a:p>
            <a:fld id="{A3F7CB7D-F184-43C7-B6FD-03D728E1BBFF}" type="slidenum">
              <a:rPr kumimoji="1" lang="ja-JP" smtClean="0">
                <a:solidFill>
                  <a:srgbClr val="FFFFFF"/>
                </a:solidFill>
              </a:rPr>
              <a:pPr/>
              <a:t>‹#›</a:t>
            </a:fld>
            <a:endParaRPr kumimoji="1" lang="ja-JP">
              <a:solidFill>
                <a:srgbClr val="FFFF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2442" y="102870"/>
            <a:ext cx="892968" cy="37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1"/>
          <p:cNvSpPr>
            <a:spLocks noChangeShapeType="1"/>
          </p:cNvSpPr>
          <p:nvPr userDrawn="1"/>
        </p:nvSpPr>
        <p:spPr bwMode="auto">
          <a:xfrm rot="10800000" flipH="1">
            <a:off x="557390" y="606470"/>
            <a:ext cx="8438019" cy="794"/>
          </a:xfrm>
          <a:prstGeom prst="line">
            <a:avLst/>
          </a:prstGeom>
          <a:noFill/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22225" dist="12700" dir="2700000" algn="tl" rotWithShape="0">
              <a:schemeClr val="bg2">
                <a:alpha val="76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>
              <a:defRPr/>
            </a:pPr>
            <a:endParaRPr kumimoji="0" lang="ja-JP" altLang="en-US" sz="3800">
              <a:solidFill>
                <a:srgbClr val="000000"/>
              </a:solidFill>
              <a:latin typeface="ヒラギノ角ゴ Pro W3" charset="0"/>
              <a:sym typeface="ヒラギノ角ゴ Pro W3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327"/>
            <a:ext cx="1322512" cy="645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608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65DFC-609A-4F10-9B51-151985BF48DD}" type="datetime1">
              <a:rPr lang="ja-JP" altLang="en-US" smtClean="0"/>
              <a:t>2018/12/28</a:t>
            </a:fld>
            <a:endParaRPr kumimoji="1" lang="ja-JP" sz="1400">
              <a:solidFill>
                <a:schemeClr val="tx2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741364" y="6356350"/>
            <a:ext cx="2057400" cy="365125"/>
          </a:xfrm>
        </p:spPr>
        <p:txBody>
          <a:bodyPr/>
          <a:lstStyle/>
          <a:p>
            <a:pPr algn="ctr"/>
            <a:fld id="{8F82E0A0-C266-4798-8C8F-B9F91E9DA37E}" type="slidenum">
              <a:rPr kumimoji="1" lang="ja-JP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1" lang="ja-JP" sz="1400" b="1" dirty="0">
              <a:solidFill>
                <a:srgbClr val="FFFF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2442" y="102870"/>
            <a:ext cx="892968" cy="37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1"/>
          <p:cNvSpPr>
            <a:spLocks noChangeShapeType="1"/>
          </p:cNvSpPr>
          <p:nvPr userDrawn="1"/>
        </p:nvSpPr>
        <p:spPr bwMode="auto">
          <a:xfrm rot="10800000" flipH="1">
            <a:off x="557390" y="606470"/>
            <a:ext cx="8438019" cy="794"/>
          </a:xfrm>
          <a:prstGeom prst="line">
            <a:avLst/>
          </a:prstGeom>
          <a:noFill/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22225" dist="12700" dir="2700000" algn="tl" rotWithShape="0">
              <a:schemeClr val="bg2">
                <a:alpha val="76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>
              <a:defRPr/>
            </a:pPr>
            <a:endParaRPr kumimoji="0" lang="ja-JP" altLang="en-US" sz="3800">
              <a:solidFill>
                <a:srgbClr val="000000"/>
              </a:solidFill>
              <a:latin typeface="ヒラギノ角ゴ Pro W3" charset="0"/>
              <a:sym typeface="ヒラギノ角ゴ Pro W3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327"/>
            <a:ext cx="1322512" cy="645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688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>
          <a:xfrm>
            <a:off x="1151554" y="31327"/>
            <a:ext cx="7157342" cy="68761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kumimoji="1" lang="ja-JP" dirty="0"/>
              <a:t>マスタ タイトルの書式設定</a:t>
            </a:r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>
          <a:xfrm>
            <a:off x="628650" y="1182407"/>
            <a:ext cx="7886700" cy="499455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967E-B2AE-4540-A0F8-3D8BE97A97BE}" type="datetime1">
              <a:rPr lang="ja-JP" altLang="en-US" smtClean="0"/>
              <a:t>2018/12/28</a:t>
            </a:fld>
            <a:endParaRPr kumimoji="1" lang="ja-JP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>
          <a:xfrm>
            <a:off x="2771800" y="6362702"/>
            <a:ext cx="2057400" cy="365125"/>
          </a:xfrm>
        </p:spPr>
        <p:txBody>
          <a:bodyPr/>
          <a:lstStyle/>
          <a:p>
            <a:fld id="{50935222-B196-4F9B-9AEC-1292459A754A}" type="slidenum">
              <a:pPr/>
              <a:t>‹#›</a:t>
            </a:fld>
            <a:endParaRPr kumimoji="1" lang="ja-JP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2442" y="102870"/>
            <a:ext cx="892968" cy="37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1"/>
          <p:cNvSpPr>
            <a:spLocks noChangeShapeType="1"/>
          </p:cNvSpPr>
          <p:nvPr userDrawn="1"/>
        </p:nvSpPr>
        <p:spPr bwMode="auto">
          <a:xfrm rot="10800000" flipH="1">
            <a:off x="557390" y="606470"/>
            <a:ext cx="8438019" cy="794"/>
          </a:xfrm>
          <a:prstGeom prst="line">
            <a:avLst/>
          </a:prstGeom>
          <a:noFill/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22225" dist="12700" dir="2700000" algn="tl" rotWithShape="0">
              <a:schemeClr val="bg2">
                <a:alpha val="76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>
              <a:defRPr/>
            </a:pPr>
            <a:endParaRPr kumimoji="0" lang="ja-JP" altLang="en-US" sz="3800">
              <a:solidFill>
                <a:srgbClr val="000000"/>
              </a:solidFill>
              <a:latin typeface="ヒラギノ角ゴ Pro W3" charset="0"/>
              <a:sym typeface="ヒラギノ角ゴ Pro W3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327"/>
            <a:ext cx="1322512" cy="645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39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69E99-7EC1-446E-92F0-03912E5D7ADE}" type="datetime1">
              <a:rPr lang="ja-JP" altLang="en-US" smtClean="0"/>
              <a:t>2018/12/28</a:t>
            </a:fld>
            <a:endParaRPr kumimoji="1" lang="ja-JP" sz="1400">
              <a:solidFill>
                <a:schemeClr val="tx2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2D422EB4-2D5E-40D1-85C2-744077283E4F}" type="slidenum">
              <a:rPr kumimoji="1" lang="ja-JP" sz="1400" smtClean="0">
                <a:solidFill>
                  <a:schemeClr val="tx2"/>
                </a:solidFill>
              </a:rPr>
              <a:pPr algn="r"/>
              <a:t>‹#›</a:t>
            </a:fld>
            <a:endParaRPr kumimoji="1" lang="ja-JP" sz="1400" dirty="0">
              <a:solidFill>
                <a:schemeClr val="tx2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8F82E0A0-C266-4798-8C8F-B9F91E9DA37E}" type="slidenum">
              <a:rPr kumimoji="1" lang="ja-JP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1" lang="ja-JP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ikkatsu-kh@usen.co.jp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1143000" y="836712"/>
            <a:ext cx="6858000" cy="2387600"/>
          </a:xfrm>
        </p:spPr>
        <p:txBody>
          <a:bodyPr/>
          <a:lstStyle/>
          <a:p>
            <a:r>
              <a:rPr lang="ja-JP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一括案件の調整手順</a:t>
            </a:r>
            <a:endParaRPr kumimoji="1" 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5148064" y="5085184"/>
            <a:ext cx="345638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 smtClean="0"/>
          </a:p>
          <a:p>
            <a:r>
              <a:rPr lang="ja-JP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endParaRPr lang="ja-JP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317"/>
          <p:cNvSpPr>
            <a:spLocks noChangeArrowheads="1"/>
          </p:cNvSpPr>
          <p:nvPr/>
        </p:nvSpPr>
        <p:spPr bwMode="auto">
          <a:xfrm>
            <a:off x="1524000" y="3657600"/>
            <a:ext cx="7391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ja-JP" dirty="0" smtClean="0">
                <a:latin typeface="ＭＳ Ｐゴシック" panose="020B0600070205080204" pitchFamily="50" charset="-128"/>
              </a:rPr>
              <a:t>Ver.1.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1</a:t>
            </a:r>
          </a:p>
          <a:p>
            <a:pPr algn="r" eaLnBrk="1" hangingPunct="1">
              <a:buFontTx/>
              <a:buNone/>
            </a:pPr>
            <a:r>
              <a:rPr lang="en-US" altLang="ja-JP" sz="20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2018/12/17</a:t>
            </a:r>
            <a:r>
              <a:rPr lang="ja-JP" altLang="en-US" sz="20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作成</a:t>
            </a:r>
            <a:endParaRPr lang="ja-JP" altLang="en-US" sz="2000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r" eaLnBrk="1" hangingPunct="1">
              <a:buFontTx/>
              <a:buNone/>
            </a:pPr>
            <a:r>
              <a:rPr lang="en-US" altLang="ja-JP" sz="20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201/0/0</a:t>
            </a:r>
            <a:r>
              <a:rPr lang="ja-JP" altLang="en-US" sz="20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適用</a:t>
            </a:r>
            <a:endParaRPr lang="ja-JP" altLang="en-US" sz="2000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r" eaLnBrk="1" hangingPunct="1">
              <a:buFontTx/>
              <a:buNone/>
            </a:pPr>
            <a:endParaRPr lang="ja-JP" altLang="en-US" sz="2000" dirty="0">
              <a:latin typeface="ＭＳ Ｐゴシック" panose="020B0600070205080204" pitchFamily="50" charset="-128"/>
            </a:endParaRPr>
          </a:p>
          <a:p>
            <a:pPr algn="r" eaLnBrk="1" hangingPunct="1"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</a:rPr>
              <a:t>事務センター</a:t>
            </a:r>
          </a:p>
          <a:p>
            <a:pPr algn="r" eaLnBrk="1" hangingPunct="1">
              <a:buFontTx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</a:rPr>
              <a:t>法人サポート課</a:t>
            </a:r>
            <a:endParaRPr lang="ja-JP" altLang="en-US" sz="20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2936817" y="6355289"/>
            <a:ext cx="2057400" cy="365125"/>
          </a:xfrm>
        </p:spPr>
        <p:txBody>
          <a:bodyPr/>
          <a:lstStyle/>
          <a:p>
            <a:fld id="{50935222-B196-4F9B-9AEC-1292459A754A}" type="slidenum">
              <a:rPr lang="en-US" altLang="ja-JP" smtClean="0"/>
              <a:pPr/>
              <a:t>10</a:t>
            </a:fld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151554" y="31327"/>
            <a:ext cx="7157342" cy="687610"/>
          </a:xfrm>
        </p:spPr>
        <p:txBody>
          <a:bodyPr>
            <a:normAutofit/>
          </a:bodyPr>
          <a:lstStyle/>
          <a:p>
            <a:r>
              <a:rPr lang="en-US" altLang="ja-JP" sz="2000" dirty="0"/>
              <a:t>USEN SPOT Enterprise</a:t>
            </a:r>
            <a:r>
              <a:rPr lang="ja-JP" altLang="en-US" sz="2000" dirty="0"/>
              <a:t>のスケジュール</a:t>
            </a:r>
            <a:endParaRPr kumimoji="1" lang="ja-JP" altLang="en-US" sz="20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8899"/>
              </p:ext>
            </p:extLst>
          </p:nvPr>
        </p:nvGraphicFramePr>
        <p:xfrm>
          <a:off x="323528" y="1092398"/>
          <a:ext cx="8352928" cy="535791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91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79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9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79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79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7298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１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7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3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契約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9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社内調整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社内打合せ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94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50" b="1" kern="1200" dirty="0" smtClean="0">
                          <a:solidFill>
                            <a:schemeClr val="l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サーバー設定依頼</a:t>
                      </a:r>
                      <a:endParaRPr kumimoji="1" lang="en-US" altLang="ja-JP" sz="1350" b="1" kern="1200" dirty="0" smtClean="0">
                        <a:solidFill>
                          <a:schemeClr val="l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746603"/>
                  </a:ext>
                </a:extLst>
              </a:tr>
              <a:tr h="5059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下見調整と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下見依頼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81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50" b="1" kern="1200" dirty="0" smtClean="0">
                          <a:solidFill>
                            <a:schemeClr val="l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下見実施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下見結果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集約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9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下見結果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報告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4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器材発注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9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工事調整と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工事依頼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2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工事実施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2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完了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ホームベース 6"/>
          <p:cNvSpPr/>
          <p:nvPr/>
        </p:nvSpPr>
        <p:spPr>
          <a:xfrm>
            <a:off x="1698412" y="1867905"/>
            <a:ext cx="350221" cy="442594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分類 7"/>
          <p:cNvSpPr/>
          <p:nvPr/>
        </p:nvSpPr>
        <p:spPr>
          <a:xfrm>
            <a:off x="1403648" y="1423412"/>
            <a:ext cx="262249" cy="349404"/>
          </a:xfrm>
          <a:prstGeom prst="flowChartSor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ホームベース 9"/>
          <p:cNvSpPr/>
          <p:nvPr/>
        </p:nvSpPr>
        <p:spPr>
          <a:xfrm>
            <a:off x="2936817" y="3377040"/>
            <a:ext cx="938509" cy="385961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221828" y="581150"/>
            <a:ext cx="8742660" cy="6876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1600" dirty="0"/>
              <a:t>USEN SPOT Enterprise</a:t>
            </a:r>
            <a:r>
              <a:rPr lang="ja-JP" altLang="en-US" sz="1600" dirty="0"/>
              <a:t>の一括導入スケジュール（</a:t>
            </a:r>
            <a:r>
              <a:rPr lang="en-US" altLang="ja-JP" sz="1600" dirty="0"/>
              <a:t>30</a:t>
            </a:r>
            <a:r>
              <a:rPr lang="ja-JP" altLang="en-US" sz="1600" dirty="0"/>
              <a:t>店舗程度の一括導入プラン）</a:t>
            </a:r>
          </a:p>
        </p:txBody>
      </p:sp>
      <p:sp>
        <p:nvSpPr>
          <p:cNvPr id="13" name="ホームベース 12"/>
          <p:cNvSpPr/>
          <p:nvPr/>
        </p:nvSpPr>
        <p:spPr>
          <a:xfrm>
            <a:off x="1925164" y="2877715"/>
            <a:ext cx="350221" cy="442594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分類 13"/>
          <p:cNvSpPr/>
          <p:nvPr/>
        </p:nvSpPr>
        <p:spPr>
          <a:xfrm>
            <a:off x="2326235" y="2935580"/>
            <a:ext cx="262249" cy="349404"/>
          </a:xfrm>
          <a:prstGeom prst="flowChartSor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ホームベース 14"/>
          <p:cNvSpPr/>
          <p:nvPr/>
        </p:nvSpPr>
        <p:spPr>
          <a:xfrm>
            <a:off x="3923928" y="3861048"/>
            <a:ext cx="644547" cy="385961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: 分類 15"/>
          <p:cNvSpPr/>
          <p:nvPr/>
        </p:nvSpPr>
        <p:spPr>
          <a:xfrm>
            <a:off x="4599100" y="4365104"/>
            <a:ext cx="262249" cy="349404"/>
          </a:xfrm>
          <a:prstGeom prst="flowChartSor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ホームベース 17"/>
          <p:cNvSpPr/>
          <p:nvPr/>
        </p:nvSpPr>
        <p:spPr>
          <a:xfrm>
            <a:off x="4599101" y="5229200"/>
            <a:ext cx="901550" cy="385961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: 分類 18"/>
          <p:cNvSpPr/>
          <p:nvPr/>
        </p:nvSpPr>
        <p:spPr>
          <a:xfrm>
            <a:off x="5533887" y="5239836"/>
            <a:ext cx="262249" cy="349404"/>
          </a:xfrm>
          <a:prstGeom prst="flowChartSor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ホームベース 19"/>
          <p:cNvSpPr/>
          <p:nvPr/>
        </p:nvSpPr>
        <p:spPr>
          <a:xfrm>
            <a:off x="5533887" y="5707335"/>
            <a:ext cx="1414377" cy="385961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: 分類 20"/>
          <p:cNvSpPr/>
          <p:nvPr/>
        </p:nvSpPr>
        <p:spPr>
          <a:xfrm>
            <a:off x="7020272" y="6103932"/>
            <a:ext cx="262249" cy="349404"/>
          </a:xfrm>
          <a:prstGeom prst="flowChartSor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ホームベース 21"/>
          <p:cNvSpPr/>
          <p:nvPr/>
        </p:nvSpPr>
        <p:spPr>
          <a:xfrm>
            <a:off x="1698412" y="2394967"/>
            <a:ext cx="2009492" cy="385961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4797152"/>
            <a:ext cx="286537" cy="37188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4741" y="6514685"/>
            <a:ext cx="3267739" cy="27434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1319" y="6465913"/>
            <a:ext cx="286537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0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案件</a:t>
            </a:r>
            <a:r>
              <a:rPr kumimoji="1" lang="ja-JP" altLang="en-US" dirty="0" smtClean="0"/>
              <a:t>別注意事項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 lang="en-US" altLang="ja-JP" smtClean="0"/>
              <a:pPr/>
              <a:t>11</a:t>
            </a:fld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536" y="620688"/>
            <a:ext cx="8424936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【PRX-5000】</a:t>
            </a: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・放送開始日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・企業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kumimoji="1" lang="ja-JP" altLang="en-US" sz="13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kumimoji="1" lang="ja-JP" altLang="en-US" sz="13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個別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などの決定と共有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・スタッフコール機能などの利用・カットリレー有無</a:t>
            </a:r>
            <a:r>
              <a:rPr kumimoji="1" lang="ja-JP" altLang="en-US" sz="13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3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0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en-US" altLang="ja-JP" sz="13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S’sence</a:t>
            </a:r>
            <a:r>
              <a:rPr kumimoji="1" lang="en-US" altLang="ja-JP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・店舗情報・編成シートの提出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・通信禁止時間の確認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・接続ポートに指定のポートや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NG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ポートがあるか？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・アンプやスイッチング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HUB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が必要な場合の対応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・カットリレー対応が必要な場合の対応はどうするのか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0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【USEN SPOT Enterprise】</a:t>
            </a: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・サーバー設定依頼書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新規の場合は提出から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週間程かかります。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・店舗情報シートの提出（ルーターの個数、親・子の記載、回線種別・タイプ）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包括系契約のみです。また発送から到着迄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日程かかります。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・スイッチング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HUB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が必要な場合の対応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0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監視カメラ</a:t>
            </a:r>
            <a:r>
              <a:rPr kumimoji="1" lang="en-US" altLang="ja-JP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・カメラの設置方法、レコーダーの設定などの技術宛マニュアルの作成依頼（施工管理部へ）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・カメラの取り付け台数や用途（防犯、内引き防止、店内モニター用など）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・図面の入手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0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3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サイネージ</a:t>
            </a:r>
            <a:r>
              <a:rPr kumimoji="1" lang="en-US" altLang="ja-JP" sz="13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en-US" altLang="ja-JP" sz="1300" b="1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・器材の選定・設置方法（壁掛？天吊？平置？）納期・在庫の事前確認。</a:t>
            </a:r>
            <a:endParaRPr kumimoji="1" lang="en-US" altLang="ja-JP" sz="1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0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3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en-US" altLang="ja-JP" sz="13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UNIS</a:t>
            </a:r>
            <a:r>
              <a:rPr kumimoji="1" lang="ja-JP" altLang="en-US" sz="13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変更での注意事項</a:t>
            </a:r>
            <a:r>
              <a:rPr kumimoji="1" lang="en-US" altLang="ja-JP" sz="13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3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kumimoji="1" lang="en-US" altLang="ja-JP" sz="13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UNIS</a:t>
            </a:r>
            <a:r>
              <a:rPr kumimoji="1" lang="ja-JP" altLang="en-US" sz="13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登録完了期限・請求サイクル・前払い金有の場合の返金有無</a:t>
            </a:r>
            <a:endParaRPr kumimoji="1" lang="en-US" altLang="ja-JP" sz="13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3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・新規のご依頼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は一括先請求</a:t>
            </a:r>
            <a:r>
              <a:rPr kumimoji="1" lang="en-US" altLang="ja-JP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CD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の発番が発生致しますので業務</a:t>
            </a:r>
            <a:r>
              <a:rPr kumimoji="1" lang="ja-JP" altLang="en-US" sz="13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依頼</a:t>
            </a:r>
            <a:r>
              <a:rPr kumimoji="1" lang="ja-JP" altLang="en-US" sz="13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連絡票の提出が必要</a:t>
            </a:r>
            <a:r>
              <a:rPr kumimoji="1" lang="ja-JP" altLang="en-US" sz="13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になります。</a:t>
            </a:r>
            <a:endParaRPr kumimoji="1" lang="en-US" altLang="ja-JP" sz="1300" b="1" i="1" u="sng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3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4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困ったときの相談先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 lang="en-US" altLang="ja-JP" smtClean="0"/>
              <a:pPr/>
              <a:t>12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975494"/>
            <a:ext cx="44644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スケジュール調整・一括での施工内容</a:t>
            </a:r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●施工管理部　施工管理課</a:t>
            </a:r>
            <a:endParaRPr kumimoji="1" lang="en-US" altLang="ja-JP" sz="14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03-6823-3650</a:t>
            </a:r>
          </a:p>
          <a:p>
            <a:endParaRPr kumimoji="1" lang="en-US" altLang="ja-JP" sz="16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【PRX-5000】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●事務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　法人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サポート課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奥中さん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編成部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伊藤さん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600" b="1" i="1" u="sng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en-US" altLang="ja-JP" sz="16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S’sence</a:t>
            </a:r>
            <a:r>
              <a:rPr kumimoji="1" lang="ja-JP" alt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</a:t>
            </a:r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●機能について：商品企画部　技術企画課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03-6823-7707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●修理・機器設定について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テクニカルサポート課</a:t>
            </a:r>
            <a:endParaRPr kumimoji="1" lang="ja-JP" altLang="en-US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03-5489-1002 </a:t>
            </a:r>
          </a:p>
          <a:p>
            <a:r>
              <a:rPr kumimoji="1" lang="ja-JP" altLang="en-US" sz="1400" i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●放送内容について：編成部　伊藤さん</a:t>
            </a:r>
            <a:endParaRPr kumimoji="1" lang="en-US" altLang="ja-JP" sz="1400" i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大阪は法人サポート課　奥中さん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600" b="1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【USEN SPOT Enterprise】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●機能について：商品企画部　技術企画課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03-6823-7707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●修理・機器設定に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ついて：テクニカルサポート課</a:t>
            </a:r>
            <a:endParaRPr kumimoji="1" lang="ja-JP" altLang="en-US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03-5489-1002 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大阪は法人サポート課　奥中さん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99992" y="980728"/>
            <a:ext cx="44644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監視</a:t>
            </a:r>
            <a:r>
              <a:rPr kumimoji="1" lang="ja-JP" alt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カメラ</a:t>
            </a:r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】※</a:t>
            </a:r>
            <a:r>
              <a:rPr kumimoji="1" lang="en-US" altLang="ja-JP" sz="16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safie</a:t>
            </a:r>
            <a:r>
              <a:rPr kumimoji="1" lang="ja-JP" alt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も含む</a:t>
            </a:r>
            <a:endParaRPr kumimoji="1" lang="en-US" altLang="ja-JP" sz="1600" b="1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●機能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ついて：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商品企画部　技術企画課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03-6823-7707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●修理・機器設定に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テクニカルサポート課</a:t>
            </a:r>
            <a:endParaRPr kumimoji="1" lang="ja-JP" altLang="en-US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03-5489-1002 </a:t>
            </a:r>
          </a:p>
          <a:p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サイネージ</a:t>
            </a:r>
            <a:r>
              <a:rPr kumimoji="1" lang="en-US" altLang="ja-JP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●機能について：商品企画部　技術企画課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03-6823-7707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●修理・機器設定に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ついて：テクニカルサポート課</a:t>
            </a:r>
            <a:endParaRPr kumimoji="1" lang="ja-JP" altLang="en-US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03-5489-1002 </a:t>
            </a:r>
          </a:p>
          <a:p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【UNIS </a:t>
            </a:r>
            <a:r>
              <a:rPr kumimoji="1" lang="ja-JP" alt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</a:t>
            </a:r>
            <a:r>
              <a:rPr kumimoji="1" lang="en-US" altLang="ja-JP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600" b="1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UNIS </a:t>
            </a:r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ヘルプデスク</a:t>
            </a:r>
          </a:p>
          <a:p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 </a:t>
            </a:r>
            <a:r>
              <a:rPr kumimoji="1" lang="en-US" altLang="ja-JP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-6823 </a:t>
            </a:r>
            <a:r>
              <a:rPr kumimoji="1" lang="en-US" altLang="ja-JP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-7037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稟議書・業績について</a:t>
            </a:r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●業績管理部　光田さん</a:t>
            </a:r>
            <a:endParaRPr kumimoji="1" lang="en-US" altLang="ja-JP" sz="14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b="1" i="1" u="sng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それでも困ったときは</a:t>
            </a:r>
            <a:r>
              <a:rPr kumimoji="1" lang="en-US" altLang="ja-JP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●法人サポート課　小森谷　本　</a:t>
            </a:r>
            <a:endParaRPr kumimoji="1" lang="en-US" altLang="ja-JP" sz="1400" i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355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893" y="3160442"/>
            <a:ext cx="577159" cy="1195543"/>
          </a:xfrm>
          <a:prstGeom prst="rect">
            <a:avLst/>
          </a:prstGeom>
        </p:spPr>
      </p:pic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1132706" y="116632"/>
            <a:ext cx="3367286" cy="543593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はじめに</a:t>
            </a:r>
            <a:endParaRPr kumimoji="1" lang="ja-JP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2771800" y="6448251"/>
            <a:ext cx="2057400" cy="365125"/>
          </a:xfrm>
        </p:spPr>
        <p:txBody>
          <a:bodyPr/>
          <a:lstStyle/>
          <a:p>
            <a:fld id="{50935222-B196-4F9B-9AEC-1292459A754A}" type="slidenum">
              <a:rPr lang="en-US" altLang="ja-JP" smtClean="0"/>
              <a:pPr/>
              <a:t>2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31540" y="836712"/>
            <a:ext cx="2520280" cy="4664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一括案件の定義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540" y="1484784"/>
            <a:ext cx="7492484" cy="2454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4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店舗以上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の同一企業傘下の店舗で、一括処理の手配が可能な案件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対象案件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①一括導入・一括取替（リプレイス）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②一括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</a:t>
            </a:r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変更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単価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・店名・コース・バンド・支払い方法変更（請求先・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年払起点月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一括前払値引額・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支払期間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・自振→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振込など）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器材販売（工事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無）等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「工事無の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件以上の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UNIS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一括訂正依頼」は別フローになります。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zh-TW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企業法人本部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依頼元となる一括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訂正、チェーン店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の一括単価変更やサービス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リンク先</a:t>
            </a:r>
            <a:r>
              <a:rPr kumimoji="1"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（単価変更は対象外）　</a:t>
            </a:r>
            <a:endParaRPr kumimoji="1" lang="en-US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75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\\</a:t>
            </a:r>
            <a:r>
              <a:rPr kumimoji="1" lang="en-US" altLang="ja-JP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fas\</a:t>
            </a:r>
            <a:r>
              <a:rPr kumimoji="1" lang="ja-JP" altLang="en-US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部門共有</a:t>
            </a:r>
            <a:r>
              <a:rPr kumimoji="1" lang="en-US" altLang="ja-JP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\4850_</a:t>
            </a:r>
            <a:r>
              <a:rPr kumimoji="1" lang="ja-JP" altLang="en-US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法人営業統括部</a:t>
            </a:r>
            <a:r>
              <a:rPr kumimoji="1" lang="en-US" altLang="ja-JP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共有</a:t>
            </a:r>
            <a:r>
              <a:rPr kumimoji="1" lang="en-US" altLang="ja-JP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)\003_</a:t>
            </a:r>
            <a:r>
              <a:rPr kumimoji="1" lang="ja-JP" altLang="en-US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営業共通</a:t>
            </a:r>
            <a:r>
              <a:rPr kumimoji="1" lang="en-US" altLang="ja-JP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_</a:t>
            </a:r>
            <a:r>
              <a:rPr kumimoji="1" lang="ja-JP" altLang="en-US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申請・ツール・成績管理他</a:t>
            </a:r>
            <a:r>
              <a:rPr kumimoji="1" lang="en-US" altLang="ja-JP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\003_</a:t>
            </a:r>
            <a:r>
              <a:rPr kumimoji="1" lang="ja-JP" altLang="en-US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営業関連資料</a:t>
            </a:r>
            <a:r>
              <a:rPr kumimoji="1" lang="en-US" altLang="ja-JP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\03 UNIS</a:t>
            </a:r>
            <a:r>
              <a:rPr kumimoji="1" lang="ja-JP" altLang="en-US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関連資料</a:t>
            </a:r>
            <a:r>
              <a:rPr kumimoji="1" lang="en-US" altLang="ja-JP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\UNIS</a:t>
            </a:r>
            <a:r>
              <a:rPr kumimoji="1" lang="ja-JP" altLang="en-US" sz="75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一括訂正フロー　</a:t>
            </a:r>
            <a:endParaRPr kumimoji="1" lang="en-US" altLang="ja-JP" sz="75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s://sogyotecho.jp/wp-content/uploads/2015/01/syaroushi-story3-fig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329" y="1150912"/>
            <a:ext cx="2295169" cy="153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角丸四角形 2"/>
          <p:cNvSpPr/>
          <p:nvPr/>
        </p:nvSpPr>
        <p:spPr>
          <a:xfrm>
            <a:off x="457657" y="4142696"/>
            <a:ext cx="4186352" cy="23826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31893" y="3923764"/>
            <a:ext cx="79685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solidFill>
                  <a:srgbClr val="FF0000"/>
                </a:solidFill>
              </a:rPr>
              <a:t>Point</a:t>
            </a:r>
            <a:endParaRPr kumimoji="1" lang="ja-JP" altLang="en-US" b="1" i="1" dirty="0">
              <a:solidFill>
                <a:srgbClr val="FF0000"/>
              </a:solidFill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7192813" y="2663636"/>
            <a:ext cx="648072" cy="504056"/>
          </a:xfrm>
          <a:prstGeom prst="downArrow">
            <a:avLst/>
          </a:prstGeom>
          <a:solidFill>
            <a:srgbClr val="FDADEE"/>
          </a:solidFill>
          <a:ln>
            <a:solidFill>
              <a:srgbClr val="FD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4994216" y="5013176"/>
            <a:ext cx="648072" cy="504056"/>
          </a:xfrm>
          <a:prstGeom prst="downArrow">
            <a:avLst/>
          </a:prstGeom>
          <a:solidFill>
            <a:srgbClr val="FDADEE"/>
          </a:solidFill>
          <a:ln>
            <a:solidFill>
              <a:srgbClr val="FD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6594664" y="5013176"/>
            <a:ext cx="648072" cy="504056"/>
          </a:xfrm>
          <a:prstGeom prst="downArrow">
            <a:avLst/>
          </a:prstGeom>
          <a:solidFill>
            <a:srgbClr val="FDADEE"/>
          </a:solidFill>
          <a:ln>
            <a:solidFill>
              <a:srgbClr val="FD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8192064" y="5013176"/>
            <a:ext cx="648072" cy="504056"/>
          </a:xfrm>
          <a:prstGeom prst="downArrow">
            <a:avLst/>
          </a:prstGeom>
          <a:solidFill>
            <a:srgbClr val="FDADEE"/>
          </a:solidFill>
          <a:ln>
            <a:solidFill>
              <a:srgbClr val="FD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 flipV="1">
            <a:off x="5154504" y="4836394"/>
            <a:ext cx="3521952" cy="176782"/>
          </a:xfrm>
          <a:prstGeom prst="rect">
            <a:avLst/>
          </a:prstGeom>
          <a:solidFill>
            <a:srgbClr val="FDADEE"/>
          </a:solidFill>
          <a:ln>
            <a:solidFill>
              <a:srgbClr val="FD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flipV="1">
            <a:off x="7386258" y="4512580"/>
            <a:ext cx="320428" cy="412205"/>
          </a:xfrm>
          <a:prstGeom prst="rect">
            <a:avLst/>
          </a:prstGeom>
          <a:solidFill>
            <a:srgbClr val="FDADEE"/>
          </a:solidFill>
          <a:ln>
            <a:solidFill>
              <a:srgbClr val="FD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530184"/>
            <a:ext cx="417376" cy="87213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731" y="5614287"/>
            <a:ext cx="682405" cy="812657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617911" y="4293096"/>
            <a:ext cx="424526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一括案件は、決まる前から事前に情報共有</a:t>
            </a:r>
            <a:endParaRPr kumimoji="1" lang="en-US" altLang="ja-JP" sz="16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をしましょう。</a:t>
            </a:r>
            <a:endParaRPr kumimoji="1" lang="en-US" altLang="ja-JP" sz="16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最終見積もりを提出し、結果待ちになった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案件や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％以上の見込み案件は速やかに報告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商材によっても異なりますが、通常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BGM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も２週間以上、</a:t>
            </a:r>
            <a:r>
              <a:rPr kumimoji="1" lang="en-US" altLang="ja-JP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S’sence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などは、２ヶ月以上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かかる場合もあります</a:t>
            </a:r>
            <a:endParaRPr kumimoji="1"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216" y="5578200"/>
            <a:ext cx="1008115" cy="87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4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000" dirty="0" smtClean="0"/>
              <a:t>一括案件が発生しそう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2622616" y="6280584"/>
            <a:ext cx="2057400" cy="365125"/>
          </a:xfrm>
        </p:spPr>
        <p:txBody>
          <a:bodyPr/>
          <a:lstStyle/>
          <a:p>
            <a:fld id="{50935222-B196-4F9B-9AEC-1292459A754A}" type="slidenum">
              <a:rPr lang="en-US" altLang="ja-JP" smtClean="0"/>
              <a:pPr/>
              <a:t>3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31540" y="844891"/>
            <a:ext cx="2520280" cy="4664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一括案件</a:t>
            </a:r>
            <a:r>
              <a:rPr kumimoji="1" lang="ja-JP" alt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の報告先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8379" y="1412776"/>
            <a:ext cx="82449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一括案件の申請用メーリングリスト</a:t>
            </a:r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kumimoji="1" lang="en-US" altLang="ja-JP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ikkatsu-kh@usen.co.jp</a:t>
            </a:r>
            <a:r>
              <a:rPr kumimoji="1" lang="ja-JP" alt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36380" y="1861163"/>
            <a:ext cx="4495660" cy="4520165"/>
          </a:xfrm>
          <a:prstGeom prst="roundRect">
            <a:avLst>
              <a:gd name="adj" fmla="val 1482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60455" y="1699876"/>
            <a:ext cx="152432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i="1" dirty="0" smtClean="0">
                <a:solidFill>
                  <a:srgbClr val="FF0000"/>
                </a:solidFill>
              </a:rPr>
              <a:t>Point</a:t>
            </a:r>
            <a:endParaRPr kumimoji="1" lang="ja-JP" altLang="en-US" sz="1600" b="1" i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544" y="2060848"/>
            <a:ext cx="456018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●一括案件が決まりそうなときは「一括案件報告シート」に</a:t>
            </a:r>
            <a:endParaRPr kumimoji="1" lang="en-US" altLang="ja-JP" sz="12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①企業名②導入数③販売商材④契約条件などを</a:t>
            </a:r>
            <a:r>
              <a:rPr kumimoji="1" lang="ja-JP" altLang="en-US" sz="12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正確</a:t>
            </a:r>
            <a:r>
              <a:rPr kumimoji="1" lang="ja-JP" altLang="en-US" sz="12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に情報共有しましょう。店舗リスト（最新版）稟議書（申請中）も該当案件は必ずご共有下さい。</a:t>
            </a:r>
            <a:endParaRPr kumimoji="1" lang="en-US" altLang="ja-JP" sz="12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7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</a:t>
            </a:r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案件の申請用</a:t>
            </a:r>
            <a:r>
              <a:rPr kumimoji="1"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ML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に送られてきた一括報告は、必要に応じて関連部署と共有を行います。共有先は「施工管理部」「購買部」「事務センター」などの部署の一括案件担当者になります。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目的を明確にさせましょう。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「いつまでに、何を納品して、どのような状態にするのか」</a:t>
            </a:r>
            <a:endParaRPr kumimoji="1" lang="en-US" altLang="ja-JP" sz="12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現状はどうなっているのか？を把握するのも大切なポイント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●共有後、施工ありの依頼の場合「施工管理部」「法人サポート課」「営業・必要関係者」を集めた</a:t>
            </a:r>
            <a:r>
              <a:rPr kumimoji="1"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MTG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となります。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7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MTG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内容は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①下見・完成工事スケジュールの確認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（先方への提出日、施工管理部への期限等も確認）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②下見・工事内容の確認　</a:t>
            </a:r>
            <a:r>
              <a:rPr kumimoji="1"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etc...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遠方の場合は</a:t>
            </a:r>
            <a:r>
              <a:rPr kumimoji="1"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Skype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を使い</a:t>
            </a:r>
            <a:r>
              <a:rPr kumimoji="1"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MTG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を行います。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●「</a:t>
            </a:r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一括導入報告シート」へ記入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し報告</a:t>
            </a:r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しましょう</a:t>
            </a:r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報告</a:t>
            </a:r>
            <a:r>
              <a:rPr kumimoji="1"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漏れを防げます。</a:t>
            </a:r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下矢印 10"/>
          <p:cNvSpPr/>
          <p:nvPr/>
        </p:nvSpPr>
        <p:spPr>
          <a:xfrm rot="16200000">
            <a:off x="4644008" y="1340768"/>
            <a:ext cx="648072" cy="504056"/>
          </a:xfrm>
          <a:prstGeom prst="downArrow">
            <a:avLst/>
          </a:prstGeom>
          <a:solidFill>
            <a:srgbClr val="FDADEE"/>
          </a:solidFill>
          <a:ln>
            <a:solidFill>
              <a:srgbClr val="FDA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3" name="メモ 2"/>
          <p:cNvSpPr/>
          <p:nvPr/>
        </p:nvSpPr>
        <p:spPr>
          <a:xfrm>
            <a:off x="5146493" y="2567545"/>
            <a:ext cx="3457955" cy="4044007"/>
          </a:xfrm>
          <a:prstGeom prst="foldedCorner">
            <a:avLst>
              <a:gd name="adj" fmla="val 0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825" y="1800888"/>
            <a:ext cx="3457955" cy="4876603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5840690" y="1805633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一括導入報告シート</a:t>
            </a:r>
            <a:endParaRPr kumimoji="1"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97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8" y="1340768"/>
            <a:ext cx="8223455" cy="53285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下矢印 61"/>
          <p:cNvSpPr/>
          <p:nvPr/>
        </p:nvSpPr>
        <p:spPr>
          <a:xfrm>
            <a:off x="5360465" y="4689288"/>
            <a:ext cx="265531" cy="597005"/>
          </a:xfrm>
          <a:prstGeom prst="downArrow">
            <a:avLst>
              <a:gd name="adj1" fmla="val 50000"/>
              <a:gd name="adj2" fmla="val 53543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2291652" y="6384311"/>
            <a:ext cx="2057400" cy="365125"/>
          </a:xfrm>
        </p:spPr>
        <p:txBody>
          <a:bodyPr/>
          <a:lstStyle/>
          <a:p>
            <a:fld id="{50935222-B196-4F9B-9AEC-1292459A754A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4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27842" y="2575628"/>
            <a:ext cx="1082485" cy="317694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営業部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下矢印 19"/>
          <p:cNvSpPr/>
          <p:nvPr/>
        </p:nvSpPr>
        <p:spPr>
          <a:xfrm>
            <a:off x="907041" y="1847244"/>
            <a:ext cx="324086" cy="731843"/>
          </a:xfrm>
          <a:prstGeom prst="downArrow">
            <a:avLst>
              <a:gd name="adj1" fmla="val 50000"/>
              <a:gd name="adj2" fmla="val 53543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5946" y="2049464"/>
            <a:ext cx="806276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成約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454044" y="2530487"/>
            <a:ext cx="1289958" cy="362835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法人サポート課</a:t>
            </a:r>
            <a:endParaRPr kumimoji="1" lang="ja-JP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下矢印 22"/>
          <p:cNvSpPr/>
          <p:nvPr/>
        </p:nvSpPr>
        <p:spPr>
          <a:xfrm rot="16200000">
            <a:off x="1866483" y="2331260"/>
            <a:ext cx="347030" cy="828092"/>
          </a:xfrm>
          <a:prstGeom prst="downArrow">
            <a:avLst>
              <a:gd name="adj1" fmla="val 50000"/>
              <a:gd name="adj2" fmla="val 7857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下矢印 24"/>
          <p:cNvSpPr/>
          <p:nvPr/>
        </p:nvSpPr>
        <p:spPr>
          <a:xfrm>
            <a:off x="7644741" y="5641647"/>
            <a:ext cx="290882" cy="479604"/>
          </a:xfrm>
          <a:prstGeom prst="downArrow">
            <a:avLst>
              <a:gd name="adj1" fmla="val 50000"/>
              <a:gd name="adj2" fmla="val 53543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388625" y="5286295"/>
            <a:ext cx="1040055" cy="36564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支店</a:t>
            </a:r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総務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4721706" y="2507212"/>
            <a:ext cx="1292624" cy="39426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施工管理部</a:t>
            </a:r>
            <a:endParaRPr kumimoji="1" lang="ja-JP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下矢印 30"/>
          <p:cNvSpPr/>
          <p:nvPr/>
        </p:nvSpPr>
        <p:spPr>
          <a:xfrm rot="16200000">
            <a:off x="4199395" y="3243239"/>
            <a:ext cx="370649" cy="694303"/>
          </a:xfrm>
          <a:prstGeom prst="downArrow">
            <a:avLst>
              <a:gd name="adj1" fmla="val 50000"/>
              <a:gd name="adj2" fmla="val 7857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下矢印 31"/>
          <p:cNvSpPr/>
          <p:nvPr/>
        </p:nvSpPr>
        <p:spPr>
          <a:xfrm rot="16200000">
            <a:off x="4052449" y="2263748"/>
            <a:ext cx="347030" cy="949764"/>
          </a:xfrm>
          <a:prstGeom prst="downArrow">
            <a:avLst>
              <a:gd name="adj1" fmla="val 50000"/>
              <a:gd name="adj2" fmla="val 7857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タイトル 1"/>
          <p:cNvSpPr>
            <a:spLocks noGrp="1"/>
          </p:cNvSpPr>
          <p:nvPr>
            <p:ph type="title"/>
          </p:nvPr>
        </p:nvSpPr>
        <p:spPr>
          <a:xfrm>
            <a:off x="1151554" y="31327"/>
            <a:ext cx="7157342" cy="687610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一括案件が決定</a:t>
            </a:r>
            <a:endParaRPr kumimoji="1" lang="ja-JP" altLang="en-US" sz="2000" dirty="0"/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380993" y="836712"/>
            <a:ext cx="3614943" cy="398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ja-JP" altLang="en-US" sz="1800" dirty="0" smtClean="0"/>
              <a:t>一括案件の業務フロー概略図</a:t>
            </a:r>
            <a:endParaRPr lang="ja-JP" altLang="en-US" sz="1800" dirty="0"/>
          </a:p>
        </p:txBody>
      </p:sp>
      <p:sp>
        <p:nvSpPr>
          <p:cNvPr id="35" name="角丸四角形 34"/>
          <p:cNvSpPr/>
          <p:nvPr/>
        </p:nvSpPr>
        <p:spPr>
          <a:xfrm>
            <a:off x="4772314" y="4275170"/>
            <a:ext cx="1292624" cy="39426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事務センター</a:t>
            </a:r>
            <a:endParaRPr kumimoji="1" lang="ja-JP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735680" y="3381447"/>
            <a:ext cx="1292624" cy="39426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購買</a:t>
            </a:r>
            <a:r>
              <a:rPr kumimoji="1"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</a:t>
            </a:r>
            <a:endParaRPr kumimoji="1" lang="ja-JP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7210312" y="5286295"/>
            <a:ext cx="1145513" cy="36564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エンジニア</a:t>
            </a:r>
          </a:p>
        </p:txBody>
      </p:sp>
      <p:sp>
        <p:nvSpPr>
          <p:cNvPr id="40" name="下矢印 39"/>
          <p:cNvSpPr/>
          <p:nvPr/>
        </p:nvSpPr>
        <p:spPr>
          <a:xfrm>
            <a:off x="3837262" y="2766253"/>
            <a:ext cx="335302" cy="2793828"/>
          </a:xfrm>
          <a:prstGeom prst="downArrow">
            <a:avLst>
              <a:gd name="adj1" fmla="val 50000"/>
              <a:gd name="adj2" fmla="val 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下矢印 40"/>
          <p:cNvSpPr/>
          <p:nvPr/>
        </p:nvSpPr>
        <p:spPr>
          <a:xfrm rot="16200000">
            <a:off x="4193470" y="4042315"/>
            <a:ext cx="347030" cy="828092"/>
          </a:xfrm>
          <a:prstGeom prst="downArrow">
            <a:avLst>
              <a:gd name="adj1" fmla="val 50000"/>
              <a:gd name="adj2" fmla="val 7857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下矢印 41"/>
          <p:cNvSpPr/>
          <p:nvPr/>
        </p:nvSpPr>
        <p:spPr>
          <a:xfrm rot="16200000">
            <a:off x="4497267" y="4760581"/>
            <a:ext cx="347030" cy="1435686"/>
          </a:xfrm>
          <a:prstGeom prst="downArrow">
            <a:avLst>
              <a:gd name="adj1" fmla="val 50000"/>
              <a:gd name="adj2" fmla="val 7857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56371" y="2569419"/>
            <a:ext cx="806276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依頼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750273" y="2583927"/>
            <a:ext cx="910204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調整依頼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802760" y="3429853"/>
            <a:ext cx="910204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発注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745878" y="4082962"/>
            <a:ext cx="967086" cy="369332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UNIS</a:t>
            </a:r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登録依頼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660337" y="5185723"/>
            <a:ext cx="1377791" cy="338554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加入登録依頼書・作業依頼書送付</a:t>
            </a:r>
            <a:endParaRPr kumimoji="1" lang="ja-JP" altLang="en-US" sz="11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下矢印 50"/>
          <p:cNvSpPr/>
          <p:nvPr/>
        </p:nvSpPr>
        <p:spPr>
          <a:xfrm rot="16200000">
            <a:off x="6650796" y="5045764"/>
            <a:ext cx="347030" cy="828092"/>
          </a:xfrm>
          <a:prstGeom prst="downArrow">
            <a:avLst>
              <a:gd name="adj1" fmla="val 50000"/>
              <a:gd name="adj2" fmla="val 7857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326092" y="5315051"/>
            <a:ext cx="910204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回付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253488" y="6165304"/>
            <a:ext cx="1073388" cy="30777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工事</a:t>
            </a:r>
            <a:endParaRPr kumimoji="1" lang="ja-JP" altLang="en-US" sz="20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下矢印 53"/>
          <p:cNvSpPr/>
          <p:nvPr/>
        </p:nvSpPr>
        <p:spPr>
          <a:xfrm>
            <a:off x="7658170" y="2632474"/>
            <a:ext cx="244072" cy="2678769"/>
          </a:xfrm>
          <a:prstGeom prst="downArrow">
            <a:avLst>
              <a:gd name="adj1" fmla="val 50000"/>
              <a:gd name="adj2" fmla="val 154248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下矢印 54"/>
          <p:cNvSpPr/>
          <p:nvPr/>
        </p:nvSpPr>
        <p:spPr>
          <a:xfrm rot="16200000">
            <a:off x="6720632" y="1861353"/>
            <a:ext cx="307930" cy="1699252"/>
          </a:xfrm>
          <a:prstGeom prst="downArrow">
            <a:avLst>
              <a:gd name="adj1" fmla="val 50000"/>
              <a:gd name="adj2" fmla="val 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下矢印 55"/>
          <p:cNvSpPr/>
          <p:nvPr/>
        </p:nvSpPr>
        <p:spPr>
          <a:xfrm rot="16200000">
            <a:off x="6717653" y="2712461"/>
            <a:ext cx="307930" cy="1699252"/>
          </a:xfrm>
          <a:prstGeom prst="downArrow">
            <a:avLst>
              <a:gd name="adj1" fmla="val 50000"/>
              <a:gd name="adj2" fmla="val 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296490" y="2536437"/>
            <a:ext cx="910204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施工調整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326092" y="3422883"/>
            <a:ext cx="910204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器材発送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フローチャート: 磁気ディスク 59"/>
          <p:cNvSpPr/>
          <p:nvPr/>
        </p:nvSpPr>
        <p:spPr>
          <a:xfrm>
            <a:off x="5573015" y="4839109"/>
            <a:ext cx="722015" cy="346614"/>
          </a:xfrm>
          <a:prstGeom prst="flowChartMagneticDisk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UNIS</a:t>
            </a:r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038128" y="4803124"/>
            <a:ext cx="910204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登録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72130" y="1528463"/>
            <a:ext cx="1219550" cy="30931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お客様</a:t>
            </a:r>
            <a:endParaRPr kumimoji="1" lang="ja-JP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下矢印 38"/>
          <p:cNvSpPr/>
          <p:nvPr/>
        </p:nvSpPr>
        <p:spPr>
          <a:xfrm>
            <a:off x="948803" y="2919568"/>
            <a:ext cx="324086" cy="731843"/>
          </a:xfrm>
          <a:prstGeom prst="downArrow">
            <a:avLst>
              <a:gd name="adj1" fmla="val 50000"/>
              <a:gd name="adj2" fmla="val 53543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タイトル 1"/>
          <p:cNvSpPr txBox="1">
            <a:spLocks/>
          </p:cNvSpPr>
          <p:nvPr/>
        </p:nvSpPr>
        <p:spPr>
          <a:xfrm>
            <a:off x="444517" y="3690727"/>
            <a:ext cx="2183267" cy="459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 defTabSz="914400"/>
            <a:r>
              <a:rPr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BGM</a:t>
            </a:r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の編成や他の部門への調整は営業にて行います。</a:t>
            </a:r>
            <a:endParaRPr lang="ja-JP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7708" y="3172326"/>
            <a:ext cx="806276" cy="184666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依頼</a:t>
            </a:r>
            <a:endParaRPr kumimoji="1" lang="ja-JP" altLang="en-US" sz="1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下矢印 48"/>
          <p:cNvSpPr/>
          <p:nvPr/>
        </p:nvSpPr>
        <p:spPr>
          <a:xfrm rot="5400000">
            <a:off x="6607679" y="5937783"/>
            <a:ext cx="347030" cy="828092"/>
          </a:xfrm>
          <a:prstGeom prst="downArrow">
            <a:avLst>
              <a:gd name="adj1" fmla="val 50000"/>
              <a:gd name="adj2" fmla="val 7857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下矢印 62"/>
          <p:cNvSpPr/>
          <p:nvPr/>
        </p:nvSpPr>
        <p:spPr>
          <a:xfrm rot="16200000">
            <a:off x="4470213" y="5867656"/>
            <a:ext cx="347030" cy="942328"/>
          </a:xfrm>
          <a:prstGeom prst="downArrow">
            <a:avLst>
              <a:gd name="adj1" fmla="val 50000"/>
              <a:gd name="adj2" fmla="val 78570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タイトル 1"/>
          <p:cNvSpPr txBox="1">
            <a:spLocks/>
          </p:cNvSpPr>
          <p:nvPr/>
        </p:nvSpPr>
        <p:spPr>
          <a:xfrm>
            <a:off x="1979712" y="6093296"/>
            <a:ext cx="2183267" cy="459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ctr" defTabSz="914400"/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請求担当・集金担当支店</a:t>
            </a:r>
            <a:endParaRPr lang="ja-JP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下矢印 64"/>
          <p:cNvSpPr/>
          <p:nvPr/>
        </p:nvSpPr>
        <p:spPr>
          <a:xfrm>
            <a:off x="2967919" y="2918821"/>
            <a:ext cx="244072" cy="3174475"/>
          </a:xfrm>
          <a:prstGeom prst="downArrow">
            <a:avLst>
              <a:gd name="adj1" fmla="val 50000"/>
              <a:gd name="adj2" fmla="val 154248"/>
            </a:avLst>
          </a:prstGeom>
          <a:solidFill>
            <a:srgbClr val="EB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215977" y="6184930"/>
            <a:ext cx="1073388" cy="30777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請求</a:t>
            </a:r>
            <a:endParaRPr kumimoji="1" lang="en-US" altLang="ja-JP" sz="20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043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4651528" y="1233899"/>
            <a:ext cx="3808904" cy="2592288"/>
          </a:xfrm>
          <a:prstGeom prst="roundRect">
            <a:avLst>
              <a:gd name="adj" fmla="val 835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 lang="en-US" altLang="ja-JP" smtClean="0"/>
              <a:pPr/>
              <a:t>5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31979" y="1552143"/>
            <a:ext cx="380046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➣一括案件の成約時の先方との約束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・お客様との適当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な約束はしないこと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特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に納期などに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関して不明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ならば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チームに事前に確認をしてからお客様へ。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➣法人サポート課へ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一括案件依頼</a:t>
            </a: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・必要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書類や情報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を整理しメールにて依頼。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納期が至急の依頼であれば別途電話など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で詳細を連絡する。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39552" y="4485165"/>
            <a:ext cx="7920880" cy="175214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5727" y="4775391"/>
            <a:ext cx="71647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商材や時期に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よって納期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も大きく変わります。契約前に関係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各部に納期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を必ず確認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しましょう。</a:t>
            </a:r>
          </a:p>
          <a:p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一括単価変更や支払い変更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などの場合は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、請求締めなどの期限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kumimoji="1"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受託担当・集金担当支店に確認し、余裕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をもって一括チームに依頼をしてください。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27549" y="4266351"/>
            <a:ext cx="842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point</a:t>
            </a:r>
            <a:endParaRPr kumimoji="1" lang="ja-JP" altLang="en-US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1151554" y="31327"/>
            <a:ext cx="7157342" cy="687610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一括案件の流れ（法人サポート課）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3539" y="1105580"/>
            <a:ext cx="3998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kumimoji="1" lang="ja-JP" altLang="en-US" sz="14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原則、施工管理部への施工調整と購買部への器材発注は法人サポート課にて行います。</a:t>
            </a:r>
            <a:endParaRPr kumimoji="1" lang="en-US" altLang="ja-JP" sz="1400" b="1" i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" y="1700808"/>
            <a:ext cx="3902028" cy="250844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49903"/>
            <a:ext cx="4036947" cy="2601041"/>
          </a:xfrm>
          <a:prstGeom prst="rect">
            <a:avLst/>
          </a:prstGeom>
        </p:spPr>
      </p:pic>
      <p:sp>
        <p:nvSpPr>
          <p:cNvPr id="6" name="楕円 5"/>
          <p:cNvSpPr/>
          <p:nvPr/>
        </p:nvSpPr>
        <p:spPr>
          <a:xfrm>
            <a:off x="2411760" y="4186057"/>
            <a:ext cx="72008" cy="1018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41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4605600" y="1203751"/>
            <a:ext cx="3926839" cy="3148579"/>
          </a:xfrm>
          <a:prstGeom prst="roundRect">
            <a:avLst>
              <a:gd name="adj" fmla="val 835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 lang="en-US" altLang="ja-JP" smtClean="0"/>
              <a:pPr/>
              <a:t>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29082" y="1330936"/>
            <a:ext cx="375505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➣施工管理部の施工調整</a:t>
            </a: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・下見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調整は導入見込みであれば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・工事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調整には</a:t>
            </a:r>
            <a:r>
              <a:rPr kumimoji="1"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発注書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kumimoji="1"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可決稟議書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必須。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その他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工事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開始前日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までに器材や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放送内　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容など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の手配が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必須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調整</a:t>
            </a:r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は最低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</a:t>
            </a:r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日、工期は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基本に</a:t>
            </a:r>
            <a:endParaRPr kumimoji="1" lang="en-US" altLang="ja-JP" sz="1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支店毎に一日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件～２件程度。</a:t>
            </a:r>
            <a:endParaRPr kumimoji="1" lang="en-US" altLang="ja-JP" sz="1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購買部の器材発注</a:t>
            </a: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kumimoji="1"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発注書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kumimoji="1"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可決稟議書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必須！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・遠方の支店なども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考慮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し、通常器材で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あれば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3,4 </a:t>
            </a:r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営業日ほどで支店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に器材到着。</a:t>
            </a:r>
            <a:endParaRPr kumimoji="1" lang="en-US" altLang="ja-JP" sz="1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S’sence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などは、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営業日必要。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7998" y="5097179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器材発注や施工調整は、万が一の失注やリスケになると、社内的に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も大きな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損失となります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。先方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決済や情報が未確定な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まま走らせる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ことはできません。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683568" y="4725144"/>
            <a:ext cx="7848872" cy="172819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92946" y="4556751"/>
            <a:ext cx="842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point</a:t>
            </a:r>
            <a:endParaRPr kumimoji="1" lang="ja-JP" altLang="en-US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151554" y="31327"/>
            <a:ext cx="7157342" cy="687610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一括案件の流れ（施工管理部・購買部）</a:t>
            </a:r>
            <a:endParaRPr kumimoji="1" lang="ja-JP" altLang="en-US" sz="2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75593"/>
            <a:ext cx="3815770" cy="245746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66" y="1511025"/>
            <a:ext cx="3803272" cy="2453609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483768" y="3892626"/>
            <a:ext cx="45719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6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4697282" y="1173565"/>
            <a:ext cx="3907165" cy="2975515"/>
          </a:xfrm>
          <a:prstGeom prst="roundRect">
            <a:avLst>
              <a:gd name="adj" fmla="val 835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 lang="en-US" altLang="ja-JP" smtClean="0"/>
              <a:pPr/>
              <a:t>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35596" y="5125883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事務センターや支店へ依頼書を送付した後、情報の訂正や追記などで</a:t>
            </a:r>
          </a:p>
          <a:p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差し替えをすることは、一括案件の場合業務負荷が多大になります。</a:t>
            </a:r>
          </a:p>
          <a:p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加入条件や工事備考などは依頼前にしっかりと精査してください。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611560" y="4776058"/>
            <a:ext cx="7992888" cy="15866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86296" y="4627728"/>
            <a:ext cx="842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point</a:t>
            </a:r>
            <a:endParaRPr kumimoji="1" lang="ja-JP" altLang="en-US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14185" y="1329176"/>
            <a:ext cx="37902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➣事務センターの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UNIS 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受注登録</a:t>
            </a: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・工事の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営業日前まで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に登録完了が必須。</a:t>
            </a: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・可決稟議書、契約条件、請求情報など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の情報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共有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必須。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・登録完了が必要な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営業日前に依頼が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必要。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➣支店へ工事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 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</a:t>
            </a: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・支店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総務が依頼書を受領した後に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支店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技術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回付します。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・工事日の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営業日前には送付が必要。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151554" y="31327"/>
            <a:ext cx="7157342" cy="687610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一括案件の流れ（事務センター登録</a:t>
            </a:r>
            <a:r>
              <a:rPr kumimoji="1" lang="en-US" altLang="ja-JP" sz="2000" dirty="0" smtClean="0"/>
              <a:t>G</a:t>
            </a:r>
            <a:r>
              <a:rPr kumimoji="1" lang="ja-JP" altLang="en-US" sz="2000" dirty="0" smtClean="0"/>
              <a:t>・支店）</a:t>
            </a:r>
            <a:endParaRPr kumimoji="1" lang="ja-JP" altLang="en-US" sz="2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1400102"/>
            <a:ext cx="3921001" cy="253295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805" y="1400102"/>
            <a:ext cx="4066026" cy="2620413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483768" y="3948308"/>
            <a:ext cx="72008" cy="72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16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4705772" y="1184221"/>
            <a:ext cx="3970684" cy="2748835"/>
          </a:xfrm>
          <a:prstGeom prst="roundRect">
            <a:avLst>
              <a:gd name="adj" fmla="val 835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 lang="en-US" altLang="ja-JP" smtClean="0"/>
              <a:pPr/>
              <a:t>8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54372" y="1410352"/>
            <a:ext cx="38940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➣技術訪問にて工事</a:t>
            </a: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・館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物件や屋上の立ち入り許可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EPS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室（電線関係が集約されている部屋）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の鍵など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手配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がされて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いない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場合は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工事ができない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ことも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必ず先方本部より店舗への事前通達や</a:t>
            </a:r>
            <a:endParaRPr kumimoji="1" lang="en-US" altLang="ja-JP" sz="14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入館申請を提出をして頂くよう確認。</a:t>
            </a:r>
            <a:endParaRPr kumimoji="1" lang="en-US" altLang="ja-JP" sz="14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➣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支店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総務にて確定処理</a:t>
            </a: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・稟議書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が可決されていなければ確定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処理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されない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611560" y="4797152"/>
            <a:ext cx="7848872" cy="15550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00500" y="4653136"/>
            <a:ext cx="9052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point</a:t>
            </a:r>
            <a:endParaRPr kumimoji="1" lang="ja-JP" altLang="en-US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1151554" y="31327"/>
            <a:ext cx="7157342" cy="687610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一括案件の流れ（支店・技術）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3588" y="5085184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件数の多い案件の場合、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下見や工事の報告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kumimoji="1" lang="en-US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QR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コードなどで集約を行うことも出来ます。（メール添付、共有フォルダへの資料格納）</a:t>
            </a:r>
            <a:endParaRPr kumimoji="1"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技術からどの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ようなフィードバックがほしいのか、あらかじめ考えておきましょう。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17382"/>
            <a:ext cx="3952703" cy="254366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98" y="1257618"/>
            <a:ext cx="4230439" cy="273530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530418" y="3917967"/>
            <a:ext cx="85592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56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2936817" y="6448251"/>
            <a:ext cx="2057400" cy="365125"/>
          </a:xfrm>
        </p:spPr>
        <p:txBody>
          <a:bodyPr/>
          <a:lstStyle/>
          <a:p>
            <a:fld id="{50935222-B196-4F9B-9AEC-1292459A754A}" type="slidenum">
              <a:rPr lang="en-US" altLang="ja-JP" smtClean="0"/>
              <a:pPr/>
              <a:t>9</a:t>
            </a:fld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151554" y="31327"/>
            <a:ext cx="7157342" cy="687610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一括案件</a:t>
            </a:r>
            <a:r>
              <a:rPr kumimoji="1" lang="en-US" altLang="ja-JP" sz="2000" dirty="0" smtClean="0"/>
              <a:t>BGM</a:t>
            </a:r>
            <a:r>
              <a:rPr kumimoji="1" lang="ja-JP" altLang="en-US" sz="2000" dirty="0" smtClean="0"/>
              <a:t>のスケジュール</a:t>
            </a:r>
            <a:endParaRPr kumimoji="1" lang="ja-JP" altLang="en-US" sz="20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39660" y="980728"/>
          <a:ext cx="8279999" cy="394643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79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72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１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7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</a:t>
                      </a:r>
                      <a:r>
                        <a:rPr kumimoji="1" lang="en-US" altLang="ja-JP" dirty="0" smtClean="0"/>
                        <a:t>week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5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契約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2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社内打合せ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（</a:t>
                      </a:r>
                      <a:r>
                        <a:rPr kumimoji="1" lang="en-US" altLang="ja-JP" sz="900" dirty="0" smtClean="0"/>
                        <a:t>CP</a:t>
                      </a:r>
                      <a:r>
                        <a:rPr kumimoji="1" lang="ja-JP" altLang="en-US" sz="900" dirty="0" smtClean="0"/>
                        <a:t>統括含む）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下見調整と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下見依頼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3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下見実施</a:t>
                      </a:r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下見結果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集約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下見結果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報告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器材発注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工事調整と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工事依頼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工事実施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0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本放送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ホームベース 6"/>
          <p:cNvSpPr/>
          <p:nvPr/>
        </p:nvSpPr>
        <p:spPr>
          <a:xfrm>
            <a:off x="1576569" y="1682416"/>
            <a:ext cx="350221" cy="186823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N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221828" y="548680"/>
            <a:ext cx="8742660" cy="6876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1600" dirty="0" smtClean="0"/>
              <a:t>PRX</a:t>
            </a:r>
            <a:r>
              <a:rPr lang="ja-JP" altLang="en-US" sz="1600" dirty="0" smtClean="0"/>
              <a:t>や</a:t>
            </a:r>
            <a:r>
              <a:rPr lang="en-US" altLang="ja-JP" sz="1600" dirty="0" err="1" smtClean="0"/>
              <a:t>S’sence</a:t>
            </a:r>
            <a:r>
              <a:rPr lang="ja-JP" altLang="en-US" sz="1600" dirty="0" smtClean="0"/>
              <a:t>な</a:t>
            </a:r>
            <a:r>
              <a:rPr lang="ja-JP" altLang="en-US" sz="1600" dirty="0"/>
              <a:t>ど</a:t>
            </a:r>
            <a:r>
              <a:rPr lang="ja-JP" altLang="en-US" sz="1600" dirty="0" smtClean="0"/>
              <a:t>一括導入スケジュール（</a:t>
            </a:r>
            <a:r>
              <a:rPr lang="en-US" altLang="ja-JP" sz="1600" dirty="0"/>
              <a:t>3</a:t>
            </a:r>
            <a:r>
              <a:rPr lang="en-US" altLang="ja-JP" sz="1600" dirty="0" smtClean="0"/>
              <a:t>0</a:t>
            </a:r>
            <a:r>
              <a:rPr lang="ja-JP" altLang="en-US" sz="1600" dirty="0" smtClean="0"/>
              <a:t>店舗程度の一括導入プラン）</a:t>
            </a:r>
            <a:endParaRPr lang="ja-JP" altLang="en-US" sz="16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39660" y="5172773"/>
          <a:ext cx="8279999" cy="1325880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079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54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コンテンツ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製作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7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放送センター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構築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編成プログラム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0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データ配信</a:t>
                      </a:r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ホームベース 21"/>
          <p:cNvSpPr/>
          <p:nvPr/>
        </p:nvSpPr>
        <p:spPr>
          <a:xfrm>
            <a:off x="1739047" y="5197282"/>
            <a:ext cx="1142296" cy="316564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S</a:t>
            </a:r>
            <a:endParaRPr kumimoji="1" lang="ja-JP" altLang="en-US" sz="2000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251520" y="4987886"/>
            <a:ext cx="8742660" cy="2413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1100" b="1" dirty="0" smtClean="0"/>
              <a:t>放送内容</a:t>
            </a:r>
            <a:endParaRPr lang="ja-JP" altLang="en-US" sz="1100" b="1" dirty="0"/>
          </a:p>
        </p:txBody>
      </p:sp>
      <p:sp>
        <p:nvSpPr>
          <p:cNvPr id="26" name="ホームベース 25"/>
          <p:cNvSpPr/>
          <p:nvPr/>
        </p:nvSpPr>
        <p:spPr>
          <a:xfrm>
            <a:off x="1748879" y="5549274"/>
            <a:ext cx="1821803" cy="316564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S</a:t>
            </a:r>
            <a:endParaRPr kumimoji="1" lang="ja-JP" altLang="en-US" sz="2000" dirty="0"/>
          </a:p>
        </p:txBody>
      </p:sp>
      <p:sp>
        <p:nvSpPr>
          <p:cNvPr id="27" name="ホームベース 26"/>
          <p:cNvSpPr/>
          <p:nvPr/>
        </p:nvSpPr>
        <p:spPr>
          <a:xfrm>
            <a:off x="3546351" y="5927695"/>
            <a:ext cx="1392793" cy="246060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S</a:t>
            </a:r>
            <a:endParaRPr kumimoji="1" lang="ja-JP" altLang="en-US" dirty="0"/>
          </a:p>
        </p:txBody>
      </p:sp>
      <p:sp>
        <p:nvSpPr>
          <p:cNvPr id="29" name="ホームベース 28"/>
          <p:cNvSpPr/>
          <p:nvPr/>
        </p:nvSpPr>
        <p:spPr>
          <a:xfrm>
            <a:off x="4994217" y="6210621"/>
            <a:ext cx="3625442" cy="269733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S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894" y="664677"/>
            <a:ext cx="990798" cy="271039"/>
          </a:xfrm>
          <a:prstGeom prst="rect">
            <a:avLst/>
          </a:prstGeom>
        </p:spPr>
      </p:pic>
      <p:sp>
        <p:nvSpPr>
          <p:cNvPr id="11" name="二等辺三角形 10"/>
          <p:cNvSpPr/>
          <p:nvPr/>
        </p:nvSpPr>
        <p:spPr>
          <a:xfrm>
            <a:off x="1424931" y="1349169"/>
            <a:ext cx="144016" cy="148912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二等辺三角形 31"/>
          <p:cNvSpPr/>
          <p:nvPr/>
        </p:nvSpPr>
        <p:spPr>
          <a:xfrm rot="10800000">
            <a:off x="1424931" y="1508639"/>
            <a:ext cx="144016" cy="148912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ホームベース 32"/>
          <p:cNvSpPr/>
          <p:nvPr/>
        </p:nvSpPr>
        <p:spPr>
          <a:xfrm>
            <a:off x="1576569" y="1876505"/>
            <a:ext cx="350221" cy="174947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S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34" name="ホームベース 33"/>
          <p:cNvSpPr/>
          <p:nvPr/>
        </p:nvSpPr>
        <p:spPr>
          <a:xfrm>
            <a:off x="1926790" y="2067034"/>
            <a:ext cx="383405" cy="169305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N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38" name="ホームベース 37"/>
          <p:cNvSpPr/>
          <p:nvPr/>
        </p:nvSpPr>
        <p:spPr>
          <a:xfrm>
            <a:off x="1929349" y="2249247"/>
            <a:ext cx="318382" cy="164082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S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40" name="ホームベース 39"/>
          <p:cNvSpPr/>
          <p:nvPr/>
        </p:nvSpPr>
        <p:spPr>
          <a:xfrm>
            <a:off x="3034361" y="2436289"/>
            <a:ext cx="889567" cy="169305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N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41" name="ホームベース 40"/>
          <p:cNvSpPr/>
          <p:nvPr/>
        </p:nvSpPr>
        <p:spPr>
          <a:xfrm>
            <a:off x="3226064" y="2803115"/>
            <a:ext cx="891672" cy="165176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N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42" name="ホームベース 41"/>
          <p:cNvSpPr/>
          <p:nvPr/>
        </p:nvSpPr>
        <p:spPr>
          <a:xfrm>
            <a:off x="2689960" y="2617227"/>
            <a:ext cx="536104" cy="164082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S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43" name="ホームベース 42"/>
          <p:cNvSpPr/>
          <p:nvPr/>
        </p:nvSpPr>
        <p:spPr>
          <a:xfrm>
            <a:off x="2843808" y="2976273"/>
            <a:ext cx="548057" cy="164082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S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44" name="フローチャート: 分類 43"/>
          <p:cNvSpPr/>
          <p:nvPr/>
        </p:nvSpPr>
        <p:spPr>
          <a:xfrm>
            <a:off x="3385848" y="3341220"/>
            <a:ext cx="144016" cy="164081"/>
          </a:xfrm>
          <a:prstGeom prst="flowChartSo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b="1" dirty="0" smtClean="0">
                <a:latin typeface="+mj-lt"/>
              </a:rPr>
              <a:t>Ｓ</a:t>
            </a:r>
            <a:endParaRPr kumimoji="1" lang="ja-JP" altLang="en-US" sz="700" b="1" dirty="0">
              <a:latin typeface="+mj-lt"/>
            </a:endParaRPr>
          </a:p>
        </p:txBody>
      </p:sp>
      <p:sp>
        <p:nvSpPr>
          <p:cNvPr id="46" name="ホームベース 45"/>
          <p:cNvSpPr/>
          <p:nvPr/>
        </p:nvSpPr>
        <p:spPr>
          <a:xfrm>
            <a:off x="3546351" y="3700942"/>
            <a:ext cx="1817737" cy="150094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S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47" name="ホームベース 46"/>
          <p:cNvSpPr/>
          <p:nvPr/>
        </p:nvSpPr>
        <p:spPr>
          <a:xfrm>
            <a:off x="3594606" y="4054213"/>
            <a:ext cx="606851" cy="164082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S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49" name="ホームベース 48"/>
          <p:cNvSpPr/>
          <p:nvPr/>
        </p:nvSpPr>
        <p:spPr>
          <a:xfrm>
            <a:off x="6168623" y="4400083"/>
            <a:ext cx="1080120" cy="166684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S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50" name="ホームベース 49"/>
          <p:cNvSpPr/>
          <p:nvPr/>
        </p:nvSpPr>
        <p:spPr>
          <a:xfrm>
            <a:off x="7248743" y="4401384"/>
            <a:ext cx="517392" cy="164082"/>
          </a:xfrm>
          <a:prstGeom prst="homePlate">
            <a:avLst/>
          </a:prstGeom>
          <a:ln>
            <a:prstDash val="sys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latin typeface="+mj-lt"/>
              </a:rPr>
              <a:t>S:</a:t>
            </a:r>
            <a:r>
              <a:rPr kumimoji="1" lang="ja-JP" altLang="en-US" sz="600" dirty="0" smtClean="0">
                <a:latin typeface="+mn-ea"/>
              </a:rPr>
              <a:t>予備</a:t>
            </a:r>
            <a:endParaRPr kumimoji="1" lang="ja-JP" altLang="en-US" sz="600" dirty="0">
              <a:latin typeface="+mj-lt"/>
            </a:endParaRPr>
          </a:p>
        </p:txBody>
      </p:sp>
      <p:sp>
        <p:nvSpPr>
          <p:cNvPr id="54" name="フローチャート: 分類 53"/>
          <p:cNvSpPr/>
          <p:nvPr/>
        </p:nvSpPr>
        <p:spPr>
          <a:xfrm>
            <a:off x="2257273" y="2249248"/>
            <a:ext cx="144016" cy="164081"/>
          </a:xfrm>
          <a:prstGeom prst="flowChartSo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b="1" dirty="0" smtClean="0">
                <a:latin typeface="+mj-lt"/>
              </a:rPr>
              <a:t>Ｓ</a:t>
            </a:r>
            <a:endParaRPr kumimoji="1" lang="ja-JP" altLang="en-US" sz="700" b="1" dirty="0">
              <a:latin typeface="+mj-lt"/>
            </a:endParaRPr>
          </a:p>
        </p:txBody>
      </p:sp>
      <p:sp>
        <p:nvSpPr>
          <p:cNvPr id="55" name="フローチャート: 分類 54"/>
          <p:cNvSpPr/>
          <p:nvPr/>
        </p:nvSpPr>
        <p:spPr>
          <a:xfrm>
            <a:off x="4247282" y="4054214"/>
            <a:ext cx="144016" cy="164081"/>
          </a:xfrm>
          <a:prstGeom prst="flowChartSo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b="1" dirty="0" smtClean="0">
                <a:latin typeface="+mj-lt"/>
              </a:rPr>
              <a:t>Ｓ</a:t>
            </a:r>
            <a:endParaRPr kumimoji="1" lang="ja-JP" altLang="en-US" sz="700" b="1" dirty="0">
              <a:latin typeface="+mj-lt"/>
            </a:endParaRPr>
          </a:p>
        </p:txBody>
      </p:sp>
      <p:sp>
        <p:nvSpPr>
          <p:cNvPr id="56" name="フローチャート: 分類 55"/>
          <p:cNvSpPr/>
          <p:nvPr/>
        </p:nvSpPr>
        <p:spPr>
          <a:xfrm>
            <a:off x="7766135" y="4719583"/>
            <a:ext cx="144016" cy="164081"/>
          </a:xfrm>
          <a:prstGeom prst="flowChartSo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b="1" dirty="0" smtClean="0">
                <a:latin typeface="+mj-lt"/>
              </a:rPr>
              <a:t>Ｓ</a:t>
            </a:r>
            <a:endParaRPr kumimoji="1" lang="ja-JP" altLang="en-US" sz="700" b="1" dirty="0">
              <a:latin typeface="+mj-lt"/>
            </a:endParaRPr>
          </a:p>
        </p:txBody>
      </p:sp>
      <p:sp>
        <p:nvSpPr>
          <p:cNvPr id="57" name="フローチャート: 分類 56"/>
          <p:cNvSpPr/>
          <p:nvPr/>
        </p:nvSpPr>
        <p:spPr>
          <a:xfrm>
            <a:off x="2329281" y="2077184"/>
            <a:ext cx="144016" cy="164081"/>
          </a:xfrm>
          <a:prstGeom prst="flowChartSor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latin typeface="+mj-lt"/>
              </a:rPr>
              <a:t>N</a:t>
            </a:r>
            <a:endParaRPr kumimoji="1" lang="ja-JP" altLang="en-US" sz="800" b="1" dirty="0">
              <a:latin typeface="+mj-lt"/>
            </a:endParaRPr>
          </a:p>
        </p:txBody>
      </p:sp>
      <p:sp>
        <p:nvSpPr>
          <p:cNvPr id="59" name="フローチャート: 分類 58"/>
          <p:cNvSpPr/>
          <p:nvPr/>
        </p:nvSpPr>
        <p:spPr>
          <a:xfrm>
            <a:off x="4129449" y="3169601"/>
            <a:ext cx="144016" cy="164081"/>
          </a:xfrm>
          <a:prstGeom prst="flowChartSor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latin typeface="+mj-lt"/>
              </a:rPr>
              <a:t>N</a:t>
            </a:r>
            <a:endParaRPr kumimoji="1" lang="ja-JP" altLang="en-US" sz="800" b="1" dirty="0">
              <a:latin typeface="+mj-lt"/>
            </a:endParaRPr>
          </a:p>
        </p:txBody>
      </p:sp>
      <p:sp>
        <p:nvSpPr>
          <p:cNvPr id="60" name="フローチャート: 分類 59"/>
          <p:cNvSpPr/>
          <p:nvPr/>
        </p:nvSpPr>
        <p:spPr>
          <a:xfrm>
            <a:off x="5025281" y="3870584"/>
            <a:ext cx="144016" cy="164081"/>
          </a:xfrm>
          <a:prstGeom prst="flowChartSor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latin typeface="+mj-lt"/>
              </a:rPr>
              <a:t>N</a:t>
            </a:r>
            <a:endParaRPr kumimoji="1" lang="ja-JP" altLang="en-US" sz="800" b="1" dirty="0">
              <a:latin typeface="+mj-lt"/>
            </a:endParaRPr>
          </a:p>
        </p:txBody>
      </p:sp>
      <p:sp>
        <p:nvSpPr>
          <p:cNvPr id="61" name="ホームベース 60"/>
          <p:cNvSpPr/>
          <p:nvPr/>
        </p:nvSpPr>
        <p:spPr>
          <a:xfrm>
            <a:off x="4283968" y="3534010"/>
            <a:ext cx="720080" cy="166932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N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62" name="ホームベース 61"/>
          <p:cNvSpPr/>
          <p:nvPr/>
        </p:nvSpPr>
        <p:spPr>
          <a:xfrm>
            <a:off x="5714152" y="4235302"/>
            <a:ext cx="1018088" cy="163480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N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64" name="フローチャート: 分類 63"/>
          <p:cNvSpPr/>
          <p:nvPr/>
        </p:nvSpPr>
        <p:spPr>
          <a:xfrm>
            <a:off x="6734930" y="4590670"/>
            <a:ext cx="144016" cy="164081"/>
          </a:xfrm>
          <a:prstGeom prst="flowChartSor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latin typeface="+mj-lt"/>
              </a:rPr>
              <a:t>N</a:t>
            </a:r>
            <a:endParaRPr kumimoji="1" lang="ja-JP" altLang="en-US" sz="800" b="1" dirty="0">
              <a:latin typeface="+mj-lt"/>
            </a:endParaRPr>
          </a:p>
        </p:txBody>
      </p:sp>
      <p:sp>
        <p:nvSpPr>
          <p:cNvPr id="65" name="フローチャート: 分類 64"/>
          <p:cNvSpPr/>
          <p:nvPr/>
        </p:nvSpPr>
        <p:spPr>
          <a:xfrm>
            <a:off x="5464803" y="6527979"/>
            <a:ext cx="246486" cy="280828"/>
          </a:xfrm>
          <a:prstGeom prst="flowChartSor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b="1" dirty="0" smtClean="0">
                <a:latin typeface="+mj-lt"/>
              </a:rPr>
              <a:t>N</a:t>
            </a:r>
            <a:endParaRPr kumimoji="1" lang="ja-JP" altLang="en-US" sz="1050" b="1" dirty="0">
              <a:latin typeface="+mj-lt"/>
            </a:endParaRPr>
          </a:p>
        </p:txBody>
      </p:sp>
      <p:sp>
        <p:nvSpPr>
          <p:cNvPr id="67" name="フローチャート: 分類 66"/>
          <p:cNvSpPr/>
          <p:nvPr/>
        </p:nvSpPr>
        <p:spPr>
          <a:xfrm>
            <a:off x="5169297" y="6528667"/>
            <a:ext cx="246486" cy="280828"/>
          </a:xfrm>
          <a:prstGeom prst="flowChartSo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latin typeface="+mj-lt"/>
              </a:rPr>
              <a:t>Ｓ</a:t>
            </a:r>
            <a:endParaRPr kumimoji="1" lang="ja-JP" altLang="en-US" sz="900" b="1" dirty="0">
              <a:latin typeface="+mj-lt"/>
            </a:endParaRPr>
          </a:p>
        </p:txBody>
      </p:sp>
      <p:sp>
        <p:nvSpPr>
          <p:cNvPr id="68" name="ホームベース 67"/>
          <p:cNvSpPr/>
          <p:nvPr/>
        </p:nvSpPr>
        <p:spPr>
          <a:xfrm>
            <a:off x="339659" y="6579626"/>
            <a:ext cx="1917613" cy="233749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N</a:t>
            </a:r>
            <a:r>
              <a:rPr kumimoji="1" lang="ja-JP" altLang="en-US" sz="1400" dirty="0" smtClean="0">
                <a:latin typeface="+mj-lt"/>
              </a:rPr>
              <a:t>：</a:t>
            </a:r>
            <a:r>
              <a:rPr kumimoji="1" lang="ja-JP" altLang="en-US" sz="1200" b="1" dirty="0" smtClean="0">
                <a:latin typeface="+mj-lt"/>
              </a:rPr>
              <a:t>ノーマルチューナー</a:t>
            </a:r>
            <a:endParaRPr kumimoji="1" lang="ja-JP" altLang="en-US" sz="1200" b="1" dirty="0">
              <a:latin typeface="+mj-lt"/>
            </a:endParaRPr>
          </a:p>
        </p:txBody>
      </p:sp>
      <p:sp>
        <p:nvSpPr>
          <p:cNvPr id="69" name="ホームベース 68"/>
          <p:cNvSpPr/>
          <p:nvPr/>
        </p:nvSpPr>
        <p:spPr>
          <a:xfrm>
            <a:off x="2466231" y="6579626"/>
            <a:ext cx="1817737" cy="237246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j-lt"/>
              </a:rPr>
              <a:t>S</a:t>
            </a:r>
            <a:r>
              <a:rPr kumimoji="1" lang="ja-JP" altLang="en-US" sz="1400" dirty="0" smtClean="0">
                <a:latin typeface="+mj-lt"/>
              </a:rPr>
              <a:t>：</a:t>
            </a:r>
            <a:r>
              <a:rPr kumimoji="1" lang="en-US" altLang="ja-JP" sz="1400" dirty="0" err="1" smtClean="0">
                <a:latin typeface="+mj-lt"/>
              </a:rPr>
              <a:t>S’sence</a:t>
            </a:r>
            <a:r>
              <a:rPr kumimoji="1" lang="en-US" altLang="ja-JP" sz="1400" dirty="0" smtClean="0">
                <a:latin typeface="+mj-lt"/>
              </a:rPr>
              <a:t>/PRX</a:t>
            </a:r>
            <a:endParaRPr kumimoji="1" lang="ja-JP" altLang="en-US" sz="1400" dirty="0">
              <a:latin typeface="+mj-lt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96241" y="6545282"/>
            <a:ext cx="32619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：マイルストーン・・・ひし形記号までにタスクを完了させる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854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B7F35"/>
        </a:solidFill>
        <a:ln>
          <a:noFill/>
        </a:ln>
      </a:spPr>
      <a:bodyPr rtlCol="0" anchor="ctr"/>
      <a:lstStyle>
        <a:defPPr algn="ctr">
          <a:defRPr kumimoji="1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442B3E4-AC05-4D5E-A2EF-BB8B2DD202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1013</Words>
  <Application>Microsoft Office PowerPoint</Application>
  <PresentationFormat>画面に合わせる (4:3)</PresentationFormat>
  <Paragraphs>325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Ｐゴシック</vt:lpstr>
      <vt:lpstr>ヒラギノ角ゴ Pro W3</vt:lpstr>
      <vt:lpstr>メイリオ</vt:lpstr>
      <vt:lpstr>Arial</vt:lpstr>
      <vt:lpstr>Calibri</vt:lpstr>
      <vt:lpstr>Calibri Light</vt:lpstr>
      <vt:lpstr>Office テーマ</vt:lpstr>
      <vt:lpstr>一括案件の調整手順</vt:lpstr>
      <vt:lpstr>はじめに</vt:lpstr>
      <vt:lpstr>一括案件が発生しそう</vt:lpstr>
      <vt:lpstr>一括案件が決定</vt:lpstr>
      <vt:lpstr>一括案件の流れ（法人サポート課）</vt:lpstr>
      <vt:lpstr>一括案件の流れ（施工管理部・購買部）</vt:lpstr>
      <vt:lpstr>一括案件の流れ（事務センター登録G・支店）</vt:lpstr>
      <vt:lpstr>一括案件の流れ（支店・技術）</vt:lpstr>
      <vt:lpstr>一括案件BGMのスケジュール</vt:lpstr>
      <vt:lpstr>USEN SPOT Enterpriseのスケジュール</vt:lpstr>
      <vt:lpstr>案件別注意事項</vt:lpstr>
      <vt:lpstr>困ったときの相談先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2017-01-10T01:43:03Z</dcterms:created>
  <dcterms:modified xsi:type="dcterms:W3CDTF">2018-12-28T04:33:49Z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