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5" r:id="rId2"/>
    <p:sldId id="276" r:id="rId3"/>
    <p:sldId id="277" r:id="rId4"/>
    <p:sldId id="261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5" r:id="rId14"/>
    <p:sldId id="273" r:id="rId15"/>
  </p:sldIdLst>
  <p:sldSz cx="9144000" cy="6858000" type="screen4x3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9" autoAdjust="0"/>
    <p:restoredTop sz="94660"/>
  </p:normalViewPr>
  <p:slideViewPr>
    <p:cSldViewPr>
      <p:cViewPr varScale="1">
        <p:scale>
          <a:sx n="97" d="100"/>
          <a:sy n="97" d="100"/>
        </p:scale>
        <p:origin x="121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714772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714772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D705E294-53EF-4C06-8538-9B7043219997}" type="datetimeFigureOut">
              <a:rPr kumimoji="1" lang="ja-JP" altLang="en-US" smtClean="0"/>
              <a:t>2019/6/4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071563"/>
            <a:ext cx="715168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73" tIns="66536" rIns="133073" bIns="6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790334"/>
            <a:ext cx="7893050" cy="6432947"/>
          </a:xfrm>
          <a:prstGeom prst="rect">
            <a:avLst/>
          </a:prstGeom>
        </p:spPr>
        <p:txBody>
          <a:bodyPr vert="horz" lIns="133073" tIns="66536" rIns="133073" bIns="665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578185"/>
            <a:ext cx="4275403" cy="714772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13578185"/>
            <a:ext cx="4275403" cy="714772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E718B6B8-0BF5-423E-A5C9-338B8A730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6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641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641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64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8B6B8-0BF5-423E-A5C9-338B8A730F60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2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04252" y="65090"/>
            <a:ext cx="576263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4338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メイリオ" panose="020B0604030504040204" pitchFamily="50" charset="-128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2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B380-C0F1-40A2-A386-879F2FB0637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771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5D6AEC80-A861-4AFE-90E8-1C72AB61AEC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8316915" y="6729417"/>
            <a:ext cx="647700" cy="115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8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>
            <a:off x="0" y="3333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8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7096869" y="77788"/>
            <a:ext cx="164660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ja-JP" sz="9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20170906  </a:t>
            </a:r>
            <a:r>
              <a:rPr lang="ja-JP" altLang="en-US" sz="9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営業サポート部</a:t>
            </a:r>
            <a:endParaRPr lang="ja-JP" altLang="en-US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Rectangle 17"/>
          <p:cNvSpPr>
            <a:spLocks noChangeArrowheads="1"/>
          </p:cNvSpPr>
          <p:nvPr userDrawn="1"/>
        </p:nvSpPr>
        <p:spPr bwMode="auto">
          <a:xfrm>
            <a:off x="8316915" y="6729417"/>
            <a:ext cx="647700" cy="115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800" b="1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10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file:///\\fs\&#37096;&#38272;&#20849;&#26377;\4850_&#27861;&#20154;&#21942;&#26989;&#32113;&#25324;&#37096;(&#20849;&#26377;)\003_&#21942;&#26989;&#20849;&#36890;_&#30003;&#35531;&#12539;&#12484;&#12540;&#12523;&#12539;&#25104;&#32318;&#31649;&#29702;&#20182;\002_&#25903;&#24215;&#38306;&#36899;&#36039;&#26009;\001_&#31649;&#36676;&#25903;&#24215;&#26908;&#32034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67544" y="2721114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u="sng" dirty="0"/>
              <a:t>加入</a:t>
            </a:r>
            <a:r>
              <a:rPr kumimoji="1" lang="ja-JP" altLang="en-US" sz="4000" b="1" u="sng" dirty="0" smtClean="0"/>
              <a:t>登録依頼書送付依頼について</a:t>
            </a:r>
            <a:endParaRPr kumimoji="1" lang="en-US" altLang="ja-JP" sz="4000" b="1" u="sng" dirty="0" smtClean="0"/>
          </a:p>
          <a:p>
            <a:pPr algn="ctr"/>
            <a:r>
              <a:rPr lang="ja-JP" altLang="en-US" sz="4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</a:t>
            </a:r>
            <a:r>
              <a:rPr lang="ja-JP" altLang="en-US" sz="4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依頼について</a:t>
            </a:r>
            <a:endParaRPr kumimoji="1" lang="ja-JP" altLang="en-US" sz="4000" b="1" u="sng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11760" y="479715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09</a:t>
            </a:r>
            <a:r>
              <a:rPr kumimoji="1" lang="ja-JP" altLang="en-US" dirty="0" smtClean="0"/>
              <a:t>月</a:t>
            </a:r>
            <a:endParaRPr kumimoji="1" lang="en-US" altLang="ja-JP" dirty="0"/>
          </a:p>
          <a:p>
            <a:pPr algn="ctr"/>
            <a:r>
              <a:rPr kumimoji="1" lang="ja-JP" altLang="en-US" dirty="0" smtClean="0"/>
              <a:t>第</a:t>
            </a:r>
            <a:r>
              <a:rPr lang="ja-JP" altLang="en-US" dirty="0"/>
              <a:t>四</a:t>
            </a:r>
            <a:r>
              <a:rPr kumimoji="1" lang="ja-JP" altLang="en-US" dirty="0" smtClean="0"/>
              <a:t>版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営業サポート部</a:t>
            </a:r>
          </a:p>
        </p:txBody>
      </p:sp>
    </p:spTree>
    <p:extLst>
      <p:ext uri="{BB962C8B-B14F-4D97-AF65-F5344CB8AC3E}">
        <p14:creationId xmlns:p14="http://schemas.microsoft.com/office/powerpoint/2010/main" val="2875820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10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4737627" y="469828"/>
            <a:ext cx="3950763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6982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一括</a:t>
            </a:r>
            <a:r>
              <a:rPr lang="ja-JP" altLang="en-US" sz="1400" b="1" dirty="0" smtClean="0"/>
              <a:t>請求先</a:t>
            </a:r>
            <a:r>
              <a:rPr lang="en-US" altLang="ja-JP" sz="1400" b="1" dirty="0" smtClean="0"/>
              <a:t>CD</a:t>
            </a:r>
            <a:r>
              <a:rPr lang="ja-JP" altLang="en-US" sz="1400" b="1" dirty="0" smtClean="0"/>
              <a:t>に</a:t>
            </a:r>
            <a:r>
              <a:rPr lang="ja-JP" altLang="en-US" sz="1400" b="1" dirty="0"/>
              <a:t>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372999" y="908720"/>
            <a:ext cx="772739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集金担当支店が事務センターの</a:t>
            </a:r>
            <a:r>
              <a:rPr lang="ja-JP" altLang="ja-JP" sz="1200" dirty="0" smtClean="0"/>
              <a:t>もの</a:t>
            </a:r>
            <a:r>
              <a:rPr lang="ja-JP" altLang="en-US" sz="1200" dirty="0" smtClean="0"/>
              <a:t>マスタ</a:t>
            </a:r>
            <a:r>
              <a:rPr lang="ja-JP" altLang="ja-JP" sz="1200" dirty="0" smtClean="0"/>
              <a:t>は</a:t>
            </a:r>
            <a:r>
              <a:rPr lang="ja-JP" altLang="ja-JP" sz="1200" dirty="0"/>
              <a:t>、月</a:t>
            </a:r>
            <a:r>
              <a:rPr lang="en-US" altLang="ja-JP" sz="1200" dirty="0"/>
              <a:t>1</a:t>
            </a:r>
            <a:r>
              <a:rPr lang="ja-JP" altLang="ja-JP" sz="1200" dirty="0"/>
              <a:t>回更新</a:t>
            </a:r>
            <a:r>
              <a:rPr lang="ja-JP" altLang="ja-JP" sz="1200" dirty="0" smtClean="0"/>
              <a:t>されます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集金担当支店が支店分に関しては、現状表示されないものは</a:t>
            </a:r>
            <a:r>
              <a:rPr lang="ja-JP" altLang="ja-JP" sz="1200" dirty="0" smtClean="0"/>
              <a:t>、</a:t>
            </a:r>
            <a:r>
              <a:rPr lang="ja-JP" altLang="en-US" sz="1200" dirty="0" smtClean="0"/>
              <a:t>いつ</a:t>
            </a:r>
            <a:r>
              <a:rPr lang="ja-JP" altLang="ja-JP" sz="1200" dirty="0" smtClean="0"/>
              <a:t>まで</a:t>
            </a:r>
            <a:r>
              <a:rPr lang="ja-JP" altLang="ja-JP" sz="1200" dirty="0"/>
              <a:t>も表示</a:t>
            </a:r>
            <a:r>
              <a:rPr lang="ja-JP" altLang="ja-JP" sz="1200" dirty="0" smtClean="0"/>
              <a:t>されません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コードを入れても表示されない場合は、そのまま依頼せずに、</a:t>
            </a:r>
            <a:r>
              <a:rPr lang="ja-JP" altLang="en-US" sz="1200" dirty="0"/>
              <a:t>「</a:t>
            </a:r>
            <a:r>
              <a:rPr lang="ja-JP" altLang="ja-JP" sz="1200" dirty="0"/>
              <a:t>名称</a:t>
            </a:r>
            <a:r>
              <a:rPr lang="ja-JP" altLang="en-US" sz="1200" dirty="0"/>
              <a:t>」「</a:t>
            </a:r>
            <a:r>
              <a:rPr lang="ja-JP" altLang="ja-JP" sz="1200" dirty="0"/>
              <a:t>集金担当支店</a:t>
            </a:r>
            <a:r>
              <a:rPr lang="ja-JP" altLang="en-US" sz="1200" dirty="0"/>
              <a:t>」</a:t>
            </a:r>
            <a:r>
              <a:rPr lang="ja-JP" altLang="ja-JP" sz="1200" dirty="0"/>
              <a:t>に上書きで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正しい</a:t>
            </a:r>
            <a:r>
              <a:rPr lang="ja-JP" altLang="ja-JP" sz="1200" dirty="0"/>
              <a:t>ものを入力して</a:t>
            </a:r>
            <a:r>
              <a:rPr lang="ja-JP" altLang="ja-JP" sz="1200" dirty="0" smtClean="0"/>
              <a:t>ください</a:t>
            </a:r>
            <a:r>
              <a:rPr lang="ja-JP" altLang="en-US" sz="1200" dirty="0" smtClean="0"/>
              <a:t>。（新規発番の場合は、請求担当者を教えてください。）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集金担当支店が支店分で、頻繁に使用するものに関しては、サポート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へ登録依頼をして</a:t>
            </a:r>
            <a:r>
              <a:rPr lang="ja-JP" altLang="ja-JP" sz="1200" dirty="0" smtClean="0"/>
              <a:t>ください</a:t>
            </a:r>
            <a:r>
              <a:rPr lang="ja-JP" altLang="en-US" sz="1200" dirty="0" smtClean="0"/>
              <a:t>。</a:t>
            </a:r>
            <a:endParaRPr lang="ja-JP" altLang="ja-JP" sz="1200" dirty="0"/>
          </a:p>
        </p:txBody>
      </p:sp>
      <p:sp>
        <p:nvSpPr>
          <p:cNvPr id="11" name="角丸四角形 10"/>
          <p:cNvSpPr/>
          <p:nvPr/>
        </p:nvSpPr>
        <p:spPr bwMode="auto">
          <a:xfrm>
            <a:off x="323528" y="2132856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キャンセルについて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2998" y="2571748"/>
            <a:ext cx="772739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依頼を出して、</a:t>
            </a:r>
            <a:r>
              <a:rPr lang="en-US" altLang="ja-JP" sz="1200" dirty="0"/>
              <a:t>UNIS</a:t>
            </a:r>
            <a:r>
              <a:rPr lang="ja-JP" altLang="ja-JP" sz="1200" dirty="0"/>
              <a:t>登録済みだが、何らかの理由で、設置しないことになった場合は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が依頼したメールに、件名の頭に</a:t>
            </a:r>
            <a:r>
              <a:rPr lang="ja-JP" altLang="ja-JP" sz="1200" b="1" dirty="0"/>
              <a:t>＜キャンセル依頼＞</a:t>
            </a:r>
            <a:r>
              <a:rPr lang="ja-JP" altLang="ja-JP" sz="1200" dirty="0"/>
              <a:t>と追記して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メール</a:t>
            </a:r>
            <a:r>
              <a:rPr lang="ja-JP" altLang="ja-JP" sz="1200" dirty="0"/>
              <a:t>本文に、</a:t>
            </a:r>
            <a:r>
              <a:rPr lang="ja-JP" altLang="en-US" sz="1200" b="1" dirty="0"/>
              <a:t>「</a:t>
            </a:r>
            <a:r>
              <a:rPr lang="ja-JP" altLang="ja-JP" sz="1200" b="1" dirty="0"/>
              <a:t>キャンセル事由</a:t>
            </a:r>
            <a:r>
              <a:rPr lang="ja-JP" altLang="en-US" sz="1200" b="1" dirty="0"/>
              <a:t>」</a:t>
            </a:r>
            <a:r>
              <a:rPr lang="ja-JP" altLang="ja-JP" sz="1200" dirty="0"/>
              <a:t>を記載の上、</a:t>
            </a:r>
            <a:r>
              <a:rPr lang="ja-JP" altLang="en-US" sz="1200" dirty="0"/>
              <a:t>全員返信にて、</a:t>
            </a:r>
            <a:r>
              <a:rPr lang="ja-JP" altLang="ja-JP" sz="1200" dirty="0"/>
              <a:t>キャンセル処理のメールをしてください</a:t>
            </a:r>
            <a:r>
              <a:rPr lang="ja-JP" altLang="ja-JP" sz="1200" dirty="0" smtClean="0"/>
              <a:t>。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事務</a:t>
            </a:r>
            <a:r>
              <a:rPr lang="ja-JP" altLang="en-US" sz="1200" dirty="0"/>
              <a:t>センター登録</a:t>
            </a:r>
            <a:r>
              <a:rPr lang="en-US" altLang="ja-JP" sz="1200" dirty="0"/>
              <a:t>G</a:t>
            </a:r>
            <a:r>
              <a:rPr lang="ja-JP" altLang="en-US" sz="1200" dirty="0"/>
              <a:t>にて、</a:t>
            </a:r>
            <a:r>
              <a:rPr lang="en-US" altLang="ja-JP" sz="1200" dirty="0"/>
              <a:t>UNIS</a:t>
            </a:r>
            <a:r>
              <a:rPr lang="ja-JP" altLang="ja-JP" sz="1200" dirty="0"/>
              <a:t>のキャンセル登録処理が</a:t>
            </a:r>
            <a:r>
              <a:rPr lang="ja-JP" altLang="ja-JP" sz="1200" dirty="0" smtClean="0"/>
              <a:t>されます</a:t>
            </a:r>
            <a:r>
              <a:rPr lang="ja-JP" altLang="en-US" sz="1200" dirty="0" smtClean="0"/>
              <a:t>。</a:t>
            </a:r>
            <a:endParaRPr lang="ja-JP" altLang="ja-JP" sz="1200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23528" y="3559329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USEN SPOT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999" y="3933056"/>
            <a:ext cx="8375465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USEN SPOT</a:t>
            </a:r>
            <a:r>
              <a:rPr lang="ja-JP" altLang="en-US" sz="1200" dirty="0" smtClean="0"/>
              <a:t>の包括</a:t>
            </a:r>
            <a:r>
              <a:rPr lang="ja-JP" altLang="en-US" sz="1200" dirty="0"/>
              <a:t>契約がない場合は、</a:t>
            </a:r>
            <a:r>
              <a:rPr lang="ja-JP" altLang="en-US" sz="1200" b="1" dirty="0"/>
              <a:t>手書きの</a:t>
            </a:r>
            <a:r>
              <a:rPr lang="ja-JP" altLang="en-US" sz="1200" b="1" dirty="0" smtClean="0"/>
              <a:t>申込書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UNIS</a:t>
            </a:r>
            <a:r>
              <a:rPr lang="ja-JP" altLang="en-US" sz="1200" dirty="0" smtClean="0"/>
              <a:t>登録・発注用共通）が</a:t>
            </a:r>
            <a:r>
              <a:rPr lang="ja-JP" altLang="en-US" sz="1200" dirty="0"/>
              <a:t>必要。別途、工事依頼書も必要</a:t>
            </a:r>
            <a:r>
              <a:rPr lang="ja-JP" altLang="en-US" sz="1200" dirty="0" smtClean="0"/>
              <a:t>です。</a:t>
            </a:r>
            <a:endParaRPr lang="ja-JP" alt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/>
              <a:t>USEN SPOT</a:t>
            </a:r>
            <a:r>
              <a:rPr lang="ja-JP" altLang="en-US" sz="1200" dirty="0"/>
              <a:t>の包括契約がある場合は</a:t>
            </a:r>
            <a:r>
              <a:rPr lang="ja-JP" altLang="en-US" sz="1200" dirty="0" smtClean="0"/>
              <a:t>、下記が必要です。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①発注用「</a:t>
            </a:r>
            <a:r>
              <a:rPr lang="ja-JP" altLang="en-US" sz="1200" b="1" dirty="0"/>
              <a:t>チェーン店申込店舗情報リスト</a:t>
            </a:r>
            <a:r>
              <a:rPr lang="en-US" altLang="ja-JP" sz="1200" b="1" dirty="0"/>
              <a:t>.</a:t>
            </a:r>
            <a:r>
              <a:rPr lang="en-US" altLang="ja-JP" sz="1200" b="1" dirty="0" err="1"/>
              <a:t>xlsx</a:t>
            </a:r>
            <a:r>
              <a:rPr lang="ja-JP" altLang="en-US" sz="1200" dirty="0" smtClean="0"/>
              <a:t>」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dirty="0" smtClean="0"/>
              <a:t>　　②</a:t>
            </a:r>
            <a:r>
              <a:rPr lang="ja-JP" altLang="en-US" sz="1200" b="1" dirty="0" smtClean="0"/>
              <a:t>伝票データ</a:t>
            </a:r>
            <a:r>
              <a:rPr lang="ja-JP" altLang="en-US" sz="1200" dirty="0" smtClean="0"/>
              <a:t>（加入登録依頼書、工事依頼書用として）　</a:t>
            </a:r>
            <a:endParaRPr lang="en-US" altLang="ja-JP" sz="1200" dirty="0" smtClean="0"/>
          </a:p>
          <a:p>
            <a:endParaRPr lang="ja-JP" alt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＜</a:t>
            </a:r>
            <a:r>
              <a:rPr lang="ja-JP" altLang="en-US" sz="1200" dirty="0"/>
              <a:t>発注について＞　</a:t>
            </a:r>
            <a:br>
              <a:rPr lang="ja-JP" altLang="en-US" sz="1200" dirty="0"/>
            </a:br>
            <a:r>
              <a:rPr lang="ja-JP" altLang="en-US" sz="1200" dirty="0"/>
              <a:t>　サポート</a:t>
            </a:r>
            <a:r>
              <a:rPr lang="en-US" altLang="ja-JP" sz="1200" dirty="0"/>
              <a:t>G</a:t>
            </a:r>
            <a:r>
              <a:rPr lang="ja-JP" altLang="en-US" sz="1200" dirty="0"/>
              <a:t>からの発注依頼の翌日に、事務センターから</a:t>
            </a:r>
            <a:r>
              <a:rPr lang="ja-JP" altLang="en-US" sz="1200" dirty="0" smtClean="0"/>
              <a:t>ファイバーゲート</a:t>
            </a:r>
            <a:r>
              <a:rPr lang="ja-JP" altLang="en-US" sz="1200" dirty="0"/>
              <a:t>に発注</a:t>
            </a:r>
            <a:r>
              <a:rPr lang="ja-JP" altLang="en-US" sz="1200" dirty="0" smtClean="0"/>
              <a:t>されます。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dirty="0"/>
          </a:p>
          <a:p>
            <a:r>
              <a:rPr lang="ja-JP" altLang="en-US" sz="1200" dirty="0" smtClean="0"/>
              <a:t>　　</a:t>
            </a:r>
            <a:r>
              <a:rPr lang="en-US" altLang="ja-JP" sz="1200" dirty="0" smtClean="0"/>
              <a:t>【</a:t>
            </a:r>
            <a:r>
              <a:rPr lang="ja-JP" altLang="en-US" sz="1200" dirty="0" smtClean="0"/>
              <a:t>発送日</a:t>
            </a:r>
            <a:r>
              <a:rPr lang="en-US" altLang="ja-JP" sz="1200" dirty="0" smtClean="0"/>
              <a:t>】</a:t>
            </a:r>
            <a:endParaRPr lang="ja-JP" altLang="en-US" sz="1200" dirty="0"/>
          </a:p>
          <a:p>
            <a:r>
              <a:rPr lang="ja-JP" altLang="en-US" sz="1200" dirty="0" smtClean="0"/>
              <a:t>　　　①</a:t>
            </a:r>
            <a:r>
              <a:rPr lang="ja-JP" altLang="en-US" sz="1200" b="1" dirty="0" smtClean="0"/>
              <a:t>通常版</a:t>
            </a:r>
            <a:r>
              <a:rPr lang="ja-JP" altLang="en-US" sz="1200" dirty="0" smtClean="0"/>
              <a:t>：　　　 事務</a:t>
            </a:r>
            <a:r>
              <a:rPr lang="ja-JP" altLang="en-US" sz="1200" dirty="0"/>
              <a:t>センター発注後　</a:t>
            </a:r>
            <a:r>
              <a:rPr lang="en-US" altLang="ja-JP" sz="1200" b="1" dirty="0" smtClean="0"/>
              <a:t>7</a:t>
            </a:r>
            <a:r>
              <a:rPr lang="ja-JP" altLang="en-US" sz="1200" b="1" dirty="0" smtClean="0"/>
              <a:t>営業</a:t>
            </a:r>
            <a:r>
              <a:rPr lang="ja-JP" altLang="en-US" sz="1200" b="1" dirty="0"/>
              <a:t>日後</a:t>
            </a:r>
            <a:r>
              <a:rPr lang="ja-JP" altLang="en-US" sz="1200" b="1" dirty="0" smtClean="0"/>
              <a:t>発送</a:t>
            </a:r>
            <a:r>
              <a:rPr lang="ja-JP" altLang="en-US" sz="1200" dirty="0" smtClean="0"/>
              <a:t>（調整不可となりました）</a:t>
            </a:r>
            <a:endParaRPr lang="ja-JP" altLang="en-US" sz="1200" dirty="0"/>
          </a:p>
          <a:p>
            <a:r>
              <a:rPr lang="ja-JP" altLang="en-US" sz="1200" dirty="0" smtClean="0"/>
              <a:t>　　　②</a:t>
            </a:r>
            <a:r>
              <a:rPr lang="en-US" altLang="ja-JP" sz="1200" b="1" dirty="0" smtClean="0"/>
              <a:t>Enterprise</a:t>
            </a:r>
            <a:r>
              <a:rPr lang="ja-JP" altLang="en-US" sz="1200" b="1" dirty="0" smtClean="0"/>
              <a:t>版</a:t>
            </a:r>
            <a:r>
              <a:rPr lang="ja-JP" altLang="en-US" sz="1200" dirty="0" smtClean="0"/>
              <a:t>：事務</a:t>
            </a:r>
            <a:r>
              <a:rPr lang="ja-JP" altLang="en-US" sz="1200" dirty="0"/>
              <a:t>センター発注後　</a:t>
            </a:r>
            <a:r>
              <a:rPr lang="en-US" altLang="ja-JP" sz="1200" b="1" dirty="0"/>
              <a:t>7</a:t>
            </a:r>
            <a:r>
              <a:rPr lang="ja-JP" altLang="en-US" sz="1200" b="1" dirty="0"/>
              <a:t>営業日後</a:t>
            </a:r>
            <a:r>
              <a:rPr lang="ja-JP" altLang="en-US" sz="1200" b="1" dirty="0" smtClean="0"/>
              <a:t>発送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Enterprise</a:t>
            </a:r>
            <a:r>
              <a:rPr lang="ja-JP" altLang="en-US" sz="1200" dirty="0"/>
              <a:t>版は初回サーバー設定に別途</a:t>
            </a:r>
            <a:r>
              <a:rPr lang="en-US" altLang="ja-JP" sz="1200" dirty="0"/>
              <a:t>2</a:t>
            </a:r>
            <a:r>
              <a:rPr lang="ja-JP" altLang="en-US" sz="1200" dirty="0"/>
              <a:t>週間必要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「回線種別」「回線タイプ」</a:t>
            </a:r>
            <a:r>
              <a:rPr lang="ja-JP" altLang="en-US" sz="1200" dirty="0" smtClean="0"/>
              <a:t>が分からないと発注できません。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1" dirty="0"/>
              <a:t>Enterprise</a:t>
            </a:r>
            <a:r>
              <a:rPr lang="ja-JP" altLang="en-US" sz="1200" b="1" dirty="0" smtClean="0"/>
              <a:t>版の</a:t>
            </a:r>
            <a:r>
              <a:rPr lang="ja-JP" altLang="en-US" sz="1200" dirty="0" smtClean="0"/>
              <a:t>サーバー管理費は、本社住所に登録します。完成日は、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店舗目の完成日と同じになります。</a:t>
            </a:r>
            <a:endParaRPr lang="ja-JP" altLang="en-US" sz="1200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09119"/>
            <a:ext cx="1069417" cy="103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875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632108" y="1544777"/>
            <a:ext cx="3924437" cy="577805"/>
          </a:xfrm>
          <a:prstGeom prst="roundRect">
            <a:avLst/>
          </a:prstGeom>
          <a:solidFill>
            <a:srgbClr val="FFFF00">
              <a:alpha val="33000"/>
            </a:srgbClr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11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76672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USEN</a:t>
            </a:r>
            <a:r>
              <a:rPr lang="ja-JP" altLang="en-US" sz="1400" b="1" dirty="0">
                <a:solidFill>
                  <a:schemeClr val="bg1"/>
                </a:solidFill>
              </a:rPr>
              <a:t>レジスターについて</a:t>
            </a:r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372999" y="908720"/>
            <a:ext cx="772739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「</a:t>
            </a:r>
            <a:r>
              <a:rPr lang="ja-JP" altLang="ja-JP" sz="1200" dirty="0" smtClean="0"/>
              <a:t>申込書</a:t>
            </a:r>
            <a:r>
              <a:rPr lang="ja-JP" altLang="en-US" sz="1200" dirty="0" smtClean="0"/>
              <a:t>」「</a:t>
            </a:r>
            <a:r>
              <a:rPr lang="ja-JP" altLang="ja-JP" sz="1200" dirty="0" smtClean="0"/>
              <a:t>契約確認書</a:t>
            </a:r>
            <a:r>
              <a:rPr lang="ja-JP" altLang="en-US" sz="1200" dirty="0" smtClean="0"/>
              <a:t>」「</a:t>
            </a:r>
            <a:r>
              <a:rPr lang="ja-JP" altLang="ja-JP" sz="1200" dirty="0" smtClean="0"/>
              <a:t>ヒアリングシート</a:t>
            </a:r>
            <a:r>
              <a:rPr lang="ja-JP" altLang="en-US" sz="1200" dirty="0" smtClean="0"/>
              <a:t>」「</a:t>
            </a:r>
            <a:r>
              <a:rPr lang="ja-JP" altLang="ja-JP" sz="1200" dirty="0" smtClean="0"/>
              <a:t>メニュー</a:t>
            </a:r>
            <a:r>
              <a:rPr lang="ja-JP" altLang="ja-JP" sz="1200" dirty="0"/>
              <a:t>入力</a:t>
            </a:r>
            <a:r>
              <a:rPr lang="ja-JP" altLang="ja-JP" sz="1200" dirty="0" smtClean="0"/>
              <a:t>シート</a:t>
            </a:r>
            <a:r>
              <a:rPr lang="ja-JP" altLang="en-US" sz="1200" dirty="0" smtClean="0"/>
              <a:t>」</a:t>
            </a:r>
            <a:r>
              <a:rPr lang="ja-JP" altLang="ja-JP" sz="1200" dirty="0" smtClean="0"/>
              <a:t>が</a:t>
            </a:r>
            <a:r>
              <a:rPr lang="ja-JP" altLang="ja-JP" sz="1200" dirty="0"/>
              <a:t>不備なしで揃っていたら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からの登録依頼の</a:t>
            </a:r>
            <a:r>
              <a:rPr lang="en-US" altLang="ja-JP" sz="1200" dirty="0">
                <a:solidFill>
                  <a:srgbClr val="FF0000"/>
                </a:solidFill>
              </a:rPr>
              <a:t>10</a:t>
            </a:r>
            <a:r>
              <a:rPr lang="ja-JP" altLang="ja-JP" sz="1200" dirty="0">
                <a:solidFill>
                  <a:srgbClr val="FF0000"/>
                </a:solidFill>
              </a:rPr>
              <a:t>営業日後</a:t>
            </a:r>
            <a:r>
              <a:rPr lang="ja-JP" altLang="ja-JP" sz="1200" dirty="0"/>
              <a:t>に、設置可能とな</a:t>
            </a:r>
            <a:r>
              <a:rPr lang="ja-JP" altLang="en-US" sz="1200" dirty="0"/>
              <a:t>ります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原則</a:t>
            </a:r>
            <a:r>
              <a:rPr lang="ja-JP" altLang="en-US" sz="1200" dirty="0"/>
              <a:t>、すべてが揃ってから依頼するようにして下さい</a:t>
            </a:r>
            <a:endParaRPr lang="ja-JP" altLang="ja-JP" sz="1200" dirty="0"/>
          </a:p>
        </p:txBody>
      </p:sp>
      <p:sp>
        <p:nvSpPr>
          <p:cNvPr id="11" name="フローチャート : 書類 10"/>
          <p:cNvSpPr/>
          <p:nvPr/>
        </p:nvSpPr>
        <p:spPr bwMode="auto">
          <a:xfrm>
            <a:off x="755576" y="163685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b="1" dirty="0">
                <a:solidFill>
                  <a:schemeClr val="tx1"/>
                </a:solidFill>
              </a:rPr>
              <a:t/>
            </a:r>
            <a:br>
              <a:rPr kumimoji="1" lang="en-US" altLang="ja-JP" sz="900" b="1" dirty="0">
                <a:solidFill>
                  <a:schemeClr val="tx1"/>
                </a:solidFill>
              </a:rPr>
            </a:br>
            <a:r>
              <a:rPr kumimoji="1" lang="ja-JP" altLang="en-US" sz="900" b="1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13" name="フローチャート : 書類 12"/>
          <p:cNvSpPr/>
          <p:nvPr/>
        </p:nvSpPr>
        <p:spPr bwMode="auto">
          <a:xfrm>
            <a:off x="1684213" y="163685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</a:rPr>
              <a:t>契約確認書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4" name="フローチャート: データ 13"/>
          <p:cNvSpPr/>
          <p:nvPr/>
        </p:nvSpPr>
        <p:spPr bwMode="auto">
          <a:xfrm>
            <a:off x="2646364" y="1636856"/>
            <a:ext cx="924101" cy="336256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ヒアリング</a:t>
            </a:r>
            <a:r>
              <a:rPr kumimoji="1" lang="en-US" altLang="ja-JP" sz="9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</a:rPr>
            </a:br>
            <a:r>
              <a:rPr kumimoji="1" lang="ja-JP" altLang="en-US" sz="900" dirty="0" smtClean="0">
                <a:solidFill>
                  <a:schemeClr val="tx1"/>
                </a:solidFill>
              </a:rPr>
              <a:t>シート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5" name="フローチャート: データ 14"/>
          <p:cNvSpPr/>
          <p:nvPr/>
        </p:nvSpPr>
        <p:spPr bwMode="auto">
          <a:xfrm>
            <a:off x="3558768" y="1636856"/>
            <a:ext cx="924101" cy="336256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メニュー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入力シート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291" y="1299528"/>
            <a:ext cx="1573103" cy="101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394" y="1859260"/>
            <a:ext cx="756070" cy="429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角丸四角形 17"/>
          <p:cNvSpPr/>
          <p:nvPr/>
        </p:nvSpPr>
        <p:spPr bwMode="auto">
          <a:xfrm>
            <a:off x="323528" y="2551217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ja-JP" sz="1400" b="1" dirty="0"/>
              <a:t>その他商材</a:t>
            </a:r>
            <a:r>
              <a:rPr lang="ja-JP" altLang="en-US" sz="1400" b="1" dirty="0"/>
              <a:t>の注意点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2"/>
          <p:cNvSpPr txBox="1"/>
          <p:nvPr/>
        </p:nvSpPr>
        <p:spPr>
          <a:xfrm>
            <a:off x="372999" y="2948751"/>
            <a:ext cx="8411405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【SP-</a:t>
            </a:r>
            <a:r>
              <a:rPr lang="en-US" altLang="ja-JP" sz="1200" dirty="0" err="1" smtClean="0"/>
              <a:t>i</a:t>
            </a:r>
            <a:r>
              <a:rPr lang="en-US" altLang="ja-JP" sz="1200" dirty="0" smtClean="0"/>
              <a:t>】	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　 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・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・　回線</a:t>
            </a:r>
            <a:r>
              <a:rPr lang="en-US" altLang="ja-JP" sz="1200" dirty="0"/>
              <a:t>ID</a:t>
            </a:r>
            <a:r>
              <a:rPr lang="ja-JP" altLang="en-US" sz="1200" dirty="0"/>
              <a:t>を忘れずに。未定の場合は「後日連絡」と記入の</a:t>
            </a:r>
            <a:r>
              <a:rPr lang="ja-JP" altLang="en-US" sz="1200" dirty="0" smtClean="0"/>
              <a:t>こと。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【EZ-MESSE】</a:t>
            </a:r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	</a:t>
            </a:r>
            <a:r>
              <a:rPr lang="ja-JP" altLang="en-US" sz="1200" dirty="0" smtClean="0"/>
              <a:t>・・・　コメントカード</a:t>
            </a:r>
            <a:r>
              <a:rPr lang="ja-JP" altLang="en-US" sz="1200" dirty="0"/>
              <a:t>の記入を忘れず</a:t>
            </a:r>
            <a:r>
              <a:rPr lang="ja-JP" altLang="en-US" sz="1200" dirty="0" smtClean="0"/>
              <a:t>に。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【MP-100】</a:t>
            </a:r>
            <a:r>
              <a:rPr lang="ja-JP" altLang="en-US" sz="1200" dirty="0" smtClean="0"/>
              <a:t>　 </a:t>
            </a:r>
            <a:r>
              <a:rPr lang="en-US" altLang="ja-JP" sz="1200" dirty="0"/>
              <a:t>	</a:t>
            </a:r>
            <a:r>
              <a:rPr lang="ja-JP" altLang="en-US" sz="1200" dirty="0" smtClean="0"/>
              <a:t>・・・　</a:t>
            </a:r>
            <a:r>
              <a:rPr lang="ja-JP" altLang="ja-JP" sz="1200" dirty="0" smtClean="0"/>
              <a:t>イニシャル欄</a:t>
            </a:r>
            <a:r>
              <a:rPr lang="ja-JP" altLang="ja-JP" sz="1200" dirty="0"/>
              <a:t>に、</a:t>
            </a:r>
            <a:r>
              <a:rPr lang="en-US" altLang="ja-JP" sz="1200" dirty="0"/>
              <a:t>SD</a:t>
            </a:r>
            <a:r>
              <a:rPr lang="ja-JP" altLang="ja-JP" sz="1200" dirty="0"/>
              <a:t>カードの記入を忘れず</a:t>
            </a:r>
            <a:r>
              <a:rPr lang="ja-JP" altLang="ja-JP" sz="1200" dirty="0" smtClean="0"/>
              <a:t>に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lvl="5"/>
            <a:r>
              <a:rPr lang="ja-JP" altLang="en-US" sz="1200" dirty="0" smtClean="0"/>
              <a:t>　入線不可・入線待ちのための導入の稟議書の情報も忘れずに。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【USEN</a:t>
            </a:r>
            <a:r>
              <a:rPr lang="ja-JP" altLang="ja-JP" sz="1200" dirty="0" smtClean="0"/>
              <a:t>レスキュー</a:t>
            </a:r>
            <a:r>
              <a:rPr lang="en-US" altLang="ja-JP" sz="1200" dirty="0" smtClean="0"/>
              <a:t>24】</a:t>
            </a:r>
            <a:r>
              <a:rPr lang="ja-JP" altLang="en-US" sz="1200" dirty="0" smtClean="0"/>
              <a:t>・・・　</a:t>
            </a:r>
            <a:r>
              <a:rPr lang="ja-JP" altLang="ja-JP" sz="1200" dirty="0" smtClean="0"/>
              <a:t>イニシャル欄</a:t>
            </a:r>
            <a:r>
              <a:rPr lang="ja-JP" altLang="ja-JP" sz="1200" dirty="0"/>
              <a:t>にも記入が</a:t>
            </a:r>
            <a:r>
              <a:rPr lang="ja-JP" altLang="ja-JP" sz="1200" dirty="0" smtClean="0"/>
              <a:t>必要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【MPX-1】</a:t>
            </a:r>
            <a:r>
              <a:rPr lang="ja-JP" altLang="en-US" sz="1200" dirty="0" smtClean="0"/>
              <a:t>　　</a:t>
            </a:r>
            <a:r>
              <a:rPr lang="en-US" altLang="ja-JP" sz="1200" dirty="0"/>
              <a:t>	</a:t>
            </a:r>
            <a:r>
              <a:rPr lang="ja-JP" altLang="en-US" sz="1200" dirty="0" smtClean="0"/>
              <a:t>・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・　設定</a:t>
            </a:r>
            <a:r>
              <a:rPr lang="ja-JP" altLang="en-US" sz="1200" dirty="0"/>
              <a:t>ヒアリングシート必須</a:t>
            </a:r>
            <a:r>
              <a:rPr lang="ja-JP" altLang="en-US" sz="1200" dirty="0" smtClean="0"/>
              <a:t>です。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【OTORAKU】 	</a:t>
            </a:r>
            <a:r>
              <a:rPr lang="ja-JP" altLang="en-US" sz="1200" dirty="0" smtClean="0"/>
              <a:t>・・・　</a:t>
            </a:r>
            <a:r>
              <a:rPr lang="en-US" altLang="ja-JP" sz="1200" dirty="0" smtClean="0"/>
              <a:t>UNIS</a:t>
            </a:r>
            <a:r>
              <a:rPr lang="ja-JP" altLang="en-US" sz="1200" dirty="0"/>
              <a:t>受注登録日＋</a:t>
            </a:r>
            <a:r>
              <a:rPr lang="en-US" altLang="ja-JP" sz="1200" dirty="0"/>
              <a:t>3</a:t>
            </a:r>
            <a:r>
              <a:rPr lang="ja-JP" altLang="en-US" sz="1200" dirty="0"/>
              <a:t>～</a:t>
            </a:r>
            <a:r>
              <a:rPr lang="en-US" altLang="ja-JP" sz="1200" dirty="0"/>
              <a:t>4</a:t>
            </a:r>
            <a:r>
              <a:rPr lang="ja-JP" altLang="en-US" sz="1200" dirty="0"/>
              <a:t>営業日での設置が</a:t>
            </a:r>
            <a:r>
              <a:rPr lang="ja-JP" altLang="en-US" sz="1200" dirty="0" smtClean="0"/>
              <a:t>可能。</a:t>
            </a:r>
            <a:endParaRPr lang="en-US" altLang="ja-JP" sz="1200" dirty="0" smtClean="0"/>
          </a:p>
          <a:p>
            <a:pPr lvl="5"/>
            <a:r>
              <a:rPr lang="ja-JP" altLang="en-US" sz="1200" dirty="0" smtClean="0"/>
              <a:t>　イニシャルは、加入料ではなく、</a:t>
            </a:r>
            <a:r>
              <a:rPr lang="ja-JP" altLang="ja-JP" sz="1200" dirty="0" smtClean="0"/>
              <a:t>「</a:t>
            </a:r>
            <a:r>
              <a:rPr lang="en-US" altLang="ja-JP" sz="1200" dirty="0" smtClean="0"/>
              <a:t>OTORAKU</a:t>
            </a:r>
            <a:r>
              <a:rPr lang="ja-JP" altLang="ja-JP" sz="1200" dirty="0" smtClean="0"/>
              <a:t>事務手数料」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【</a:t>
            </a:r>
            <a:r>
              <a:rPr lang="ja-JP" altLang="en-US" sz="1200" dirty="0"/>
              <a:t> </a:t>
            </a:r>
            <a:r>
              <a:rPr lang="en-US" altLang="ja-JP" sz="1200" dirty="0"/>
              <a:t>USEN</a:t>
            </a:r>
            <a:r>
              <a:rPr lang="ja-JP" altLang="en-US" sz="1200" dirty="0"/>
              <a:t>キッズコーナー</a:t>
            </a:r>
            <a:r>
              <a:rPr lang="en-US" altLang="ja-JP" sz="1200" dirty="0"/>
              <a:t>DVD 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DVD</a:t>
            </a:r>
            <a:r>
              <a:rPr lang="ja-JP" altLang="en-US" sz="1200" dirty="0" smtClean="0"/>
              <a:t>の包括契約がない場合は、顧客の捺印が必要。ある場合は、</a:t>
            </a:r>
            <a:r>
              <a:rPr lang="en-US" altLang="ja-JP" sz="1200" dirty="0" smtClean="0"/>
              <a:t>Excel</a:t>
            </a:r>
            <a:r>
              <a:rPr lang="ja-JP" altLang="en-US" sz="1200" dirty="0" smtClean="0"/>
              <a:t>シート。</a:t>
            </a:r>
            <a:endParaRPr lang="en-US" altLang="ja-JP" sz="1200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323528" y="4734436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400" b="1" dirty="0" smtClean="0">
                <a:solidFill>
                  <a:schemeClr val="bg1"/>
                </a:solidFill>
              </a:rPr>
              <a:t>JASRAC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シール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2"/>
          <p:cNvSpPr txBox="1"/>
          <p:nvPr/>
        </p:nvSpPr>
        <p:spPr>
          <a:xfrm>
            <a:off x="372999" y="5118283"/>
            <a:ext cx="831539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新設・切替の依頼時は、</a:t>
            </a:r>
            <a:r>
              <a:rPr lang="en-US" altLang="ja-JP" sz="1200" dirty="0" smtClean="0"/>
              <a:t>JASRAC</a:t>
            </a:r>
            <a:r>
              <a:rPr lang="ja-JP" altLang="en-US" sz="1200" dirty="0" smtClean="0"/>
              <a:t>シールの「貼る・貼らない」の区分が必須です。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「免除業種」以外は、原則「貼る」が必須です。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「対象業種」で、「貼らない（営業対応）」とするのは、技術から店舗ではなく、本部に営業担当者よりシールを渡して、本部から店舗に貼る依頼が行く場合、もしくは営業担当者より店舗に送付、または貼りに行く場合などです。</a:t>
            </a:r>
            <a:endParaRPr lang="ja-JP" altLang="ja-JP" sz="1200" dirty="0"/>
          </a:p>
        </p:txBody>
      </p:sp>
      <p:sp>
        <p:nvSpPr>
          <p:cNvPr id="21" name="角丸四角形吹き出し 20"/>
          <p:cNvSpPr/>
          <p:nvPr/>
        </p:nvSpPr>
        <p:spPr bwMode="auto">
          <a:xfrm>
            <a:off x="6742690" y="5130756"/>
            <a:ext cx="1698758" cy="242460"/>
          </a:xfrm>
          <a:prstGeom prst="wedgeRoundRectCallout">
            <a:avLst>
              <a:gd name="adj1" fmla="val -81248"/>
              <a:gd name="adj2" fmla="val 51105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漏れが多いです。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824" y="3212976"/>
            <a:ext cx="1181624" cy="356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00204"/>
            <a:ext cx="1001028" cy="492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842" y="5932067"/>
            <a:ext cx="976588" cy="799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477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12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323528" y="497310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依頼前の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チェック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2"/>
          <p:cNvSpPr txBox="1"/>
          <p:nvPr/>
        </p:nvSpPr>
        <p:spPr>
          <a:xfrm>
            <a:off x="372999" y="894844"/>
            <a:ext cx="772739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u="sng" dirty="0"/>
              <a:t>加入登録依頼を行う前に、入力ファイルの「加入登録依頼書</a:t>
            </a:r>
            <a:r>
              <a:rPr lang="en-US" altLang="ja-JP" sz="1200" b="1" u="sng" dirty="0"/>
              <a:t>-</a:t>
            </a:r>
            <a:r>
              <a:rPr lang="ja-JP" altLang="en-US" sz="1200" b="1" u="sng" dirty="0"/>
              <a:t>確認シート」にて</a:t>
            </a:r>
            <a:r>
              <a:rPr lang="ja-JP" altLang="en-US" sz="1200" b="1" u="sng" dirty="0" smtClean="0"/>
              <a:t>、</a:t>
            </a:r>
            <a:endParaRPr lang="en-US" altLang="ja-JP" sz="1200" b="1" u="sng" dirty="0" smtClean="0"/>
          </a:p>
          <a:p>
            <a:r>
              <a:rPr lang="ja-JP" altLang="en-US" sz="1200" b="1" u="sng" dirty="0"/>
              <a:t>　</a:t>
            </a:r>
            <a:r>
              <a:rPr lang="ja-JP" altLang="en-US" sz="1200" b="1" u="sng" dirty="0" smtClean="0"/>
              <a:t>登録</a:t>
            </a:r>
            <a:r>
              <a:rPr lang="ja-JP" altLang="en-US" sz="1200" b="1" u="sng" dirty="0"/>
              <a:t>漏れ、間違いがないか確認の上、依頼するようにして下さい</a:t>
            </a:r>
            <a:r>
              <a:rPr lang="ja-JP" altLang="en-US" sz="1200" b="1" u="sng" dirty="0" smtClean="0"/>
              <a:t>。</a:t>
            </a:r>
            <a:endParaRPr lang="en-US" altLang="ja-JP" sz="1200" b="1" u="sng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（</a:t>
            </a:r>
            <a:r>
              <a:rPr lang="ja-JP" altLang="en-US" sz="1200" dirty="0"/>
              <a:t>「記入例」に入力シートの番号を入力すると、表示が切り替わります）</a:t>
            </a:r>
            <a:endParaRPr lang="ja-JP" altLang="ja-JP" sz="1200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323528" y="4225985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依頼済み分のチェックのお願い</a:t>
            </a:r>
          </a:p>
        </p:txBody>
      </p:sp>
      <p:sp>
        <p:nvSpPr>
          <p:cNvPr id="17" name="テキスト ボックス 12"/>
          <p:cNvSpPr txBox="1"/>
          <p:nvPr/>
        </p:nvSpPr>
        <p:spPr>
          <a:xfrm>
            <a:off x="372999" y="4623519"/>
            <a:ext cx="7727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依頼</a:t>
            </a:r>
            <a:r>
              <a:rPr lang="ja-JP" altLang="en-US" sz="1200" dirty="0"/>
              <a:t>を受けたものに関しては、処理漏れがないようにチェックはしていますが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依頼</a:t>
            </a:r>
            <a:r>
              <a:rPr lang="ja-JP" altLang="en-US" sz="1200" dirty="0"/>
              <a:t>をした営業担当者も漏れ、依頼内容が正しいく送付されているかチェックをお願い</a:t>
            </a:r>
            <a:r>
              <a:rPr lang="ja-JP" altLang="en-US" sz="1200" dirty="0" smtClean="0"/>
              <a:t>します。</a:t>
            </a:r>
            <a:endParaRPr lang="ja-JP" altLang="ja-JP" sz="12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91383"/>
            <a:ext cx="26765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026303"/>
            <a:ext cx="5040560" cy="22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円/楕円 19"/>
          <p:cNvSpPr/>
          <p:nvPr/>
        </p:nvSpPr>
        <p:spPr bwMode="auto">
          <a:xfrm>
            <a:off x="1547664" y="1932548"/>
            <a:ext cx="1959837" cy="416331"/>
          </a:xfrm>
          <a:prstGeom prst="ellipse">
            <a:avLst/>
          </a:prstGeom>
          <a:noFill/>
          <a:ln w="34925"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698" y="1541175"/>
            <a:ext cx="2941774" cy="241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012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ホームベース 61"/>
          <p:cNvSpPr/>
          <p:nvPr/>
        </p:nvSpPr>
        <p:spPr>
          <a:xfrm>
            <a:off x="3976470" y="12468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br>
              <a:rPr lang="en-US" altLang="ja-JP" sz="900" b="1" dirty="0">
                <a:solidFill>
                  <a:schemeClr val="tx1"/>
                </a:solidFill>
              </a:rPr>
            </a:br>
            <a:r>
              <a:rPr lang="ja-JP" altLang="en-US" sz="900" b="1" dirty="0" smtClean="0">
                <a:solidFill>
                  <a:schemeClr val="tx1"/>
                </a:solidFill>
              </a:rPr>
              <a:t>解約予定登録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60" name="ホームベース 59"/>
          <p:cNvSpPr/>
          <p:nvPr/>
        </p:nvSpPr>
        <p:spPr>
          <a:xfrm>
            <a:off x="2149999" y="1249625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解約</a:t>
            </a:r>
            <a:r>
              <a:rPr lang="ja-JP" altLang="en-US" sz="900" b="1" dirty="0" smtClean="0">
                <a:solidFill>
                  <a:schemeClr val="tx1"/>
                </a:solidFill>
              </a:rPr>
              <a:t>依頼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 smtClean="0">
                <a:solidFill>
                  <a:schemeClr val="tx1"/>
                </a:solidFill>
              </a:rPr>
              <a:t>送付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13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26564" y="469828"/>
            <a:ext cx="8909931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解約依頼フロー（チェーン店・代理店のみ）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323528" y="1249625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</a:rPr>
              <a:t>解約依頼</a:t>
            </a:r>
            <a:endParaRPr kumimoji="1" lang="en-US" altLang="ja-JP" sz="900" b="1" dirty="0" smtClean="0">
              <a:solidFill>
                <a:schemeClr val="tx1"/>
              </a:solidFill>
            </a:endParaRPr>
          </a:p>
        </p:txBody>
      </p:sp>
      <p:sp>
        <p:nvSpPr>
          <p:cNvPr id="31" name="テキスト ボックス 12"/>
          <p:cNvSpPr txBox="1"/>
          <p:nvPr/>
        </p:nvSpPr>
        <p:spPr>
          <a:xfrm>
            <a:off x="448599" y="982812"/>
            <a:ext cx="87636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営業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1950687" y="838621"/>
            <a:ext cx="154538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 smtClean="0"/>
              <a:t>【</a:t>
            </a:r>
            <a:r>
              <a:rPr lang="ja-JP" altLang="en-US" sz="1100" b="1" dirty="0" smtClean="0"/>
              <a:t>事務センター大阪（法人受託</a:t>
            </a:r>
            <a:r>
              <a:rPr lang="en-US" altLang="ja-JP" sz="1100" b="1" dirty="0" smtClean="0"/>
              <a:t>G</a:t>
            </a:r>
            <a:r>
              <a:rPr lang="ja-JP" altLang="en-US" sz="1100" b="1" dirty="0" smtClean="0"/>
              <a:t>）</a:t>
            </a:r>
            <a:r>
              <a:rPr lang="en-US" altLang="ja-JP" sz="1100" b="1" dirty="0" smtClean="0"/>
              <a:t>】</a:t>
            </a:r>
            <a:endParaRPr lang="ja-JP" altLang="ja-JP" sz="1100" b="1" dirty="0"/>
          </a:p>
        </p:txBody>
      </p:sp>
      <p:sp>
        <p:nvSpPr>
          <p:cNvPr id="33" name="テキスト ボックス 12"/>
          <p:cNvSpPr txBox="1"/>
          <p:nvPr/>
        </p:nvSpPr>
        <p:spPr>
          <a:xfrm>
            <a:off x="3777158" y="982812"/>
            <a:ext cx="210381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事務センター登録</a:t>
            </a:r>
            <a:r>
              <a:rPr lang="en-US" altLang="ja-JP" sz="1100" b="1" dirty="0"/>
              <a:t>G】</a:t>
            </a:r>
            <a:endParaRPr lang="ja-JP" altLang="ja-JP" sz="1100" b="1" dirty="0"/>
          </a:p>
        </p:txBody>
      </p:sp>
      <p:sp>
        <p:nvSpPr>
          <p:cNvPr id="34" name="テキスト ボックス 12"/>
          <p:cNvSpPr txBox="1"/>
          <p:nvPr/>
        </p:nvSpPr>
        <p:spPr>
          <a:xfrm>
            <a:off x="3779911" y="2474537"/>
            <a:ext cx="202302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支店長・総務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5" name="テキスト ボックス 12"/>
          <p:cNvSpPr txBox="1"/>
          <p:nvPr/>
        </p:nvSpPr>
        <p:spPr>
          <a:xfrm>
            <a:off x="3816571" y="5153121"/>
            <a:ext cx="13760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集金担当支店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cxnSp>
        <p:nvCxnSpPr>
          <p:cNvPr id="4" name="カギ線コネクタ 3"/>
          <p:cNvCxnSpPr>
            <a:stCxn id="60" idx="3"/>
            <a:endCxn id="67" idx="1"/>
          </p:cNvCxnSpPr>
          <p:nvPr/>
        </p:nvCxnSpPr>
        <p:spPr>
          <a:xfrm>
            <a:off x="3454527" y="1576673"/>
            <a:ext cx="521943" cy="15085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カギ線コネクタ 35"/>
          <p:cNvCxnSpPr>
            <a:stCxn id="60" idx="3"/>
            <a:endCxn id="77" idx="1"/>
          </p:cNvCxnSpPr>
          <p:nvPr/>
        </p:nvCxnSpPr>
        <p:spPr>
          <a:xfrm>
            <a:off x="3454527" y="1576673"/>
            <a:ext cx="533025" cy="41924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2" idx="3"/>
            <a:endCxn id="60" idx="1"/>
          </p:cNvCxnSpPr>
          <p:nvPr/>
        </p:nvCxnSpPr>
        <p:spPr>
          <a:xfrm>
            <a:off x="1628056" y="1576673"/>
            <a:ext cx="52194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60" idx="3"/>
            <a:endCxn id="62" idx="1"/>
          </p:cNvCxnSpPr>
          <p:nvPr/>
        </p:nvCxnSpPr>
        <p:spPr>
          <a:xfrm flipV="1">
            <a:off x="3454527" y="1573878"/>
            <a:ext cx="521943" cy="2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ホームベース 66"/>
          <p:cNvSpPr/>
          <p:nvPr/>
        </p:nvSpPr>
        <p:spPr>
          <a:xfrm>
            <a:off x="3976470" y="2758131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</a:rPr>
              <a:t>・書類印刷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・撤去工事依頼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69" name="ホームベース 68"/>
          <p:cNvSpPr/>
          <p:nvPr/>
        </p:nvSpPr>
        <p:spPr>
          <a:xfrm>
            <a:off x="5796136" y="4040788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・工事日程調整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・撤去工事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12"/>
          <p:cNvSpPr txBox="1"/>
          <p:nvPr/>
        </p:nvSpPr>
        <p:spPr>
          <a:xfrm>
            <a:off x="7491954" y="2474537"/>
            <a:ext cx="153898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1" name="ホームベース 70"/>
          <p:cNvSpPr/>
          <p:nvPr/>
        </p:nvSpPr>
        <p:spPr>
          <a:xfrm>
            <a:off x="7629414" y="2758131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b="1" dirty="0" smtClean="0">
                <a:solidFill>
                  <a:schemeClr val="tx1"/>
                </a:solidFill>
              </a:rPr>
              <a:t>UNIS</a:t>
            </a:r>
          </a:p>
          <a:p>
            <a:pPr algn="ctr"/>
            <a:r>
              <a:rPr lang="ja-JP" altLang="en-US" sz="900" b="1" dirty="0" smtClean="0">
                <a:solidFill>
                  <a:schemeClr val="tx1"/>
                </a:solidFill>
              </a:rPr>
              <a:t>チューナー撤去日登録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12"/>
          <p:cNvSpPr txBox="1"/>
          <p:nvPr/>
        </p:nvSpPr>
        <p:spPr>
          <a:xfrm>
            <a:off x="5752341" y="3757194"/>
            <a:ext cx="105190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技術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7" name="ホームベース 76"/>
          <p:cNvSpPr/>
          <p:nvPr/>
        </p:nvSpPr>
        <p:spPr>
          <a:xfrm>
            <a:off x="3987552" y="5442078"/>
            <a:ext cx="1304528" cy="654096"/>
          </a:xfrm>
          <a:prstGeom prst="homePlate">
            <a:avLst>
              <a:gd name="adj" fmla="val 59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</a:rPr>
              <a:t>請求停止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49" name="フローチャート: データ 48"/>
          <p:cNvSpPr/>
          <p:nvPr/>
        </p:nvSpPr>
        <p:spPr bwMode="auto">
          <a:xfrm>
            <a:off x="361819" y="1945872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エビデンス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4" name="フローチャート : 書類 93"/>
          <p:cNvSpPr/>
          <p:nvPr/>
        </p:nvSpPr>
        <p:spPr bwMode="auto">
          <a:xfrm>
            <a:off x="3999638" y="3485527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解約申請書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5" name="フローチャート : 書類 94"/>
          <p:cNvSpPr/>
          <p:nvPr/>
        </p:nvSpPr>
        <p:spPr bwMode="auto">
          <a:xfrm>
            <a:off x="4084096" y="3813400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7" name="フローチャート : 書類 96"/>
          <p:cNvSpPr/>
          <p:nvPr/>
        </p:nvSpPr>
        <p:spPr bwMode="auto">
          <a:xfrm>
            <a:off x="4157300" y="5973064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解約申請書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5" name="フローチャート : 書類 74"/>
          <p:cNvSpPr/>
          <p:nvPr/>
        </p:nvSpPr>
        <p:spPr bwMode="auto">
          <a:xfrm>
            <a:off x="5981976" y="4797152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89" name="角丸四角形吹き出し 88"/>
          <p:cNvSpPr/>
          <p:nvPr/>
        </p:nvSpPr>
        <p:spPr bwMode="auto">
          <a:xfrm>
            <a:off x="262563" y="2439064"/>
            <a:ext cx="1896437" cy="706226"/>
          </a:xfrm>
          <a:prstGeom prst="wedgeRoundRectCallout">
            <a:avLst>
              <a:gd name="adj1" fmla="val -28503"/>
              <a:gd name="adj2" fmla="val -79818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①閉店の場合は、メール、解約依頼書　等をエビデンス添付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②閉店以外の場合</a:t>
            </a:r>
            <a:r>
              <a:rPr lang="ja-JP" altLang="en-US" sz="900" dirty="0">
                <a:solidFill>
                  <a:schemeClr val="tx1"/>
                </a:solidFill>
              </a:rPr>
              <a:t>は、上長捺印済の解約申請書</a:t>
            </a:r>
            <a:r>
              <a:rPr lang="en-US" altLang="ja-JP" sz="900" dirty="0">
                <a:solidFill>
                  <a:schemeClr val="tx1"/>
                </a:solidFill>
              </a:rPr>
              <a:t>PDF</a:t>
            </a:r>
            <a:r>
              <a:rPr lang="ja-JP" altLang="en-US" sz="900" dirty="0">
                <a:solidFill>
                  <a:schemeClr val="tx1"/>
                </a:solidFill>
              </a:rPr>
              <a:t>を添付</a:t>
            </a:r>
            <a:endParaRPr lang="en-US" altLang="ja-JP" sz="900" dirty="0">
              <a:solidFill>
                <a:schemeClr val="tx1"/>
              </a:solidFill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03" name="フローチャート : 書類 102"/>
          <p:cNvSpPr/>
          <p:nvPr/>
        </p:nvSpPr>
        <p:spPr bwMode="auto">
          <a:xfrm>
            <a:off x="7828211" y="3452784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cxnSp>
        <p:nvCxnSpPr>
          <p:cNvPr id="59" name="カギ線コネクタ 58"/>
          <p:cNvCxnSpPr>
            <a:stCxn id="69" idx="3"/>
            <a:endCxn id="71" idx="1"/>
          </p:cNvCxnSpPr>
          <p:nvPr/>
        </p:nvCxnSpPr>
        <p:spPr>
          <a:xfrm flipV="1">
            <a:off x="7100664" y="3085179"/>
            <a:ext cx="528750" cy="12826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フローチャート: データ 51"/>
          <p:cNvSpPr/>
          <p:nvPr/>
        </p:nvSpPr>
        <p:spPr bwMode="auto">
          <a:xfrm>
            <a:off x="2219761" y="1959273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解約データ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4" name="フローチャート : 書類 53"/>
          <p:cNvSpPr/>
          <p:nvPr/>
        </p:nvSpPr>
        <p:spPr bwMode="auto">
          <a:xfrm>
            <a:off x="4094581" y="1970689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解約申請書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55" name="カギ線コネクタ 54"/>
          <p:cNvCxnSpPr>
            <a:stCxn id="67" idx="3"/>
            <a:endCxn id="69" idx="1"/>
          </p:cNvCxnSpPr>
          <p:nvPr/>
        </p:nvCxnSpPr>
        <p:spPr>
          <a:xfrm>
            <a:off x="5280998" y="3085179"/>
            <a:ext cx="515138" cy="12826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ホームベース 56"/>
          <p:cNvSpPr/>
          <p:nvPr/>
        </p:nvSpPr>
        <p:spPr>
          <a:xfrm>
            <a:off x="7629414" y="12468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br>
              <a:rPr lang="en-US" altLang="ja-JP" sz="900" b="1" dirty="0">
                <a:solidFill>
                  <a:schemeClr val="tx1"/>
                </a:solidFill>
              </a:rPr>
            </a:br>
            <a:r>
              <a:rPr lang="ja-JP" altLang="en-US" sz="900" b="1" dirty="0" smtClean="0">
                <a:solidFill>
                  <a:schemeClr val="tx1"/>
                </a:solidFill>
              </a:rPr>
              <a:t>解約確定処理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12"/>
          <p:cNvSpPr txBox="1"/>
          <p:nvPr/>
        </p:nvSpPr>
        <p:spPr>
          <a:xfrm>
            <a:off x="7508746" y="980728"/>
            <a:ext cx="87967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 smtClean="0"/>
              <a:t>【UNIS】</a:t>
            </a:r>
            <a:endParaRPr lang="ja-JP" altLang="ja-JP" sz="1100" b="1" dirty="0"/>
          </a:p>
        </p:txBody>
      </p:sp>
      <p:cxnSp>
        <p:nvCxnSpPr>
          <p:cNvPr id="61" name="直線矢印コネクタ 60"/>
          <p:cNvCxnSpPr>
            <a:stCxn id="62" idx="3"/>
            <a:endCxn id="57" idx="1"/>
          </p:cNvCxnSpPr>
          <p:nvPr/>
        </p:nvCxnSpPr>
        <p:spPr>
          <a:xfrm>
            <a:off x="5280998" y="1573878"/>
            <a:ext cx="23484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角丸四角形吹き出し 64"/>
          <p:cNvSpPr/>
          <p:nvPr/>
        </p:nvSpPr>
        <p:spPr bwMode="auto">
          <a:xfrm>
            <a:off x="5940480" y="1870879"/>
            <a:ext cx="1635465" cy="603658"/>
          </a:xfrm>
          <a:prstGeom prst="wedgeRoundRectCallout">
            <a:avLst>
              <a:gd name="adj1" fmla="val 50480"/>
              <a:gd name="adj2" fmla="val -91922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解約予定月（課金終了月）の月初にシステム自動で解約処理される。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253562" y="4309921"/>
            <a:ext cx="3000813" cy="2359438"/>
          </a:xfrm>
          <a:prstGeom prst="roundRect">
            <a:avLst/>
          </a:prstGeom>
          <a:solidFill>
            <a:srgbClr val="FFFF00">
              <a:alpha val="26000"/>
            </a:srgbClr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96875" y="4692225"/>
            <a:ext cx="2857500" cy="19771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①顧客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CD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（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9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桁）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②店名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③チェーン店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CD/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チェーン店名</a:t>
            </a:r>
          </a:p>
          <a:p>
            <a:pPr>
              <a:defRPr/>
            </a:pPr>
            <a:r>
              <a:rPr lang="ja-JP" altLang="en-US" sz="1000" dirty="0">
                <a:latin typeface="+mj-lt"/>
                <a:ea typeface="ＭＳ Ｐゴシック" pitchFamily="50" charset="-128"/>
              </a:rPr>
              <a:t>　　</a:t>
            </a:r>
            <a:r>
              <a:rPr lang="en-US" altLang="ja-JP" sz="1000" dirty="0">
                <a:latin typeface="+mj-lt"/>
                <a:ea typeface="ＭＳ Ｐゴシック" pitchFamily="50" charset="-128"/>
              </a:rPr>
              <a:t>(</a:t>
            </a:r>
            <a:r>
              <a:rPr lang="ja-JP" altLang="en-US" sz="1000" dirty="0">
                <a:latin typeface="+mj-lt"/>
                <a:ea typeface="ＭＳ Ｐゴシック" pitchFamily="50" charset="-128"/>
              </a:rPr>
              <a:t>代理店の場合は代理店名）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④解約事由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⑤閉店日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【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閉店のみ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】</a:t>
            </a:r>
          </a:p>
          <a:p>
            <a:pPr>
              <a:defRPr/>
            </a:pPr>
            <a:r>
              <a:rPr lang="en-US" altLang="ja-JP" sz="1050" b="1" dirty="0">
                <a:latin typeface="+mj-lt"/>
                <a:ea typeface="ＭＳ Ｐゴシック" pitchFamily="50" charset="-128"/>
              </a:rPr>
              <a:t>⑥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撤去希望日時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⑦最終課金月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⑧前受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(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年・半年払）残金有時の返金有無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⑨対象商材（有線のみ</a:t>
            </a:r>
            <a:r>
              <a:rPr lang="en-US" altLang="ja-JP" sz="1050" b="1" dirty="0">
                <a:latin typeface="+mj-lt"/>
                <a:ea typeface="ＭＳ Ｐゴシック" pitchFamily="50" charset="-128"/>
              </a:rPr>
              <a:t>/</a:t>
            </a:r>
            <a:r>
              <a:rPr lang="ja-JP" altLang="en-US" sz="1050" b="1" dirty="0">
                <a:latin typeface="+mj-lt"/>
                <a:ea typeface="ＭＳ Ｐゴシック" pitchFamily="50" charset="-128"/>
              </a:rPr>
              <a:t>全商材）</a:t>
            </a: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⑩</a:t>
            </a:r>
            <a:r>
              <a:rPr lang="ja-JP" altLang="ja-JP" sz="1050" b="1" dirty="0">
                <a:ea typeface="ＭＳ Ｐゴシック" pitchFamily="50" charset="-128"/>
              </a:rPr>
              <a:t>先方担当者</a:t>
            </a:r>
            <a:r>
              <a:rPr lang="en-US" altLang="ja-JP" sz="1050" b="1" dirty="0">
                <a:ea typeface="ＭＳ Ｐゴシック" pitchFamily="50" charset="-128"/>
              </a:rPr>
              <a:t>/</a:t>
            </a:r>
            <a:r>
              <a:rPr lang="ja-JP" altLang="ja-JP" sz="1050" b="1" dirty="0">
                <a:ea typeface="ＭＳ Ｐゴシック" pitchFamily="50" charset="-128"/>
              </a:rPr>
              <a:t>連絡先</a:t>
            </a:r>
            <a:endParaRPr lang="en-US" altLang="ja-JP" sz="1050" b="1" dirty="0">
              <a:latin typeface="+mj-lt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1050" b="1" dirty="0">
                <a:latin typeface="+mj-lt"/>
                <a:ea typeface="ＭＳ Ｐゴシック" pitchFamily="50" charset="-128"/>
              </a:rPr>
              <a:t>⑪その他・工事などに関する注意事項を記載　</a:t>
            </a:r>
            <a:r>
              <a:rPr lang="ja-JP" altLang="en-US" sz="1050" dirty="0">
                <a:latin typeface="+mj-lt"/>
                <a:ea typeface="ＭＳ Ｐゴシック" pitchFamily="50" charset="-128"/>
              </a:rPr>
              <a:t>　</a:t>
            </a:r>
          </a:p>
        </p:txBody>
      </p:sp>
      <p:sp>
        <p:nvSpPr>
          <p:cNvPr id="68" name="AutoShape 356"/>
          <p:cNvSpPr>
            <a:spLocks noChangeArrowheads="1"/>
          </p:cNvSpPr>
          <p:nvPr/>
        </p:nvSpPr>
        <p:spPr bwMode="auto">
          <a:xfrm>
            <a:off x="250825" y="4337390"/>
            <a:ext cx="1908175" cy="3001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50" charset="-128"/>
              </a:rPr>
              <a:t>【</a:t>
            </a:r>
            <a:r>
              <a:rPr lang="ja-JP" altLang="en-US" sz="16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50" charset="-128"/>
              </a:rPr>
              <a:t>依頼時必須項目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50" charset="-128"/>
              </a:rPr>
              <a:t>】</a:t>
            </a:r>
            <a:endParaRPr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50" charset="-128"/>
            </a:endParaRPr>
          </a:p>
        </p:txBody>
      </p:sp>
      <p:sp>
        <p:nvSpPr>
          <p:cNvPr id="42" name="角丸四角形吹き出し 41"/>
          <p:cNvSpPr/>
          <p:nvPr/>
        </p:nvSpPr>
        <p:spPr bwMode="auto">
          <a:xfrm>
            <a:off x="340870" y="3356992"/>
            <a:ext cx="1896437" cy="340509"/>
          </a:xfrm>
          <a:prstGeom prst="wedgeRoundRectCallout">
            <a:avLst>
              <a:gd name="adj1" fmla="val -27419"/>
              <a:gd name="adj2" fmla="val -116856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個店は不可。解約受付センターへ顧客より連絡してもらう。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16549" y="3792236"/>
            <a:ext cx="2759435" cy="4308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100" dirty="0" smtClean="0"/>
              <a:t>送付先</a:t>
            </a:r>
            <a:r>
              <a:rPr lang="en-US" altLang="ja-JP" sz="1100" dirty="0" smtClean="0"/>
              <a:t>】</a:t>
            </a:r>
            <a:r>
              <a:rPr lang="ja-JP" altLang="en-US" sz="1100" dirty="0" smtClean="0"/>
              <a:t>解約</a:t>
            </a:r>
            <a:r>
              <a:rPr lang="ja-JP" altLang="en-US" sz="1100" dirty="0"/>
              <a:t>受付用メーリングリスト </a:t>
            </a:r>
            <a:endParaRPr lang="en-US" altLang="ja-JP" sz="1100" dirty="0" smtClean="0"/>
          </a:p>
          <a:p>
            <a:r>
              <a:rPr lang="ja-JP" altLang="en-US" sz="1100" dirty="0" smtClean="0"/>
              <a:t>　　　　　　　</a:t>
            </a:r>
            <a:r>
              <a:rPr lang="en-US" altLang="ja-JP" sz="1100" dirty="0" smtClean="0"/>
              <a:t>kaiyaku-kh@usen.co.jp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37991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解約依頼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14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323528" y="5886564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依頼済み分のチェックのお願い</a:t>
            </a:r>
          </a:p>
        </p:txBody>
      </p:sp>
      <p:sp>
        <p:nvSpPr>
          <p:cNvPr id="19" name="テキスト ボックス 12"/>
          <p:cNvSpPr txBox="1"/>
          <p:nvPr/>
        </p:nvSpPr>
        <p:spPr>
          <a:xfrm>
            <a:off x="372999" y="6309320"/>
            <a:ext cx="787140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自分の依頼分が正しく反映されているか、</a:t>
            </a:r>
            <a:r>
              <a:rPr lang="en-US" altLang="ja-JP" sz="1200" dirty="0"/>
              <a:t>17</a:t>
            </a:r>
            <a:r>
              <a:rPr lang="ja-JP" altLang="ja-JP" sz="1200" dirty="0"/>
              <a:t>時頃送付の【解約受領返信メール】で必ず一両日中に確認のこと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322461" y="2276872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撤去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2"/>
          <p:cNvSpPr txBox="1"/>
          <p:nvPr/>
        </p:nvSpPr>
        <p:spPr>
          <a:xfrm>
            <a:off x="391503" y="2638653"/>
            <a:ext cx="854294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200" dirty="0" smtClean="0"/>
              <a:t>①　</a:t>
            </a:r>
            <a:r>
              <a:rPr lang="en-US" altLang="ja-JP" sz="1200" dirty="0" smtClean="0"/>
              <a:t>3</a:t>
            </a:r>
            <a:r>
              <a:rPr lang="ja-JP" altLang="ja-JP" sz="1200" dirty="0"/>
              <a:t>営業日以内の依頼は各自でスケジュール調整または工事依頼する</a:t>
            </a:r>
            <a:r>
              <a:rPr lang="ja-JP" altLang="ja-JP" sz="1200" dirty="0" smtClean="0"/>
              <a:t>。</a:t>
            </a:r>
            <a:r>
              <a:rPr lang="ja-JP" altLang="en-US" sz="1200" dirty="0" smtClean="0"/>
              <a:t>工事依頼済みの場合は、その旨をメール本文へ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　　記載してください</a:t>
            </a:r>
            <a:r>
              <a:rPr lang="ja-JP" altLang="en-US" sz="1200" dirty="0" err="1" smtClean="0"/>
              <a:t>。。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②　</a:t>
            </a:r>
            <a:r>
              <a:rPr lang="ja-JP" altLang="ja-JP" sz="1200" dirty="0" smtClean="0"/>
              <a:t>チューナー</a:t>
            </a:r>
            <a:r>
              <a:rPr lang="ja-JP" altLang="ja-JP" sz="1200" dirty="0"/>
              <a:t>以外の器材を撤去依頼する際は、返送先等を必ず備考欄に記載する。</a:t>
            </a:r>
          </a:p>
        </p:txBody>
      </p:sp>
      <p:sp>
        <p:nvSpPr>
          <p:cNvPr id="13" name="角丸四角形 12"/>
          <p:cNvSpPr/>
          <p:nvPr/>
        </p:nvSpPr>
        <p:spPr bwMode="auto">
          <a:xfrm>
            <a:off x="323528" y="422108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未収について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2"/>
          <p:cNvSpPr txBox="1"/>
          <p:nvPr/>
        </p:nvSpPr>
        <p:spPr>
          <a:xfrm>
            <a:off x="395536" y="4594815"/>
            <a:ext cx="7727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支店受託の年払で未収が発生している物件は、請求書を再発行するのか、年払入金後に返金するのか</a:t>
            </a:r>
          </a:p>
          <a:p>
            <a:r>
              <a:rPr lang="ja-JP" altLang="en-US" sz="1200" dirty="0" smtClean="0"/>
              <a:t>　</a:t>
            </a:r>
            <a:r>
              <a:rPr lang="ja-JP" altLang="ja-JP" sz="1200" dirty="0" smtClean="0"/>
              <a:t>確認</a:t>
            </a:r>
            <a:r>
              <a:rPr lang="ja-JP" altLang="ja-JP" sz="1200" dirty="0"/>
              <a:t>の上記載のこと。</a:t>
            </a:r>
          </a:p>
        </p:txBody>
      </p:sp>
      <p:sp>
        <p:nvSpPr>
          <p:cNvPr id="15" name="角丸四角形 14"/>
          <p:cNvSpPr/>
          <p:nvPr/>
        </p:nvSpPr>
        <p:spPr bwMode="auto">
          <a:xfrm>
            <a:off x="323528" y="548680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日次</a:t>
            </a:r>
            <a:r>
              <a:rPr lang="ja-JP" altLang="ja-JP" sz="1400" b="1" dirty="0"/>
              <a:t>締切時間について</a:t>
            </a:r>
          </a:p>
        </p:txBody>
      </p:sp>
      <p:sp>
        <p:nvSpPr>
          <p:cNvPr id="21" name="テキスト ボックス 12"/>
          <p:cNvSpPr txBox="1"/>
          <p:nvPr/>
        </p:nvSpPr>
        <p:spPr>
          <a:xfrm>
            <a:off x="372999" y="980728"/>
            <a:ext cx="7727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>
                <a:latin typeface="+mj-lt"/>
              </a:rPr>
              <a:t>16:00</a:t>
            </a:r>
            <a:r>
              <a:rPr lang="ja-JP" altLang="ja-JP" sz="1200" dirty="0" err="1">
                <a:latin typeface="+mj-lt"/>
              </a:rPr>
              <a:t>までに</a:t>
            </a:r>
            <a:r>
              <a:rPr lang="ja-JP" altLang="en-US" sz="1200" dirty="0">
                <a:latin typeface="+mj-lt"/>
              </a:rPr>
              <a:t>サポート</a:t>
            </a:r>
            <a:r>
              <a:rPr lang="en-US" altLang="ja-JP" sz="1200" dirty="0">
                <a:latin typeface="+mj-lt"/>
              </a:rPr>
              <a:t>G</a:t>
            </a:r>
            <a:r>
              <a:rPr lang="ja-JP" altLang="en-US" sz="1200" dirty="0" err="1">
                <a:latin typeface="+mj-lt"/>
              </a:rPr>
              <a:t>へ</a:t>
            </a:r>
            <a:r>
              <a:rPr lang="ja-JP" altLang="ja-JP" sz="1200" dirty="0" err="1">
                <a:latin typeface="+mj-lt"/>
              </a:rPr>
              <a:t>送</a:t>
            </a:r>
            <a:r>
              <a:rPr lang="ja-JP" altLang="ja-JP" sz="1200" dirty="0">
                <a:latin typeface="+mj-lt"/>
              </a:rPr>
              <a:t>付されてきたものは、基本的に当日中に処理をします</a:t>
            </a:r>
            <a:r>
              <a:rPr lang="ja-JP" altLang="en-US" sz="1200" dirty="0">
                <a:latin typeface="+mj-lt"/>
              </a:rPr>
              <a:t>。</a:t>
            </a:r>
            <a:endParaRPr lang="en-US" altLang="ja-JP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>
                <a:latin typeface="+mj-lt"/>
              </a:rPr>
              <a:t>16:01</a:t>
            </a:r>
            <a:r>
              <a:rPr lang="ja-JP" altLang="ja-JP" sz="1200" dirty="0">
                <a:latin typeface="+mj-lt"/>
              </a:rPr>
              <a:t>以降は翌営業日の送付となります。　サポート</a:t>
            </a:r>
            <a:r>
              <a:rPr lang="en-US" altLang="ja-JP" sz="1200" dirty="0">
                <a:latin typeface="+mj-lt"/>
              </a:rPr>
              <a:t>G</a:t>
            </a:r>
            <a:r>
              <a:rPr lang="ja-JP" altLang="ja-JP" sz="1200" dirty="0">
                <a:latin typeface="+mj-lt"/>
              </a:rPr>
              <a:t>の担当者も、</a:t>
            </a:r>
            <a:r>
              <a:rPr lang="en-US" altLang="ja-JP" sz="1200" dirty="0" smtClean="0">
                <a:latin typeface="+mj-lt"/>
              </a:rPr>
              <a:t>16:01</a:t>
            </a:r>
            <a:r>
              <a:rPr lang="ja-JP" altLang="ja-JP" sz="1200" dirty="0" err="1">
                <a:latin typeface="+mj-lt"/>
              </a:rPr>
              <a:t>にて</a:t>
            </a:r>
            <a:r>
              <a:rPr lang="ja-JP" altLang="ja-JP" sz="1200" dirty="0">
                <a:latin typeface="+mj-lt"/>
              </a:rPr>
              <a:t>変更になります。</a:t>
            </a:r>
            <a:endParaRPr lang="en-US" altLang="ja-JP" sz="1200" dirty="0">
              <a:latin typeface="+mj-lt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23527" y="1543105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メール件名</a:t>
            </a:r>
            <a:endParaRPr lang="ja-JP" altLang="en-US" sz="1400" b="1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/>
          <p:nvPr/>
        </p:nvSpPr>
        <p:spPr>
          <a:xfrm>
            <a:off x="372999" y="1916832"/>
            <a:ext cx="7727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+mj-lt"/>
              </a:rPr>
              <a:t>【</a:t>
            </a:r>
            <a:r>
              <a:rPr lang="en-US" altLang="ja-JP" sz="1200" dirty="0">
                <a:latin typeface="+mj-lt"/>
              </a:rPr>
              <a:t>●</a:t>
            </a:r>
            <a:r>
              <a:rPr lang="ja-JP" altLang="en-US" sz="1200" dirty="0">
                <a:latin typeface="+mj-lt"/>
              </a:rPr>
              <a:t>月解約依頼</a:t>
            </a:r>
            <a:r>
              <a:rPr lang="en-US" altLang="ja-JP" sz="1200" dirty="0">
                <a:latin typeface="+mj-lt"/>
              </a:rPr>
              <a:t>】[</a:t>
            </a:r>
            <a:r>
              <a:rPr lang="ja-JP" altLang="en-US" sz="1200" dirty="0">
                <a:latin typeface="+mj-lt"/>
              </a:rPr>
              <a:t>顧客</a:t>
            </a:r>
            <a:r>
              <a:rPr lang="en-US" altLang="ja-JP" sz="1200" dirty="0">
                <a:latin typeface="+mj-lt"/>
              </a:rPr>
              <a:t>CD]</a:t>
            </a:r>
            <a:r>
              <a:rPr lang="ja-JP" altLang="en-US" sz="1200" dirty="0">
                <a:latin typeface="+mj-lt"/>
              </a:rPr>
              <a:t>＋</a:t>
            </a:r>
            <a:r>
              <a:rPr lang="en-US" altLang="ja-JP" sz="1200" dirty="0">
                <a:latin typeface="+mj-lt"/>
              </a:rPr>
              <a:t>[</a:t>
            </a:r>
            <a:r>
              <a:rPr lang="ja-JP" altLang="en-US" sz="1200" dirty="0">
                <a:latin typeface="+mj-lt"/>
              </a:rPr>
              <a:t>店舗名</a:t>
            </a:r>
            <a:r>
              <a:rPr lang="en-US" altLang="ja-JP" sz="1200" dirty="0">
                <a:latin typeface="+mj-lt"/>
              </a:rPr>
              <a:t>]</a:t>
            </a:r>
            <a:r>
              <a:rPr lang="ja-JP" altLang="en-US" sz="1200" dirty="0">
                <a:latin typeface="+mj-lt"/>
              </a:rPr>
              <a:t>　　（同企業で複数の場合は　</a:t>
            </a:r>
            <a:r>
              <a:rPr lang="en-US" altLang="ja-JP" sz="1200" dirty="0">
                <a:latin typeface="+mj-lt"/>
              </a:rPr>
              <a:t>【●</a:t>
            </a:r>
            <a:r>
              <a:rPr lang="ja-JP" altLang="en-US" sz="1200" dirty="0">
                <a:latin typeface="+mj-lt"/>
              </a:rPr>
              <a:t>月解約依頼</a:t>
            </a:r>
            <a:r>
              <a:rPr lang="en-US" altLang="ja-JP" sz="1200" dirty="0">
                <a:latin typeface="+mj-lt"/>
              </a:rPr>
              <a:t>】 △△△</a:t>
            </a:r>
            <a:r>
              <a:rPr lang="ja-JP" altLang="en-US" sz="1200" dirty="0">
                <a:latin typeface="+mj-lt"/>
              </a:rPr>
              <a:t>マート</a:t>
            </a:r>
            <a:r>
              <a:rPr lang="en-US" altLang="ja-JP" sz="1200" dirty="0">
                <a:latin typeface="+mj-lt"/>
              </a:rPr>
              <a:t>5</a:t>
            </a:r>
            <a:r>
              <a:rPr lang="ja-JP" altLang="en-US" sz="1200" dirty="0">
                <a:latin typeface="+mj-lt"/>
              </a:rPr>
              <a:t>件）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323528" y="3356992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支店受託の返金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12"/>
          <p:cNvSpPr txBox="1"/>
          <p:nvPr/>
        </p:nvSpPr>
        <p:spPr>
          <a:xfrm>
            <a:off x="392570" y="3718773"/>
            <a:ext cx="7727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lvl="0">
              <a:defRPr sz="12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dirty="0"/>
              <a:t>集金担当支店が支店の物件にて、前受返金が発生する場合は、営業担当者にて「</a:t>
            </a:r>
            <a:r>
              <a:rPr lang="ja-JP" altLang="ja-JP" dirty="0"/>
              <a:t>返金・仮受精算申請書</a:t>
            </a:r>
            <a:r>
              <a:rPr lang="ja-JP" altLang="en-US" dirty="0"/>
              <a:t>」を</a:t>
            </a:r>
            <a:r>
              <a:rPr lang="en-US" altLang="ja-JP" dirty="0" err="1"/>
              <a:t>Ajile</a:t>
            </a:r>
            <a:r>
              <a:rPr lang="ja-JP" altLang="en-US" dirty="0" err="1"/>
              <a:t>にて</a:t>
            </a:r>
            <a:r>
              <a:rPr lang="ja-JP" altLang="en-US" dirty="0"/>
              <a:t>申請すること。</a:t>
            </a:r>
            <a:endParaRPr lang="en-US" altLang="ja-JP" dirty="0"/>
          </a:p>
        </p:txBody>
      </p:sp>
      <p:sp>
        <p:nvSpPr>
          <p:cNvPr id="26" name="角丸四角形 25"/>
          <p:cNvSpPr/>
          <p:nvPr/>
        </p:nvSpPr>
        <p:spPr bwMode="auto">
          <a:xfrm>
            <a:off x="323528" y="5041880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閉店以外の解約（</a:t>
            </a:r>
            <a:r>
              <a:rPr lang="en-US" altLang="ja-JP" sz="1400" b="1" dirty="0">
                <a:solidFill>
                  <a:schemeClr val="bg1"/>
                </a:solidFill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</a:rPr>
              <a:t>件以上）</a:t>
            </a:r>
          </a:p>
        </p:txBody>
      </p:sp>
      <p:sp>
        <p:nvSpPr>
          <p:cNvPr id="27" name="テキスト ボックス 12"/>
          <p:cNvSpPr txBox="1"/>
          <p:nvPr/>
        </p:nvSpPr>
        <p:spPr>
          <a:xfrm>
            <a:off x="395536" y="5415607"/>
            <a:ext cx="7727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（閉店を除く）</a:t>
            </a:r>
            <a:r>
              <a:rPr lang="en-US" altLang="ja-JP" sz="1200" dirty="0"/>
              <a:t>10</a:t>
            </a:r>
            <a:r>
              <a:rPr lang="ja-JP" altLang="en-US" sz="1200" dirty="0"/>
              <a:t>件以上の一括解約については、本部長決済の稟議書を添付する</a:t>
            </a:r>
            <a:r>
              <a:rPr lang="ja-JP" altLang="en-US" sz="1200" dirty="0" smtClean="0"/>
              <a:t>。</a:t>
            </a:r>
            <a:endParaRPr lang="ja-JP" altLang="ja-JP" sz="1200" dirty="0"/>
          </a:p>
        </p:txBody>
      </p:sp>
    </p:spTree>
    <p:extLst>
      <p:ext uri="{BB962C8B-B14F-4D97-AF65-F5344CB8AC3E}">
        <p14:creationId xmlns:p14="http://schemas.microsoft.com/office/powerpoint/2010/main" val="91152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ホームベース 61"/>
          <p:cNvSpPr/>
          <p:nvPr/>
        </p:nvSpPr>
        <p:spPr>
          <a:xfrm>
            <a:off x="3976470" y="1617054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br>
              <a:rPr lang="en-US" altLang="ja-JP" sz="900" b="1" dirty="0">
                <a:solidFill>
                  <a:schemeClr val="tx1"/>
                </a:solidFill>
              </a:rPr>
            </a:br>
            <a:r>
              <a:rPr lang="ja-JP" altLang="en-US" sz="900" b="1" dirty="0">
                <a:solidFill>
                  <a:schemeClr val="tx1"/>
                </a:solidFill>
              </a:rPr>
              <a:t>受注・変更登録</a:t>
            </a:r>
          </a:p>
        </p:txBody>
      </p:sp>
      <p:sp>
        <p:nvSpPr>
          <p:cNvPr id="60" name="ホームベース 59"/>
          <p:cNvSpPr/>
          <p:nvPr/>
        </p:nvSpPr>
        <p:spPr>
          <a:xfrm>
            <a:off x="2149999" y="1619849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smtClean="0">
                <a:solidFill>
                  <a:schemeClr val="tx1"/>
                </a:solidFill>
              </a:rPr>
              <a:t>加入登録依頼書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工事依頼書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送付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の全体フロー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2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26564" y="469828"/>
            <a:ext cx="8909931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加入登録依頼書・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工事依頼書送付フロー 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（パターン説明）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323528" y="1619849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smtClean="0">
                <a:solidFill>
                  <a:schemeClr val="tx1"/>
                </a:solidFill>
              </a:rPr>
              <a:t>加入登録依頼書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送付依頼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12"/>
          <p:cNvSpPr txBox="1"/>
          <p:nvPr/>
        </p:nvSpPr>
        <p:spPr>
          <a:xfrm>
            <a:off x="448599" y="1353036"/>
            <a:ext cx="87636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営業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1791613" y="1295182"/>
            <a:ext cx="177227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 smtClean="0"/>
              <a:t>【</a:t>
            </a:r>
            <a:r>
              <a:rPr lang="ja-JP" altLang="en-US" sz="1100" b="1" dirty="0" smtClean="0"/>
              <a:t>法人サポート課</a:t>
            </a:r>
            <a:r>
              <a:rPr lang="en-US" altLang="ja-JP" sz="1100" b="1" dirty="0" smtClean="0"/>
              <a:t>】</a:t>
            </a:r>
            <a:endParaRPr lang="ja-JP" altLang="ja-JP" sz="1100" b="1" dirty="0"/>
          </a:p>
        </p:txBody>
      </p:sp>
      <p:sp>
        <p:nvSpPr>
          <p:cNvPr id="33" name="テキスト ボックス 12"/>
          <p:cNvSpPr txBox="1"/>
          <p:nvPr/>
        </p:nvSpPr>
        <p:spPr>
          <a:xfrm>
            <a:off x="3777158" y="1353036"/>
            <a:ext cx="210381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事務センター登録</a:t>
            </a:r>
            <a:r>
              <a:rPr lang="en-US" altLang="ja-JP" sz="1100" b="1" dirty="0"/>
              <a:t>G】</a:t>
            </a:r>
            <a:endParaRPr lang="ja-JP" altLang="ja-JP" sz="1100" b="1" dirty="0"/>
          </a:p>
        </p:txBody>
      </p:sp>
      <p:sp>
        <p:nvSpPr>
          <p:cNvPr id="34" name="テキスト ボックス 12"/>
          <p:cNvSpPr txBox="1"/>
          <p:nvPr/>
        </p:nvSpPr>
        <p:spPr>
          <a:xfrm>
            <a:off x="3779911" y="2762569"/>
            <a:ext cx="202302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支店長・総務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5" name="テキスト ボックス 12"/>
          <p:cNvSpPr txBox="1"/>
          <p:nvPr/>
        </p:nvSpPr>
        <p:spPr>
          <a:xfrm>
            <a:off x="7460665" y="5441153"/>
            <a:ext cx="13760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集金担当支店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cxnSp>
        <p:nvCxnSpPr>
          <p:cNvPr id="4" name="カギ線コネクタ 3"/>
          <p:cNvCxnSpPr/>
          <p:nvPr/>
        </p:nvCxnSpPr>
        <p:spPr>
          <a:xfrm>
            <a:off x="3465201" y="1946897"/>
            <a:ext cx="521943" cy="14263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カギ線コネクタ 35"/>
          <p:cNvCxnSpPr>
            <a:stCxn id="60" idx="3"/>
          </p:cNvCxnSpPr>
          <p:nvPr/>
        </p:nvCxnSpPr>
        <p:spPr>
          <a:xfrm>
            <a:off x="3454527" y="1946897"/>
            <a:ext cx="4177119" cy="4110714"/>
          </a:xfrm>
          <a:prstGeom prst="bentConnector3">
            <a:avLst>
              <a:gd name="adj1" fmla="val 64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2" idx="3"/>
            <a:endCxn id="60" idx="1"/>
          </p:cNvCxnSpPr>
          <p:nvPr/>
        </p:nvCxnSpPr>
        <p:spPr>
          <a:xfrm>
            <a:off x="1628056" y="1946897"/>
            <a:ext cx="52194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60" idx="3"/>
            <a:endCxn id="62" idx="1"/>
          </p:cNvCxnSpPr>
          <p:nvPr/>
        </p:nvCxnSpPr>
        <p:spPr>
          <a:xfrm flipV="1">
            <a:off x="3454527" y="1944102"/>
            <a:ext cx="521943" cy="2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48" idx="2"/>
            <a:endCxn id="69" idx="0"/>
          </p:cNvCxnSpPr>
          <p:nvPr/>
        </p:nvCxnSpPr>
        <p:spPr>
          <a:xfrm>
            <a:off x="6276492" y="3700259"/>
            <a:ext cx="8384" cy="6285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12"/>
          <p:cNvSpPr txBox="1"/>
          <p:nvPr/>
        </p:nvSpPr>
        <p:spPr>
          <a:xfrm>
            <a:off x="126564" y="880032"/>
            <a:ext cx="2131836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1200" b="1" dirty="0"/>
              <a:t>新設・取替・単価変更　等</a:t>
            </a:r>
            <a:endParaRPr lang="ja-JP" altLang="ja-JP" sz="1200" b="1" dirty="0"/>
          </a:p>
        </p:txBody>
      </p:sp>
      <p:sp>
        <p:nvSpPr>
          <p:cNvPr id="67" name="ホームベース 66"/>
          <p:cNvSpPr/>
          <p:nvPr/>
        </p:nvSpPr>
        <p:spPr>
          <a:xfrm>
            <a:off x="3976470" y="3046163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・支店長承認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・工事手配依頼</a:t>
            </a:r>
          </a:p>
        </p:txBody>
      </p:sp>
      <p:sp>
        <p:nvSpPr>
          <p:cNvPr id="69" name="ホームベース 68"/>
          <p:cNvSpPr/>
          <p:nvPr/>
        </p:nvSpPr>
        <p:spPr>
          <a:xfrm>
            <a:off x="5796136" y="432882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・工事日程調整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・器材発注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・各種工事</a:t>
            </a:r>
          </a:p>
        </p:txBody>
      </p:sp>
      <p:sp>
        <p:nvSpPr>
          <p:cNvPr id="70" name="テキスト ボックス 12"/>
          <p:cNvSpPr txBox="1"/>
          <p:nvPr/>
        </p:nvSpPr>
        <p:spPr>
          <a:xfrm>
            <a:off x="7491954" y="2762569"/>
            <a:ext cx="153898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1" name="ホームベース 70"/>
          <p:cNvSpPr/>
          <p:nvPr/>
        </p:nvSpPr>
        <p:spPr>
          <a:xfrm>
            <a:off x="7629414" y="3046163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工事完成時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r>
              <a:rPr lang="ja-JP" altLang="en-US" sz="900" b="1" dirty="0">
                <a:solidFill>
                  <a:schemeClr val="tx1"/>
                </a:solidFill>
              </a:rPr>
              <a:t>確定</a:t>
            </a:r>
          </a:p>
        </p:txBody>
      </p:sp>
      <p:sp>
        <p:nvSpPr>
          <p:cNvPr id="76" name="テキスト ボックス 12"/>
          <p:cNvSpPr txBox="1"/>
          <p:nvPr/>
        </p:nvSpPr>
        <p:spPr>
          <a:xfrm>
            <a:off x="5652120" y="4045226"/>
            <a:ext cx="105190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技術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7" name="ホームベース 76"/>
          <p:cNvSpPr/>
          <p:nvPr/>
        </p:nvSpPr>
        <p:spPr>
          <a:xfrm>
            <a:off x="7631646" y="5730110"/>
            <a:ext cx="1304528" cy="654096"/>
          </a:xfrm>
          <a:prstGeom prst="homePlate">
            <a:avLst>
              <a:gd name="adj" fmla="val 59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請求</a:t>
            </a:r>
          </a:p>
        </p:txBody>
      </p:sp>
      <p:cxnSp>
        <p:nvCxnSpPr>
          <p:cNvPr id="85" name="直線矢印コネクタ 84"/>
          <p:cNvCxnSpPr>
            <a:stCxn id="48" idx="3"/>
            <a:endCxn id="71" idx="1"/>
          </p:cNvCxnSpPr>
          <p:nvPr/>
        </p:nvCxnSpPr>
        <p:spPr>
          <a:xfrm>
            <a:off x="7092280" y="3373211"/>
            <a:ext cx="5371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フローチャート: データ 48"/>
          <p:cNvSpPr/>
          <p:nvPr/>
        </p:nvSpPr>
        <p:spPr bwMode="auto">
          <a:xfrm>
            <a:off x="361819" y="2316096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伝票データ</a:t>
            </a:r>
          </a:p>
        </p:txBody>
      </p:sp>
      <p:sp>
        <p:nvSpPr>
          <p:cNvPr id="86" name="フローチャート: データ 85"/>
          <p:cNvSpPr/>
          <p:nvPr/>
        </p:nvSpPr>
        <p:spPr bwMode="auto">
          <a:xfrm>
            <a:off x="361819" y="2596428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50" name="フローチャート : 書類 49"/>
          <p:cNvSpPr/>
          <p:nvPr/>
        </p:nvSpPr>
        <p:spPr bwMode="auto">
          <a:xfrm>
            <a:off x="2258400" y="2303742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87" name="フローチャート : 書類 86"/>
          <p:cNvSpPr/>
          <p:nvPr/>
        </p:nvSpPr>
        <p:spPr bwMode="auto">
          <a:xfrm>
            <a:off x="2342858" y="2631615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2" name="フローチャート: データ 91"/>
          <p:cNvSpPr/>
          <p:nvPr/>
        </p:nvSpPr>
        <p:spPr bwMode="auto">
          <a:xfrm>
            <a:off x="2351755" y="2963049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3" name="フローチャート : 書類 92"/>
          <p:cNvSpPr/>
          <p:nvPr/>
        </p:nvSpPr>
        <p:spPr bwMode="auto">
          <a:xfrm>
            <a:off x="4097287" y="231141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94" name="フローチャート : 書類 93"/>
          <p:cNvSpPr/>
          <p:nvPr/>
        </p:nvSpPr>
        <p:spPr bwMode="auto">
          <a:xfrm>
            <a:off x="3999638" y="3773559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95" name="フローチャート : 書類 94"/>
          <p:cNvSpPr/>
          <p:nvPr/>
        </p:nvSpPr>
        <p:spPr bwMode="auto">
          <a:xfrm>
            <a:off x="4084096" y="4101432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6" name="フローチャート: データ 95"/>
          <p:cNvSpPr/>
          <p:nvPr/>
        </p:nvSpPr>
        <p:spPr bwMode="auto">
          <a:xfrm>
            <a:off x="4119478" y="4394701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7" name="フローチャート : 書類 96"/>
          <p:cNvSpPr/>
          <p:nvPr/>
        </p:nvSpPr>
        <p:spPr bwMode="auto">
          <a:xfrm>
            <a:off x="7801394" y="626109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74" name="フローチャート : 書類 73"/>
          <p:cNvSpPr/>
          <p:nvPr/>
        </p:nvSpPr>
        <p:spPr bwMode="auto">
          <a:xfrm>
            <a:off x="5897518" y="5072273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75" name="フローチャート : 書類 74"/>
          <p:cNvSpPr/>
          <p:nvPr/>
        </p:nvSpPr>
        <p:spPr bwMode="auto">
          <a:xfrm>
            <a:off x="5981976" y="540014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88" name="フローチャート: データ 87"/>
          <p:cNvSpPr/>
          <p:nvPr/>
        </p:nvSpPr>
        <p:spPr bwMode="auto">
          <a:xfrm>
            <a:off x="6017358" y="5693415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0" name="フローチャート : 書類 89"/>
          <p:cNvSpPr/>
          <p:nvPr/>
        </p:nvSpPr>
        <p:spPr bwMode="auto">
          <a:xfrm>
            <a:off x="8263744" y="4130426"/>
            <a:ext cx="776237" cy="408264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作業日報</a:t>
            </a:r>
          </a:p>
        </p:txBody>
      </p:sp>
      <p:sp>
        <p:nvSpPr>
          <p:cNvPr id="99" name="フローチャート : 書類 98"/>
          <p:cNvSpPr/>
          <p:nvPr/>
        </p:nvSpPr>
        <p:spPr bwMode="auto">
          <a:xfrm>
            <a:off x="7487507" y="3737884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103" name="フローチャート : 書類 102"/>
          <p:cNvSpPr/>
          <p:nvPr/>
        </p:nvSpPr>
        <p:spPr bwMode="auto">
          <a:xfrm>
            <a:off x="7571965" y="4065757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105" name="角丸四角形吹き出し 104"/>
          <p:cNvSpPr/>
          <p:nvPr/>
        </p:nvSpPr>
        <p:spPr bwMode="auto">
          <a:xfrm>
            <a:off x="5802941" y="1555631"/>
            <a:ext cx="1698758" cy="484921"/>
          </a:xfrm>
          <a:prstGeom prst="wedgeRoundRectCallout">
            <a:avLst>
              <a:gd name="adj1" fmla="val -80857"/>
              <a:gd name="adj2" fmla="val 12034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dirty="0">
                <a:solidFill>
                  <a:schemeClr val="tx1"/>
                </a:solidFill>
              </a:rPr>
              <a:t>工事がないものは、事務センターにて変更登録する。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フローチャート : 書類 45"/>
          <p:cNvSpPr/>
          <p:nvPr/>
        </p:nvSpPr>
        <p:spPr bwMode="auto">
          <a:xfrm>
            <a:off x="6376899" y="3705606"/>
            <a:ext cx="776237" cy="299458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納品書</a:t>
            </a:r>
          </a:p>
        </p:txBody>
      </p:sp>
      <p:sp>
        <p:nvSpPr>
          <p:cNvPr id="48" name="ホームベース 47"/>
          <p:cNvSpPr/>
          <p:nvPr/>
        </p:nvSpPr>
        <p:spPr>
          <a:xfrm>
            <a:off x="5787752" y="3046163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納品書出力</a:t>
            </a:r>
          </a:p>
        </p:txBody>
      </p:sp>
      <p:cxnSp>
        <p:nvCxnSpPr>
          <p:cNvPr id="51" name="カギ線コネクタ 50"/>
          <p:cNvCxnSpPr>
            <a:stCxn id="67" idx="3"/>
            <a:endCxn id="69" idx="1"/>
          </p:cNvCxnSpPr>
          <p:nvPr/>
        </p:nvCxnSpPr>
        <p:spPr>
          <a:xfrm>
            <a:off x="5280998" y="3373211"/>
            <a:ext cx="515138" cy="12826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67" idx="3"/>
            <a:endCxn id="48" idx="1"/>
          </p:cNvCxnSpPr>
          <p:nvPr/>
        </p:nvCxnSpPr>
        <p:spPr>
          <a:xfrm>
            <a:off x="5280998" y="3373211"/>
            <a:ext cx="5067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カギ線コネクタ 58"/>
          <p:cNvCxnSpPr>
            <a:stCxn id="69" idx="3"/>
            <a:endCxn id="71" idx="1"/>
          </p:cNvCxnSpPr>
          <p:nvPr/>
        </p:nvCxnSpPr>
        <p:spPr>
          <a:xfrm flipV="1">
            <a:off x="7100664" y="3373211"/>
            <a:ext cx="528750" cy="12826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角丸四角形吹き出し 52"/>
          <p:cNvSpPr/>
          <p:nvPr/>
        </p:nvSpPr>
        <p:spPr bwMode="auto">
          <a:xfrm>
            <a:off x="150042" y="3517333"/>
            <a:ext cx="1408413" cy="484921"/>
          </a:xfrm>
          <a:prstGeom prst="wedgeRoundRectCallout">
            <a:avLst>
              <a:gd name="adj1" fmla="val -26303"/>
              <a:gd name="adj2" fmla="val -254455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b="1" u="sng" dirty="0">
                <a:solidFill>
                  <a:schemeClr val="tx1"/>
                </a:solidFill>
              </a:rPr>
              <a:t>包括契約がない場合は、手書きの加入申込書</a:t>
            </a:r>
          </a:p>
        </p:txBody>
      </p:sp>
      <p:sp>
        <p:nvSpPr>
          <p:cNvPr id="52" name="テキスト ボックス 12"/>
          <p:cNvSpPr txBox="1"/>
          <p:nvPr/>
        </p:nvSpPr>
        <p:spPr>
          <a:xfrm>
            <a:off x="1558455" y="1716065"/>
            <a:ext cx="69994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900" b="1" dirty="0" smtClean="0"/>
              <a:t>メール</a:t>
            </a:r>
            <a:endParaRPr lang="ja-JP" altLang="ja-JP" sz="900" b="1" dirty="0"/>
          </a:p>
        </p:txBody>
      </p:sp>
      <p:sp>
        <p:nvSpPr>
          <p:cNvPr id="54" name="テキスト ボックス 12"/>
          <p:cNvSpPr txBox="1"/>
          <p:nvPr/>
        </p:nvSpPr>
        <p:spPr>
          <a:xfrm>
            <a:off x="3406272" y="1741256"/>
            <a:ext cx="69994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900" b="1" dirty="0" smtClean="0"/>
              <a:t>メール</a:t>
            </a:r>
            <a:endParaRPr lang="ja-JP" altLang="ja-JP" sz="9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2413745" y="815503"/>
            <a:ext cx="6163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/>
            <a:r>
              <a:rPr lang="en-US" altLang="ja-JP" sz="1000" dirty="0" smtClean="0">
                <a:solidFill>
                  <a:srgbClr val="000000"/>
                </a:solidFill>
              </a:rPr>
              <a:t>※</a:t>
            </a:r>
            <a:r>
              <a:rPr lang="ja-JP" altLang="en-US" sz="1000" dirty="0" smtClean="0">
                <a:solidFill>
                  <a:srgbClr val="000000"/>
                </a:solidFill>
              </a:rPr>
              <a:t>受注登録</a:t>
            </a:r>
            <a:r>
              <a:rPr lang="ja-JP" altLang="en-US" sz="1000" dirty="0">
                <a:solidFill>
                  <a:srgbClr val="000000"/>
                </a:solidFill>
              </a:rPr>
              <a:t>が必要な</a:t>
            </a:r>
            <a:r>
              <a:rPr lang="ja-JP" altLang="en-US" sz="1000" dirty="0" smtClean="0">
                <a:solidFill>
                  <a:srgbClr val="000000"/>
                </a:solidFill>
              </a:rPr>
              <a:t>場合</a:t>
            </a:r>
            <a:endParaRPr lang="en-US" altLang="ja-JP" sz="1000" dirty="0">
              <a:solidFill>
                <a:srgbClr val="000000"/>
              </a:solidFill>
            </a:endParaRPr>
          </a:p>
          <a:p>
            <a:pPr lvl="0" fontAlgn="t"/>
            <a:r>
              <a:rPr lang="en-US" altLang="ja-JP" sz="1000" dirty="0" smtClean="0">
                <a:solidFill>
                  <a:srgbClr val="000000"/>
                </a:solidFill>
              </a:rPr>
              <a:t>※</a:t>
            </a:r>
            <a:r>
              <a:rPr lang="ja-JP" altLang="en-US" sz="1000" dirty="0" smtClean="0">
                <a:solidFill>
                  <a:srgbClr val="000000"/>
                </a:solidFill>
              </a:rPr>
              <a:t>単価変更・コース変更・店名変更等、</a:t>
            </a:r>
            <a:r>
              <a:rPr lang="en-US" altLang="ja-JP" sz="1000" dirty="0" smtClean="0">
                <a:solidFill>
                  <a:srgbClr val="000000"/>
                </a:solidFill>
              </a:rPr>
              <a:t>UNIS</a:t>
            </a:r>
            <a:r>
              <a:rPr lang="ja-JP" altLang="en-US" sz="1000" dirty="0" smtClean="0">
                <a:solidFill>
                  <a:srgbClr val="000000"/>
                </a:solidFill>
              </a:rPr>
              <a:t>登録や変更登録をする</a:t>
            </a:r>
            <a:r>
              <a:rPr lang="ja-JP" altLang="en-US" sz="1000" dirty="0">
                <a:solidFill>
                  <a:srgbClr val="000000"/>
                </a:solidFill>
              </a:rPr>
              <a:t>が</a:t>
            </a:r>
            <a:r>
              <a:rPr lang="ja-JP" altLang="en-US" sz="1000" dirty="0" smtClean="0">
                <a:solidFill>
                  <a:srgbClr val="000000"/>
                </a:solidFill>
              </a:rPr>
              <a:t>工事は発生しな</a:t>
            </a:r>
            <a:r>
              <a:rPr lang="ja-JP" altLang="en-US" sz="1000" dirty="0">
                <a:solidFill>
                  <a:srgbClr val="000000"/>
                </a:solidFill>
              </a:rPr>
              <a:t>い</a:t>
            </a:r>
            <a:r>
              <a:rPr lang="ja-JP" altLang="en-US" sz="1000" dirty="0" smtClean="0">
                <a:solidFill>
                  <a:srgbClr val="000000"/>
                </a:solidFill>
              </a:rPr>
              <a:t>場合</a:t>
            </a:r>
            <a:endParaRPr lang="ja-JP" altLang="ja-JP" sz="1000" dirty="0">
              <a:solidFill>
                <a:srgbClr val="000000"/>
              </a:solidFill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91068" y="1206937"/>
            <a:ext cx="9017436" cy="5462424"/>
          </a:xfrm>
          <a:prstGeom prst="roundRect">
            <a:avLst>
              <a:gd name="adj" fmla="val 5862"/>
            </a:avLst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7" name="角丸四角形吹き出し 56"/>
          <p:cNvSpPr/>
          <p:nvPr/>
        </p:nvSpPr>
        <p:spPr bwMode="auto">
          <a:xfrm>
            <a:off x="6376899" y="2199306"/>
            <a:ext cx="1698758" cy="484921"/>
          </a:xfrm>
          <a:prstGeom prst="wedgeRoundRectCallout">
            <a:avLst>
              <a:gd name="adj1" fmla="val -35036"/>
              <a:gd name="adj2" fmla="val 111564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>
                <a:solidFill>
                  <a:schemeClr val="tx1"/>
                </a:solidFill>
              </a:rPr>
              <a:t>原則、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発注は</a:t>
            </a:r>
            <a:r>
              <a:rPr kumimoji="1" lang="ja-JP" altLang="en-US" sz="900" dirty="0">
                <a:solidFill>
                  <a:schemeClr val="tx1"/>
                </a:solidFill>
              </a:rPr>
              <a:t>、加入登録依頼書がないと行われない。</a:t>
            </a:r>
          </a:p>
        </p:txBody>
      </p:sp>
    </p:spTree>
    <p:extLst>
      <p:ext uri="{BB962C8B-B14F-4D97-AF65-F5344CB8AC3E}">
        <p14:creationId xmlns:p14="http://schemas.microsoft.com/office/powerpoint/2010/main" val="35299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ホームベース 59"/>
          <p:cNvSpPr/>
          <p:nvPr/>
        </p:nvSpPr>
        <p:spPr>
          <a:xfrm>
            <a:off x="2149999" y="16581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smtClean="0">
                <a:solidFill>
                  <a:schemeClr val="tx1"/>
                </a:solidFill>
              </a:rPr>
              <a:t>加入登録依頼書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工事依頼書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送付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</a:t>
            </a: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の全体フロー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3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26564" y="469828"/>
            <a:ext cx="8909931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加入登録依頼書・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工事依頼書送付フロー 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（パターン説明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323528" y="16581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smtClean="0">
                <a:solidFill>
                  <a:schemeClr val="tx1"/>
                </a:solidFill>
              </a:rPr>
              <a:t>加入登録依頼書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送付依頼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12"/>
          <p:cNvSpPr txBox="1"/>
          <p:nvPr/>
        </p:nvSpPr>
        <p:spPr>
          <a:xfrm>
            <a:off x="448600" y="1374536"/>
            <a:ext cx="81103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営業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4" name="テキスト ボックス 12"/>
          <p:cNvSpPr txBox="1"/>
          <p:nvPr/>
        </p:nvSpPr>
        <p:spPr>
          <a:xfrm>
            <a:off x="3563888" y="1374536"/>
            <a:ext cx="208823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支店長・総務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35" name="テキスト ボックス 12"/>
          <p:cNvSpPr txBox="1"/>
          <p:nvPr/>
        </p:nvSpPr>
        <p:spPr>
          <a:xfrm>
            <a:off x="7460665" y="3284984"/>
            <a:ext cx="146757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集金担当支店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cxnSp>
        <p:nvCxnSpPr>
          <p:cNvPr id="36" name="カギ線コネクタ 35"/>
          <p:cNvCxnSpPr>
            <a:stCxn id="60" idx="3"/>
            <a:endCxn id="77" idx="1"/>
          </p:cNvCxnSpPr>
          <p:nvPr/>
        </p:nvCxnSpPr>
        <p:spPr>
          <a:xfrm>
            <a:off x="3454527" y="1985178"/>
            <a:ext cx="4177119" cy="1915811"/>
          </a:xfrm>
          <a:prstGeom prst="bentConnector3">
            <a:avLst>
              <a:gd name="adj1" fmla="val 572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2" idx="3"/>
            <a:endCxn id="60" idx="1"/>
          </p:cNvCxnSpPr>
          <p:nvPr/>
        </p:nvCxnSpPr>
        <p:spPr>
          <a:xfrm>
            <a:off x="1628056" y="1985178"/>
            <a:ext cx="52194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67" idx="3"/>
            <a:endCxn id="69" idx="1"/>
          </p:cNvCxnSpPr>
          <p:nvPr/>
        </p:nvCxnSpPr>
        <p:spPr>
          <a:xfrm>
            <a:off x="5304166" y="1985178"/>
            <a:ext cx="498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ホームベース 66"/>
          <p:cNvSpPr/>
          <p:nvPr/>
        </p:nvSpPr>
        <p:spPr>
          <a:xfrm>
            <a:off x="3999638" y="16581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・支店長承認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・工事手配依頼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・（</a:t>
            </a:r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r>
              <a:rPr lang="ja-JP" altLang="en-US" sz="900" b="1" dirty="0">
                <a:solidFill>
                  <a:schemeClr val="tx1"/>
                </a:solidFill>
              </a:rPr>
              <a:t>受注）</a:t>
            </a:r>
          </a:p>
        </p:txBody>
      </p:sp>
      <p:sp>
        <p:nvSpPr>
          <p:cNvPr id="69" name="ホームベース 68"/>
          <p:cNvSpPr/>
          <p:nvPr/>
        </p:nvSpPr>
        <p:spPr>
          <a:xfrm>
            <a:off x="5802941" y="16581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・工事日程調整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・器材発注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>
                <a:solidFill>
                  <a:schemeClr val="tx1"/>
                </a:solidFill>
              </a:rPr>
              <a:t>・各種工事</a:t>
            </a:r>
          </a:p>
        </p:txBody>
      </p:sp>
      <p:sp>
        <p:nvSpPr>
          <p:cNvPr id="70" name="テキスト ボックス 12"/>
          <p:cNvSpPr txBox="1"/>
          <p:nvPr/>
        </p:nvSpPr>
        <p:spPr>
          <a:xfrm>
            <a:off x="7491954" y="1374536"/>
            <a:ext cx="165204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1" name="ホームベース 70"/>
          <p:cNvSpPr/>
          <p:nvPr/>
        </p:nvSpPr>
        <p:spPr>
          <a:xfrm>
            <a:off x="7629414" y="1658130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工事完成時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b="1" dirty="0">
                <a:solidFill>
                  <a:schemeClr val="tx1"/>
                </a:solidFill>
              </a:rPr>
              <a:t>UNIS</a:t>
            </a:r>
            <a:r>
              <a:rPr lang="ja-JP" altLang="en-US" sz="900" b="1" dirty="0">
                <a:solidFill>
                  <a:schemeClr val="tx1"/>
                </a:solidFill>
              </a:rPr>
              <a:t>確定</a:t>
            </a:r>
          </a:p>
        </p:txBody>
      </p:sp>
      <p:sp>
        <p:nvSpPr>
          <p:cNvPr id="76" name="テキスト ボックス 12"/>
          <p:cNvSpPr txBox="1"/>
          <p:nvPr/>
        </p:nvSpPr>
        <p:spPr>
          <a:xfrm>
            <a:off x="5868144" y="1374536"/>
            <a:ext cx="97348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技術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77" name="ホームベース 76"/>
          <p:cNvSpPr/>
          <p:nvPr/>
        </p:nvSpPr>
        <p:spPr>
          <a:xfrm>
            <a:off x="7631646" y="3573941"/>
            <a:ext cx="1304528" cy="654096"/>
          </a:xfrm>
          <a:prstGeom prst="homePlate">
            <a:avLst>
              <a:gd name="adj" fmla="val 59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請求</a:t>
            </a:r>
          </a:p>
        </p:txBody>
      </p:sp>
      <p:cxnSp>
        <p:nvCxnSpPr>
          <p:cNvPr id="85" name="直線矢印コネクタ 84"/>
          <p:cNvCxnSpPr>
            <a:stCxn id="69" idx="3"/>
            <a:endCxn id="71" idx="1"/>
          </p:cNvCxnSpPr>
          <p:nvPr/>
        </p:nvCxnSpPr>
        <p:spPr>
          <a:xfrm>
            <a:off x="7107469" y="1985178"/>
            <a:ext cx="5219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フローチャート: データ 48"/>
          <p:cNvSpPr/>
          <p:nvPr/>
        </p:nvSpPr>
        <p:spPr bwMode="auto">
          <a:xfrm>
            <a:off x="361819" y="2377344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伝票データ</a:t>
            </a:r>
          </a:p>
        </p:txBody>
      </p:sp>
      <p:sp>
        <p:nvSpPr>
          <p:cNvPr id="86" name="フローチャート: データ 85"/>
          <p:cNvSpPr/>
          <p:nvPr/>
        </p:nvSpPr>
        <p:spPr bwMode="auto">
          <a:xfrm>
            <a:off x="361819" y="2657676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50" name="フローチャート : 書類 49"/>
          <p:cNvSpPr/>
          <p:nvPr/>
        </p:nvSpPr>
        <p:spPr bwMode="auto">
          <a:xfrm>
            <a:off x="2258400" y="2364990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87" name="フローチャート : 書類 86"/>
          <p:cNvSpPr/>
          <p:nvPr/>
        </p:nvSpPr>
        <p:spPr bwMode="auto">
          <a:xfrm>
            <a:off x="2342858" y="2692863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2" name="フローチャート: データ 91"/>
          <p:cNvSpPr/>
          <p:nvPr/>
        </p:nvSpPr>
        <p:spPr bwMode="auto">
          <a:xfrm>
            <a:off x="2351755" y="3024297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4" name="フローチャート : 書類 93"/>
          <p:cNvSpPr/>
          <p:nvPr/>
        </p:nvSpPr>
        <p:spPr bwMode="auto">
          <a:xfrm>
            <a:off x="4104123" y="238552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95" name="フローチャート : 書類 94"/>
          <p:cNvSpPr/>
          <p:nvPr/>
        </p:nvSpPr>
        <p:spPr bwMode="auto">
          <a:xfrm>
            <a:off x="4188581" y="2713399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6" name="フローチャート: データ 95"/>
          <p:cNvSpPr/>
          <p:nvPr/>
        </p:nvSpPr>
        <p:spPr bwMode="auto">
          <a:xfrm>
            <a:off x="4223963" y="3006668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7" name="フローチャート : 書類 96"/>
          <p:cNvSpPr/>
          <p:nvPr/>
        </p:nvSpPr>
        <p:spPr bwMode="auto">
          <a:xfrm>
            <a:off x="7801394" y="4104927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74" name="フローチャート : 書類 73"/>
          <p:cNvSpPr/>
          <p:nvPr/>
        </p:nvSpPr>
        <p:spPr bwMode="auto">
          <a:xfrm>
            <a:off x="5904323" y="2401583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75" name="フローチャート : 書類 74"/>
          <p:cNvSpPr/>
          <p:nvPr/>
        </p:nvSpPr>
        <p:spPr bwMode="auto">
          <a:xfrm>
            <a:off x="5988781" y="2729456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88" name="フローチャート: データ 87"/>
          <p:cNvSpPr/>
          <p:nvPr/>
        </p:nvSpPr>
        <p:spPr bwMode="auto">
          <a:xfrm>
            <a:off x="6024163" y="3022725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90" name="フローチャート : 書類 89"/>
          <p:cNvSpPr/>
          <p:nvPr/>
        </p:nvSpPr>
        <p:spPr bwMode="auto">
          <a:xfrm>
            <a:off x="8263744" y="2742393"/>
            <a:ext cx="776237" cy="408264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作業日報</a:t>
            </a:r>
          </a:p>
        </p:txBody>
      </p:sp>
      <p:sp>
        <p:nvSpPr>
          <p:cNvPr id="99" name="フローチャート : 書類 98"/>
          <p:cNvSpPr/>
          <p:nvPr/>
        </p:nvSpPr>
        <p:spPr bwMode="auto">
          <a:xfrm>
            <a:off x="7487507" y="2349851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加入登録</a:t>
            </a:r>
            <a:r>
              <a:rPr kumimoji="1" lang="en-US" altLang="ja-JP" sz="900" dirty="0">
                <a:solidFill>
                  <a:schemeClr val="tx1"/>
                </a:solidFill>
              </a:rPr>
              <a:t/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依頼書</a:t>
            </a:r>
          </a:p>
        </p:txBody>
      </p:sp>
      <p:sp>
        <p:nvSpPr>
          <p:cNvPr id="103" name="フローチャート : 書類 102"/>
          <p:cNvSpPr/>
          <p:nvPr/>
        </p:nvSpPr>
        <p:spPr bwMode="auto">
          <a:xfrm>
            <a:off x="7571965" y="2677724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45" name="テキスト ボックス 12"/>
          <p:cNvSpPr txBox="1"/>
          <p:nvPr/>
        </p:nvSpPr>
        <p:spPr>
          <a:xfrm>
            <a:off x="126564" y="876062"/>
            <a:ext cx="4229412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1200" b="1" dirty="0"/>
              <a:t>移設・減設　</a:t>
            </a:r>
            <a:r>
              <a:rPr lang="ja-JP" altLang="en-US" sz="1200" b="1" dirty="0" smtClean="0"/>
              <a:t>支店請求の支払方法変更　等</a:t>
            </a:r>
            <a:endParaRPr lang="ja-JP" altLang="ja-JP" sz="1200" b="1" dirty="0"/>
          </a:p>
        </p:txBody>
      </p:sp>
      <p:cxnSp>
        <p:nvCxnSpPr>
          <p:cNvPr id="48" name="直線矢印コネクタ 47"/>
          <p:cNvCxnSpPr>
            <a:stCxn id="60" idx="3"/>
            <a:endCxn id="67" idx="1"/>
          </p:cNvCxnSpPr>
          <p:nvPr/>
        </p:nvCxnSpPr>
        <p:spPr>
          <a:xfrm>
            <a:off x="3454527" y="1985178"/>
            <a:ext cx="5451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ホームベース 51"/>
          <p:cNvSpPr/>
          <p:nvPr/>
        </p:nvSpPr>
        <p:spPr>
          <a:xfrm>
            <a:off x="3999638" y="5283949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工事手配依頼</a:t>
            </a:r>
            <a:endParaRPr lang="en-US" altLang="ja-JP" sz="900" b="1" dirty="0">
              <a:solidFill>
                <a:schemeClr val="tx1"/>
              </a:solidFill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323528" y="5283949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工事依頼書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</a:rPr>
              <a:t>送付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12"/>
          <p:cNvSpPr txBox="1"/>
          <p:nvPr/>
        </p:nvSpPr>
        <p:spPr>
          <a:xfrm>
            <a:off x="448600" y="5001941"/>
            <a:ext cx="81103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営業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sp>
        <p:nvSpPr>
          <p:cNvPr id="56" name="テキスト ボックス 12"/>
          <p:cNvSpPr txBox="1"/>
          <p:nvPr/>
        </p:nvSpPr>
        <p:spPr>
          <a:xfrm>
            <a:off x="179512" y="4627329"/>
            <a:ext cx="2400174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1200" b="1" dirty="0"/>
              <a:t>工事依頼書</a:t>
            </a:r>
            <a:r>
              <a:rPr lang="ja-JP" altLang="en-US" sz="1200" b="1" dirty="0" smtClean="0"/>
              <a:t>のみ</a:t>
            </a:r>
            <a:endParaRPr lang="ja-JP" altLang="ja-JP" sz="1200" b="1" dirty="0"/>
          </a:p>
        </p:txBody>
      </p:sp>
      <p:sp>
        <p:nvSpPr>
          <p:cNvPr id="57" name="テキスト ボックス 12"/>
          <p:cNvSpPr txBox="1"/>
          <p:nvPr/>
        </p:nvSpPr>
        <p:spPr>
          <a:xfrm>
            <a:off x="3635896" y="5001941"/>
            <a:ext cx="212285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管轄支店　支店長・総務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cxnSp>
        <p:nvCxnSpPr>
          <p:cNvPr id="61" name="直線矢印コネクタ 60"/>
          <p:cNvCxnSpPr>
            <a:stCxn id="53" idx="3"/>
            <a:endCxn id="52" idx="1"/>
          </p:cNvCxnSpPr>
          <p:nvPr/>
        </p:nvCxnSpPr>
        <p:spPr>
          <a:xfrm>
            <a:off x="1628056" y="5610997"/>
            <a:ext cx="237158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ホームベース 62"/>
          <p:cNvSpPr/>
          <p:nvPr/>
        </p:nvSpPr>
        <p:spPr>
          <a:xfrm>
            <a:off x="5890138" y="5285535"/>
            <a:ext cx="1304528" cy="65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・工事日程調整</a:t>
            </a:r>
            <a:endParaRPr lang="en-US" altLang="ja-JP" sz="900" b="1" dirty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・下見（事前）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</a:rPr>
              <a:t>（完成工事）</a:t>
            </a:r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64" name="テキスト ボックス 12"/>
          <p:cNvSpPr txBox="1"/>
          <p:nvPr/>
        </p:nvSpPr>
        <p:spPr>
          <a:xfrm>
            <a:off x="5902771" y="5001941"/>
            <a:ext cx="97348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/>
              <a:t>【</a:t>
            </a:r>
            <a:r>
              <a:rPr lang="ja-JP" altLang="en-US" sz="1100" b="1" dirty="0"/>
              <a:t>技術</a:t>
            </a:r>
            <a:r>
              <a:rPr lang="en-US" altLang="ja-JP" sz="1100" b="1" dirty="0"/>
              <a:t>】</a:t>
            </a:r>
            <a:endParaRPr lang="ja-JP" altLang="ja-JP" sz="1100" b="1" dirty="0"/>
          </a:p>
        </p:txBody>
      </p:sp>
      <p:cxnSp>
        <p:nvCxnSpPr>
          <p:cNvPr id="65" name="直線矢印コネクタ 64"/>
          <p:cNvCxnSpPr>
            <a:stCxn id="52" idx="3"/>
            <a:endCxn id="63" idx="1"/>
          </p:cNvCxnSpPr>
          <p:nvPr/>
        </p:nvCxnSpPr>
        <p:spPr>
          <a:xfrm>
            <a:off x="5304166" y="5610997"/>
            <a:ext cx="585972" cy="15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吹き出し 77"/>
          <p:cNvSpPr/>
          <p:nvPr/>
        </p:nvSpPr>
        <p:spPr bwMode="auto">
          <a:xfrm>
            <a:off x="1980595" y="5898763"/>
            <a:ext cx="1595342" cy="543002"/>
          </a:xfrm>
          <a:prstGeom prst="wedgeRoundRectCallout">
            <a:avLst>
              <a:gd name="adj1" fmla="val -41488"/>
              <a:gd name="adj2" fmla="val -112491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>
                <a:solidFill>
                  <a:schemeClr val="tx1"/>
                </a:solidFill>
              </a:rPr>
              <a:t>技術に直接送付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は不可</a:t>
            </a:r>
            <a:r>
              <a:rPr kumimoji="1" lang="ja-JP" altLang="en-US" sz="900" dirty="0">
                <a:solidFill>
                  <a:schemeClr val="tx1"/>
                </a:solidFill>
              </a:rPr>
              <a:t>。送るとしたら、メールの「</a:t>
            </a:r>
            <a:r>
              <a:rPr kumimoji="1" lang="en-US" altLang="ja-JP" sz="900" dirty="0">
                <a:solidFill>
                  <a:schemeClr val="tx1"/>
                </a:solidFill>
              </a:rPr>
              <a:t>CC</a:t>
            </a:r>
            <a:r>
              <a:rPr kumimoji="1" lang="ja-JP" altLang="en-US" sz="900" dirty="0">
                <a:solidFill>
                  <a:schemeClr val="tx1"/>
                </a:solidFill>
              </a:rPr>
              <a:t>」</a:t>
            </a:r>
            <a:r>
              <a:rPr lang="ja-JP" altLang="en-US" sz="900" dirty="0">
                <a:solidFill>
                  <a:schemeClr val="tx1"/>
                </a:solidFill>
              </a:rPr>
              <a:t>にて。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12"/>
          <p:cNvSpPr txBox="1"/>
          <p:nvPr/>
        </p:nvSpPr>
        <p:spPr>
          <a:xfrm>
            <a:off x="4477404" y="814417"/>
            <a:ext cx="41744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000" dirty="0"/>
              <a:t>※</a:t>
            </a:r>
            <a:r>
              <a:rPr lang="ja-JP" altLang="en-US" sz="1000" dirty="0" smtClean="0"/>
              <a:t>工事完成後に初めて</a:t>
            </a:r>
            <a:r>
              <a:rPr lang="en-US" altLang="ja-JP" sz="1000" dirty="0" smtClean="0"/>
              <a:t>UNIS</a:t>
            </a:r>
            <a:r>
              <a:rPr lang="ja-JP" altLang="en-US" sz="1000" dirty="0" smtClean="0"/>
              <a:t>登録</a:t>
            </a:r>
            <a:r>
              <a:rPr lang="ja-JP" altLang="en-US" sz="1000" dirty="0"/>
              <a:t>する</a:t>
            </a:r>
            <a:r>
              <a:rPr lang="ja-JP" altLang="en-US" sz="1000" dirty="0" smtClean="0"/>
              <a:t>場合（イレギュラー対応）</a:t>
            </a:r>
            <a:endParaRPr lang="en-US" altLang="ja-JP" sz="1000" dirty="0" smtClean="0"/>
          </a:p>
          <a:p>
            <a:pPr fontAlgn="t"/>
            <a:r>
              <a:rPr lang="en-US" altLang="ja-JP" sz="1000" dirty="0" smtClean="0"/>
              <a:t>※</a:t>
            </a:r>
            <a:r>
              <a:rPr lang="ja-JP" altLang="en-US" sz="1000" dirty="0" smtClean="0"/>
              <a:t>事務センター受託（東京・大阪）請求以外の支払方法変更の場合</a:t>
            </a:r>
            <a:endParaRPr lang="ja-JP" altLang="ja-JP" sz="1000" dirty="0"/>
          </a:p>
        </p:txBody>
      </p:sp>
      <p:sp>
        <p:nvSpPr>
          <p:cNvPr id="80" name="フローチャート : 書類 79"/>
          <p:cNvSpPr/>
          <p:nvPr/>
        </p:nvSpPr>
        <p:spPr bwMode="auto">
          <a:xfrm>
            <a:off x="657296" y="5938045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81" name="フローチャート: データ 80"/>
          <p:cNvSpPr/>
          <p:nvPr/>
        </p:nvSpPr>
        <p:spPr bwMode="auto">
          <a:xfrm>
            <a:off x="666193" y="6269479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82" name="フローチャート : 書類 81"/>
          <p:cNvSpPr/>
          <p:nvPr/>
        </p:nvSpPr>
        <p:spPr bwMode="auto">
          <a:xfrm>
            <a:off x="4188580" y="5911279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83" name="フローチャート: データ 82"/>
          <p:cNvSpPr/>
          <p:nvPr/>
        </p:nvSpPr>
        <p:spPr bwMode="auto">
          <a:xfrm>
            <a:off x="4197477" y="6242713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84" name="フローチャート : 書類 83"/>
          <p:cNvSpPr/>
          <p:nvPr/>
        </p:nvSpPr>
        <p:spPr bwMode="auto">
          <a:xfrm>
            <a:off x="6067086" y="5886313"/>
            <a:ext cx="776237" cy="408264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工事依頼書</a:t>
            </a:r>
          </a:p>
        </p:txBody>
      </p:sp>
      <p:sp>
        <p:nvSpPr>
          <p:cNvPr id="91" name="フローチャート: データ 90"/>
          <p:cNvSpPr/>
          <p:nvPr/>
        </p:nvSpPr>
        <p:spPr bwMode="auto">
          <a:xfrm>
            <a:off x="6075983" y="6217747"/>
            <a:ext cx="924101" cy="255865"/>
          </a:xfrm>
          <a:prstGeom prst="flowChartInputOutpu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図面等</a:t>
            </a:r>
          </a:p>
        </p:txBody>
      </p:sp>
      <p:sp>
        <p:nvSpPr>
          <p:cNvPr id="58" name="角丸四角形吹き出し 57"/>
          <p:cNvSpPr/>
          <p:nvPr/>
        </p:nvSpPr>
        <p:spPr bwMode="auto">
          <a:xfrm>
            <a:off x="7249992" y="5401392"/>
            <a:ext cx="1698758" cy="484921"/>
          </a:xfrm>
          <a:prstGeom prst="wedgeRoundRectCallout">
            <a:avLst>
              <a:gd name="adj1" fmla="val -83301"/>
              <a:gd name="adj2" fmla="val 26408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完成工事</a:t>
            </a:r>
            <a:r>
              <a:rPr kumimoji="1" lang="ja-JP" altLang="en-US" sz="900" smtClean="0">
                <a:solidFill>
                  <a:schemeClr val="tx1"/>
                </a:solidFill>
              </a:rPr>
              <a:t>は、加入登録依頼書が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送付されているもののみ可能。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12"/>
          <p:cNvSpPr txBox="1"/>
          <p:nvPr/>
        </p:nvSpPr>
        <p:spPr>
          <a:xfrm>
            <a:off x="3399736" y="1754346"/>
            <a:ext cx="69994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900" b="1" dirty="0" smtClean="0"/>
              <a:t>メール</a:t>
            </a:r>
            <a:endParaRPr lang="ja-JP" altLang="ja-JP" sz="900" b="1" dirty="0"/>
          </a:p>
        </p:txBody>
      </p:sp>
      <p:sp>
        <p:nvSpPr>
          <p:cNvPr id="62" name="テキスト ボックス 12"/>
          <p:cNvSpPr txBox="1"/>
          <p:nvPr/>
        </p:nvSpPr>
        <p:spPr>
          <a:xfrm>
            <a:off x="1510075" y="1754346"/>
            <a:ext cx="69994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900" b="1" dirty="0" smtClean="0"/>
              <a:t>メール</a:t>
            </a:r>
            <a:endParaRPr lang="ja-JP" altLang="ja-JP" sz="900" b="1" dirty="0"/>
          </a:p>
        </p:txBody>
      </p:sp>
      <p:sp>
        <p:nvSpPr>
          <p:cNvPr id="68" name="テキスト ボックス 12"/>
          <p:cNvSpPr txBox="1"/>
          <p:nvPr/>
        </p:nvSpPr>
        <p:spPr>
          <a:xfrm>
            <a:off x="2452290" y="5387778"/>
            <a:ext cx="69994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ja-JP" altLang="en-US" sz="900" b="1" dirty="0" smtClean="0"/>
              <a:t>メール</a:t>
            </a:r>
            <a:endParaRPr lang="ja-JP" altLang="ja-JP" sz="900" b="1" dirty="0"/>
          </a:p>
        </p:txBody>
      </p:sp>
      <p:sp>
        <p:nvSpPr>
          <p:cNvPr id="89" name="角丸四角形 88"/>
          <p:cNvSpPr/>
          <p:nvPr/>
        </p:nvSpPr>
        <p:spPr bwMode="auto">
          <a:xfrm>
            <a:off x="2175593" y="2307453"/>
            <a:ext cx="1084884" cy="75302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12"/>
          <p:cNvSpPr txBox="1"/>
          <p:nvPr/>
        </p:nvSpPr>
        <p:spPr>
          <a:xfrm>
            <a:off x="1791613" y="1367190"/>
            <a:ext cx="177227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1100" b="1" dirty="0" smtClean="0"/>
              <a:t>【</a:t>
            </a:r>
            <a:r>
              <a:rPr lang="ja-JP" altLang="en-US" sz="1100" b="1" dirty="0" smtClean="0"/>
              <a:t>法人サポート課</a:t>
            </a:r>
            <a:r>
              <a:rPr lang="en-US" altLang="ja-JP" sz="1100" b="1" dirty="0" smtClean="0"/>
              <a:t>】</a:t>
            </a:r>
            <a:endParaRPr lang="ja-JP" altLang="ja-JP" sz="1100" b="1" dirty="0"/>
          </a:p>
        </p:txBody>
      </p:sp>
      <p:sp>
        <p:nvSpPr>
          <p:cNvPr id="3" name="角丸四角形 2"/>
          <p:cNvSpPr/>
          <p:nvPr/>
        </p:nvSpPr>
        <p:spPr bwMode="auto">
          <a:xfrm>
            <a:off x="91068" y="1214526"/>
            <a:ext cx="9017436" cy="3321241"/>
          </a:xfrm>
          <a:prstGeom prst="roundRect">
            <a:avLst>
              <a:gd name="adj" fmla="val 5862"/>
            </a:avLst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91068" y="4940965"/>
            <a:ext cx="9017436" cy="1728395"/>
          </a:xfrm>
          <a:prstGeom prst="roundRect">
            <a:avLst>
              <a:gd name="adj" fmla="val 5862"/>
            </a:avLst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3" name="角丸四角形吹き出し 72"/>
          <p:cNvSpPr/>
          <p:nvPr/>
        </p:nvSpPr>
        <p:spPr bwMode="auto">
          <a:xfrm>
            <a:off x="3119095" y="4535767"/>
            <a:ext cx="2317001" cy="372963"/>
          </a:xfrm>
          <a:prstGeom prst="wedgeRoundRectCallout">
            <a:avLst>
              <a:gd name="adj1" fmla="val -76408"/>
              <a:gd name="adj2" fmla="val 10849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b="1" u="sng" dirty="0">
                <a:solidFill>
                  <a:schemeClr val="tx1"/>
                </a:solidFill>
              </a:rPr>
              <a:t>工事依頼書のみの場合は、営業担当より支店へ直接送付する。</a:t>
            </a:r>
          </a:p>
        </p:txBody>
      </p:sp>
    </p:spTree>
    <p:extLst>
      <p:ext uri="{BB962C8B-B14F-4D97-AF65-F5344CB8AC3E}">
        <p14:creationId xmlns:p14="http://schemas.microsoft.com/office/powerpoint/2010/main" val="28000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4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4737627" y="469828"/>
            <a:ext cx="3950763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6982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ja-JP" sz="1400" b="1" dirty="0"/>
              <a:t>送付依頼について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12"/>
          <p:cNvSpPr txBox="1"/>
          <p:nvPr/>
        </p:nvSpPr>
        <p:spPr>
          <a:xfrm>
            <a:off x="358573" y="985952"/>
            <a:ext cx="8605915" cy="3046988"/>
          </a:xfrm>
          <a:prstGeom prst="rect">
            <a:avLst/>
          </a:prstGeom>
          <a:noFill/>
          <a:ln>
            <a:noFill/>
          </a:ln>
        </p:spPr>
        <p:txBody>
          <a:bodyPr wrap="square" spcCol="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加入登録依頼書はサポート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を通さない依頼は、不可</a:t>
            </a:r>
            <a:r>
              <a:rPr lang="ja-JP" altLang="en-US" sz="1200" dirty="0"/>
              <a:t>です</a:t>
            </a:r>
            <a:r>
              <a:rPr lang="ja-JP" altLang="ja-JP" sz="1200" dirty="0"/>
              <a:t>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手書きの加申込書は。サポート</a:t>
            </a:r>
            <a:r>
              <a:rPr lang="en-US" altLang="ja-JP" sz="1200" dirty="0"/>
              <a:t>G</a:t>
            </a:r>
            <a:r>
              <a:rPr lang="ja-JP" altLang="en-US" sz="1200" dirty="0"/>
              <a:t>の「確認印」を貰ってから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送付して</a:t>
            </a:r>
            <a:r>
              <a:rPr lang="ja-JP" altLang="en-US" sz="1200" dirty="0" smtClean="0"/>
              <a:t>ください（</a:t>
            </a:r>
            <a:r>
              <a:rPr lang="ja-JP" altLang="en-US" sz="1200" dirty="0"/>
              <a:t>九州・中四国はサポート</a:t>
            </a:r>
            <a:r>
              <a:rPr lang="en-US" altLang="ja-JP" sz="1200" dirty="0"/>
              <a:t>G</a:t>
            </a:r>
            <a:r>
              <a:rPr lang="ja-JP" altLang="en-US" sz="1200" dirty="0"/>
              <a:t>通さず上長検印</a:t>
            </a:r>
            <a:r>
              <a:rPr lang="ja-JP" altLang="en-US" sz="1200" dirty="0" smtClean="0"/>
              <a:t>）</a:t>
            </a:r>
            <a:endParaRPr lang="en-US" altLang="ja-JP" sz="1200" dirty="0"/>
          </a:p>
          <a:p>
            <a:endParaRPr lang="ja-JP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工事依頼書のみは、営業から直接送付</a:t>
            </a:r>
            <a:r>
              <a:rPr lang="ja-JP" altLang="en-US" sz="1200" dirty="0"/>
              <a:t>してください</a:t>
            </a:r>
            <a:r>
              <a:rPr lang="ja-JP" altLang="ja-JP" sz="1200" dirty="0"/>
              <a:t>。</a:t>
            </a:r>
            <a:endParaRPr lang="en-US" altLang="ja-JP" sz="1200" dirty="0"/>
          </a:p>
          <a:p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送付して欲しいものを、必ずメール本文に入力してください。</a:t>
            </a:r>
            <a:endParaRPr lang="en-US" altLang="ja-JP" sz="1200" dirty="0"/>
          </a:p>
          <a:p>
            <a:r>
              <a:rPr lang="ja-JP" altLang="en-US" sz="1200" dirty="0"/>
              <a:t>　　加入登録依頼書、事前工事依頼書、完成工事依頼書、受信確認、図面、工程表・・・など</a:t>
            </a:r>
            <a:endParaRPr lang="ja-JP" altLang="ja-JP" sz="1200" dirty="0"/>
          </a:p>
          <a:p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工事がある</a:t>
            </a:r>
            <a:r>
              <a:rPr lang="ja-JP" altLang="en-US" sz="1200" dirty="0"/>
              <a:t>送付</a:t>
            </a:r>
            <a:r>
              <a:rPr lang="ja-JP" altLang="ja-JP" sz="1200" dirty="0"/>
              <a:t>依頼で、先に営業より</a:t>
            </a:r>
            <a:r>
              <a:rPr lang="ja-JP" altLang="en-US" sz="1200" dirty="0"/>
              <a:t>工事依頼書を</a:t>
            </a:r>
            <a:r>
              <a:rPr lang="ja-JP" altLang="ja-JP" sz="1200" dirty="0"/>
              <a:t>送付済みの場合は、その旨をメール本文に記載。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ja-JP" sz="1200" dirty="0"/>
              <a:t>（</a:t>
            </a:r>
            <a:r>
              <a:rPr lang="en-US" altLang="ja-JP" sz="1200" dirty="0"/>
              <a:t>ex</a:t>
            </a:r>
            <a:r>
              <a:rPr lang="ja-JP" altLang="en-US" sz="1200" dirty="0"/>
              <a:t>「</a:t>
            </a:r>
            <a:r>
              <a:rPr lang="ja-JP" altLang="ja-JP" sz="1200" dirty="0"/>
              <a:t>工事依頼書は営業より送付済みです</a:t>
            </a:r>
            <a:r>
              <a:rPr lang="ja-JP" altLang="en-US" sz="1200" dirty="0"/>
              <a:t>」</a:t>
            </a:r>
            <a:r>
              <a:rPr lang="ja-JP" altLang="ja-JP" sz="1200" dirty="0"/>
              <a:t>）</a:t>
            </a:r>
            <a:endParaRPr lang="en-US" altLang="ja-JP" sz="1200" dirty="0"/>
          </a:p>
          <a:p>
            <a:endParaRPr lang="ja-JP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原則、完成工事日</a:t>
            </a:r>
            <a:r>
              <a:rPr lang="ja-JP" altLang="en-US" sz="1200" dirty="0"/>
              <a:t>（技術任せの場合は完成月）</a:t>
            </a:r>
            <a:r>
              <a:rPr lang="ja-JP" altLang="ja-JP" sz="1200" dirty="0"/>
              <a:t>が決まっていない加入登録依頼</a:t>
            </a:r>
            <a:r>
              <a:rPr lang="ja-JP" altLang="en-US" sz="1200" dirty="0"/>
              <a:t>書</a:t>
            </a:r>
            <a:r>
              <a:rPr lang="ja-JP" altLang="ja-JP" sz="1200" dirty="0"/>
              <a:t>は送付できません。</a:t>
            </a:r>
            <a:endParaRPr lang="en-US" altLang="ja-JP" sz="1200" dirty="0"/>
          </a:p>
          <a:p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加入登録依頼書がないと</a:t>
            </a:r>
            <a:r>
              <a:rPr lang="ja-JP" altLang="en-US" sz="1200" dirty="0"/>
              <a:t>、支店は、</a:t>
            </a:r>
            <a:r>
              <a:rPr lang="ja-JP" altLang="ja-JP" sz="1200" dirty="0"/>
              <a:t>発注、完成工事は対応できません。</a:t>
            </a:r>
            <a:endParaRPr lang="en-US" altLang="ja-JP" sz="1200" dirty="0"/>
          </a:p>
          <a:p>
            <a:r>
              <a:rPr lang="ja-JP" altLang="en-US" sz="1200" dirty="0"/>
              <a:t>　（物によっては、</a:t>
            </a:r>
            <a:r>
              <a:rPr lang="en-US" altLang="ja-JP" sz="1200" dirty="0"/>
              <a:t>UNIS</a:t>
            </a:r>
            <a:r>
              <a:rPr lang="ja-JP" altLang="en-US" sz="1200" dirty="0"/>
              <a:t>受注登録が必須なものもあります。</a:t>
            </a:r>
            <a:r>
              <a:rPr lang="en-US" altLang="ja-JP" sz="1200" dirty="0"/>
              <a:t>EZ-MESSE</a:t>
            </a:r>
            <a:r>
              <a:rPr lang="ja-JP" altLang="en-US" sz="1200" dirty="0"/>
              <a:t>コメントカード、</a:t>
            </a:r>
            <a:r>
              <a:rPr lang="en-US" altLang="ja-JP" sz="1200" dirty="0"/>
              <a:t>MP-100</a:t>
            </a:r>
            <a:r>
              <a:rPr lang="ja-JP" altLang="en-US" sz="1200" dirty="0"/>
              <a:t>　</a:t>
            </a:r>
            <a:r>
              <a:rPr lang="en-US" altLang="ja-JP" sz="1200" dirty="0"/>
              <a:t>SD</a:t>
            </a:r>
            <a:r>
              <a:rPr lang="ja-JP" altLang="en-US" sz="1200" dirty="0"/>
              <a:t>カードなど）</a:t>
            </a:r>
            <a:endParaRPr lang="ja-JP" altLang="ja-JP" sz="1200" dirty="0"/>
          </a:p>
        </p:txBody>
      </p:sp>
      <p:sp>
        <p:nvSpPr>
          <p:cNvPr id="19" name="ホームベース 18"/>
          <p:cNvSpPr/>
          <p:nvPr/>
        </p:nvSpPr>
        <p:spPr>
          <a:xfrm>
            <a:off x="5436096" y="1226082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加入登録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依頼書送付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2"/>
          <p:cNvSpPr txBox="1"/>
          <p:nvPr/>
        </p:nvSpPr>
        <p:spPr>
          <a:xfrm>
            <a:off x="5436096" y="996772"/>
            <a:ext cx="79144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/>
              <a:t>【</a:t>
            </a:r>
            <a:r>
              <a:rPr lang="ja-JP" altLang="en-US" sz="900" b="1" dirty="0"/>
              <a:t>営業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sp>
        <p:nvSpPr>
          <p:cNvPr id="21" name="ホームベース 20"/>
          <p:cNvSpPr/>
          <p:nvPr/>
        </p:nvSpPr>
        <p:spPr>
          <a:xfrm>
            <a:off x="7380312" y="1226082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加入登録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依頼書受付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12"/>
          <p:cNvSpPr txBox="1"/>
          <p:nvPr/>
        </p:nvSpPr>
        <p:spPr>
          <a:xfrm>
            <a:off x="6880807" y="960499"/>
            <a:ext cx="1791816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/>
              <a:t>【</a:t>
            </a:r>
            <a:r>
              <a:rPr lang="ja-JP" altLang="en-US" sz="900" b="1" dirty="0"/>
              <a:t>管轄支店　支店長・総務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cxnSp>
        <p:nvCxnSpPr>
          <p:cNvPr id="23" name="直線矢印コネクタ 22"/>
          <p:cNvCxnSpPr>
            <a:stCxn id="19" idx="3"/>
            <a:endCxn id="21" idx="1"/>
          </p:cNvCxnSpPr>
          <p:nvPr/>
        </p:nvCxnSpPr>
        <p:spPr>
          <a:xfrm>
            <a:off x="6372200" y="1499449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加算記号 23"/>
          <p:cNvSpPr/>
          <p:nvPr/>
        </p:nvSpPr>
        <p:spPr bwMode="auto">
          <a:xfrm rot="2700000">
            <a:off x="6345555" y="1039351"/>
            <a:ext cx="914400" cy="914400"/>
          </a:xfrm>
          <a:prstGeom prst="mathPlus">
            <a:avLst>
              <a:gd name="adj1" fmla="val 9376"/>
            </a:avLst>
          </a:prstGeom>
          <a:solidFill>
            <a:srgbClr val="FF00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323527" y="4149080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日次</a:t>
            </a:r>
            <a:r>
              <a:rPr lang="ja-JP" altLang="ja-JP" sz="1400" b="1" dirty="0"/>
              <a:t>締切時間について</a:t>
            </a:r>
          </a:p>
        </p:txBody>
      </p:sp>
      <p:sp>
        <p:nvSpPr>
          <p:cNvPr id="28" name="テキスト ボックス 12"/>
          <p:cNvSpPr txBox="1"/>
          <p:nvPr/>
        </p:nvSpPr>
        <p:spPr>
          <a:xfrm>
            <a:off x="372999" y="4551511"/>
            <a:ext cx="7727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dirty="0">
                <a:latin typeface="+mj-lt"/>
              </a:rPr>
              <a:t>　</a:t>
            </a:r>
            <a:r>
              <a:rPr lang="en-US" altLang="ja-JP" sz="1200" dirty="0">
                <a:latin typeface="+mj-lt"/>
              </a:rPr>
              <a:t>17:00</a:t>
            </a:r>
            <a:r>
              <a:rPr lang="ja-JP" altLang="ja-JP" sz="1200" dirty="0" err="1">
                <a:latin typeface="+mj-lt"/>
              </a:rPr>
              <a:t>までに</a:t>
            </a:r>
            <a:r>
              <a:rPr lang="ja-JP" altLang="en-US" sz="1200" dirty="0">
                <a:latin typeface="+mj-lt"/>
              </a:rPr>
              <a:t>サポート</a:t>
            </a:r>
            <a:r>
              <a:rPr lang="en-US" altLang="ja-JP" sz="1200" dirty="0">
                <a:latin typeface="+mj-lt"/>
              </a:rPr>
              <a:t>G</a:t>
            </a:r>
            <a:r>
              <a:rPr lang="ja-JP" altLang="en-US" sz="1200" dirty="0" err="1">
                <a:latin typeface="+mj-lt"/>
              </a:rPr>
              <a:t>へ</a:t>
            </a:r>
            <a:r>
              <a:rPr lang="ja-JP" altLang="ja-JP" sz="1200" dirty="0" err="1">
                <a:latin typeface="+mj-lt"/>
              </a:rPr>
              <a:t>送</a:t>
            </a:r>
            <a:r>
              <a:rPr lang="ja-JP" altLang="ja-JP" sz="1200" dirty="0">
                <a:latin typeface="+mj-lt"/>
              </a:rPr>
              <a:t>付されてきたものは、基本的に当日中に処理をします</a:t>
            </a:r>
            <a:r>
              <a:rPr lang="ja-JP" altLang="en-US" sz="1200" dirty="0">
                <a:latin typeface="+mj-lt"/>
              </a:rPr>
              <a:t>。</a:t>
            </a:r>
            <a:endParaRPr lang="en-US" altLang="ja-JP" sz="1200" dirty="0">
              <a:latin typeface="+mj-lt"/>
            </a:endParaRPr>
          </a:p>
          <a:p>
            <a:r>
              <a:rPr lang="ja-JP" altLang="en-US" sz="1200" dirty="0">
                <a:latin typeface="+mj-lt"/>
              </a:rPr>
              <a:t>　</a:t>
            </a:r>
            <a:r>
              <a:rPr lang="en-US" altLang="ja-JP" sz="1200" dirty="0" smtClean="0">
                <a:latin typeface="+mj-lt"/>
              </a:rPr>
              <a:t>17:01</a:t>
            </a:r>
            <a:r>
              <a:rPr lang="ja-JP" altLang="ja-JP" sz="1200" dirty="0">
                <a:latin typeface="+mj-lt"/>
              </a:rPr>
              <a:t>以降は翌営業日の送付となります。　サポート</a:t>
            </a:r>
            <a:r>
              <a:rPr lang="en-US" altLang="ja-JP" sz="1200" dirty="0">
                <a:latin typeface="+mj-lt"/>
              </a:rPr>
              <a:t>G</a:t>
            </a:r>
            <a:r>
              <a:rPr lang="ja-JP" altLang="ja-JP" sz="1200" dirty="0">
                <a:latin typeface="+mj-lt"/>
              </a:rPr>
              <a:t>の担当者も、</a:t>
            </a:r>
            <a:r>
              <a:rPr lang="en-US" altLang="ja-JP" sz="1200" dirty="0" smtClean="0">
                <a:latin typeface="+mj-lt"/>
              </a:rPr>
              <a:t>17</a:t>
            </a:r>
            <a:r>
              <a:rPr lang="en-US" altLang="ja-JP" sz="1200" dirty="0">
                <a:latin typeface="+mj-lt"/>
              </a:rPr>
              <a:t>:</a:t>
            </a:r>
            <a:r>
              <a:rPr lang="en-US" altLang="ja-JP" sz="1200" dirty="0" smtClean="0">
                <a:latin typeface="+mj-lt"/>
              </a:rPr>
              <a:t>01</a:t>
            </a:r>
            <a:r>
              <a:rPr lang="ja-JP" altLang="ja-JP" sz="1200" dirty="0" err="1">
                <a:latin typeface="+mj-lt"/>
              </a:rPr>
              <a:t>にて</a:t>
            </a:r>
            <a:r>
              <a:rPr lang="ja-JP" altLang="ja-JP" sz="1200" dirty="0">
                <a:latin typeface="+mj-lt"/>
              </a:rPr>
              <a:t>変更になります。</a:t>
            </a:r>
            <a:endParaRPr lang="en-US" altLang="ja-JP" sz="1200" dirty="0">
              <a:latin typeface="+mj-lt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276660" y="5673404"/>
            <a:ext cx="2583372" cy="0"/>
          </a:xfrm>
          <a:prstGeom prst="straightConnector1">
            <a:avLst/>
          </a:prstGeom>
          <a:ln w="603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4860032" y="5661248"/>
            <a:ext cx="2376264" cy="12156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860032" y="5306724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420971" y="5368871"/>
            <a:ext cx="24698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/>
              <a:t>前日</a:t>
            </a:r>
            <a:r>
              <a:rPr lang="en-US" altLang="ja-JP" sz="1200" b="1" dirty="0" smtClean="0"/>
              <a:t>17:01</a:t>
            </a:r>
            <a:r>
              <a:rPr lang="ja-JP" altLang="en-US" sz="1200" b="1" dirty="0"/>
              <a:t>～当日</a:t>
            </a:r>
            <a:r>
              <a:rPr lang="en-US" altLang="ja-JP" sz="1200" b="1" dirty="0" smtClean="0"/>
              <a:t>17:00</a:t>
            </a:r>
            <a:r>
              <a:rPr lang="ja-JP" altLang="en-US" sz="1200" b="1" dirty="0"/>
              <a:t>まで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5012432" y="536370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 smtClean="0"/>
              <a:t>17</a:t>
            </a:r>
            <a:r>
              <a:rPr lang="en-US" altLang="ja-JP" sz="1200" b="1" dirty="0"/>
              <a:t>:</a:t>
            </a:r>
            <a:r>
              <a:rPr lang="en-US" altLang="ja-JP" sz="1200" b="1" dirty="0" smtClean="0"/>
              <a:t>01</a:t>
            </a:r>
            <a:r>
              <a:rPr lang="ja-JP" altLang="en-US" sz="1200" b="1" dirty="0"/>
              <a:t>～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891461" y="5528826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営業依頼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288494" y="5805824"/>
            <a:ext cx="25715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営業サポート</a:t>
            </a:r>
            <a:r>
              <a:rPr lang="en-US" altLang="ja-JP" sz="1200" b="1" dirty="0"/>
              <a:t>G</a:t>
            </a:r>
            <a:r>
              <a:rPr lang="ja-JP" altLang="en-US" sz="1200" b="1" dirty="0"/>
              <a:t>　</a:t>
            </a:r>
            <a:r>
              <a:rPr lang="en-US" altLang="ja-JP" sz="1200" b="1" dirty="0"/>
              <a:t>A</a:t>
            </a:r>
            <a:r>
              <a:rPr lang="ja-JP" altLang="en-US" sz="1200" b="1" dirty="0"/>
              <a:t>さん　当日処理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4860032" y="5805825"/>
            <a:ext cx="28777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営業サポート</a:t>
            </a:r>
            <a:r>
              <a:rPr lang="en-US" altLang="ja-JP" sz="1200" b="1" dirty="0"/>
              <a:t>G</a:t>
            </a:r>
            <a:r>
              <a:rPr lang="ja-JP" altLang="en-US" sz="1200" b="1" dirty="0"/>
              <a:t>　</a:t>
            </a:r>
            <a:r>
              <a:rPr lang="en-US" altLang="ja-JP" sz="1200" b="1" dirty="0"/>
              <a:t>B</a:t>
            </a:r>
            <a:r>
              <a:rPr lang="ja-JP" altLang="en-US" sz="1200" b="1" dirty="0"/>
              <a:t>さん　翌営業日処理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2276660" y="5306724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1907704" y="5673403"/>
            <a:ext cx="368956" cy="1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1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5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88" name="テキスト ボックス 12"/>
          <p:cNvSpPr txBox="1"/>
          <p:nvPr/>
        </p:nvSpPr>
        <p:spPr>
          <a:xfrm>
            <a:off x="4678128" y="3490122"/>
            <a:ext cx="428636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000" dirty="0"/>
              <a:t>　</a:t>
            </a:r>
            <a:endParaRPr lang="en-US" altLang="ja-JP" sz="1000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323527" y="476672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400" b="1" dirty="0"/>
              <a:t>UNIS</a:t>
            </a:r>
            <a:r>
              <a:rPr lang="ja-JP" altLang="ja-JP" sz="1400" b="1" dirty="0"/>
              <a:t>登録時期</a:t>
            </a:r>
            <a:endParaRPr lang="ja-JP" altLang="en-US" sz="1400" b="1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2"/>
          <p:cNvSpPr txBox="1"/>
          <p:nvPr/>
        </p:nvSpPr>
        <p:spPr>
          <a:xfrm>
            <a:off x="300991" y="879103"/>
            <a:ext cx="81594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dirty="0">
                <a:latin typeface="+mj-lt"/>
              </a:rPr>
              <a:t>　</a:t>
            </a:r>
            <a:r>
              <a:rPr lang="ja-JP" altLang="ja-JP" sz="1200" dirty="0"/>
              <a:t>事務センター登録</a:t>
            </a:r>
            <a:r>
              <a:rPr lang="en-US" altLang="ja-JP" sz="1200" dirty="0"/>
              <a:t>G </a:t>
            </a:r>
            <a:r>
              <a:rPr lang="ja-JP" altLang="en-US" sz="1200" dirty="0" err="1"/>
              <a:t>での</a:t>
            </a:r>
            <a:r>
              <a:rPr lang="en-US" altLang="ja-JP" sz="1200" dirty="0"/>
              <a:t>UNIS</a:t>
            </a:r>
            <a:r>
              <a:rPr lang="ja-JP" altLang="ja-JP" sz="1200" dirty="0"/>
              <a:t>登録は、サポート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から、</a:t>
            </a:r>
            <a:r>
              <a:rPr lang="en-US" altLang="ja-JP" sz="1200" dirty="0"/>
              <a:t>17</a:t>
            </a:r>
            <a:r>
              <a:rPr lang="ja-JP" altLang="ja-JP" sz="1200" dirty="0"/>
              <a:t>：</a:t>
            </a:r>
            <a:r>
              <a:rPr lang="en-US" altLang="ja-JP" sz="1200" dirty="0"/>
              <a:t>00</a:t>
            </a:r>
            <a:r>
              <a:rPr lang="ja-JP" altLang="ja-JP" sz="1200" dirty="0" err="1"/>
              <a:t>までに</a:t>
            </a:r>
            <a:r>
              <a:rPr lang="ja-JP" altLang="ja-JP" sz="1200" dirty="0"/>
              <a:t>依頼したものが、</a:t>
            </a:r>
            <a:r>
              <a:rPr lang="ja-JP" altLang="en-US" sz="1200" dirty="0"/>
              <a:t>　</a:t>
            </a:r>
            <a:r>
              <a:rPr lang="ja-JP" altLang="ja-JP" sz="1200" dirty="0"/>
              <a:t>翌営業日中に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UNIS</a:t>
            </a:r>
            <a:r>
              <a:rPr lang="ja-JP" altLang="ja-JP" sz="1200" dirty="0" err="1"/>
              <a:t>に登</a:t>
            </a:r>
            <a:r>
              <a:rPr lang="ja-JP" altLang="ja-JP" sz="1200" dirty="0"/>
              <a:t>録</a:t>
            </a:r>
            <a:r>
              <a:rPr lang="ja-JP" altLang="en-US" sz="1200" dirty="0"/>
              <a:t>します</a:t>
            </a:r>
            <a:r>
              <a:rPr lang="ja-JP" altLang="ja-JP" sz="1200" dirty="0"/>
              <a:t>。</a:t>
            </a:r>
            <a:endParaRPr lang="en-US" altLang="ja-JP" sz="1200" dirty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2276660" y="1736812"/>
            <a:ext cx="2583372" cy="0"/>
          </a:xfrm>
          <a:prstGeom prst="straightConnector1">
            <a:avLst/>
          </a:prstGeom>
          <a:ln w="603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860032" y="1724656"/>
            <a:ext cx="2376264" cy="12156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860032" y="1370132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2462157" y="1432279"/>
            <a:ext cx="24698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/>
              <a:t>前日</a:t>
            </a:r>
            <a:r>
              <a:rPr lang="en-US" altLang="ja-JP" sz="1200" b="1" dirty="0" smtClean="0"/>
              <a:t>17</a:t>
            </a:r>
            <a:r>
              <a:rPr lang="en-US" altLang="ja-JP" sz="1200" b="1" dirty="0"/>
              <a:t>:</a:t>
            </a:r>
            <a:r>
              <a:rPr lang="en-US" altLang="ja-JP" sz="1200" b="1" dirty="0" smtClean="0"/>
              <a:t>01</a:t>
            </a:r>
            <a:r>
              <a:rPr lang="ja-JP" altLang="en-US" sz="1200" b="1" dirty="0"/>
              <a:t>～当日</a:t>
            </a:r>
            <a:r>
              <a:rPr lang="en-US" altLang="ja-JP" sz="1200" b="1" dirty="0" smtClean="0"/>
              <a:t>17:00</a:t>
            </a:r>
            <a:r>
              <a:rPr lang="ja-JP" altLang="en-US" sz="1200" b="1" dirty="0"/>
              <a:t>まで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5012432" y="142710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 smtClean="0"/>
              <a:t>17</a:t>
            </a:r>
            <a:r>
              <a:rPr lang="en-US" altLang="ja-JP" sz="1200" b="1" dirty="0"/>
              <a:t>:</a:t>
            </a:r>
            <a:r>
              <a:rPr lang="en-US" altLang="ja-JP" sz="1200" b="1" dirty="0" smtClean="0"/>
              <a:t>01</a:t>
            </a:r>
            <a:r>
              <a:rPr lang="ja-JP" altLang="en-US" sz="1200" b="1" dirty="0"/>
              <a:t>～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39552" y="1592234"/>
            <a:ext cx="12266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サポート</a:t>
            </a:r>
            <a:r>
              <a:rPr lang="en-US" altLang="ja-JP" sz="1200" b="1" dirty="0"/>
              <a:t>G</a:t>
            </a:r>
            <a:r>
              <a:rPr lang="ja-JP" altLang="en-US" sz="1200" b="1" dirty="0"/>
              <a:t>依頼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288494" y="1869232"/>
            <a:ext cx="26116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事務センター登録</a:t>
            </a:r>
            <a:r>
              <a:rPr lang="en-US" altLang="ja-JP" sz="1200" b="1" dirty="0"/>
              <a:t>G</a:t>
            </a:r>
            <a:r>
              <a:rPr lang="ja-JP" altLang="en-US" sz="1200" b="1" dirty="0"/>
              <a:t>　翌営業日処理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860032" y="1869233"/>
            <a:ext cx="27655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事務センター登録</a:t>
            </a:r>
            <a:r>
              <a:rPr lang="en-US" altLang="ja-JP" sz="1200" b="1" dirty="0"/>
              <a:t>G</a:t>
            </a:r>
            <a:r>
              <a:rPr lang="ja-JP" altLang="en-US" sz="1200" b="1" dirty="0"/>
              <a:t>　翌々営業日処理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2276660" y="1370132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1907704" y="1736811"/>
            <a:ext cx="368956" cy="1"/>
          </a:xfrm>
          <a:prstGeom prst="straightConnector1">
            <a:avLst/>
          </a:prstGeom>
          <a:ln w="60325">
            <a:solidFill>
              <a:schemeClr val="accent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 bwMode="auto">
          <a:xfrm>
            <a:off x="323528" y="2551217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支店への</a:t>
            </a:r>
            <a:r>
              <a:rPr lang="ja-JP" altLang="ja-JP" sz="1400" b="1" dirty="0"/>
              <a:t>依頼期限</a:t>
            </a:r>
            <a:endParaRPr lang="ja-JP" altLang="en-US" sz="1400" b="1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12"/>
          <p:cNvSpPr txBox="1"/>
          <p:nvPr/>
        </p:nvSpPr>
        <p:spPr>
          <a:xfrm>
            <a:off x="372999" y="2998157"/>
            <a:ext cx="815944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支店では工事前日には納品書発行をする為、完成工事</a:t>
            </a:r>
            <a:r>
              <a:rPr lang="en-US" altLang="ja-JP" sz="1200" dirty="0"/>
              <a:t>2</a:t>
            </a:r>
            <a:r>
              <a:rPr lang="ja-JP" altLang="ja-JP" sz="1200" dirty="0"/>
              <a:t>営業日前までには、</a:t>
            </a:r>
            <a:r>
              <a:rPr lang="en-US" altLang="ja-JP" sz="1200" dirty="0"/>
              <a:t>UNIS</a:t>
            </a:r>
            <a:r>
              <a:rPr lang="ja-JP" altLang="ja-JP" sz="1200" dirty="0"/>
              <a:t>の登録が必要。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従って</a:t>
            </a:r>
            <a:r>
              <a:rPr lang="ja-JP" altLang="ja-JP" sz="1200" dirty="0"/>
              <a:t>、加入登録依頼書は、</a:t>
            </a:r>
            <a:r>
              <a:rPr lang="en-US" altLang="ja-JP" sz="1200" b="1" u="sng" dirty="0">
                <a:solidFill>
                  <a:srgbClr val="FF0000"/>
                </a:solidFill>
              </a:rPr>
              <a:t>3</a:t>
            </a:r>
            <a:r>
              <a:rPr lang="ja-JP" altLang="ja-JP" sz="1200" b="1" u="sng" dirty="0">
                <a:solidFill>
                  <a:srgbClr val="FF0000"/>
                </a:solidFill>
              </a:rPr>
              <a:t>営業日前</a:t>
            </a:r>
            <a:r>
              <a:rPr lang="ja-JP" altLang="ja-JP" sz="1200" dirty="0"/>
              <a:t>までには送付依頼をしてください。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発注の納期等問題ない場合）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endParaRPr lang="en-US" altLang="ja-JP" sz="1200" dirty="0"/>
          </a:p>
          <a:p>
            <a:r>
              <a:rPr lang="ja-JP" altLang="en-US" sz="1200" dirty="0"/>
              <a:t>★</a:t>
            </a:r>
            <a:r>
              <a:rPr lang="ja-JP" altLang="ja-JP" sz="1200" dirty="0"/>
              <a:t>完成後に初めての加入登録依頼書を送付など、</a:t>
            </a:r>
            <a:r>
              <a:rPr lang="ja-JP" altLang="ja-JP" sz="1200" b="1" u="sng" dirty="0"/>
              <a:t>絶対不可</a:t>
            </a:r>
            <a:r>
              <a:rPr lang="ja-JP" altLang="en-US" sz="1200" b="1" u="sng" dirty="0"/>
              <a:t>です</a:t>
            </a:r>
            <a:r>
              <a:rPr lang="ja-JP" altLang="ja-JP" sz="1200" b="1" u="sng" dirty="0"/>
              <a:t>！！</a:t>
            </a:r>
            <a:endParaRPr lang="en-US" altLang="ja-JP" sz="1200" b="1" u="sng" dirty="0"/>
          </a:p>
        </p:txBody>
      </p:sp>
      <p:sp>
        <p:nvSpPr>
          <p:cNvPr id="32" name="ホームベース 31"/>
          <p:cNvSpPr/>
          <p:nvPr/>
        </p:nvSpPr>
        <p:spPr>
          <a:xfrm>
            <a:off x="830066" y="4414741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加入登録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依頼書</a:t>
            </a:r>
            <a:r>
              <a:rPr lang="en-US" altLang="ja-JP" sz="900" dirty="0">
                <a:solidFill>
                  <a:schemeClr val="tx1"/>
                </a:solidFill>
              </a:rPr>
              <a:t/>
            </a:r>
            <a:br>
              <a:rPr lang="en-US" altLang="ja-JP" sz="900" dirty="0">
                <a:solidFill>
                  <a:schemeClr val="tx1"/>
                </a:solidFill>
              </a:rPr>
            </a:br>
            <a:r>
              <a:rPr lang="ja-JP" altLang="en-US" sz="900" dirty="0">
                <a:solidFill>
                  <a:schemeClr val="tx1"/>
                </a:solidFill>
              </a:rPr>
              <a:t>送付依頼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12"/>
          <p:cNvSpPr txBox="1"/>
          <p:nvPr/>
        </p:nvSpPr>
        <p:spPr>
          <a:xfrm>
            <a:off x="830066" y="4149080"/>
            <a:ext cx="79144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/>
              <a:t>【</a:t>
            </a:r>
            <a:r>
              <a:rPr lang="ja-JP" altLang="en-US" sz="900" b="1" dirty="0"/>
              <a:t>営業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sp>
        <p:nvSpPr>
          <p:cNvPr id="34" name="ホームベース 33"/>
          <p:cNvSpPr/>
          <p:nvPr/>
        </p:nvSpPr>
        <p:spPr>
          <a:xfrm>
            <a:off x="2048444" y="4414741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加入登録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依頼書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送付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12"/>
          <p:cNvSpPr txBox="1"/>
          <p:nvPr/>
        </p:nvSpPr>
        <p:spPr>
          <a:xfrm>
            <a:off x="1874348" y="4149080"/>
            <a:ext cx="115212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/>
              <a:t>【</a:t>
            </a:r>
            <a:r>
              <a:rPr lang="ja-JP" altLang="en-US" sz="900" b="1" dirty="0"/>
              <a:t>サポート</a:t>
            </a:r>
            <a:r>
              <a:rPr lang="en-US" altLang="ja-JP" sz="900" b="1" dirty="0"/>
              <a:t>G】</a:t>
            </a:r>
            <a:endParaRPr lang="ja-JP" altLang="ja-JP" sz="900" b="1" dirty="0"/>
          </a:p>
        </p:txBody>
      </p:sp>
      <p:sp>
        <p:nvSpPr>
          <p:cNvPr id="36" name="ホームベース 35"/>
          <p:cNvSpPr/>
          <p:nvPr/>
        </p:nvSpPr>
        <p:spPr>
          <a:xfrm>
            <a:off x="3266822" y="4414741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</a:rPr>
              <a:t>UNIS</a:t>
            </a:r>
            <a:br>
              <a:rPr kumimoji="1" lang="en-US" altLang="ja-JP" sz="900" dirty="0">
                <a:solidFill>
                  <a:schemeClr val="tx1"/>
                </a:solidFill>
              </a:rPr>
            </a:br>
            <a:r>
              <a:rPr kumimoji="1" lang="ja-JP" altLang="en-US" sz="900" dirty="0">
                <a:solidFill>
                  <a:schemeClr val="tx1"/>
                </a:solidFill>
              </a:rPr>
              <a:t>受注登録</a:t>
            </a:r>
          </a:p>
        </p:txBody>
      </p:sp>
      <p:sp>
        <p:nvSpPr>
          <p:cNvPr id="37" name="テキスト ボックス 12"/>
          <p:cNvSpPr txBox="1"/>
          <p:nvPr/>
        </p:nvSpPr>
        <p:spPr>
          <a:xfrm>
            <a:off x="3131840" y="4061741"/>
            <a:ext cx="11521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altLang="ja-JP" sz="900" b="1" dirty="0"/>
              <a:t>【</a:t>
            </a:r>
            <a:r>
              <a:rPr lang="ja-JP" altLang="en-US" sz="900" b="1" dirty="0"/>
              <a:t>事務センター</a:t>
            </a:r>
            <a:r>
              <a:rPr lang="en-US" altLang="ja-JP" sz="900" b="1" dirty="0"/>
              <a:t/>
            </a:r>
            <a:br>
              <a:rPr lang="en-US" altLang="ja-JP" sz="900" b="1" dirty="0"/>
            </a:br>
            <a:r>
              <a:rPr lang="ja-JP" altLang="en-US" sz="900" b="1" dirty="0"/>
              <a:t>登録</a:t>
            </a:r>
            <a:r>
              <a:rPr lang="en-US" altLang="ja-JP" sz="900" b="1" dirty="0"/>
              <a:t>G】</a:t>
            </a:r>
            <a:endParaRPr lang="ja-JP" altLang="ja-JP" sz="900" b="1" dirty="0"/>
          </a:p>
        </p:txBody>
      </p:sp>
      <p:sp>
        <p:nvSpPr>
          <p:cNvPr id="38" name="ホームベース 37"/>
          <p:cNvSpPr/>
          <p:nvPr/>
        </p:nvSpPr>
        <p:spPr>
          <a:xfrm>
            <a:off x="4485200" y="4414741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納品書出力</a:t>
            </a:r>
          </a:p>
        </p:txBody>
      </p:sp>
      <p:sp>
        <p:nvSpPr>
          <p:cNvPr id="39" name="テキスト ボックス 12"/>
          <p:cNvSpPr txBox="1"/>
          <p:nvPr/>
        </p:nvSpPr>
        <p:spPr>
          <a:xfrm>
            <a:off x="4283968" y="4149080"/>
            <a:ext cx="115212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altLang="ja-JP" sz="900" b="1" dirty="0"/>
              <a:t>【</a:t>
            </a:r>
            <a:r>
              <a:rPr lang="ja-JP" altLang="en-US" sz="900" b="1" dirty="0"/>
              <a:t>支店総務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sp>
        <p:nvSpPr>
          <p:cNvPr id="40" name="ホームベース 39"/>
          <p:cNvSpPr/>
          <p:nvPr/>
        </p:nvSpPr>
        <p:spPr>
          <a:xfrm>
            <a:off x="5703580" y="4414741"/>
            <a:ext cx="936104" cy="54673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完成工事</a:t>
            </a:r>
          </a:p>
        </p:txBody>
      </p:sp>
      <p:sp>
        <p:nvSpPr>
          <p:cNvPr id="41" name="テキスト ボックス 12"/>
          <p:cNvSpPr txBox="1"/>
          <p:nvPr/>
        </p:nvSpPr>
        <p:spPr>
          <a:xfrm>
            <a:off x="5508104" y="4149080"/>
            <a:ext cx="115212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altLang="ja-JP" sz="900" b="1" dirty="0"/>
              <a:t>【</a:t>
            </a:r>
            <a:r>
              <a:rPr lang="ja-JP" altLang="en-US" sz="900" b="1" dirty="0"/>
              <a:t>技術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830066" y="5149603"/>
            <a:ext cx="5830166" cy="0"/>
          </a:xfrm>
          <a:prstGeom prst="straightConnector1">
            <a:avLst/>
          </a:prstGeom>
          <a:ln w="603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562441" y="4633391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344063" y="4633391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125685" y="4633391"/>
            <a:ext cx="0" cy="936104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5758698" y="5251266"/>
            <a:ext cx="8258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b="1" dirty="0"/>
              <a:t>完成工事日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534562" y="5251266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b="1" dirty="0"/>
              <a:t>完成工事日</a:t>
            </a:r>
            <a:endParaRPr lang="en-US" altLang="ja-JP" sz="1000" b="1" dirty="0"/>
          </a:p>
          <a:p>
            <a:pPr algn="ctr"/>
            <a:r>
              <a:rPr lang="en-US" altLang="ja-JP" sz="1000" b="1" dirty="0"/>
              <a:t>1</a:t>
            </a:r>
            <a:r>
              <a:rPr lang="ja-JP" altLang="en-US" sz="1000" b="1" dirty="0"/>
              <a:t>営業日前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255017" y="5251266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b="1" dirty="0"/>
              <a:t>完成工事日</a:t>
            </a:r>
            <a:endParaRPr lang="en-US" altLang="ja-JP" sz="1000" b="1" dirty="0"/>
          </a:p>
          <a:p>
            <a:pPr algn="ctr"/>
            <a:r>
              <a:rPr lang="en-US" altLang="ja-JP" sz="1000" b="1" dirty="0"/>
              <a:t>2</a:t>
            </a:r>
            <a:r>
              <a:rPr lang="ja-JP" altLang="en-US" sz="1000" b="1" dirty="0"/>
              <a:t>営業日前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051720" y="5251266"/>
            <a:ext cx="83869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b="1" dirty="0"/>
              <a:t>完成工事日</a:t>
            </a:r>
            <a:endParaRPr lang="en-US" altLang="ja-JP" sz="1000" b="1" dirty="0"/>
          </a:p>
          <a:p>
            <a:pPr algn="ctr"/>
            <a:r>
              <a:rPr lang="en-US" altLang="ja-JP" sz="1000" b="1" dirty="0"/>
              <a:t>3</a:t>
            </a:r>
            <a:r>
              <a:rPr lang="ja-JP" altLang="en-US" sz="1000" b="1" dirty="0"/>
              <a:t>営業日前</a:t>
            </a:r>
            <a:endParaRPr lang="en-US" altLang="ja-JP" sz="1000" b="1" dirty="0"/>
          </a:p>
          <a:p>
            <a:pPr algn="ctr"/>
            <a:r>
              <a:rPr lang="en-US" altLang="ja-JP" sz="1000" b="1" dirty="0"/>
              <a:t>17:00</a:t>
            </a:r>
            <a:r>
              <a:rPr lang="ja-JP" altLang="en-US" sz="1000" b="1" dirty="0"/>
              <a:t>まで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63466" y="5262127"/>
            <a:ext cx="9669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</a:rPr>
              <a:t>完成工事日</a:t>
            </a:r>
            <a:endParaRPr lang="en-US" altLang="ja-JP" sz="1000" b="1" dirty="0">
              <a:solidFill>
                <a:srgbClr val="FF0000"/>
              </a:solidFill>
            </a:endParaRPr>
          </a:p>
          <a:p>
            <a:pPr algn="ctr"/>
            <a:r>
              <a:rPr lang="en-US" altLang="ja-JP" sz="1000" b="1" dirty="0">
                <a:solidFill>
                  <a:srgbClr val="FF0000"/>
                </a:solidFill>
              </a:rPr>
              <a:t>3</a:t>
            </a:r>
            <a:r>
              <a:rPr lang="ja-JP" altLang="en-US" sz="1000" b="1" dirty="0">
                <a:solidFill>
                  <a:srgbClr val="FF0000"/>
                </a:solidFill>
              </a:rPr>
              <a:t>営業日前の</a:t>
            </a:r>
            <a:endParaRPr lang="en-US" altLang="ja-JP" sz="10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000" b="1" dirty="0">
                <a:solidFill>
                  <a:srgbClr val="FF0000"/>
                </a:solidFill>
              </a:rPr>
              <a:t>サポート</a:t>
            </a:r>
            <a:r>
              <a:rPr lang="en-US" altLang="ja-JP" sz="1000" b="1" dirty="0">
                <a:solidFill>
                  <a:srgbClr val="FF0000"/>
                </a:solidFill>
              </a:rPr>
              <a:t>G</a:t>
            </a:r>
            <a:r>
              <a:rPr lang="ja-JP" altLang="en-US" sz="1000" b="1" dirty="0">
                <a:solidFill>
                  <a:srgbClr val="FF0000"/>
                </a:solidFill>
              </a:rPr>
              <a:t>が</a:t>
            </a:r>
            <a:endParaRPr lang="en-US" altLang="ja-JP" sz="1000" b="1" dirty="0">
              <a:solidFill>
                <a:srgbClr val="FF0000"/>
              </a:solidFill>
            </a:endParaRPr>
          </a:p>
          <a:p>
            <a:pPr algn="ctr"/>
            <a:r>
              <a:rPr lang="en-US" altLang="ja-JP" sz="1000" b="1" dirty="0">
                <a:solidFill>
                  <a:srgbClr val="FF0000"/>
                </a:solidFill>
              </a:rPr>
              <a:t>17:00</a:t>
            </a:r>
            <a:r>
              <a:rPr lang="ja-JP" altLang="en-US" sz="1000" b="1" dirty="0" err="1">
                <a:solidFill>
                  <a:srgbClr val="FF0000"/>
                </a:solidFill>
              </a:rPr>
              <a:t>までに</a:t>
            </a:r>
            <a:endParaRPr lang="en-US" altLang="ja-JP" sz="10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000" b="1" dirty="0">
                <a:solidFill>
                  <a:srgbClr val="FF0000"/>
                </a:solidFill>
              </a:rPr>
              <a:t>依頼できる</a:t>
            </a:r>
            <a:endParaRPr lang="en-US" altLang="ja-JP" sz="10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000" b="1" dirty="0">
                <a:solidFill>
                  <a:srgbClr val="FF0000"/>
                </a:solidFill>
              </a:rPr>
              <a:t>時間まで</a:t>
            </a:r>
          </a:p>
        </p:txBody>
      </p:sp>
      <p:sp>
        <p:nvSpPr>
          <p:cNvPr id="53" name="テキスト ボックス 12"/>
          <p:cNvSpPr txBox="1"/>
          <p:nvPr/>
        </p:nvSpPr>
        <p:spPr>
          <a:xfrm>
            <a:off x="3255017" y="5995056"/>
            <a:ext cx="5433373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900" dirty="0"/>
              <a:t>※</a:t>
            </a:r>
            <a:r>
              <a:rPr lang="ja-JP" altLang="en-US" sz="900" dirty="0"/>
              <a:t>事務センター登録</a:t>
            </a:r>
            <a:r>
              <a:rPr lang="en-US" altLang="ja-JP" sz="900" dirty="0"/>
              <a:t>G</a:t>
            </a:r>
            <a:r>
              <a:rPr lang="ja-JP" altLang="en-US" sz="900" dirty="0"/>
              <a:t>の登録が、上記日程に間に合わない場合は、</a:t>
            </a:r>
            <a:endParaRPr lang="en-US" altLang="ja-JP" sz="900" dirty="0"/>
          </a:p>
          <a:p>
            <a:r>
              <a:rPr lang="ja-JP" altLang="en-US" sz="900" dirty="0"/>
              <a:t>　</a:t>
            </a:r>
            <a:r>
              <a:rPr lang="en-US" altLang="ja-JP" sz="900" dirty="0"/>
              <a:t>UNIS</a:t>
            </a:r>
            <a:r>
              <a:rPr lang="ja-JP" altLang="en-US" sz="900" dirty="0"/>
              <a:t>登録を支店にお願いしてます</a:t>
            </a:r>
            <a:r>
              <a:rPr lang="ja-JP" altLang="en-US" sz="900" dirty="0" smtClean="0"/>
              <a:t>。</a:t>
            </a:r>
            <a:r>
              <a:rPr lang="en-US" altLang="ja-JP" sz="900" dirty="0" smtClean="0"/>
              <a:t/>
            </a:r>
            <a:br>
              <a:rPr lang="en-US" altLang="ja-JP" sz="900" dirty="0" smtClean="0"/>
            </a:br>
            <a:r>
              <a:rPr lang="ja-JP" altLang="en-US" sz="900" dirty="0" smtClean="0"/>
              <a:t>（</a:t>
            </a:r>
            <a:r>
              <a:rPr lang="ja-JP" altLang="en-US" sz="900" dirty="0"/>
              <a:t>支店に負荷がかかります</a:t>
            </a:r>
            <a:r>
              <a:rPr lang="ja-JP" altLang="en-US" sz="900" dirty="0" smtClean="0"/>
              <a:t>。チェーン店</a:t>
            </a:r>
            <a:r>
              <a:rPr lang="en-US" altLang="ja-JP" sz="900" dirty="0" smtClean="0"/>
              <a:t>CD</a:t>
            </a:r>
            <a:r>
              <a:rPr lang="ja-JP" altLang="en-US" sz="900" dirty="0" smtClean="0"/>
              <a:t>登録の漏れの原因にもなります。）</a:t>
            </a:r>
            <a:endParaRPr lang="en-US" altLang="ja-JP" sz="900" b="1" u="sng" dirty="0"/>
          </a:p>
        </p:txBody>
      </p:sp>
    </p:spTree>
    <p:extLst>
      <p:ext uri="{BB962C8B-B14F-4D97-AF65-F5344CB8AC3E}">
        <p14:creationId xmlns:p14="http://schemas.microsoft.com/office/powerpoint/2010/main" val="358561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467544" y="5223314"/>
            <a:ext cx="5472608" cy="941990"/>
          </a:xfrm>
          <a:prstGeom prst="rect">
            <a:avLst/>
          </a:prstGeom>
          <a:solidFill>
            <a:srgbClr val="FFCC99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12"/>
          <p:cNvSpPr txBox="1"/>
          <p:nvPr/>
        </p:nvSpPr>
        <p:spPr>
          <a:xfrm>
            <a:off x="300991" y="3293621"/>
            <a:ext cx="8159441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 smtClean="0"/>
              <a:t>訂正</a:t>
            </a:r>
            <a:r>
              <a:rPr lang="ja-JP" altLang="en-US" sz="1200" dirty="0"/>
              <a:t>・</a:t>
            </a:r>
            <a:r>
              <a:rPr lang="ja-JP" altLang="ja-JP" sz="1200" dirty="0"/>
              <a:t>再送の場合は、メール</a:t>
            </a:r>
            <a:r>
              <a:rPr lang="ja-JP" altLang="en-US" sz="1200" dirty="0"/>
              <a:t>件名</a:t>
            </a:r>
            <a:r>
              <a:rPr lang="ja-JP" altLang="ja-JP" sz="1200" dirty="0"/>
              <a:t>に</a:t>
            </a:r>
            <a:r>
              <a:rPr lang="ja-JP" altLang="ja-JP" sz="1200" b="1" dirty="0"/>
              <a:t>再送</a:t>
            </a:r>
            <a:r>
              <a:rPr lang="ja-JP" altLang="ja-JP" sz="1200" dirty="0"/>
              <a:t>と記入の上、備考</a:t>
            </a:r>
            <a:r>
              <a:rPr lang="ja-JP" altLang="en-US" sz="1200" dirty="0"/>
              <a:t>に</a:t>
            </a:r>
            <a:r>
              <a:rPr lang="ja-JP" altLang="ja-JP" sz="1200" b="1" u="sng" dirty="0" smtClean="0">
                <a:solidFill>
                  <a:srgbClr val="FF0000"/>
                </a:solidFill>
              </a:rPr>
              <a:t>変更</a:t>
            </a:r>
            <a:r>
              <a:rPr lang="ja-JP" altLang="en-US" sz="1200" b="1" u="sng" dirty="0" smtClean="0">
                <a:solidFill>
                  <a:srgbClr val="FF0000"/>
                </a:solidFill>
              </a:rPr>
              <a:t>点</a:t>
            </a:r>
            <a:r>
              <a:rPr lang="ja-JP" altLang="ja-JP" sz="1200" b="1" u="sng" dirty="0" smtClean="0">
                <a:solidFill>
                  <a:srgbClr val="FF0000"/>
                </a:solidFill>
              </a:rPr>
              <a:t>を</a:t>
            </a:r>
            <a:r>
              <a:rPr lang="ja-JP" altLang="ja-JP" sz="1200" b="1" u="sng" dirty="0">
                <a:solidFill>
                  <a:srgbClr val="FF0000"/>
                </a:solidFill>
              </a:rPr>
              <a:t>必ず記入</a:t>
            </a:r>
            <a:r>
              <a:rPr lang="ja-JP" altLang="ja-JP" sz="1200" dirty="0"/>
              <a:t>してください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（</a:t>
            </a:r>
            <a:r>
              <a:rPr lang="ja-JP" altLang="en-US" sz="1200" dirty="0"/>
              <a:t>メール本文にもあるとありがたい。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新設の再送の場合は、顧客</a:t>
            </a:r>
            <a:r>
              <a:rPr lang="en-US" altLang="ja-JP" sz="1200" dirty="0" smtClean="0"/>
              <a:t>CD</a:t>
            </a:r>
            <a:r>
              <a:rPr lang="ja-JP" altLang="en-US" sz="1200" dirty="0" smtClean="0"/>
              <a:t>が発番されているので、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顧客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CD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の追加を忘れずに！</a:t>
            </a:r>
            <a:r>
              <a:rPr lang="ja-JP" altLang="en-US" sz="1200" dirty="0" smtClean="0"/>
              <a:t>（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前回の訂正も！</a:t>
            </a:r>
            <a:r>
              <a:rPr lang="ja-JP" altLang="en-US" sz="1200" dirty="0" smtClean="0"/>
              <a:t>）　</a:t>
            </a:r>
            <a:endParaRPr lang="en-US" altLang="ja-JP" sz="1200" dirty="0" smtClean="0"/>
          </a:p>
          <a:p>
            <a:endParaRPr lang="ja-JP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b="1" u="sng" dirty="0" smtClean="0"/>
              <a:t>工事</a:t>
            </a:r>
            <a:r>
              <a:rPr lang="ja-JP" altLang="ja-JP" sz="1200" b="1" u="sng" dirty="0"/>
              <a:t>完成後、器材の変更があった場合は、速やかに訂正依頼を</a:t>
            </a:r>
            <a:r>
              <a:rPr lang="ja-JP" altLang="ja-JP" sz="1200" b="1" u="sng" dirty="0" smtClean="0"/>
              <a:t>出すこと。</a:t>
            </a:r>
            <a:endParaRPr lang="en-US" altLang="ja-JP" sz="1200" b="1" u="sng" dirty="0" smtClean="0"/>
          </a:p>
          <a:p>
            <a:r>
              <a:rPr lang="ja-JP" altLang="en-US" sz="1200" b="1" u="sng" dirty="0"/>
              <a:t>　</a:t>
            </a:r>
            <a:r>
              <a:rPr lang="ja-JP" altLang="ja-JP" sz="1200" b="1" u="sng" dirty="0" smtClean="0"/>
              <a:t>月</a:t>
            </a:r>
            <a:r>
              <a:rPr lang="ja-JP" altLang="ja-JP" sz="1200" b="1" u="sng" dirty="0"/>
              <a:t>末（</a:t>
            </a:r>
            <a:r>
              <a:rPr lang="en-US" altLang="ja-JP" sz="1200" b="1" u="sng" dirty="0"/>
              <a:t>UNIS</a:t>
            </a:r>
            <a:r>
              <a:rPr lang="ja-JP" altLang="ja-JP" sz="1200" b="1" u="sng" dirty="0"/>
              <a:t>の締めまで）に出せばいいので</a:t>
            </a:r>
            <a:r>
              <a:rPr lang="ja-JP" altLang="ja-JP" sz="1200" b="1" u="sng" dirty="0" smtClean="0"/>
              <a:t>は</a:t>
            </a:r>
            <a:r>
              <a:rPr lang="ja-JP" altLang="en-US" sz="1200" b="1" u="sng" dirty="0" smtClean="0"/>
              <a:t>ありません</a:t>
            </a:r>
            <a:r>
              <a:rPr lang="ja-JP" altLang="ja-JP" sz="1200" b="1" u="sng" dirty="0" smtClean="0"/>
              <a:t>。</a:t>
            </a:r>
            <a:endParaRPr lang="en-US" altLang="ja-JP" sz="1200" b="1" u="sng" dirty="0" smtClean="0"/>
          </a:p>
          <a:p>
            <a:r>
              <a:rPr lang="ja-JP" altLang="en-US" sz="1200" dirty="0" smtClean="0"/>
              <a:t>（訂正伝票がなければ支店にて</a:t>
            </a:r>
            <a:r>
              <a:rPr lang="en-US" altLang="ja-JP" sz="1200" dirty="0" smtClean="0"/>
              <a:t>UNIS</a:t>
            </a:r>
            <a:r>
              <a:rPr lang="ja-JP" altLang="en-US" sz="1200" dirty="0"/>
              <a:t>の</a:t>
            </a:r>
            <a:r>
              <a:rPr lang="ja-JP" altLang="ja-JP" sz="1200" dirty="0"/>
              <a:t>確定ができ</a:t>
            </a:r>
            <a:r>
              <a:rPr lang="ja-JP" altLang="en-US" sz="1200" dirty="0"/>
              <a:t>ません</a:t>
            </a:r>
            <a:r>
              <a:rPr lang="ja-JP" altLang="ja-JP" sz="1200" dirty="0" smtClean="0"/>
              <a:t>。</a:t>
            </a:r>
            <a:r>
              <a:rPr lang="ja-JP" altLang="en-US" sz="1200" dirty="0" smtClean="0"/>
              <a:t>）</a:t>
            </a:r>
            <a:endParaRPr lang="ja-JP" altLang="ja-JP" sz="1200" dirty="0"/>
          </a:p>
          <a:p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 smtClean="0"/>
              <a:t>また</a:t>
            </a:r>
            <a:r>
              <a:rPr lang="ja-JP" altLang="ja-JP" sz="1200" dirty="0"/>
              <a:t>、</a:t>
            </a:r>
            <a:r>
              <a:rPr lang="ja-JP" altLang="ja-JP" sz="1200" u="sng" dirty="0"/>
              <a:t>確定後の品目・売上</a:t>
            </a:r>
            <a:r>
              <a:rPr lang="ja-JP" altLang="ja-JP" sz="1200" u="sng" dirty="0" smtClean="0"/>
              <a:t>訂正</a:t>
            </a:r>
            <a:r>
              <a:rPr lang="ja-JP" altLang="en-US" sz="1200" u="sng" dirty="0" smtClean="0"/>
              <a:t>、営業担当者の</a:t>
            </a:r>
            <a:r>
              <a:rPr lang="ja-JP" altLang="en-US" sz="1200" u="sng" dirty="0"/>
              <a:t>訂正</a:t>
            </a:r>
            <a:r>
              <a:rPr lang="ja-JP" altLang="ja-JP" sz="1200" u="sng" dirty="0" smtClean="0"/>
              <a:t>は</a:t>
            </a:r>
            <a:r>
              <a:rPr lang="ja-JP" altLang="ja-JP" sz="1200" u="sng" dirty="0"/>
              <a:t>、支店での作業に負担が大きい</a:t>
            </a:r>
            <a:r>
              <a:rPr lang="ja-JP" altLang="ja-JP" sz="1200" u="sng" dirty="0" smtClean="0"/>
              <a:t>。</a:t>
            </a:r>
            <a:endParaRPr lang="en-US" altLang="ja-JP" sz="1200" u="sng" dirty="0" smtClean="0"/>
          </a:p>
          <a:p>
            <a:r>
              <a:rPr lang="ja-JP" altLang="en-US" sz="1200" u="sng" dirty="0"/>
              <a:t>　</a:t>
            </a:r>
            <a:r>
              <a:rPr lang="ja-JP" altLang="en-US" sz="1200" u="sng" dirty="0" smtClean="0"/>
              <a:t>（</a:t>
            </a:r>
            <a:r>
              <a:rPr lang="ja-JP" altLang="ja-JP" sz="1200" u="sng" dirty="0" smtClean="0"/>
              <a:t>支店</a:t>
            </a:r>
            <a:r>
              <a:rPr lang="ja-JP" altLang="ja-JP" sz="1200" u="sng" dirty="0"/>
              <a:t>から</a:t>
            </a:r>
            <a:r>
              <a:rPr lang="en-US" altLang="ja-JP" sz="1200" u="sng" dirty="0"/>
              <a:t>Agile</a:t>
            </a:r>
            <a:r>
              <a:rPr lang="ja-JP" altLang="ja-JP" sz="1200" u="sng" dirty="0"/>
              <a:t>申請が</a:t>
            </a:r>
            <a:r>
              <a:rPr lang="ja-JP" altLang="ja-JP" sz="1200" u="sng" dirty="0" smtClean="0"/>
              <a:t>必要</a:t>
            </a:r>
            <a:r>
              <a:rPr lang="ja-JP" altLang="en-US" sz="1200" u="sng" dirty="0" smtClean="0"/>
              <a:t>となります。</a:t>
            </a:r>
            <a:r>
              <a:rPr lang="ja-JP" altLang="ja-JP" sz="1200" u="sng" dirty="0" smtClean="0"/>
              <a:t>）</a:t>
            </a:r>
            <a:endParaRPr lang="en-US" altLang="ja-JP" sz="1200" u="sng" dirty="0" smtClean="0"/>
          </a:p>
          <a:p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ja-JP" sz="1200" b="1" dirty="0"/>
              <a:t>＜要注意＞</a:t>
            </a:r>
          </a:p>
          <a:p>
            <a:r>
              <a:rPr lang="ja-JP" altLang="en-US" sz="1200" dirty="0" smtClean="0"/>
              <a:t>　</a:t>
            </a:r>
            <a:r>
              <a:rPr lang="ja-JP" altLang="ja-JP" sz="1200" dirty="0" smtClean="0"/>
              <a:t>事務</a:t>
            </a:r>
            <a:r>
              <a:rPr lang="ja-JP" altLang="ja-JP" sz="1200" dirty="0"/>
              <a:t>センター登録</a:t>
            </a:r>
            <a:r>
              <a:rPr lang="en-US" altLang="ja-JP" sz="1200" dirty="0"/>
              <a:t>G</a:t>
            </a:r>
            <a:r>
              <a:rPr lang="ja-JP" altLang="ja-JP" sz="1200" dirty="0"/>
              <a:t>（上処さん）より、未処理、確認依頼のメールに対して、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en-US" sz="1200" b="1" u="sng" dirty="0">
                <a:solidFill>
                  <a:srgbClr val="FF0000"/>
                </a:solidFill>
              </a:rPr>
              <a:t>営業からの</a:t>
            </a:r>
            <a:r>
              <a:rPr lang="ja-JP" altLang="ja-JP" sz="1200" b="1" u="sng" dirty="0">
                <a:solidFill>
                  <a:srgbClr val="FF0000"/>
                </a:solidFill>
              </a:rPr>
              <a:t>メール、電話での返信による訂正の対応依頼は</a:t>
            </a:r>
            <a:r>
              <a:rPr lang="ja-JP" altLang="en-US" sz="1200" b="1" u="sng" dirty="0">
                <a:solidFill>
                  <a:srgbClr val="FF0000"/>
                </a:solidFill>
              </a:rPr>
              <a:t>「</a:t>
            </a:r>
            <a:r>
              <a:rPr lang="ja-JP" altLang="ja-JP" sz="1200" b="1" u="sng" dirty="0">
                <a:solidFill>
                  <a:srgbClr val="FF0000"/>
                </a:solidFill>
              </a:rPr>
              <a:t>不可</a:t>
            </a:r>
            <a:r>
              <a:rPr lang="ja-JP" altLang="en-US" sz="1200" b="1" u="sng" dirty="0">
                <a:solidFill>
                  <a:srgbClr val="FF0000"/>
                </a:solidFill>
              </a:rPr>
              <a:t>」です</a:t>
            </a:r>
            <a:r>
              <a:rPr lang="ja-JP" altLang="ja-JP" sz="1200" b="1" u="sng" dirty="0">
                <a:solidFill>
                  <a:srgbClr val="FF0000"/>
                </a:solidFill>
              </a:rPr>
              <a:t>。</a:t>
            </a:r>
            <a:r>
              <a:rPr lang="ja-JP" altLang="en-US" sz="1200" dirty="0"/>
              <a:t>　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ja-JP" altLang="ja-JP" sz="1200" dirty="0"/>
              <a:t>必ず、</a:t>
            </a:r>
            <a:r>
              <a:rPr lang="ja-JP" altLang="ja-JP" sz="1200" u="sng" dirty="0"/>
              <a:t>サポート</a:t>
            </a:r>
            <a:r>
              <a:rPr lang="en-US" altLang="ja-JP" sz="1200" u="sng" dirty="0"/>
              <a:t>G</a:t>
            </a:r>
            <a:r>
              <a:rPr lang="ja-JP" altLang="ja-JP" sz="1200" u="sng" dirty="0"/>
              <a:t>へ訂正のデータを再送</a:t>
            </a:r>
            <a:r>
              <a:rPr lang="ja-JP" altLang="ja-JP" sz="1200" dirty="0"/>
              <a:t>してください。</a:t>
            </a:r>
          </a:p>
          <a:p>
            <a:r>
              <a:rPr lang="en-US" altLang="ja-JP" sz="1200" dirty="0"/>
              <a:t> </a:t>
            </a:r>
          </a:p>
          <a:p>
            <a:r>
              <a:rPr lang="ja-JP" altLang="en-US" sz="1200" dirty="0"/>
              <a:t>　　</a:t>
            </a:r>
            <a:r>
              <a:rPr lang="en-US" altLang="ja-JP" sz="1200" dirty="0" smtClean="0"/>
              <a:t>※UNIS</a:t>
            </a:r>
            <a:r>
              <a:rPr lang="ja-JP" altLang="en-US" sz="1200" dirty="0" smtClean="0"/>
              <a:t>受注登録後</a:t>
            </a:r>
            <a:r>
              <a:rPr lang="ja-JP" altLang="en-US" sz="1200" dirty="0"/>
              <a:t>の再送分は、事務センター登録</a:t>
            </a:r>
            <a:r>
              <a:rPr lang="en-US" altLang="ja-JP" sz="1200" dirty="0"/>
              <a:t>G</a:t>
            </a:r>
            <a:r>
              <a:rPr lang="ja-JP" altLang="en-US" sz="1200" dirty="0" err="1"/>
              <a:t>には</a:t>
            </a:r>
            <a:r>
              <a:rPr lang="ja-JP" altLang="en-US" sz="1200" dirty="0"/>
              <a:t>依頼せず、支店</a:t>
            </a:r>
            <a:r>
              <a:rPr lang="ja-JP" altLang="en-US" sz="1200" dirty="0" smtClean="0"/>
              <a:t>へ</a:t>
            </a:r>
            <a:r>
              <a:rPr lang="en-US" altLang="ja-JP" sz="1200" dirty="0" smtClean="0"/>
              <a:t>UNIS</a:t>
            </a:r>
            <a:r>
              <a:rPr lang="ja-JP" altLang="en-US" sz="1200" dirty="0" smtClean="0"/>
              <a:t>訂正</a:t>
            </a:r>
            <a:r>
              <a:rPr lang="ja-JP" altLang="en-US" sz="1200" dirty="0"/>
              <a:t>登録を依頼してます。</a:t>
            </a:r>
            <a:endParaRPr lang="en-US" altLang="ja-JP" sz="1200" dirty="0"/>
          </a:p>
          <a:p>
            <a:r>
              <a:rPr lang="ja-JP" altLang="en-US" sz="1200" dirty="0"/>
              <a:t>　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未処理</a:t>
            </a:r>
            <a:r>
              <a:rPr lang="ja-JP" altLang="en-US" sz="1200" dirty="0"/>
              <a:t>の場合は、再度事務センター登録</a:t>
            </a:r>
            <a:r>
              <a:rPr lang="en-US" altLang="ja-JP" sz="1200" dirty="0"/>
              <a:t>G</a:t>
            </a:r>
            <a:r>
              <a:rPr lang="ja-JP" altLang="en-US" sz="1200" dirty="0"/>
              <a:t>へ依頼します</a:t>
            </a:r>
            <a:r>
              <a:rPr lang="ja-JP" altLang="en-US" sz="1200" dirty="0" smtClean="0"/>
              <a:t>。</a:t>
            </a:r>
            <a:endParaRPr lang="en-US" altLang="ja-JP" sz="1200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6397183" y="5020365"/>
            <a:ext cx="2439242" cy="1144939"/>
          </a:xfrm>
          <a:prstGeom prst="rect">
            <a:avLst/>
          </a:prstGeom>
          <a:solidFill>
            <a:srgbClr val="FFC000">
              <a:alpha val="29000"/>
            </a:srgbClr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6</a:t>
            </a:fld>
            <a:endParaRPr lang="en-US" altLang="ja-JP" sz="1200" b="1" dirty="0" smtClean="0">
              <a:latin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323527" y="476672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メール件名</a:t>
            </a:r>
            <a:endParaRPr lang="ja-JP" altLang="en-US" sz="1400" b="1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2"/>
          <p:cNvSpPr txBox="1"/>
          <p:nvPr/>
        </p:nvSpPr>
        <p:spPr>
          <a:xfrm>
            <a:off x="300991" y="879103"/>
            <a:ext cx="8535434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dirty="0" smtClean="0">
                <a:latin typeface="+mj-lt"/>
              </a:rPr>
              <a:t>　</a:t>
            </a:r>
            <a:r>
              <a:rPr lang="ja-JP" altLang="ja-JP" sz="1200" dirty="0"/>
              <a:t>送付漏れ防止のためにも件名</a:t>
            </a:r>
            <a:r>
              <a:rPr lang="ja-JP" altLang="ja-JP" sz="1200" dirty="0" smtClean="0"/>
              <a:t>は</a:t>
            </a:r>
            <a:r>
              <a:rPr lang="ja-JP" altLang="en-US" sz="1200" dirty="0" smtClean="0"/>
              <a:t>、下記</a:t>
            </a:r>
            <a:r>
              <a:rPr lang="ja-JP" altLang="ja-JP" sz="1200" dirty="0" smtClean="0"/>
              <a:t>ルール</a:t>
            </a:r>
            <a:r>
              <a:rPr lang="ja-JP" altLang="ja-JP" sz="1200" dirty="0"/>
              <a:t>に従って下さい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endParaRPr lang="ja-JP" altLang="ja-JP" sz="1200" dirty="0"/>
          </a:p>
          <a:p>
            <a:pPr lvl="1"/>
            <a:r>
              <a:rPr lang="ja-JP" altLang="en-US" sz="1200" dirty="0" smtClean="0"/>
              <a:t>＜</a:t>
            </a:r>
            <a:r>
              <a:rPr lang="ja-JP" altLang="ja-JP" sz="1200" dirty="0" smtClean="0"/>
              <a:t>例</a:t>
            </a:r>
            <a:r>
              <a:rPr lang="ja-JP" altLang="en-US" sz="1200" dirty="0" smtClean="0"/>
              <a:t>＞</a:t>
            </a:r>
            <a:endParaRPr lang="en-US" altLang="ja-JP" sz="1200" dirty="0"/>
          </a:p>
          <a:p>
            <a:r>
              <a:rPr lang="en-US" altLang="ja-JP" sz="1200" b="1" dirty="0" smtClean="0"/>
              <a:t>	</a:t>
            </a:r>
            <a:r>
              <a:rPr lang="ja-JP" altLang="ja-JP" sz="1200" b="1" dirty="0" smtClean="0"/>
              <a:t>【</a:t>
            </a:r>
            <a:r>
              <a:rPr lang="ja-JP" altLang="ja-JP" sz="1200" b="1" dirty="0"/>
              <a:t>加入登録依頼書送付依頼】ユニクロ●●店</a:t>
            </a:r>
            <a:endParaRPr lang="en-US" altLang="ja-JP" sz="1200" b="1" dirty="0"/>
          </a:p>
          <a:p>
            <a:r>
              <a:rPr lang="en-US" altLang="ja-JP" sz="1200" dirty="0"/>
              <a:t>	</a:t>
            </a:r>
            <a:r>
              <a:rPr lang="ja-JP" altLang="en-US" sz="1200" dirty="0" smtClean="0"/>
              <a:t>　・</a:t>
            </a:r>
            <a:r>
              <a:rPr lang="ja-JP" altLang="ja-JP" sz="1200" dirty="0" smtClean="0"/>
              <a:t>データ</a:t>
            </a:r>
            <a:r>
              <a:rPr lang="ja-JP" altLang="ja-JP" sz="1200" dirty="0"/>
              <a:t>と同じ店名にしてください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endParaRPr lang="ja-JP" altLang="ja-JP" sz="1200" dirty="0"/>
          </a:p>
          <a:p>
            <a:pPr lvl="1"/>
            <a:r>
              <a:rPr lang="ja-JP" altLang="en-US" sz="1200" dirty="0" smtClean="0"/>
              <a:t>＜</a:t>
            </a:r>
            <a:r>
              <a:rPr lang="ja-JP" altLang="ja-JP" sz="1200" dirty="0" smtClean="0"/>
              <a:t>複数</a:t>
            </a:r>
            <a:r>
              <a:rPr lang="ja-JP" altLang="en-US" sz="1200" dirty="0" smtClean="0"/>
              <a:t>店舗</a:t>
            </a:r>
            <a:r>
              <a:rPr lang="ja-JP" altLang="ja-JP" sz="1200" dirty="0" smtClean="0"/>
              <a:t>の場合</a:t>
            </a:r>
            <a:r>
              <a:rPr lang="ja-JP" altLang="en-US" sz="1200" dirty="0" smtClean="0"/>
              <a:t>＞</a:t>
            </a:r>
            <a:endParaRPr lang="ja-JP" altLang="ja-JP" sz="1200" dirty="0"/>
          </a:p>
          <a:p>
            <a:pPr lvl="1"/>
            <a:r>
              <a:rPr lang="en-US" altLang="ja-JP" sz="1200" dirty="0" smtClean="0"/>
              <a:t>	</a:t>
            </a:r>
            <a:r>
              <a:rPr lang="ja-JP" altLang="ja-JP" sz="1200" dirty="0" smtClean="0"/>
              <a:t>【</a:t>
            </a:r>
            <a:r>
              <a:rPr lang="ja-JP" altLang="ja-JP" sz="1200" b="1" dirty="0"/>
              <a:t>加入登録依頼書送付依頼】吉野家</a:t>
            </a:r>
            <a:r>
              <a:rPr lang="en-US" altLang="ja-JP" sz="1200" b="1" dirty="0"/>
              <a:t>5</a:t>
            </a:r>
            <a:r>
              <a:rPr lang="ja-JP" altLang="ja-JP" sz="1200" b="1" dirty="0"/>
              <a:t>件</a:t>
            </a:r>
          </a:p>
          <a:p>
            <a:r>
              <a:rPr lang="en-US" altLang="ja-JP" sz="1200" dirty="0" smtClean="0"/>
              <a:t>	</a:t>
            </a:r>
            <a:r>
              <a:rPr lang="ja-JP" altLang="en-US" sz="1200" dirty="0" smtClean="0"/>
              <a:t>　</a:t>
            </a:r>
            <a:r>
              <a:rPr lang="ja-JP" altLang="ja-JP" sz="1200" dirty="0" smtClean="0"/>
              <a:t>・件名</a:t>
            </a:r>
            <a:r>
              <a:rPr lang="ja-JP" altLang="ja-JP" sz="1200" dirty="0"/>
              <a:t>に企業名を記載して下さい。</a:t>
            </a:r>
          </a:p>
          <a:p>
            <a:r>
              <a:rPr lang="en-US" altLang="ja-JP" sz="1200" dirty="0"/>
              <a:t>	</a:t>
            </a:r>
            <a:r>
              <a:rPr lang="ja-JP" altLang="en-US" sz="1200" dirty="0" smtClean="0"/>
              <a:t>　</a:t>
            </a:r>
            <a:r>
              <a:rPr lang="ja-JP" altLang="ja-JP" sz="1200" dirty="0" smtClean="0"/>
              <a:t>・</a:t>
            </a:r>
            <a:r>
              <a:rPr lang="ja-JP" altLang="ja-JP" sz="1200" dirty="0"/>
              <a:t>本文には店舗名は不要ですが、送付物の記載は必須です</a:t>
            </a:r>
            <a:r>
              <a:rPr lang="ja-JP" altLang="ja-JP" sz="1200" dirty="0" smtClean="0"/>
              <a:t>。</a:t>
            </a:r>
            <a:r>
              <a:rPr lang="ja-JP" altLang="en-US" sz="1200" dirty="0"/>
              <a:t>（メール本文</a:t>
            </a:r>
            <a:r>
              <a:rPr lang="ja-JP" altLang="en-US" sz="1200" dirty="0" smtClean="0"/>
              <a:t>に店名もある</a:t>
            </a:r>
            <a:r>
              <a:rPr lang="ja-JP" altLang="en-US" sz="1200" dirty="0"/>
              <a:t>とありがたい。）</a:t>
            </a:r>
            <a:endParaRPr lang="en-US" altLang="ja-JP" sz="1200" dirty="0"/>
          </a:p>
          <a:p>
            <a:endParaRPr lang="en-US" altLang="ja-JP" sz="1200" u="sng" dirty="0"/>
          </a:p>
        </p:txBody>
      </p:sp>
      <p:sp>
        <p:nvSpPr>
          <p:cNvPr id="43" name="角丸四角形 42"/>
          <p:cNvSpPr/>
          <p:nvPr/>
        </p:nvSpPr>
        <p:spPr bwMode="auto">
          <a:xfrm>
            <a:off x="323528" y="2924944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訂正・再送について</a:t>
            </a:r>
          </a:p>
        </p:txBody>
      </p:sp>
      <p:sp>
        <p:nvSpPr>
          <p:cNvPr id="48" name="ホームベース 47"/>
          <p:cNvSpPr/>
          <p:nvPr/>
        </p:nvSpPr>
        <p:spPr>
          <a:xfrm>
            <a:off x="6504871" y="5251195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依頼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12"/>
          <p:cNvSpPr txBox="1"/>
          <p:nvPr/>
        </p:nvSpPr>
        <p:spPr>
          <a:xfrm>
            <a:off x="6397182" y="5020365"/>
            <a:ext cx="79144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【</a:t>
            </a:r>
            <a:r>
              <a:rPr lang="ja-JP" altLang="en-US" sz="900" b="1" dirty="0"/>
              <a:t>営業</a:t>
            </a:r>
            <a:r>
              <a:rPr lang="en-US" altLang="ja-JP" sz="900" b="1" dirty="0" smtClean="0"/>
              <a:t>】</a:t>
            </a:r>
            <a:endParaRPr lang="ja-JP" altLang="ja-JP" sz="900" b="1" dirty="0"/>
          </a:p>
        </p:txBody>
      </p:sp>
      <p:sp>
        <p:nvSpPr>
          <p:cNvPr id="56" name="テキスト ボックス 12"/>
          <p:cNvSpPr txBox="1"/>
          <p:nvPr/>
        </p:nvSpPr>
        <p:spPr>
          <a:xfrm>
            <a:off x="7136843" y="5008614"/>
            <a:ext cx="96340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サポート</a:t>
            </a:r>
            <a:r>
              <a:rPr lang="en-US" altLang="ja-JP" sz="900" b="1" dirty="0" smtClean="0"/>
              <a:t>G】</a:t>
            </a:r>
            <a:endParaRPr lang="ja-JP" altLang="ja-JP" sz="900" b="1" dirty="0"/>
          </a:p>
        </p:txBody>
      </p:sp>
      <p:sp>
        <p:nvSpPr>
          <p:cNvPr id="57" name="テキスト ボックス 12"/>
          <p:cNvSpPr txBox="1"/>
          <p:nvPr/>
        </p:nvSpPr>
        <p:spPr>
          <a:xfrm>
            <a:off x="8073095" y="5007711"/>
            <a:ext cx="96340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事務</a:t>
            </a:r>
            <a:r>
              <a:rPr lang="en-US" altLang="ja-JP" sz="900" b="1" dirty="0" smtClean="0"/>
              <a:t>C】</a:t>
            </a:r>
            <a:endParaRPr lang="ja-JP" altLang="ja-JP" sz="900" b="1" dirty="0"/>
          </a:p>
        </p:txBody>
      </p:sp>
      <p:sp>
        <p:nvSpPr>
          <p:cNvPr id="58" name="ホームベース 57"/>
          <p:cNvSpPr/>
          <p:nvPr/>
        </p:nvSpPr>
        <p:spPr>
          <a:xfrm>
            <a:off x="7354121" y="5251195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送付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59" name="ホームベース 58"/>
          <p:cNvSpPr/>
          <p:nvPr/>
        </p:nvSpPr>
        <p:spPr>
          <a:xfrm>
            <a:off x="8203370" y="5251195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</a:rPr>
              <a:t>UNIS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登録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0" name="ホームベース 59"/>
          <p:cNvSpPr/>
          <p:nvPr/>
        </p:nvSpPr>
        <p:spPr>
          <a:xfrm>
            <a:off x="6504871" y="5773391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再送依頼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2" name="ホームベース 61"/>
          <p:cNvSpPr/>
          <p:nvPr/>
        </p:nvSpPr>
        <p:spPr>
          <a:xfrm>
            <a:off x="8231035" y="5773391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</a:rPr>
              <a:t>UNIS</a:t>
            </a:r>
            <a:r>
              <a:rPr kumimoji="1" lang="ja-JP" altLang="en-US" sz="900" dirty="0" smtClean="0">
                <a:solidFill>
                  <a:schemeClr val="tx1"/>
                </a:solidFill>
              </a:rPr>
              <a:t>訂正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テキスト ボックス 12"/>
          <p:cNvSpPr txBox="1"/>
          <p:nvPr/>
        </p:nvSpPr>
        <p:spPr>
          <a:xfrm>
            <a:off x="7868416" y="5536397"/>
            <a:ext cx="114444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/>
              <a:t>【</a:t>
            </a:r>
            <a:r>
              <a:rPr lang="ja-JP" altLang="en-US" sz="900" b="1" dirty="0"/>
              <a:t>管轄</a:t>
            </a:r>
            <a:r>
              <a:rPr lang="ja-JP" altLang="en-US" sz="900" b="1" dirty="0" smtClean="0"/>
              <a:t>支店総務</a:t>
            </a:r>
            <a:r>
              <a:rPr lang="en-US" altLang="ja-JP" sz="900" b="1" dirty="0"/>
              <a:t>】</a:t>
            </a:r>
            <a:endParaRPr lang="ja-JP" altLang="ja-JP" sz="900" b="1" dirty="0"/>
          </a:p>
        </p:txBody>
      </p:sp>
      <p:sp>
        <p:nvSpPr>
          <p:cNvPr id="64" name="ホームベース 63"/>
          <p:cNvSpPr/>
          <p:nvPr/>
        </p:nvSpPr>
        <p:spPr>
          <a:xfrm>
            <a:off x="7367953" y="5773391"/>
            <a:ext cx="576064" cy="27336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再送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12"/>
          <p:cNvSpPr txBox="1"/>
          <p:nvPr/>
        </p:nvSpPr>
        <p:spPr>
          <a:xfrm>
            <a:off x="7136991" y="5536397"/>
            <a:ext cx="96340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サポート</a:t>
            </a:r>
            <a:r>
              <a:rPr lang="en-US" altLang="ja-JP" sz="900" b="1" dirty="0" smtClean="0"/>
              <a:t>G】</a:t>
            </a:r>
            <a:endParaRPr lang="ja-JP" altLang="ja-JP" sz="900" b="1" dirty="0"/>
          </a:p>
        </p:txBody>
      </p:sp>
      <p:sp>
        <p:nvSpPr>
          <p:cNvPr id="66" name="テキスト ボックス 12"/>
          <p:cNvSpPr txBox="1"/>
          <p:nvPr/>
        </p:nvSpPr>
        <p:spPr>
          <a:xfrm>
            <a:off x="6397181" y="5536397"/>
            <a:ext cx="79144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【</a:t>
            </a:r>
            <a:r>
              <a:rPr lang="ja-JP" altLang="en-US" sz="900" b="1" dirty="0"/>
              <a:t>営業</a:t>
            </a:r>
            <a:r>
              <a:rPr lang="en-US" altLang="ja-JP" sz="900" b="1" dirty="0" smtClean="0"/>
              <a:t>】</a:t>
            </a:r>
            <a:endParaRPr lang="ja-JP" altLang="ja-JP" sz="900" b="1" dirty="0"/>
          </a:p>
        </p:txBody>
      </p:sp>
      <p:sp>
        <p:nvSpPr>
          <p:cNvPr id="67" name="テキスト ボックス 12"/>
          <p:cNvSpPr txBox="1"/>
          <p:nvPr/>
        </p:nvSpPr>
        <p:spPr>
          <a:xfrm>
            <a:off x="6885138" y="4776879"/>
            <a:ext cx="1863326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/>
            <a:r>
              <a:rPr lang="en-US" altLang="ja-JP" sz="900" b="1" dirty="0" smtClean="0"/>
              <a:t>UNIS</a:t>
            </a:r>
            <a:r>
              <a:rPr lang="ja-JP" altLang="en-US" sz="900" b="1" dirty="0" smtClean="0"/>
              <a:t>登録後　再送フロー</a:t>
            </a:r>
            <a:endParaRPr lang="ja-JP" altLang="ja-JP" sz="900" b="1" dirty="0"/>
          </a:p>
        </p:txBody>
      </p:sp>
      <p:sp>
        <p:nvSpPr>
          <p:cNvPr id="23" name="角丸四角形吹き出し 22"/>
          <p:cNvSpPr/>
          <p:nvPr/>
        </p:nvSpPr>
        <p:spPr bwMode="auto">
          <a:xfrm>
            <a:off x="5977153" y="1320042"/>
            <a:ext cx="1698758" cy="792088"/>
          </a:xfrm>
          <a:prstGeom prst="wedgeRoundRectCallout">
            <a:avLst>
              <a:gd name="adj1" fmla="val -137493"/>
              <a:gd name="adj2" fmla="val -17946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データは「</a:t>
            </a:r>
            <a:r>
              <a:rPr lang="en-US" altLang="ja-JP" sz="900" dirty="0" smtClean="0">
                <a:solidFill>
                  <a:schemeClr val="tx1"/>
                </a:solidFill>
              </a:rPr>
              <a:t>UNIQLO</a:t>
            </a:r>
            <a:r>
              <a:rPr lang="ja-JP" altLang="en-US" sz="900" dirty="0" smtClean="0">
                <a:solidFill>
                  <a:schemeClr val="tx1"/>
                </a:solidFill>
              </a:rPr>
              <a:t>」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</a:rPr>
              <a:t>メール件名「ユニクロ」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</a:rPr>
              <a:t>では、メールの検索ができないので</a:t>
            </a:r>
            <a:r>
              <a:rPr lang="ja-JP" altLang="en-US" sz="900" dirty="0">
                <a:solidFill>
                  <a:schemeClr val="tx1"/>
                </a:solidFill>
              </a:rPr>
              <a:t>止めてください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7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4737627" y="469828"/>
            <a:ext cx="3950763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6982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 smtClean="0"/>
              <a:t>手書きの伝票・仮伝票について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323527" y="1628800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 smtClean="0"/>
              <a:t>稟議書について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12"/>
          <p:cNvSpPr txBox="1"/>
          <p:nvPr/>
        </p:nvSpPr>
        <p:spPr>
          <a:xfrm>
            <a:off x="372999" y="2053297"/>
            <a:ext cx="8159441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u="sng" dirty="0" smtClean="0">
                <a:solidFill>
                  <a:srgbClr val="FF0000"/>
                </a:solidFill>
              </a:rPr>
              <a:t>原則、依頼時に稟議書が可決されていることが必須です。</a:t>
            </a:r>
            <a:endParaRPr lang="en-US" altLang="ja-JP" sz="1200" b="1" u="sng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もし</a:t>
            </a:r>
            <a:r>
              <a:rPr lang="ja-JP" altLang="ja-JP" sz="1200" dirty="0" smtClean="0"/>
              <a:t>依頼</a:t>
            </a:r>
            <a:r>
              <a:rPr lang="ja-JP" altLang="ja-JP" sz="1200" dirty="0"/>
              <a:t>時</a:t>
            </a:r>
            <a:r>
              <a:rPr lang="ja-JP" altLang="ja-JP" sz="1200" dirty="0" smtClean="0"/>
              <a:t>に</a:t>
            </a:r>
            <a:r>
              <a:rPr lang="ja-JP" altLang="en-US" sz="1200" dirty="0"/>
              <a:t>稟議書が</a:t>
            </a:r>
            <a:r>
              <a:rPr lang="ja-JP" altLang="en-US" sz="1200" dirty="0" smtClean="0"/>
              <a:t>可決されていない場合は</a:t>
            </a:r>
            <a:r>
              <a:rPr lang="ja-JP" altLang="ja-JP" sz="1200" dirty="0" smtClean="0"/>
              <a:t>、</a:t>
            </a:r>
            <a:r>
              <a:rPr lang="ja-JP" altLang="ja-JP" sz="1200" dirty="0"/>
              <a:t>必ず</a:t>
            </a:r>
            <a:r>
              <a:rPr lang="ja-JP" altLang="ja-JP" sz="1200" u="sng" dirty="0">
                <a:solidFill>
                  <a:srgbClr val="FF0000"/>
                </a:solidFill>
              </a:rPr>
              <a:t>上長まで回付済みの稟議書の</a:t>
            </a:r>
            <a:r>
              <a:rPr lang="en-US" altLang="ja-JP" sz="1200" u="sng" dirty="0">
                <a:solidFill>
                  <a:srgbClr val="FF0000"/>
                </a:solidFill>
              </a:rPr>
              <a:t>PDF</a:t>
            </a:r>
            <a:r>
              <a:rPr lang="ja-JP" altLang="ja-JP" sz="1200" u="sng" dirty="0">
                <a:solidFill>
                  <a:srgbClr val="FF0000"/>
                </a:solidFill>
              </a:rPr>
              <a:t>の添付</a:t>
            </a:r>
            <a:r>
              <a:rPr lang="ja-JP" altLang="ja-JP" sz="1200" dirty="0"/>
              <a:t>を送付すること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ない</a:t>
            </a:r>
            <a:r>
              <a:rPr lang="ja-JP" altLang="ja-JP" sz="1200" dirty="0"/>
              <a:t>ものに関しては、加入登録依頼書の送付は</a:t>
            </a:r>
            <a:r>
              <a:rPr lang="ja-JP" altLang="ja-JP" sz="1200" dirty="0" smtClean="0"/>
              <a:t>できません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 smtClean="0"/>
              <a:t>　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稟議書欄に「稟議申請中」と記入してください。</a:t>
            </a:r>
            <a:endParaRPr lang="en-US" altLang="ja-JP" sz="1200" dirty="0" smtClean="0"/>
          </a:p>
          <a:p>
            <a:r>
              <a:rPr lang="ja-JP" altLang="en-US" sz="1200" dirty="0" smtClean="0"/>
              <a:t>　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上記の場合でも</a:t>
            </a:r>
            <a:r>
              <a:rPr lang="ja-JP" altLang="ja-JP" sz="1200" dirty="0" smtClean="0"/>
              <a:t>稟議書</a:t>
            </a:r>
            <a:r>
              <a:rPr lang="ja-JP" altLang="ja-JP" sz="1200" dirty="0"/>
              <a:t>承認</a:t>
            </a:r>
            <a:r>
              <a:rPr lang="ja-JP" altLang="ja-JP" sz="1200" dirty="0" smtClean="0"/>
              <a:t>を</a:t>
            </a:r>
            <a:r>
              <a:rPr lang="ja-JP" altLang="ja-JP" sz="1200" dirty="0"/>
              <a:t>、完成月月末まで</a:t>
            </a:r>
            <a:r>
              <a:rPr lang="ja-JP" altLang="ja-JP" sz="1200" dirty="0" smtClean="0"/>
              <a:t>にもらえれば</a:t>
            </a:r>
            <a:r>
              <a:rPr lang="ja-JP" altLang="ja-JP" sz="1200" dirty="0"/>
              <a:t>良いとの認識を持っている人がいるのならば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</a:t>
            </a:r>
            <a:r>
              <a:rPr lang="ja-JP" altLang="ja-JP" sz="1200" dirty="0" smtClean="0"/>
              <a:t>改めて</a:t>
            </a:r>
            <a:r>
              <a:rPr lang="ja-JP" altLang="ja-JP" sz="1200" dirty="0"/>
              <a:t>ください。工事完成日までに、稟議書が最終承認されていることが</a:t>
            </a:r>
            <a:r>
              <a:rPr lang="ja-JP" altLang="en-US" sz="1200" dirty="0"/>
              <a:t>必須です</a:t>
            </a:r>
            <a:r>
              <a:rPr lang="ja-JP" altLang="ja-JP" sz="1200" dirty="0"/>
              <a:t>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一括案件も同様です。</a:t>
            </a:r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372999" y="908720"/>
            <a:ext cx="772739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手書きの伝票は、必ず、サポート</a:t>
            </a:r>
            <a:r>
              <a:rPr lang="en-US" altLang="ja-JP" sz="1200" dirty="0"/>
              <a:t>G</a:t>
            </a:r>
            <a:r>
              <a:rPr lang="ja-JP" altLang="ja-JP" sz="1200" dirty="0"/>
              <a:t>へチェック依頼をし、部門の承認印をもらったものを、支店へ送付してください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 smtClean="0"/>
              <a:t>仮伝</a:t>
            </a:r>
            <a:r>
              <a:rPr lang="ja-JP" altLang="en-US" sz="1200" dirty="0" smtClean="0"/>
              <a:t>票を先に送付する場合は、</a:t>
            </a:r>
            <a:r>
              <a:rPr lang="ja-JP" altLang="ja-JP" sz="1200" dirty="0" smtClean="0"/>
              <a:t>必ず</a:t>
            </a:r>
            <a:r>
              <a:rPr lang="ja-JP" altLang="ja-JP" sz="1200" dirty="0"/>
              <a:t>、本伝（手書き）を</a:t>
            </a:r>
            <a:r>
              <a:rPr lang="ja-JP" altLang="en-US" sz="1200" dirty="0"/>
              <a:t>いつ</a:t>
            </a:r>
            <a:r>
              <a:rPr lang="ja-JP" altLang="ja-JP" sz="1200" dirty="0"/>
              <a:t>入手するか備考に記入して</a:t>
            </a:r>
            <a:r>
              <a:rPr lang="ja-JP" altLang="ja-JP" sz="1200" dirty="0" smtClean="0"/>
              <a:t>ください</a:t>
            </a:r>
            <a:endParaRPr lang="ja-JP" altLang="ja-JP" sz="1200" dirty="0"/>
          </a:p>
        </p:txBody>
      </p:sp>
      <p:sp>
        <p:nvSpPr>
          <p:cNvPr id="39" name="角丸四角形 38"/>
          <p:cNvSpPr/>
          <p:nvPr/>
        </p:nvSpPr>
        <p:spPr bwMode="auto">
          <a:xfrm>
            <a:off x="323528" y="3789040"/>
            <a:ext cx="8424937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ja-JP" sz="1400" b="1" dirty="0"/>
              <a:t>契約</a:t>
            </a:r>
            <a:r>
              <a:rPr lang="ja-JP" altLang="ja-JP" sz="1400" b="1" dirty="0" smtClean="0"/>
              <a:t>変更</a:t>
            </a:r>
            <a:r>
              <a:rPr lang="ja-JP" altLang="en-US" sz="1400" b="1" dirty="0" smtClean="0"/>
              <a:t>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0" name="テキスト ボックス 12"/>
          <p:cNvSpPr txBox="1"/>
          <p:nvPr/>
        </p:nvSpPr>
        <p:spPr>
          <a:xfrm>
            <a:off x="373000" y="4213537"/>
            <a:ext cx="831539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変更系の依頼は、</a:t>
            </a:r>
            <a:r>
              <a:rPr lang="ja-JP" altLang="ja-JP" sz="1200" dirty="0" smtClean="0">
                <a:solidFill>
                  <a:srgbClr val="FF0000"/>
                </a:solidFill>
              </a:rPr>
              <a:t>旧情報</a:t>
            </a:r>
            <a:r>
              <a:rPr lang="ja-JP" altLang="ja-JP" sz="1200" dirty="0">
                <a:solidFill>
                  <a:srgbClr val="FF0000"/>
                </a:solidFill>
              </a:rPr>
              <a:t>を必ず、備考に記入</a:t>
            </a:r>
            <a:r>
              <a:rPr lang="ja-JP" altLang="en-US" sz="1200" dirty="0">
                <a:solidFill>
                  <a:srgbClr val="FF0000"/>
                </a:solidFill>
              </a:rPr>
              <a:t>する</a:t>
            </a:r>
            <a:r>
              <a:rPr lang="ja-JP" altLang="en-US" sz="1200" dirty="0" smtClean="0">
                <a:solidFill>
                  <a:srgbClr val="FF0000"/>
                </a:solidFill>
              </a:rPr>
              <a:t>こと。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ja-JP" sz="1200" dirty="0"/>
              <a:t>（移設：旧住所、店名変更：旧店舗名、取替：旧チューナー、コース・バンド変更：旧コース・旧バンド、単価変更：旧単価、支払方法変更：旧支払方法　など</a:t>
            </a:r>
            <a:r>
              <a:rPr lang="ja-JP" altLang="ja-JP" sz="1200" dirty="0" smtClean="0"/>
              <a:t>）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ランニングに</a:t>
            </a:r>
            <a:r>
              <a:rPr lang="ja-JP" altLang="en-US" sz="1200" dirty="0" smtClean="0"/>
              <a:t>関する変更</a:t>
            </a:r>
            <a:r>
              <a:rPr lang="ja-JP" altLang="en-US" sz="1200" dirty="0"/>
              <a:t>、支払方法の変更に関しては、何月分からの変更になるか、「課金開始月」に入力する</a:t>
            </a:r>
            <a:r>
              <a:rPr lang="ja-JP" altLang="en-US" sz="1200" dirty="0" smtClean="0"/>
              <a:t>こと。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工事がなくても、「完成工事日」に変更する日付を入力してください。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すぐ変更したい時は、依頼日を入れてください。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99361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8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4737627" y="469828"/>
            <a:ext cx="3950763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6982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ja-JP" sz="1400" b="1" dirty="0"/>
              <a:t>契約</a:t>
            </a:r>
            <a:r>
              <a:rPr lang="ja-JP" altLang="en-US" sz="1400" b="1" dirty="0"/>
              <a:t>種類について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372998" y="908720"/>
            <a:ext cx="8315391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移設・改装</a:t>
            </a:r>
            <a:r>
              <a:rPr lang="en-US" altLang="ja-JP" sz="1200" b="1" dirty="0" smtClean="0"/>
              <a:t>】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ja-JP" sz="1200" dirty="0" smtClean="0"/>
              <a:t>住所</a:t>
            </a:r>
            <a:r>
              <a:rPr lang="ja-JP" altLang="ja-JP" sz="1200" dirty="0"/>
              <a:t>が変わるものが</a:t>
            </a:r>
            <a:r>
              <a:rPr lang="ja-JP" altLang="ja-JP" sz="1200" dirty="0" smtClean="0"/>
              <a:t>「</a:t>
            </a:r>
            <a:r>
              <a:rPr lang="ja-JP" altLang="en-US" sz="1200" dirty="0" smtClean="0"/>
              <a:t>移設</a:t>
            </a:r>
            <a:r>
              <a:rPr lang="ja-JP" altLang="ja-JP" sz="1200" dirty="0" smtClean="0"/>
              <a:t>」</a:t>
            </a:r>
            <a:r>
              <a:rPr lang="ja-JP" altLang="ja-JP" sz="1200" dirty="0"/>
              <a:t>、店内のチューナー移動は、「</a:t>
            </a:r>
            <a:r>
              <a:rPr lang="ja-JP" altLang="ja-JP" sz="1200" b="1" dirty="0"/>
              <a:t>改装</a:t>
            </a:r>
            <a:r>
              <a:rPr lang="ja-JP" altLang="ja-JP" sz="1200" dirty="0" smtClean="0"/>
              <a:t>」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b="1" dirty="0" smtClean="0"/>
          </a:p>
          <a:p>
            <a:r>
              <a:rPr lang="ja-JP" altLang="ja-JP" sz="1200" b="1" dirty="0" smtClean="0"/>
              <a:t>【取替</a:t>
            </a:r>
            <a:r>
              <a:rPr lang="ja-JP" altLang="en-US" sz="1200" b="1" dirty="0" smtClean="0"/>
              <a:t>・</a:t>
            </a:r>
            <a:r>
              <a:rPr lang="ja-JP" altLang="ja-JP" sz="1200" b="1" dirty="0" smtClean="0"/>
              <a:t>コース変更</a:t>
            </a:r>
            <a:r>
              <a:rPr lang="ja-JP" altLang="en-US" sz="1200" b="1" dirty="0" smtClean="0"/>
              <a:t>・</a:t>
            </a:r>
            <a:r>
              <a:rPr lang="ja-JP" altLang="ja-JP" sz="1200" b="1" dirty="0" smtClean="0"/>
              <a:t>バンド</a:t>
            </a:r>
            <a:r>
              <a:rPr lang="ja-JP" altLang="ja-JP" sz="1200" b="1" dirty="0"/>
              <a:t>変更】</a:t>
            </a:r>
            <a:endParaRPr lang="en-US" altLang="ja-JP" sz="12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ja-JP" sz="1200" dirty="0"/>
              <a:t>CS</a:t>
            </a:r>
            <a:r>
              <a:rPr lang="ja-JP" altLang="en-US" sz="1200" dirty="0" err="1"/>
              <a:t>、</a:t>
            </a:r>
            <a:r>
              <a:rPr lang="en-US" altLang="ja-JP" sz="1200" dirty="0"/>
              <a:t>SP-</a:t>
            </a:r>
            <a:r>
              <a:rPr lang="en-US" altLang="ja-JP" sz="1200" dirty="0" err="1"/>
              <a:t>i</a:t>
            </a:r>
            <a:r>
              <a:rPr lang="ja-JP" altLang="ja-JP" sz="1200" dirty="0"/>
              <a:t>のコース</a:t>
            </a:r>
            <a:r>
              <a:rPr lang="ja-JP" altLang="ja-JP" sz="1200" dirty="0" smtClean="0"/>
              <a:t>変更</a:t>
            </a:r>
            <a:r>
              <a:rPr lang="ja-JP" altLang="en-US" sz="1200" dirty="0" smtClean="0"/>
              <a:t>　・・・</a:t>
            </a:r>
            <a:r>
              <a:rPr lang="ja-JP" altLang="ja-JP" sz="1200" dirty="0" smtClean="0"/>
              <a:t>「</a:t>
            </a:r>
            <a:r>
              <a:rPr lang="ja-JP" altLang="ja-JP" sz="1200" b="1" dirty="0"/>
              <a:t>コース変更</a:t>
            </a:r>
            <a:r>
              <a:rPr lang="ja-JP" altLang="ja-JP" sz="1200" dirty="0"/>
              <a:t>」</a:t>
            </a:r>
            <a:r>
              <a:rPr lang="en-US" altLang="ja-JP" sz="1200" dirty="0"/>
              <a:t>※</a:t>
            </a:r>
            <a:r>
              <a:rPr lang="ja-JP" altLang="en-US" sz="1200" dirty="0"/>
              <a:t>スクランブル解除</a:t>
            </a:r>
            <a:endParaRPr lang="en-US" altLang="ja-JP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ja-JP" sz="1200" dirty="0" smtClean="0"/>
              <a:t>ケーブルのコース変更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　・・・</a:t>
            </a:r>
            <a:r>
              <a:rPr lang="ja-JP" altLang="ja-JP" sz="1200" dirty="0" smtClean="0"/>
              <a:t>「</a:t>
            </a:r>
            <a:r>
              <a:rPr lang="ja-JP" altLang="ja-JP" sz="1200" b="1" dirty="0" smtClean="0"/>
              <a:t>取替</a:t>
            </a:r>
            <a:r>
              <a:rPr lang="ja-JP" altLang="ja-JP" sz="1200" dirty="0" smtClean="0"/>
              <a:t>」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工事が必要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ja-JP" sz="1200" dirty="0"/>
              <a:t>CS,SP-</a:t>
            </a:r>
            <a:r>
              <a:rPr lang="en-US" altLang="ja-JP" sz="1200" dirty="0" err="1"/>
              <a:t>i</a:t>
            </a:r>
            <a:r>
              <a:rPr lang="ja-JP" altLang="ja-JP" sz="1200" dirty="0"/>
              <a:t>のコース変更、バンド変更がある場合は、同時に他の変更があっても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pPr lvl="1"/>
            <a:r>
              <a:rPr lang="ja-JP" altLang="en-US" sz="1200" dirty="0"/>
              <a:t>　</a:t>
            </a:r>
            <a:r>
              <a:rPr lang="ja-JP" altLang="ja-JP" sz="1200" dirty="0" smtClean="0"/>
              <a:t>契約</a:t>
            </a:r>
            <a:r>
              <a:rPr lang="ja-JP" altLang="ja-JP" sz="1200" dirty="0"/>
              <a:t>種類は、</a:t>
            </a:r>
            <a:r>
              <a:rPr lang="ja-JP" altLang="ja-JP" sz="1200" b="1" u="sng" dirty="0"/>
              <a:t>コース変更、バンド変更</a:t>
            </a:r>
            <a:r>
              <a:rPr lang="ja-JP" altLang="ja-JP" sz="1200" u="sng" dirty="0"/>
              <a:t>を</a:t>
            </a:r>
            <a:r>
              <a:rPr lang="ja-JP" altLang="ja-JP" sz="1200" b="1" u="sng" dirty="0"/>
              <a:t>優先</a:t>
            </a:r>
            <a:r>
              <a:rPr lang="ja-JP" altLang="ja-JP" sz="1200" dirty="0"/>
              <a:t>と</a:t>
            </a:r>
            <a:r>
              <a:rPr lang="ja-JP" altLang="ja-JP" sz="1200" dirty="0" smtClean="0"/>
              <a:t>する（</a:t>
            </a:r>
            <a:r>
              <a:rPr lang="ja-JP" altLang="ja-JP" sz="1200" dirty="0"/>
              <a:t>スクランブル解除の為</a:t>
            </a:r>
            <a:r>
              <a:rPr lang="ja-JP" altLang="ja-JP" sz="1200" dirty="0" smtClean="0"/>
              <a:t>）</a:t>
            </a:r>
            <a:endParaRPr lang="en-US" altLang="ja-JP" sz="1200" dirty="0" smtClean="0"/>
          </a:p>
          <a:p>
            <a:pPr lvl="1"/>
            <a:endParaRPr lang="en-US" altLang="ja-JP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コース変更、バンド変更は、通常は、</a:t>
            </a:r>
            <a:r>
              <a:rPr lang="en-US" altLang="ja-JP" sz="1200" dirty="0"/>
              <a:t>UNIS</a:t>
            </a:r>
            <a:r>
              <a:rPr lang="ja-JP" altLang="ja-JP" sz="1200" dirty="0"/>
              <a:t>登録の翌日日中に変更になる。通常の登録による依頼の場合は、工事完成日に、依頼日を入れておいてください。別途、指定日がある場合は、備考に記入して</a:t>
            </a:r>
            <a:r>
              <a:rPr lang="ja-JP" altLang="ja-JP" sz="1200" dirty="0" smtClean="0"/>
              <a:t>ください</a:t>
            </a:r>
            <a:endParaRPr lang="en-US" altLang="ja-JP" sz="1200" dirty="0" smtClean="0"/>
          </a:p>
          <a:p>
            <a:pPr lvl="1"/>
            <a:r>
              <a:rPr lang="ja-JP" altLang="en-US" sz="1200" dirty="0"/>
              <a:t>　</a:t>
            </a:r>
            <a:r>
              <a:rPr lang="ja-JP" altLang="ja-JP" sz="1200" dirty="0" smtClean="0"/>
              <a:t>（</a:t>
            </a:r>
            <a:r>
              <a:rPr lang="ja-JP" altLang="ja-JP" sz="1200" dirty="0"/>
              <a:t>週明けの営業日は、指定</a:t>
            </a:r>
            <a:r>
              <a:rPr lang="ja-JP" altLang="ja-JP" sz="1200" dirty="0" smtClean="0"/>
              <a:t>できません</a:t>
            </a:r>
            <a:r>
              <a:rPr lang="ja-JP" altLang="en-US" sz="1200" dirty="0" smtClean="0"/>
              <a:t>。</a:t>
            </a:r>
            <a:r>
              <a:rPr lang="ja-JP" altLang="ja-JP" sz="1200" dirty="0" smtClean="0"/>
              <a:t>）</a:t>
            </a:r>
            <a:endParaRPr lang="en-US" altLang="ja-JP" sz="1200" dirty="0" smtClean="0"/>
          </a:p>
          <a:p>
            <a:pPr lvl="1"/>
            <a:endParaRPr lang="en-US" altLang="ja-JP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ケーブル</a:t>
            </a:r>
            <a:r>
              <a:rPr lang="ja-JP" altLang="en-US" sz="1200" dirty="0" smtClean="0"/>
              <a:t>のバンド変更は、技術稼働が必要になります。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200" dirty="0" smtClean="0"/>
          </a:p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器材販売のみ</a:t>
            </a:r>
            <a:r>
              <a:rPr lang="en-US" altLang="ja-JP" sz="1200" b="1" dirty="0" smtClean="0"/>
              <a:t>】</a:t>
            </a:r>
            <a:endParaRPr lang="en-US" altLang="ja-JP" sz="12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未加入店</a:t>
            </a:r>
            <a:r>
              <a:rPr lang="ja-JP" altLang="en-US" sz="1200" dirty="0"/>
              <a:t>の</a:t>
            </a:r>
            <a:r>
              <a:rPr lang="ja-JP" altLang="ja-JP" sz="1200" dirty="0"/>
              <a:t>器材</a:t>
            </a:r>
            <a:r>
              <a:rPr lang="ja-JP" altLang="en-US" sz="1200" dirty="0"/>
              <a:t>売上</a:t>
            </a:r>
            <a:r>
              <a:rPr lang="ja-JP" altLang="ja-JP" sz="1200" dirty="0"/>
              <a:t>のみ</a:t>
            </a:r>
            <a:r>
              <a:rPr lang="ja-JP" altLang="en-US" sz="1200" dirty="0"/>
              <a:t>は　</a:t>
            </a:r>
            <a:r>
              <a:rPr lang="en-US" altLang="ja-JP" sz="1200" b="1" dirty="0"/>
              <a:t>01-99</a:t>
            </a:r>
            <a:r>
              <a:rPr lang="ja-JP" altLang="ja-JP" sz="1200" b="1" dirty="0"/>
              <a:t>新設 その他＜未加入店の器材売上＞</a:t>
            </a:r>
            <a:r>
              <a:rPr lang="ja-JP" altLang="ja-JP" sz="1200" dirty="0"/>
              <a:t>　</a:t>
            </a:r>
            <a:endParaRPr lang="en-US" altLang="ja-JP" sz="1200" dirty="0" smtClean="0"/>
          </a:p>
          <a:p>
            <a:pPr lvl="1"/>
            <a:r>
              <a:rPr lang="ja-JP" altLang="en-US" sz="1200" dirty="0"/>
              <a:t>　</a:t>
            </a:r>
            <a:r>
              <a:rPr lang="ja-JP" altLang="ja-JP" sz="1200" dirty="0" smtClean="0"/>
              <a:t>※</a:t>
            </a:r>
            <a:r>
              <a:rPr lang="ja-JP" altLang="en-US" sz="1200" dirty="0"/>
              <a:t>「 </a:t>
            </a:r>
            <a:r>
              <a:rPr lang="en-US" altLang="ja-JP" sz="1200" dirty="0"/>
              <a:t>16</a:t>
            </a:r>
            <a:r>
              <a:rPr lang="ja-JP" altLang="en-US" sz="1200" dirty="0"/>
              <a:t>器材販売」</a:t>
            </a:r>
            <a:r>
              <a:rPr lang="ja-JP" altLang="ja-JP" sz="1200" dirty="0"/>
              <a:t>では</a:t>
            </a:r>
            <a:r>
              <a:rPr lang="ja-JP" altLang="en-US" sz="1200" dirty="0" smtClean="0"/>
              <a:t>ありません。　</a:t>
            </a:r>
            <a:endParaRPr lang="en-US" altLang="ja-JP" sz="1200" dirty="0" smtClean="0"/>
          </a:p>
          <a:p>
            <a:pPr lvl="1"/>
            <a:r>
              <a:rPr lang="ja-JP" altLang="en-US" sz="1200" dirty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　既存の未加入店に、新たにラニング商材の追加はできません。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1200" dirty="0" smtClean="0"/>
              <a:t>　　　新設として、新しい顧客</a:t>
            </a:r>
            <a:r>
              <a:rPr lang="en-US" altLang="ja-JP" sz="1200" dirty="0" smtClean="0"/>
              <a:t>CD</a:t>
            </a:r>
            <a:r>
              <a:rPr lang="ja-JP" altLang="en-US" sz="1200" dirty="0" smtClean="0"/>
              <a:t>を発番します。　</a:t>
            </a:r>
            <a:endParaRPr lang="en-US" altLang="ja-JP" sz="1200" dirty="0"/>
          </a:p>
          <a:p>
            <a:endParaRPr lang="en-US" altLang="ja-JP" sz="1200" dirty="0" smtClean="0"/>
          </a:p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短期契約</a:t>
            </a:r>
            <a:r>
              <a:rPr lang="en-US" altLang="ja-JP" sz="1200" b="1" dirty="0" smtClean="0"/>
              <a:t>】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6</a:t>
            </a:r>
            <a:r>
              <a:rPr lang="ja-JP" altLang="ja-JP" sz="1200" dirty="0"/>
              <a:t>ヶ月以内の短期営業</a:t>
            </a:r>
            <a:r>
              <a:rPr lang="ja-JP" altLang="en-US" sz="1200" dirty="0"/>
              <a:t>は「</a:t>
            </a:r>
            <a:r>
              <a:rPr lang="en-US" altLang="ja-JP" sz="1200" b="1" dirty="0"/>
              <a:t>01-98 </a:t>
            </a:r>
            <a:r>
              <a:rPr lang="ja-JP" altLang="ja-JP" sz="1200" b="1" dirty="0"/>
              <a:t>新設　無料設置契約</a:t>
            </a:r>
            <a:r>
              <a:rPr lang="ja-JP" altLang="en-US" sz="1200" b="1" dirty="0"/>
              <a:t>」</a:t>
            </a:r>
            <a:r>
              <a:rPr lang="ja-JP" altLang="ja-JP" sz="1200" dirty="0"/>
              <a:t>にて、イニシャル</a:t>
            </a:r>
            <a:r>
              <a:rPr lang="ja-JP" altLang="ja-JP" sz="1200" dirty="0" smtClean="0"/>
              <a:t>計上</a:t>
            </a:r>
            <a:endParaRPr lang="en-US" altLang="ja-JP" sz="1200" dirty="0" smtClean="0"/>
          </a:p>
          <a:p>
            <a:pPr lvl="1"/>
            <a:endParaRPr lang="en-US" altLang="ja-JP" sz="1200" dirty="0"/>
          </a:p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支払方法変更</a:t>
            </a:r>
            <a:r>
              <a:rPr lang="en-US" altLang="ja-JP" sz="1200" b="1" dirty="0" smtClean="0"/>
              <a:t>】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支払</a:t>
            </a:r>
            <a:r>
              <a:rPr lang="ja-JP" altLang="en-US" sz="1200" dirty="0"/>
              <a:t>方法変更、請求先変更、請求期間の変更、請求書送付先の変更などすべて「</a:t>
            </a:r>
            <a:r>
              <a:rPr lang="ja-JP" altLang="en-US" sz="1200" b="1" dirty="0"/>
              <a:t>支払方法変更</a:t>
            </a:r>
            <a:r>
              <a:rPr lang="ja-JP" altLang="en-US" sz="1200" dirty="0"/>
              <a:t>」と</a:t>
            </a:r>
            <a:r>
              <a:rPr lang="ja-JP" altLang="en-US" sz="1200" dirty="0" smtClean="0"/>
              <a:t>なり</a:t>
            </a:r>
            <a:endParaRPr lang="en-US" altLang="ja-JP" sz="1200" dirty="0" smtClean="0"/>
          </a:p>
          <a:p>
            <a:endParaRPr lang="en-US" altLang="ja-JP" sz="1200" b="1" dirty="0" smtClean="0"/>
          </a:p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その他</a:t>
            </a:r>
            <a:r>
              <a:rPr lang="en-US" altLang="ja-JP" sz="1200" b="1" dirty="0" smtClean="0"/>
              <a:t>】</a:t>
            </a:r>
            <a:endParaRPr lang="en-US" altLang="ja-JP" sz="12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原則＜</a:t>
            </a:r>
            <a:r>
              <a:rPr lang="ja-JP" altLang="en-US" sz="1200" dirty="0"/>
              <a:t>店名変更</a:t>
            </a:r>
            <a:r>
              <a:rPr lang="ja-JP" altLang="en-US" sz="1200" dirty="0" smtClean="0"/>
              <a:t>＞</a:t>
            </a:r>
            <a:r>
              <a:rPr lang="zh-TW" altLang="en-US" sz="1200" dirty="0"/>
              <a:t>＜電話番号変更＞＜住所表記変更</a:t>
            </a:r>
            <a:r>
              <a:rPr lang="zh-TW" altLang="en-US" sz="1200" dirty="0" smtClean="0"/>
              <a:t>＞</a:t>
            </a:r>
            <a:r>
              <a:rPr lang="ja-JP" altLang="en-US" sz="1200" dirty="0"/>
              <a:t>以外</a:t>
            </a:r>
            <a:r>
              <a:rPr lang="ja-JP" altLang="en-US" sz="1200" dirty="0" smtClean="0"/>
              <a:t>に使用することはありません。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endParaRPr lang="en-US" altLang="ja-JP" sz="1200" dirty="0" smtClean="0"/>
          </a:p>
        </p:txBody>
      </p:sp>
      <p:pic>
        <p:nvPicPr>
          <p:cNvPr id="2052" name="Picture 4" descr="C:\Users\iwai\AppData\Local\Microsoft\Windows\Temporary Internet Files\Content.IE5\WTWMAXV8\lgi01a2014021905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980" y="2154001"/>
            <a:ext cx="430291" cy="544645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C:\Users\iwai\AppData\Local\Microsoft\Windows\Temporary Internet Files\Content.IE5\U0Z62WQW\lgi01a2014011802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18731"/>
            <a:ext cx="788194" cy="85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3" name="Picture 35" descr="C:\Users\iwai\AppData\Local\Microsoft\Windows\Temporary Internet Files\Content.IE5\HVPCURAE\lgi01a2014112908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16216" y="1705519"/>
            <a:ext cx="78266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 flipV="1">
            <a:off x="7308170" y="1516708"/>
            <a:ext cx="504190" cy="36004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8244408" y="1700808"/>
            <a:ext cx="252095" cy="40496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1" name="Picture 73" descr="C:\Users\iwai\AppData\Local\Microsoft\Windows\Temporary Internet Files\Content.IE5\KZJ2K4HP\31T5Kzb6-pL._SL160_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65054"/>
            <a:ext cx="904106" cy="9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" y="32658"/>
            <a:ext cx="5292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加入登録依頼書送付依頼について</a:t>
            </a: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8688390" y="65090"/>
            <a:ext cx="492125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defRPr kumimoji="1" sz="1000" kern="12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+mn-cs"/>
              </a:defRPr>
            </a:lvl9pPr>
          </a:lstStyle>
          <a:p>
            <a:pPr algn="r" eaLnBrk="1" hangingPunct="1"/>
            <a:fld id="{4257B23B-92EC-4CC1-B590-3DC6D4ED53A3}" type="slidenum">
              <a:rPr lang="en-US" altLang="ja-JP" sz="1200" b="1" smtClean="0">
                <a:latin typeface="Meiryo UI" panose="020B0604030504040204" pitchFamily="50" charset="-128"/>
              </a:rPr>
              <a:pPr algn="r" eaLnBrk="1" hangingPunct="1"/>
              <a:t>9</a:t>
            </a:fld>
            <a:endParaRPr lang="en-US" altLang="ja-JP" sz="1200" b="1" dirty="0">
              <a:latin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4737627" y="469828"/>
            <a:ext cx="3950763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323529" y="469828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/>
              <a:t>フリガナ、</a:t>
            </a:r>
            <a:r>
              <a:rPr lang="en-US" altLang="ja-JP" sz="1400" b="1" dirty="0"/>
              <a:t>TEL</a:t>
            </a:r>
            <a:r>
              <a:rPr lang="ja-JP" altLang="en-US" sz="1400" b="1" dirty="0"/>
              <a:t>について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12"/>
          <p:cNvSpPr txBox="1"/>
          <p:nvPr/>
        </p:nvSpPr>
        <p:spPr>
          <a:xfrm>
            <a:off x="372998" y="908720"/>
            <a:ext cx="831539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フリガナ、</a:t>
            </a:r>
            <a:r>
              <a:rPr lang="en-US" altLang="ja-JP" sz="1200" dirty="0"/>
              <a:t>TEL</a:t>
            </a:r>
            <a:r>
              <a:rPr lang="ja-JP" altLang="ja-JP" sz="1200" dirty="0"/>
              <a:t>は正確に</a:t>
            </a:r>
            <a:r>
              <a:rPr lang="ja-JP" altLang="en-US" sz="1200" dirty="0"/>
              <a:t>入力して</a:t>
            </a:r>
            <a:r>
              <a:rPr lang="ja-JP" altLang="en-US" sz="1200" dirty="0" smtClean="0"/>
              <a:t>ください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ja-JP" sz="1200" dirty="0"/>
              <a:t>カスタマーセンターでは、フリガナ、電話番号にて、顧客特定を行います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lang="ja-JP" altLang="ja-JP" sz="1200" dirty="0" smtClean="0"/>
              <a:t>正確</a:t>
            </a:r>
            <a:r>
              <a:rPr lang="ja-JP" altLang="ja-JP" sz="1200" dirty="0"/>
              <a:t>でない、</a:t>
            </a:r>
            <a:r>
              <a:rPr lang="ja-JP" altLang="en-US" sz="1200" dirty="0"/>
              <a:t>または</a:t>
            </a:r>
            <a:r>
              <a:rPr lang="ja-JP" altLang="ja-JP" sz="1200" dirty="0"/>
              <a:t>未入力の場合は、顧客特定に無駄な時間が要します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ja-JP" sz="1200" dirty="0"/>
              <a:t>依頼時に、</a:t>
            </a:r>
            <a:r>
              <a:rPr lang="en-US" altLang="ja-JP" sz="1200" dirty="0"/>
              <a:t>TEL</a:t>
            </a:r>
            <a:r>
              <a:rPr lang="ja-JP" altLang="ja-JP" sz="1200" dirty="0"/>
              <a:t>不明の</a:t>
            </a:r>
            <a:r>
              <a:rPr lang="ja-JP" altLang="ja-JP" sz="1200" dirty="0" smtClean="0"/>
              <a:t>場合、</a:t>
            </a:r>
            <a:r>
              <a:rPr lang="ja-JP" altLang="en-US" sz="1200" dirty="0" smtClean="0"/>
              <a:t>出来るだけ、判明後メール等にて支店へ連絡してください。</a:t>
            </a:r>
            <a:endParaRPr lang="ja-JP" altLang="ja-JP" sz="1200" dirty="0"/>
          </a:p>
        </p:txBody>
      </p:sp>
      <p:pic>
        <p:nvPicPr>
          <p:cNvPr id="3082" name="Picture 10" descr="C:\Users\iwai\AppData\Local\Microsoft\Windows\Temporary Internet Files\Content.IE5\XJCF9B8B\cc-library01000903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908720"/>
            <a:ext cx="1166448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角丸四角形 21"/>
          <p:cNvSpPr/>
          <p:nvPr/>
        </p:nvSpPr>
        <p:spPr bwMode="auto">
          <a:xfrm>
            <a:off x="323528" y="2047161"/>
            <a:ext cx="8424936" cy="301719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管轄支店について</a:t>
            </a:r>
          </a:p>
        </p:txBody>
      </p:sp>
      <p:sp>
        <p:nvSpPr>
          <p:cNvPr id="23" name="テキスト ボックス 12"/>
          <p:cNvSpPr txBox="1"/>
          <p:nvPr/>
        </p:nvSpPr>
        <p:spPr>
          <a:xfrm>
            <a:off x="361065" y="2413337"/>
            <a:ext cx="831539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新店の場合は、必ず</a:t>
            </a:r>
            <a:r>
              <a:rPr lang="en-US" altLang="ja-JP" sz="1200" dirty="0"/>
              <a:t>Dragon</a:t>
            </a:r>
            <a:r>
              <a:rPr lang="ja-JP" altLang="ja-JP" sz="1200" dirty="0"/>
              <a:t>の「ロケーション検索」や、</a:t>
            </a:r>
          </a:p>
          <a:p>
            <a:r>
              <a:rPr lang="ja-JP" altLang="ja-JP" sz="1200" dirty="0"/>
              <a:t>　</a:t>
            </a:r>
            <a:r>
              <a:rPr lang="en-US" altLang="ja-JP" sz="1200" dirty="0">
                <a:hlinkClick r:id="rId4" action="ppaction://hlinkfile"/>
              </a:rPr>
              <a:t>\\fs\部門共有\4850_</a:t>
            </a:r>
            <a:r>
              <a:rPr lang="ja-JP" altLang="ja-JP" sz="1200" dirty="0">
                <a:hlinkClick r:id="rId4" action="ppaction://hlinkfile"/>
              </a:rPr>
              <a:t>法人営業統括部</a:t>
            </a:r>
            <a:r>
              <a:rPr lang="en-US" altLang="ja-JP" sz="1200" dirty="0">
                <a:hlinkClick r:id="rId4" action="ppaction://hlinkfile"/>
              </a:rPr>
              <a:t>(</a:t>
            </a:r>
            <a:r>
              <a:rPr lang="ja-JP" altLang="ja-JP" sz="1200" dirty="0">
                <a:hlinkClick r:id="rId4" action="ppaction://hlinkfile"/>
              </a:rPr>
              <a:t>共有</a:t>
            </a:r>
            <a:r>
              <a:rPr lang="en-US" altLang="ja-JP" sz="1200" dirty="0">
                <a:hlinkClick r:id="rId4" action="ppaction://hlinkfile"/>
              </a:rPr>
              <a:t>)\003_</a:t>
            </a:r>
            <a:r>
              <a:rPr lang="ja-JP" altLang="ja-JP" sz="1200" dirty="0">
                <a:hlinkClick r:id="rId4" action="ppaction://hlinkfile"/>
              </a:rPr>
              <a:t>営業共通</a:t>
            </a:r>
            <a:r>
              <a:rPr lang="en-US" altLang="ja-JP" sz="1200" dirty="0">
                <a:hlinkClick r:id="rId4" action="ppaction://hlinkfile"/>
              </a:rPr>
              <a:t>_</a:t>
            </a:r>
            <a:r>
              <a:rPr lang="ja-JP" altLang="ja-JP" sz="1200" dirty="0">
                <a:hlinkClick r:id="rId4" action="ppaction://hlinkfile"/>
              </a:rPr>
              <a:t>申請</a:t>
            </a:r>
            <a:r>
              <a:rPr lang="ja-JP" altLang="ja-JP" sz="1200" dirty="0" smtClean="0">
                <a:hlinkClick r:id="rId4" action="ppaction://hlinkfile"/>
              </a:rPr>
              <a:t>・</a:t>
            </a:r>
            <a:r>
              <a:rPr lang="ja-JP" altLang="en-US" sz="1200" dirty="0">
                <a:hlinkClick r:id="rId4" action="ppaction://hlinkfile"/>
              </a:rPr>
              <a:t>　</a:t>
            </a:r>
            <a:r>
              <a:rPr lang="ja-JP" altLang="ja-JP" sz="1200" dirty="0">
                <a:hlinkClick r:id="rId4" action="ppaction://hlinkfile"/>
              </a:rPr>
              <a:t>ツール・成績管理他</a:t>
            </a:r>
            <a:r>
              <a:rPr lang="en-US" altLang="ja-JP" sz="1200" dirty="0">
                <a:hlinkClick r:id="rId4" action="ppaction://hlinkfile"/>
              </a:rPr>
              <a:t>\002_</a:t>
            </a:r>
            <a:r>
              <a:rPr lang="ja-JP" altLang="ja-JP" sz="1200" dirty="0">
                <a:hlinkClick r:id="rId4" action="ppaction://hlinkfile"/>
              </a:rPr>
              <a:t>支店関連資料</a:t>
            </a:r>
            <a:r>
              <a:rPr lang="en-US" altLang="ja-JP" sz="1200" dirty="0">
                <a:hlinkClick r:id="rId4" action="ppaction://hlinkfile"/>
              </a:rPr>
              <a:t>\001_</a:t>
            </a:r>
            <a:r>
              <a:rPr lang="ja-JP" altLang="ja-JP" sz="1200" dirty="0">
                <a:hlinkClick r:id="rId4" action="ppaction://hlinkfile"/>
              </a:rPr>
              <a:t>管轄支店</a:t>
            </a:r>
            <a:r>
              <a:rPr lang="ja-JP" altLang="ja-JP" sz="1200" dirty="0" smtClean="0">
                <a:hlinkClick r:id="rId4" action="ppaction://hlinkfile"/>
              </a:rPr>
              <a:t>検索</a:t>
            </a:r>
            <a:r>
              <a:rPr lang="ja-JP" altLang="en-US" sz="1200" dirty="0" smtClean="0"/>
              <a:t>　</a:t>
            </a:r>
            <a:r>
              <a:rPr lang="ja-JP" altLang="ja-JP" sz="1200" dirty="0"/>
              <a:t>　</a:t>
            </a:r>
            <a:r>
              <a:rPr lang="ja-JP" altLang="en-US" sz="1200" dirty="0" smtClean="0"/>
              <a:t>で郵便番号で</a:t>
            </a:r>
            <a:r>
              <a:rPr lang="ja-JP" altLang="ja-JP" sz="1200" dirty="0" smtClean="0"/>
              <a:t>確認して</a:t>
            </a:r>
            <a:r>
              <a:rPr lang="ja-JP" altLang="en-US" sz="1200" dirty="0" smtClean="0"/>
              <a:t>から</a:t>
            </a:r>
            <a:r>
              <a:rPr lang="ja-JP" altLang="ja-JP" sz="1200" dirty="0" smtClean="0"/>
              <a:t>依頼</a:t>
            </a:r>
            <a:r>
              <a:rPr lang="ja-JP" altLang="ja-JP" sz="1200" dirty="0"/>
              <a:t>して</a:t>
            </a:r>
            <a:r>
              <a:rPr lang="ja-JP" altLang="ja-JP" sz="1200" dirty="0" smtClean="0"/>
              <a:t>ください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ja-JP" sz="1200" dirty="0"/>
              <a:t>既存店の場合は、必ず</a:t>
            </a:r>
            <a:r>
              <a:rPr lang="en-US" altLang="ja-JP" sz="1200" dirty="0" smtClean="0"/>
              <a:t>UNIS</a:t>
            </a:r>
            <a:r>
              <a:rPr lang="ja-JP" altLang="en-US" sz="1200" dirty="0" smtClean="0"/>
              <a:t>で</a:t>
            </a:r>
            <a:r>
              <a:rPr lang="ja-JP" altLang="ja-JP" sz="1200" dirty="0" smtClean="0"/>
              <a:t>確認</a:t>
            </a:r>
            <a:r>
              <a:rPr lang="ja-JP" altLang="ja-JP" sz="1200" dirty="0"/>
              <a:t>を</a:t>
            </a:r>
            <a:r>
              <a:rPr lang="ja-JP" altLang="ja-JP" sz="1200" dirty="0" smtClean="0"/>
              <a:t>して</a:t>
            </a:r>
            <a:r>
              <a:rPr lang="ja-JP" altLang="en-US" sz="1200" dirty="0" smtClean="0"/>
              <a:t>から</a:t>
            </a:r>
            <a:r>
              <a:rPr lang="ja-JP" altLang="ja-JP" sz="1200" dirty="0" smtClean="0"/>
              <a:t>依頼</a:t>
            </a:r>
            <a:r>
              <a:rPr lang="ja-JP" altLang="ja-JP" sz="1200" dirty="0"/>
              <a:t>してください。</a:t>
            </a:r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11349"/>
            <a:ext cx="4026514" cy="2479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 bwMode="auto">
          <a:xfrm>
            <a:off x="1115616" y="4845580"/>
            <a:ext cx="1224136" cy="560347"/>
          </a:xfrm>
          <a:prstGeom prst="ellipse">
            <a:avLst/>
          </a:prstGeom>
          <a:noFill/>
          <a:ln w="34925"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497" y="3597273"/>
            <a:ext cx="4207197" cy="257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 flipV="1">
            <a:off x="2339752" y="3933056"/>
            <a:ext cx="2182745" cy="119269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 bwMode="auto">
          <a:xfrm>
            <a:off x="4355976" y="3627680"/>
            <a:ext cx="2160887" cy="430073"/>
          </a:xfrm>
          <a:prstGeom prst="ellipse">
            <a:avLst/>
          </a:prstGeom>
          <a:noFill/>
          <a:ln w="34925"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6104139" y="5335783"/>
            <a:ext cx="784351" cy="250076"/>
          </a:xfrm>
          <a:prstGeom prst="ellipse">
            <a:avLst/>
          </a:prstGeom>
          <a:noFill/>
          <a:ln w="34925"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 bwMode="auto">
          <a:xfrm>
            <a:off x="5034265" y="6058822"/>
            <a:ext cx="1698758" cy="242460"/>
          </a:xfrm>
          <a:prstGeom prst="wedgeRoundRectCallout">
            <a:avLst>
              <a:gd name="adj1" fmla="val 30642"/>
              <a:gd name="adj2" fmla="val -237043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③ここはコピーできます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7891528" y="3918916"/>
            <a:ext cx="784351" cy="277673"/>
          </a:xfrm>
          <a:prstGeom prst="ellipse">
            <a:avLst/>
          </a:prstGeom>
          <a:noFill/>
          <a:ln w="34925"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 bwMode="auto">
          <a:xfrm>
            <a:off x="7308304" y="3402564"/>
            <a:ext cx="1698758" cy="242460"/>
          </a:xfrm>
          <a:prstGeom prst="wedgeRoundRectCallout">
            <a:avLst>
              <a:gd name="adj1" fmla="val -4437"/>
              <a:gd name="adj2" fmla="val 148567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①ここはコピーできませんが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 bwMode="auto">
          <a:xfrm>
            <a:off x="1581615" y="5785657"/>
            <a:ext cx="576064" cy="242460"/>
          </a:xfrm>
          <a:prstGeom prst="wedgeRoundRectCallout">
            <a:avLst>
              <a:gd name="adj1" fmla="val 1007"/>
              <a:gd name="adj2" fmla="val -207380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押す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 bwMode="auto">
          <a:xfrm>
            <a:off x="4788024" y="3278103"/>
            <a:ext cx="1368152" cy="222905"/>
          </a:xfrm>
          <a:prstGeom prst="wedgeRoundRectCallout">
            <a:avLst>
              <a:gd name="adj1" fmla="val -34952"/>
              <a:gd name="adj2" fmla="val 185589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郵便番号を入れて検索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8" name="角丸四角形吹き出し 37"/>
          <p:cNvSpPr/>
          <p:nvPr/>
        </p:nvSpPr>
        <p:spPr bwMode="auto">
          <a:xfrm>
            <a:off x="4817458" y="4509120"/>
            <a:ext cx="1698758" cy="242460"/>
          </a:xfrm>
          <a:prstGeom prst="wedgeRoundRectCallout">
            <a:avLst>
              <a:gd name="adj1" fmla="val 28223"/>
              <a:gd name="adj2" fmla="val -190431"/>
              <a:gd name="adj3" fmla="val 16667"/>
            </a:avLst>
          </a:prstGeom>
          <a:solidFill>
            <a:srgbClr val="FFFF00"/>
          </a:solidFill>
          <a:ln w="6350"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900" dirty="0" smtClean="0">
                <a:solidFill>
                  <a:schemeClr val="tx1"/>
                </a:solidFill>
              </a:rPr>
              <a:t>②ここをクリックすると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04488"/>
      </p:ext>
    </p:extLst>
  </p:cSld>
  <p:clrMapOvr>
    <a:masterClrMapping/>
  </p:clrMapOvr>
</p:sld>
</file>

<file path=ppt/theme/theme1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6350">
          <a:solidFill>
            <a:schemeClr val="accent6">
              <a:lumMod val="40000"/>
              <a:lumOff val="60000"/>
            </a:schemeClr>
          </a:solidFill>
          <a:headEnd type="none" w="med" len="med"/>
          <a:tailEnd type="none" w="med" len="med"/>
        </a:ln>
        <a:ex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kumimoji="1" sz="900" dirty="0">
            <a:solidFill>
              <a:schemeClr val="tx1"/>
            </a:solidFill>
          </a:defRPr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</TotalTime>
  <Words>1737</Words>
  <Application>Microsoft Office PowerPoint</Application>
  <PresentationFormat>画面に合わせる (4:3)</PresentationFormat>
  <Paragraphs>450</Paragraphs>
  <Slides>14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Meiryo UI</vt:lpstr>
      <vt:lpstr>ＭＳ Ｐゴシック</vt:lpstr>
      <vt:lpstr>メイリオ</vt:lpstr>
      <vt:lpstr>Arial</vt:lpstr>
      <vt:lpstr>Calibri</vt:lpstr>
      <vt:lpstr>3_標準デザイン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usen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岩井　利文</dc:creator>
  <cp:lastModifiedBy>大谷　美哉</cp:lastModifiedBy>
  <cp:revision>65</cp:revision>
  <cp:lastPrinted>2018-07-06T06:13:50Z</cp:lastPrinted>
  <dcterms:created xsi:type="dcterms:W3CDTF">2016-03-08T02:03:24Z</dcterms:created>
  <dcterms:modified xsi:type="dcterms:W3CDTF">2019-06-04T03:22:58Z</dcterms:modified>
</cp:coreProperties>
</file>