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7" r:id="rId4"/>
    <p:sldId id="271" r:id="rId5"/>
    <p:sldId id="258" r:id="rId6"/>
    <p:sldId id="259" r:id="rId7"/>
    <p:sldId id="261" r:id="rId8"/>
    <p:sldId id="260" r:id="rId9"/>
    <p:sldId id="262" r:id="rId10"/>
    <p:sldId id="263" r:id="rId11"/>
    <p:sldId id="264" r:id="rId12"/>
    <p:sldId id="265" r:id="rId13"/>
    <p:sldId id="272" r:id="rId14"/>
    <p:sldId id="273" r:id="rId15"/>
  </p:sldIdLst>
  <p:sldSz cx="9144000" cy="6858000" type="screen4x3"/>
  <p:notesSz cx="9866313" cy="14295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CF817"/>
    <a:srgbClr val="FFC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7" autoAdjust="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715348"/>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7733" y="1"/>
            <a:ext cx="4276254" cy="715348"/>
          </a:xfrm>
          <a:prstGeom prst="rect">
            <a:avLst/>
          </a:prstGeom>
        </p:spPr>
        <p:txBody>
          <a:bodyPr vert="horz" lIns="133073" tIns="66536" rIns="133073" bIns="66536" rtlCol="0"/>
          <a:lstStyle>
            <a:lvl1pPr algn="r">
              <a:defRPr sz="1700"/>
            </a:lvl1pPr>
          </a:lstStyle>
          <a:p>
            <a:fld id="{BF109532-2A41-4622-A27E-0409ADF2FF13}" type="datetimeFigureOut">
              <a:rPr kumimoji="1" lang="ja-JP" altLang="en-US" smtClean="0"/>
              <a:t>2019/4/24</a:t>
            </a:fld>
            <a:endParaRPr kumimoji="1" lang="ja-JP" altLang="en-US"/>
          </a:p>
        </p:txBody>
      </p:sp>
      <p:sp>
        <p:nvSpPr>
          <p:cNvPr id="4" name="スライド イメージ プレースホルダー 3"/>
          <p:cNvSpPr>
            <a:spLocks noGrp="1" noRot="1" noChangeAspect="1"/>
          </p:cNvSpPr>
          <p:nvPr>
            <p:ph type="sldImg" idx="2"/>
          </p:nvPr>
        </p:nvSpPr>
        <p:spPr>
          <a:xfrm>
            <a:off x="1357313" y="1071563"/>
            <a:ext cx="7151687" cy="5362575"/>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985934" y="6790045"/>
            <a:ext cx="7894446" cy="6433523"/>
          </a:xfrm>
          <a:prstGeom prst="rect">
            <a:avLst/>
          </a:prstGeom>
        </p:spPr>
        <p:txBody>
          <a:bodyPr vert="horz" lIns="133073" tIns="66536" rIns="133073" bIns="6653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13577791"/>
            <a:ext cx="4276255" cy="715346"/>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7733" y="13577791"/>
            <a:ext cx="4276254" cy="715346"/>
          </a:xfrm>
          <a:prstGeom prst="rect">
            <a:avLst/>
          </a:prstGeom>
        </p:spPr>
        <p:txBody>
          <a:bodyPr vert="horz" lIns="133073" tIns="66536" rIns="133073" bIns="66536" rtlCol="0" anchor="b"/>
          <a:lstStyle>
            <a:lvl1pPr algn="r">
              <a:defRPr sz="1700"/>
            </a:lvl1pPr>
          </a:lstStyle>
          <a:p>
            <a:fld id="{2656E01E-F117-4B2E-9A9D-33F61873516C}" type="slidenum">
              <a:rPr kumimoji="1" lang="ja-JP" altLang="en-US" smtClean="0"/>
              <a:t>‹#›</a:t>
            </a:fld>
            <a:endParaRPr kumimoji="1" lang="ja-JP" altLang="en-US"/>
          </a:p>
        </p:txBody>
      </p:sp>
    </p:spTree>
    <p:extLst>
      <p:ext uri="{BB962C8B-B14F-4D97-AF65-F5344CB8AC3E}">
        <p14:creationId xmlns:p14="http://schemas.microsoft.com/office/powerpoint/2010/main" val="4038423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l" eaLnBrk="0" hangingPunct="0">
              <a:spcBef>
                <a:spcPct val="30000"/>
              </a:spcBef>
              <a:defRPr kumimoji="1" sz="1700">
                <a:solidFill>
                  <a:schemeClr val="tx1"/>
                </a:solidFill>
                <a:latin typeface="Arial" charset="0"/>
                <a:ea typeface="ＭＳ Ｐ明朝" pitchFamily="18" charset="-128"/>
              </a:defRPr>
            </a:lvl1pPr>
            <a:lvl2pPr marL="1081215" indent="-415852" algn="l" eaLnBrk="0" hangingPunct="0">
              <a:spcBef>
                <a:spcPct val="30000"/>
              </a:spcBef>
              <a:defRPr kumimoji="1" sz="1700">
                <a:solidFill>
                  <a:schemeClr val="tx1"/>
                </a:solidFill>
                <a:latin typeface="Arial" charset="0"/>
                <a:ea typeface="ＭＳ Ｐ明朝" pitchFamily="18" charset="-128"/>
              </a:defRPr>
            </a:lvl2pPr>
            <a:lvl3pPr marL="1663408" indent="-332682" algn="l" eaLnBrk="0" hangingPunct="0">
              <a:spcBef>
                <a:spcPct val="30000"/>
              </a:spcBef>
              <a:defRPr kumimoji="1" sz="1700">
                <a:solidFill>
                  <a:schemeClr val="tx1"/>
                </a:solidFill>
                <a:latin typeface="Arial" charset="0"/>
                <a:ea typeface="ＭＳ Ｐ明朝" pitchFamily="18" charset="-128"/>
              </a:defRPr>
            </a:lvl3pPr>
            <a:lvl4pPr marL="2328771" indent="-332682" algn="l" eaLnBrk="0" hangingPunct="0">
              <a:spcBef>
                <a:spcPct val="30000"/>
              </a:spcBef>
              <a:defRPr kumimoji="1" sz="1700">
                <a:solidFill>
                  <a:schemeClr val="tx1"/>
                </a:solidFill>
                <a:latin typeface="Arial" charset="0"/>
                <a:ea typeface="ＭＳ Ｐ明朝" pitchFamily="18" charset="-128"/>
              </a:defRPr>
            </a:lvl4pPr>
            <a:lvl5pPr marL="2994134" indent="-332682" algn="l" eaLnBrk="0" hangingPunct="0">
              <a:spcBef>
                <a:spcPct val="30000"/>
              </a:spcBef>
              <a:defRPr kumimoji="1" sz="1700">
                <a:solidFill>
                  <a:schemeClr val="tx1"/>
                </a:solidFill>
                <a:latin typeface="Arial" charset="0"/>
                <a:ea typeface="ＭＳ Ｐ明朝" pitchFamily="18" charset="-128"/>
              </a:defRPr>
            </a:lvl5pPr>
            <a:lvl6pPr marL="3659497" indent="-332682"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24861" indent="-332682"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90224" indent="-332682"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55587" indent="-332682"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algn="r" eaLnBrk="1" hangingPunct="1">
              <a:spcBef>
                <a:spcPct val="0"/>
              </a:spcBef>
            </a:pPr>
            <a:fld id="{E4A434CD-0BEB-40A6-9FCC-7FA55A1A6D19}" type="slidenum">
              <a:rPr lang="en-US" altLang="ja-JP" smtClean="0">
                <a:ea typeface="Meiryo UI" pitchFamily="50" charset="-128"/>
                <a:cs typeface="Meiryo UI" pitchFamily="50" charset="-128"/>
              </a:rPr>
              <a:pPr algn="r" eaLnBrk="1" hangingPunct="1">
                <a:spcBef>
                  <a:spcPct val="0"/>
                </a:spcBef>
              </a:pPr>
              <a:t>4</a:t>
            </a:fld>
            <a:endParaRPr lang="en-US" altLang="ja-JP" smtClean="0">
              <a:ea typeface="Meiryo UI" pitchFamily="50" charset="-128"/>
              <a:cs typeface="Meiryo UI" pitchFamily="50" charset="-128"/>
            </a:endParaRPr>
          </a:p>
        </p:txBody>
      </p:sp>
      <p:sp>
        <p:nvSpPr>
          <p:cNvPr id="8195" name="Rectangle 2"/>
          <p:cNvSpPr>
            <a:spLocks noGrp="1" noRot="1" noChangeAspect="1" noChangeArrowheads="1" noTextEdit="1"/>
          </p:cNvSpPr>
          <p:nvPr>
            <p:ph type="sldImg"/>
          </p:nvPr>
        </p:nvSpPr>
        <p:spPr>
          <a:xfrm>
            <a:off x="1360488" y="1071563"/>
            <a:ext cx="7150100" cy="5362575"/>
          </a:xfrm>
          <a:ln/>
        </p:spPr>
      </p:sp>
      <p:sp>
        <p:nvSpPr>
          <p:cNvPr id="8196"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56E01E-F117-4B2E-9A9D-33F61873516C}" type="slidenum">
              <a:rPr kumimoji="1" lang="ja-JP" altLang="en-US" smtClean="0"/>
              <a:t>5</a:t>
            </a:fld>
            <a:endParaRPr kumimoji="1" lang="ja-JP" altLang="en-US"/>
          </a:p>
        </p:txBody>
      </p:sp>
    </p:spTree>
    <p:extLst>
      <p:ext uri="{BB962C8B-B14F-4D97-AF65-F5344CB8AC3E}">
        <p14:creationId xmlns:p14="http://schemas.microsoft.com/office/powerpoint/2010/main" val="14482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D0567F0F-EEA4-4A67-9789-489055BD3BDE}" type="slidenum">
              <a:rPr kumimoji="1" lang="ja-JP" altLang="en-US" smtClean="0"/>
              <a:t>‹#›</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10" name="Slide Number Placeholder 9"/>
          <p:cNvSpPr>
            <a:spLocks noGrp="1"/>
          </p:cNvSpPr>
          <p:nvPr>
            <p:ph type="sldNum" sz="quarter" idx="11"/>
          </p:nvPr>
        </p:nvSpPr>
        <p:spPr/>
        <p:txBody>
          <a:bodyPr/>
          <a:lstStyle/>
          <a:p>
            <a:fld id="{D0567F0F-EEA4-4A67-9789-489055BD3BDE}" type="slidenum">
              <a:rPr kumimoji="1" lang="ja-JP" altLang="en-US" smtClean="0"/>
              <a:t>‹#›</a:t>
            </a:fld>
            <a:endParaRPr kumimoji="1" lang="ja-JP" altLang="en-US"/>
          </a:p>
        </p:txBody>
      </p:sp>
      <p:sp>
        <p:nvSpPr>
          <p:cNvPr id="12" name="Footer Placeholder 11"/>
          <p:cNvSpPr>
            <a:spLocks noGrp="1"/>
          </p:cNvSpPr>
          <p:nvPr>
            <p:ph type="ftr" sz="quarter" idx="12"/>
          </p:nvPr>
        </p:nvSpPr>
        <p:spPr/>
        <p:txBody>
          <a:bodyPr/>
          <a:lstStyle/>
          <a:p>
            <a:endParaRPr kumimoji="1" lang="ja-JP" altLang="en-US"/>
          </a:p>
        </p:txBody>
      </p:sp>
      <p:sp>
        <p:nvSpPr>
          <p:cNvPr id="8"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19" name="Date Placeholder 18"/>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20" name="Slide Number Placeholder 19"/>
          <p:cNvSpPr>
            <a:spLocks noGrp="1"/>
          </p:cNvSpPr>
          <p:nvPr>
            <p:ph type="sldNum" sz="quarter" idx="11"/>
          </p:nvPr>
        </p:nvSpPr>
        <p:spPr/>
        <p:txBody>
          <a:bodyPr/>
          <a:lstStyle/>
          <a:p>
            <a:fld id="{D0567F0F-EEA4-4A67-9789-489055BD3BDE}"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a:lstStyle/>
          <a:p>
            <a:endParaRPr kumimoji="1" lang="ja-JP" altLang="en-US"/>
          </a:p>
        </p:txBody>
      </p:sp>
      <p:sp>
        <p:nvSpPr>
          <p:cNvPr id="7"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
        <p:nvSpPr>
          <p:cNvPr id="9" name="Content Placeholder 8"/>
          <p:cNvSpPr>
            <a:spLocks noGrp="1"/>
          </p:cNvSpPr>
          <p:nvPr>
            <p:ph sz="quarter" idx="13"/>
          </p:nvPr>
        </p:nvSpPr>
        <p:spPr>
          <a:xfrm>
            <a:off x="1216152" y="841248"/>
            <a:ext cx="3730752"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
        <p:nvSpPr>
          <p:cNvPr id="11" name="Content Placeholder 10"/>
          <p:cNvSpPr>
            <a:spLocks noGrp="1"/>
          </p:cNvSpPr>
          <p:nvPr>
            <p:ph sz="quarter" idx="13"/>
          </p:nvPr>
        </p:nvSpPr>
        <p:spPr>
          <a:xfrm>
            <a:off x="1216152" y="1380744"/>
            <a:ext cx="3730752"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
        <p:nvSpPr>
          <p:cNvPr id="6"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6" name="Slide Number Placeholder 5"/>
          <p:cNvSpPr>
            <a:spLocks noGrp="1"/>
          </p:cNvSpPr>
          <p:nvPr>
            <p:ph type="sldNum" sz="quarter" idx="11"/>
          </p:nvPr>
        </p:nvSpPr>
        <p:spPr/>
        <p:txBody>
          <a:bodyPr/>
          <a:lstStyle/>
          <a:p>
            <a:fld id="{D0567F0F-EEA4-4A67-9789-489055BD3BDE}" type="slidenum">
              <a:rPr kumimoji="1" lang="ja-JP" altLang="en-US" smtClean="0"/>
              <a:t>‹#›</a:t>
            </a:fld>
            <a:endParaRPr kumimoji="1" lang="ja-JP" altLang="en-US"/>
          </a:p>
        </p:txBody>
      </p:sp>
      <p:sp>
        <p:nvSpPr>
          <p:cNvPr id="7" name="Footer Placeholder 6"/>
          <p:cNvSpPr>
            <a:spLocks noGrp="1"/>
          </p:cNvSpPr>
          <p:nvPr>
            <p:ph type="ftr" sz="quarter" idx="12"/>
          </p:nvPr>
        </p:nvSpPr>
        <p:spPr/>
        <p:txBody>
          <a:bodyPr/>
          <a:lstStyle/>
          <a:p>
            <a:endParaRPr kumimoji="1" lang="ja-JP" altLang="en-US"/>
          </a:p>
        </p:txBody>
      </p:sp>
      <p:sp>
        <p:nvSpPr>
          <p:cNvPr id="8"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Content Placeholder 13"/>
          <p:cNvSpPr>
            <a:spLocks noGrp="1"/>
          </p:cNvSpPr>
          <p:nvPr>
            <p:ph sz="quarter" idx="13"/>
          </p:nvPr>
        </p:nvSpPr>
        <p:spPr>
          <a:xfrm>
            <a:off x="914400" y="381000"/>
            <a:ext cx="4800600" cy="5943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9" name="Date Placeholder 8"/>
          <p:cNvSpPr>
            <a:spLocks noGrp="1"/>
          </p:cNvSpPr>
          <p:nvPr>
            <p:ph type="dt" sz="half" idx="14"/>
          </p:nvPr>
        </p:nvSpPr>
        <p:spPr/>
        <p:txBody>
          <a:bodyPr/>
          <a:lstStyle/>
          <a:p>
            <a:fld id="{A48F6667-1768-4CEA-961A-3F54EC1104B3}" type="datetimeFigureOut">
              <a:rPr kumimoji="1" lang="ja-JP" altLang="en-US" smtClean="0"/>
              <a:t>2019/4/24</a:t>
            </a:fld>
            <a:endParaRPr kumimoji="1" lang="ja-JP" altLang="en-US"/>
          </a:p>
        </p:txBody>
      </p:sp>
      <p:sp>
        <p:nvSpPr>
          <p:cNvPr id="10" name="Slide Number Placeholder 9"/>
          <p:cNvSpPr>
            <a:spLocks noGrp="1"/>
          </p:cNvSpPr>
          <p:nvPr>
            <p:ph type="sldNum" sz="quarter" idx="15"/>
          </p:nvPr>
        </p:nvSpPr>
        <p:spPr/>
        <p:txBody>
          <a:bodyPr/>
          <a:lstStyle/>
          <a:p>
            <a:fld id="{D0567F0F-EEA4-4A67-9789-489055BD3BDE}" type="slidenum">
              <a:rPr kumimoji="1" lang="ja-JP" altLang="en-US" smtClean="0"/>
              <a:t>‹#›</a:t>
            </a:fld>
            <a:endParaRPr kumimoji="1" lang="ja-JP" altLang="en-US"/>
          </a:p>
        </p:txBody>
      </p:sp>
      <p:sp>
        <p:nvSpPr>
          <p:cNvPr id="13" name="Footer Placeholder 12"/>
          <p:cNvSpPr>
            <a:spLocks noGrp="1"/>
          </p:cNvSpPr>
          <p:nvPr>
            <p:ph type="ftr" sz="quarter" idx="16"/>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48F6667-1768-4CEA-961A-3F54EC1104B3}" type="datetimeFigureOut">
              <a:rPr kumimoji="1" lang="ja-JP" altLang="en-US" smtClean="0"/>
              <a:t>2019/4/24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567F0F-EEA4-4A67-9789-489055BD3BDE}"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kumimoji="1" lang="ja-JP" alt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D0567F0F-EEA4-4A67-9789-489055BD3BDE}" type="slidenum">
              <a:rPr kumimoji="1" lang="ja-JP" altLang="en-US" smtClean="0"/>
              <a:t>‹#›</a:t>
            </a:fld>
            <a:endParaRPr kumimoji="1" lang="ja-JP" alt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A48F6667-1768-4CEA-961A-3F54EC1104B3}" type="datetimeFigureOut">
              <a:rPr kumimoji="1" lang="ja-JP" altLang="en-US" smtClean="0"/>
              <a:t>2019/4/24</a:t>
            </a:fld>
            <a:endParaRPr kumimoji="1" lang="ja-JP" altLang="en-US"/>
          </a:p>
        </p:txBody>
      </p:sp>
      <p:sp>
        <p:nvSpPr>
          <p:cNvPr id="9" name="Rectangle 10"/>
          <p:cNvSpPr/>
          <p:nvPr userDrawn="1"/>
        </p:nvSpPr>
        <p:spPr>
          <a:xfrm>
            <a:off x="1" y="0"/>
            <a:ext cx="228600" cy="6858000"/>
          </a:xfrm>
          <a:prstGeom prst="rect">
            <a:avLst/>
          </a:prstGeom>
          <a:gradFill flip="none" rotWithShape="1">
            <a:gsLst>
              <a:gs pos="0">
                <a:schemeClr val="accent1">
                  <a:lumMod val="60000"/>
                  <a:lumOff val="40000"/>
                </a:schemeClr>
              </a:gs>
              <a:gs pos="50000">
                <a:schemeClr val="accent1"/>
              </a:gs>
              <a:gs pos="100000">
                <a:schemeClr val="accent6">
                  <a:lumMod val="71000"/>
                  <a:lumOff val="29000"/>
                </a:schemeClr>
              </a:gs>
            </a:gsLst>
            <a:lin ang="18900000" scaled="1"/>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xit" presetSubtype="0" fill="hold" grpId="0" nodeType="withEffect">
                                  <p:stCondLst>
                                    <p:cond delay="500"/>
                                  </p:stCondLst>
                                  <p:childTnLst>
                                    <p:animEffect transition="out" filter="fade">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childTnLst>
                          </p:cTn>
                        </p:par>
                        <p:par>
                          <p:cTn id="15" fill="hold">
                            <p:stCondLst>
                              <p:cond delay="5000"/>
                            </p:stCondLst>
                            <p:childTnLst>
                              <p:par>
                                <p:cTn id="16" presetID="10" presetClass="entr" presetSubtype="0" fill="hold" grpId="1"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Lst>
  </p:timing>
  <p:txStyles>
    <p:titleStyle>
      <a:lvl1pPr algn="l" defTabSz="914400" rtl="0" eaLnBrk="1" latinLnBrk="0" hangingPunct="1">
        <a:spcBef>
          <a:spcPct val="0"/>
        </a:spcBef>
        <a:buNone/>
        <a:defRPr kumimoji="1"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jp/url?sa=i&amp;rct=j&amp;q=&amp;esrc=s&amp;frm=1&amp;source=images&amp;cd=&amp;cad=rja&amp;uact=8&amp;docid=tkMbd5ZD5LnezM&amp;tbnid=s9XVy_M003NHWM:&amp;ved=0CAUQjRw&amp;url=http://travel.jorudan.co.jp/corporation/&amp;ei=gOUzU9GyLIXSkwWAooGwBw&amp;psig=AFQjCNELJrffc64ZEuODsp1f4aR02FZoCQ&amp;ust=1395996402250629"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jp/url?sa=i&amp;rct=j&amp;q=&amp;esrc=s&amp;frm=1&amp;source=images&amp;cd=&amp;cad=rja&amp;uact=8&amp;docid=QuEufxKj40ucdM&amp;tbnid=wkBFKOwUJWBPHM:&amp;ved=0CAUQjRw&amp;url=http://illust-cafe.net/object/ma_218.html&amp;ei=AfQzU8efHMfEkgW88IDACQ&amp;bvm=bv.63808443,d.dGI&amp;psig=AFQjCNHLQXpReTO73MX-k2tNhDgDD7v0GA&amp;ust=1396000121158781"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jp/url?sa=i&amp;rct=j&amp;q=&amp;esrc=s&amp;frm=1&amp;source=images&amp;cd=&amp;cad=rja&amp;uact=8&amp;docid=QuEufxKj40ucdM&amp;tbnid=wkBFKOwUJWBPHM:&amp;ved=0CAUQjRw&amp;url=http://illust-cafe.net/object/ma_218.html&amp;ei=AfQzU8efHMfEkgW88IDACQ&amp;bvm=bv.63808443,d.dGI&amp;psig=AFQjCNHLQXpReTO73MX-k2tNhDgDD7v0GA&amp;ust=1396000121158781"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hyperlink" Target="http://www.google.co.jp/url?sa=t&amp;rct=j&amp;q=&amp;esrc=s&amp;frm=1&amp;source=images&amp;cd=&amp;cad=rja&amp;uact=8&amp;ved=0CAQQjRw&amp;url=http://e-poket.com/illust/ma_032.htm&amp;ei=8lQxU5emNYf-lAW7hICgAg&amp;usg=AFQjCNGMtIZe3w9baNjnC0ACKw0A2hJEVg&amp;bvm=bv.63587204,d.dGI"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uact=8&amp;docid=QuEufxKj40ucdM&amp;tbnid=wkBFKOwUJWBPHM:&amp;ved=0CAUQjRw&amp;url=http://illust-cafe.net/object/ma_218.html&amp;ei=AfQzU8efHMfEkgW88IDACQ&amp;bvm=bv.63808443,d.dGI&amp;psig=AFQjCNHLQXpReTO73MX-k2tNhDgDD7v0GA&amp;ust=1396000121158781"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uact=8&amp;docid=QuEufxKj40ucdM&amp;tbnid=wkBFKOwUJWBPHM:&amp;ved=0CAUQjRw&amp;url=http://illust-cafe.net/object/ma_218.html&amp;ei=AfQzU8efHMfEkgW88IDACQ&amp;bvm=bv.63808443,d.dGI&amp;psig=AFQjCNHLQXpReTO73MX-k2tNhDgDD7v0GA&amp;ust=1396000121158781"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3290" y="2492896"/>
            <a:ext cx="6391493" cy="1446550"/>
          </a:xfrm>
          <a:prstGeom prst="rect">
            <a:avLst/>
          </a:prstGeom>
          <a:noFill/>
        </p:spPr>
        <p:txBody>
          <a:bodyPr wrap="none" lIns="91440" tIns="45720" rIns="91440" bIns="45720">
            <a:spAutoFit/>
          </a:bodyPr>
          <a:lstStyle/>
          <a:p>
            <a:pPr algn="ctr"/>
            <a:r>
              <a:rPr lang="ja-JP" alt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放送サービス各種手配・</a:t>
            </a:r>
            <a:endParaRPr lang="en-US" altLang="ja-JP"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依頼</a:t>
            </a: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について</a:t>
            </a:r>
            <a:endParaRPr lang="ja-JP" alt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4989627" y="5877272"/>
            <a:ext cx="3493264" cy="369332"/>
          </a:xfrm>
          <a:prstGeom prst="rect">
            <a:avLst/>
          </a:prstGeom>
          <a:noFill/>
        </p:spPr>
        <p:txBody>
          <a:bodyPr wrap="none" lIns="91440" tIns="45720" rIns="91440" bIns="45720">
            <a:spAutoFit/>
          </a:bodyPr>
          <a:lstStyle/>
          <a:p>
            <a:pPr algn="ctr"/>
            <a:r>
              <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事務</a:t>
            </a:r>
            <a:r>
              <a:rPr lang="ja-JP"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センタ</a:t>
            </a:r>
            <a:r>
              <a:rPr lang="ja-JP"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法人サポート課</a:t>
            </a:r>
            <a:endParaRPr lang="ja-JP"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20038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1360" y="260648"/>
            <a:ext cx="2723823" cy="369332"/>
          </a:xfrm>
          <a:prstGeom prst="rect">
            <a:avLst/>
          </a:prstGeom>
          <a:no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、契約情報を確認する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27584" y="764704"/>
            <a:ext cx="7920880" cy="3539430"/>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契約するサービス内容や金額・請求先などを</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契約者情報は、</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ＵＳＥＮ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をご契約いただく方（法人）</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情報として</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登録依頼</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書</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に記載</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重要な</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です。</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法人名や店舗名、お申込みいただいたサービスや購入いただく</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機器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なども、間違いが無いように品目や金額を確認します。またどのように請求するか（振込</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自振</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）、請求書の送付先などの情報も必要です。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この情報に</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間違い</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が発生すると誤</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請求</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入金</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遅延など</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に繋がる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可能性がある</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ため、慎重</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（売掛金を回収できないことを「未収」と呼びます）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請求</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（イニシャル</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ランニング）の締め支払いはキャッシュフローの観点</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も</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出来る</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だけ早めに回収できるよう交渉する</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の社内規定より下回る条件をお客様へ提示する場合は、「稟議書」を申請し、社内承認を得る必要があります。</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http://travel.jorudan.co.jp/corporation/img_hand.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6000" contrast="55000"/>
                    </a14:imgEffect>
                  </a14:imgLayer>
                </a14:imgProps>
              </a:ext>
              <a:ext uri="{28A0092B-C50C-407E-A947-70E740481C1C}">
                <a14:useLocalDpi xmlns:a14="http://schemas.microsoft.com/office/drawing/2010/main" val="0"/>
              </a:ext>
            </a:extLst>
          </a:blip>
          <a:srcRect/>
          <a:stretch>
            <a:fillRect/>
          </a:stretch>
        </p:blipFill>
        <p:spPr bwMode="auto">
          <a:xfrm>
            <a:off x="4871560" y="4420597"/>
            <a:ext cx="3471944" cy="215260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043608" y="4217025"/>
            <a:ext cx="3540604" cy="230831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契約情報のポイント</a:t>
            </a:r>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契約者情報（住所</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法人名</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担当者）</a:t>
            </a:r>
          </a:p>
          <a:p>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契約条件（イニシャル</a:t>
            </a:r>
            <a:r>
              <a:rPr lang="en-US"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ランニング）</a:t>
            </a:r>
          </a:p>
          <a:p>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請求</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締め日・支払い情報</a:t>
            </a:r>
          </a:p>
          <a:p>
            <a:endParaRPr lang="en-US"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社内コンセンサスの有無</a:t>
            </a:r>
            <a:endParaRPr lang="en-US"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規定外条件の場合、</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稟議承認</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が必要</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・請求</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書発送</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部署等との</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調整</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ＵＮＩＳ</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情報（契約者情報等）</a:t>
            </a:r>
          </a:p>
          <a:p>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2" descr="https://encrypted-tbn1.gstatic.com/images?q=tbn:ANd9GcTg8LEKB31PUeMtgJ8ELt-rX-kkhpK4yQYGqklfzYbBrmAWAi6m">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5840" y="4378672"/>
            <a:ext cx="562496" cy="5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1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1360" y="260648"/>
            <a:ext cx="3416320"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、器材・工事内容を確認する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27584" y="680120"/>
            <a:ext cx="7920880" cy="4185761"/>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器材</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、工事内容はお客</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様</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にマッチした放送設備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提案</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、ニーズに合った器材やシステムを提案し、事前に</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見積り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提示</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（内装業者が、音響機器を設置する場合あり）</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器材</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、スピーカーやアンプ、店内</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マイク</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などであり、</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放送システム</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一式をしっかりと提案し</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同時に</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見積り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でお客様にご負担いただくコストも提示する。必要な機材と金額についてお客様と</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合意</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てから</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器材</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発注や工事依頼を行う必要がある</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工事</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内容については</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器材設置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多い物件（目安：</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スピーカー</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であれば、</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個以上と、同軸配線を</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err="1">
                <a:latin typeface="メイリオ" panose="020B0604030504040204" pitchFamily="50" charset="-128"/>
                <a:ea typeface="メイリオ" panose="020B0604030504040204" pitchFamily="50" charset="-128"/>
                <a:cs typeface="メイリオ" panose="020B0604030504040204" pitchFamily="50" charset="-128"/>
              </a:rPr>
              <a:t>ｍ</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以上使うような工事の場合）は、出来るだけ工事費をいただくような交渉も行う。またＣＳアンテナ設置の際に特殊な取付金具を使う場合や、天井が高くクレーンなど必要な場合も事前に見積りに盛り込む。</a:t>
            </a: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、北海道や沖縄への出店する店舗でＣＳの場合、ＣＳ受信感度が低いときに、規定の直径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45</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ｃｍではなく直径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60</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ｃｍのアンテナを使う場合もある。雪害地域は、バックアップ音源ボードなどの搭載も検討する。</a:t>
            </a: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工事内容は、的確に技術に伝えるため、図面にスピーカーやチューナーの設置位置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記載した</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もの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を添付すると良い。スピーカー位置は</a:t>
            </a:r>
            <a:r>
              <a:rPr lang="ja-JP"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天井伏図</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（てんじょうふせず）もあると良い。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また工程表なども現場の技術がいつ工事を行ったらよいか判断しやすく、各業者の連絡先も記載されていることが多いので、情報を渡す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作業がスムーズに進捗</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する</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827460" y="4865880"/>
            <a:ext cx="3132410" cy="180347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器材の確認ポイント</a:t>
            </a:r>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チューナー種別</a:t>
            </a:r>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スピーカー</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（天井埋め込み・ＢＯＸ）</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アンプ</a:t>
            </a:r>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その他器材</a:t>
            </a:r>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2" descr="https://encrypted-tbn1.gstatic.com/images?q=tbn:ANd9GcTg8LEKB31PUeMtgJ8ELt-rX-kkhpK4yQYGqklfzYbBrmAWAi6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374" y="4896465"/>
            <a:ext cx="562496" cy="56249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644008" y="4867662"/>
            <a:ext cx="3960440" cy="180169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工事内容の確認ポイント</a:t>
            </a:r>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アンテナ</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設置位置（ケーブル引き込み）</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・配線</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ルート</a:t>
            </a:r>
            <a:endParaRPr lang="en-US"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アンテナからチューナーまでの同軸配線</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テナント内</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配線</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チューナー</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設置場所</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スピーカー</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設置場所（スピーカー配線）</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アンプ</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設置場所</a:t>
            </a:r>
          </a:p>
        </p:txBody>
      </p:sp>
      <p:pic>
        <p:nvPicPr>
          <p:cNvPr id="11" name="Picture 2" descr="https://encrypted-tbn1.gstatic.com/images?q=tbn:ANd9GcTg8LEKB31PUeMtgJ8ELt-rX-kkhpK4yQYGqklfzYbBrmAWAi6m">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883765"/>
            <a:ext cx="470806" cy="4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0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81150"/>
            <a:ext cx="2232248" cy="246221"/>
          </a:xfrm>
          <a:prstGeom prst="rect">
            <a:avLst/>
          </a:prstGeom>
          <a:noFill/>
        </p:spPr>
        <p:txBody>
          <a:bodyPr wrap="square" rtlCol="0">
            <a:spAutoFit/>
          </a:bodyPr>
          <a:lstStyle/>
          <a:p>
            <a:r>
              <a:rPr lang="ja-JP" altLang="en-US" sz="1000" dirty="0" smtClean="0">
                <a:latin typeface="+mj-ea"/>
                <a:ea typeface="+mj-ea"/>
              </a:rPr>
              <a:t>図面（サンプル）</a:t>
            </a:r>
            <a:endParaRPr kumimoji="1" lang="ja-JP" altLang="en-US" sz="1000" dirty="0">
              <a:latin typeface="+mj-ea"/>
              <a:ea typeface="+mj-ea"/>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27371"/>
            <a:ext cx="8676456" cy="6046720"/>
          </a:xfrm>
          <a:prstGeom prst="rect">
            <a:avLst/>
          </a:prstGeom>
        </p:spPr>
      </p:pic>
    </p:spTree>
    <p:extLst>
      <p:ext uri="{BB962C8B-B14F-4D97-AF65-F5344CB8AC3E}">
        <p14:creationId xmlns:p14="http://schemas.microsoft.com/office/powerpoint/2010/main" val="72076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ホームベース 3"/>
          <p:cNvSpPr/>
          <p:nvPr/>
        </p:nvSpPr>
        <p:spPr>
          <a:xfrm>
            <a:off x="3968086" y="1462854"/>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UNIS</a:t>
            </a:r>
            <a:b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受注・変更登録</a:t>
            </a:r>
          </a:p>
        </p:txBody>
      </p:sp>
      <p:sp>
        <p:nvSpPr>
          <p:cNvPr id="5" name="ホームベース 4"/>
          <p:cNvSpPr/>
          <p:nvPr/>
        </p:nvSpPr>
        <p:spPr>
          <a:xfrm>
            <a:off x="2141615" y="1465649"/>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加入登録依頼書</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工事依頼書</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チェック＆送付</a:t>
            </a:r>
            <a:endPar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bwMode="auto">
          <a:xfrm>
            <a:off x="339104" y="469828"/>
            <a:ext cx="8525298" cy="301719"/>
          </a:xfrm>
          <a:prstGeom prst="roundRect">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加入登録依頼書・工事依頼書送付</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フロー</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536067" y="1465649"/>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加入登録依頼書</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送付依頼</a:t>
            </a:r>
            <a:endPar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12"/>
          <p:cNvSpPr txBox="1"/>
          <p:nvPr/>
        </p:nvSpPr>
        <p:spPr>
          <a:xfrm>
            <a:off x="661138" y="1198836"/>
            <a:ext cx="876367"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営業</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12"/>
          <p:cNvSpPr txBox="1"/>
          <p:nvPr/>
        </p:nvSpPr>
        <p:spPr>
          <a:xfrm>
            <a:off x="2064683" y="1198836"/>
            <a:ext cx="1600313"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法人サポート</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12"/>
          <p:cNvSpPr txBox="1"/>
          <p:nvPr/>
        </p:nvSpPr>
        <p:spPr>
          <a:xfrm>
            <a:off x="3768774" y="1198836"/>
            <a:ext cx="2103814"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事務センター登録</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G】</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2"/>
          <p:cNvSpPr txBox="1"/>
          <p:nvPr/>
        </p:nvSpPr>
        <p:spPr>
          <a:xfrm>
            <a:off x="3771527" y="2690561"/>
            <a:ext cx="2023029"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管轄支店　支店長・総務</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2"/>
          <p:cNvSpPr txBox="1"/>
          <p:nvPr/>
        </p:nvSpPr>
        <p:spPr>
          <a:xfrm>
            <a:off x="7452281" y="5373216"/>
            <a:ext cx="1376015"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集金担当支店</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カギ線コネクタ 12"/>
          <p:cNvCxnSpPr>
            <a:stCxn id="5" idx="3"/>
            <a:endCxn id="19" idx="1"/>
          </p:cNvCxnSpPr>
          <p:nvPr/>
        </p:nvCxnSpPr>
        <p:spPr>
          <a:xfrm>
            <a:off x="3446143" y="1792697"/>
            <a:ext cx="521943" cy="1508506"/>
          </a:xfrm>
          <a:prstGeom prst="bentConnector3">
            <a:avLst>
              <a:gd name="adj1" fmla="val 427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5" idx="3"/>
            <a:endCxn id="24" idx="1"/>
          </p:cNvCxnSpPr>
          <p:nvPr/>
        </p:nvCxnSpPr>
        <p:spPr>
          <a:xfrm>
            <a:off x="3446143" y="1792697"/>
            <a:ext cx="4177119" cy="4196524"/>
          </a:xfrm>
          <a:prstGeom prst="bentConnector3">
            <a:avLst>
              <a:gd name="adj1" fmla="val 530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7" idx="3"/>
            <a:endCxn id="5" idx="1"/>
          </p:cNvCxnSpPr>
          <p:nvPr/>
        </p:nvCxnSpPr>
        <p:spPr>
          <a:xfrm>
            <a:off x="1840595" y="1792697"/>
            <a:ext cx="3010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5" idx="3"/>
            <a:endCxn id="4" idx="1"/>
          </p:cNvCxnSpPr>
          <p:nvPr/>
        </p:nvCxnSpPr>
        <p:spPr>
          <a:xfrm flipV="1">
            <a:off x="3446143" y="1789902"/>
            <a:ext cx="521943" cy="2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45" idx="2"/>
            <a:endCxn id="20" idx="0"/>
          </p:cNvCxnSpPr>
          <p:nvPr/>
        </p:nvCxnSpPr>
        <p:spPr>
          <a:xfrm>
            <a:off x="6268108" y="3628251"/>
            <a:ext cx="8384" cy="6285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2"/>
          <p:cNvSpPr txBox="1"/>
          <p:nvPr/>
        </p:nvSpPr>
        <p:spPr>
          <a:xfrm>
            <a:off x="339103" y="880032"/>
            <a:ext cx="2131836" cy="276999"/>
          </a:xfrm>
          <a:prstGeom prst="rect">
            <a:avLst/>
          </a:prstGeom>
          <a:solidFill>
            <a:srgbClr val="92D050"/>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新設・取替・単価変更　等</a:t>
            </a:r>
            <a:endParaRPr lang="ja-JP"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3968086" y="2974155"/>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・支店長承認</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・工事手配依頼</a:t>
            </a:r>
          </a:p>
        </p:txBody>
      </p:sp>
      <p:sp>
        <p:nvSpPr>
          <p:cNvPr id="20" name="ホームベース 19"/>
          <p:cNvSpPr/>
          <p:nvPr/>
        </p:nvSpPr>
        <p:spPr>
          <a:xfrm>
            <a:off x="5787752" y="4256812"/>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・工事日程調整</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・器材発注</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・各種工事</a:t>
            </a:r>
          </a:p>
        </p:txBody>
      </p:sp>
      <p:sp>
        <p:nvSpPr>
          <p:cNvPr id="21" name="テキスト ボックス 12"/>
          <p:cNvSpPr txBox="1"/>
          <p:nvPr/>
        </p:nvSpPr>
        <p:spPr>
          <a:xfrm>
            <a:off x="7483570" y="2690561"/>
            <a:ext cx="1538983"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管轄支店　総務</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ホームベース 21"/>
          <p:cNvSpPr/>
          <p:nvPr/>
        </p:nvSpPr>
        <p:spPr>
          <a:xfrm>
            <a:off x="7621030" y="2974155"/>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工事完成時</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UNIS</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確定</a:t>
            </a:r>
          </a:p>
        </p:txBody>
      </p:sp>
      <p:sp>
        <p:nvSpPr>
          <p:cNvPr id="23" name="テキスト ボックス 12"/>
          <p:cNvSpPr txBox="1"/>
          <p:nvPr/>
        </p:nvSpPr>
        <p:spPr>
          <a:xfrm>
            <a:off x="5643736" y="3973218"/>
            <a:ext cx="1051907" cy="2616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t"/>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技術</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ホームベース 23"/>
          <p:cNvSpPr/>
          <p:nvPr/>
        </p:nvSpPr>
        <p:spPr>
          <a:xfrm>
            <a:off x="7623262" y="5662173"/>
            <a:ext cx="1304528" cy="654096"/>
          </a:xfrm>
          <a:prstGeom prst="homePlate">
            <a:avLst>
              <a:gd name="adj" fmla="val 59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請求</a:t>
            </a:r>
          </a:p>
        </p:txBody>
      </p:sp>
      <p:cxnSp>
        <p:nvCxnSpPr>
          <p:cNvPr id="25" name="直線矢印コネクタ 24"/>
          <p:cNvCxnSpPr>
            <a:stCxn id="45" idx="3"/>
            <a:endCxn id="22" idx="1"/>
          </p:cNvCxnSpPr>
          <p:nvPr/>
        </p:nvCxnSpPr>
        <p:spPr>
          <a:xfrm>
            <a:off x="7083896" y="3301203"/>
            <a:ext cx="53713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フローチャート: データ 25"/>
          <p:cNvSpPr/>
          <p:nvPr/>
        </p:nvSpPr>
        <p:spPr bwMode="auto">
          <a:xfrm>
            <a:off x="574358" y="2161896"/>
            <a:ext cx="924101" cy="255865"/>
          </a:xfrm>
          <a:prstGeom prst="flowChartInputOutput">
            <a:avLst/>
          </a:prstGeom>
          <a:solidFill>
            <a:schemeClr val="accent3">
              <a:lumMod val="85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伝票データ</a:t>
            </a:r>
          </a:p>
        </p:txBody>
      </p:sp>
      <p:sp>
        <p:nvSpPr>
          <p:cNvPr id="27" name="フローチャート: データ 26"/>
          <p:cNvSpPr/>
          <p:nvPr/>
        </p:nvSpPr>
        <p:spPr bwMode="auto">
          <a:xfrm>
            <a:off x="574358" y="2442228"/>
            <a:ext cx="924101" cy="255865"/>
          </a:xfrm>
          <a:prstGeom prst="flowChartInputOutput">
            <a:avLst/>
          </a:prstGeom>
          <a:solidFill>
            <a:schemeClr val="accent3">
              <a:lumMod val="85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図面等</a:t>
            </a:r>
          </a:p>
        </p:txBody>
      </p:sp>
      <p:sp>
        <p:nvSpPr>
          <p:cNvPr id="28" name="フローチャート : 書類 27"/>
          <p:cNvSpPr/>
          <p:nvPr/>
        </p:nvSpPr>
        <p:spPr bwMode="auto">
          <a:xfrm>
            <a:off x="2250016" y="2149542"/>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29" name="フローチャート : 書類 28"/>
          <p:cNvSpPr/>
          <p:nvPr/>
        </p:nvSpPr>
        <p:spPr bwMode="auto">
          <a:xfrm>
            <a:off x="2334474" y="2477415"/>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工事依頼書</a:t>
            </a:r>
          </a:p>
        </p:txBody>
      </p:sp>
      <p:sp>
        <p:nvSpPr>
          <p:cNvPr id="30" name="フローチャート: データ 29"/>
          <p:cNvSpPr/>
          <p:nvPr/>
        </p:nvSpPr>
        <p:spPr bwMode="auto">
          <a:xfrm>
            <a:off x="2343371" y="2808849"/>
            <a:ext cx="924101" cy="255865"/>
          </a:xfrm>
          <a:prstGeom prst="flowChartInputOutput">
            <a:avLst/>
          </a:prstGeom>
          <a:solidFill>
            <a:schemeClr val="accent3">
              <a:lumMod val="85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図面等</a:t>
            </a:r>
          </a:p>
        </p:txBody>
      </p:sp>
      <p:sp>
        <p:nvSpPr>
          <p:cNvPr id="31" name="フローチャート : 書類 30"/>
          <p:cNvSpPr/>
          <p:nvPr/>
        </p:nvSpPr>
        <p:spPr bwMode="auto">
          <a:xfrm>
            <a:off x="4088903" y="2157216"/>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32" name="フローチャート : 書類 31"/>
          <p:cNvSpPr/>
          <p:nvPr/>
        </p:nvSpPr>
        <p:spPr bwMode="auto">
          <a:xfrm>
            <a:off x="3991254" y="3701551"/>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33" name="フローチャート : 書類 32"/>
          <p:cNvSpPr/>
          <p:nvPr/>
        </p:nvSpPr>
        <p:spPr bwMode="auto">
          <a:xfrm>
            <a:off x="4075712" y="4029424"/>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工事依頼書</a:t>
            </a:r>
          </a:p>
        </p:txBody>
      </p:sp>
      <p:sp>
        <p:nvSpPr>
          <p:cNvPr id="34" name="フローチャート: データ 33"/>
          <p:cNvSpPr/>
          <p:nvPr/>
        </p:nvSpPr>
        <p:spPr bwMode="auto">
          <a:xfrm>
            <a:off x="4111094" y="4322693"/>
            <a:ext cx="924101" cy="255865"/>
          </a:xfrm>
          <a:prstGeom prst="flowChartInputOutput">
            <a:avLst/>
          </a:prstGeom>
          <a:solidFill>
            <a:schemeClr val="accent3">
              <a:lumMod val="85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図面等</a:t>
            </a:r>
          </a:p>
        </p:txBody>
      </p:sp>
      <p:sp>
        <p:nvSpPr>
          <p:cNvPr id="35" name="フローチャート : 書類 34"/>
          <p:cNvSpPr/>
          <p:nvPr/>
        </p:nvSpPr>
        <p:spPr bwMode="auto">
          <a:xfrm>
            <a:off x="7793010" y="6193159"/>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36" name="フローチャート : 書類 35"/>
          <p:cNvSpPr/>
          <p:nvPr/>
        </p:nvSpPr>
        <p:spPr bwMode="auto">
          <a:xfrm>
            <a:off x="5889134" y="5000265"/>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37" name="フローチャート : 書類 36"/>
          <p:cNvSpPr/>
          <p:nvPr/>
        </p:nvSpPr>
        <p:spPr bwMode="auto">
          <a:xfrm>
            <a:off x="5973592" y="5328138"/>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工事依頼書</a:t>
            </a:r>
          </a:p>
        </p:txBody>
      </p:sp>
      <p:sp>
        <p:nvSpPr>
          <p:cNvPr id="38" name="フローチャート: データ 37"/>
          <p:cNvSpPr/>
          <p:nvPr/>
        </p:nvSpPr>
        <p:spPr bwMode="auto">
          <a:xfrm>
            <a:off x="6008974" y="5621407"/>
            <a:ext cx="924101" cy="255865"/>
          </a:xfrm>
          <a:prstGeom prst="flowChartInputOutput">
            <a:avLst/>
          </a:prstGeom>
          <a:solidFill>
            <a:schemeClr val="accent3">
              <a:lumMod val="85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図面等</a:t>
            </a:r>
          </a:p>
        </p:txBody>
      </p:sp>
      <p:sp>
        <p:nvSpPr>
          <p:cNvPr id="39" name="角丸四角形吹き出し 38"/>
          <p:cNvSpPr/>
          <p:nvPr/>
        </p:nvSpPr>
        <p:spPr bwMode="auto">
          <a:xfrm>
            <a:off x="6368515" y="1883214"/>
            <a:ext cx="1698758" cy="484921"/>
          </a:xfrm>
          <a:prstGeom prst="wedgeRoundRectCallout">
            <a:avLst>
              <a:gd name="adj1" fmla="val -23545"/>
              <a:gd name="adj2" fmla="val 217500"/>
              <a:gd name="adj3" fmla="val 16667"/>
            </a:avLst>
          </a:prstGeom>
          <a:solidFill>
            <a:srgbClr val="FFFF00"/>
          </a:solidFill>
          <a:ln w="6350">
            <a:solidFill>
              <a:schemeClr val="accent6">
                <a:lumMod val="40000"/>
                <a:lumOff val="60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発注は</a:t>
            </a: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、加入登録依頼書がないと行われない。</a:t>
            </a:r>
          </a:p>
        </p:txBody>
      </p:sp>
      <p:sp>
        <p:nvSpPr>
          <p:cNvPr id="40" name="フローチャート : 書類 39"/>
          <p:cNvSpPr/>
          <p:nvPr/>
        </p:nvSpPr>
        <p:spPr bwMode="auto">
          <a:xfrm>
            <a:off x="8255360" y="4058418"/>
            <a:ext cx="776237" cy="408264"/>
          </a:xfrm>
          <a:prstGeom prst="flowChartDocument">
            <a:avLst/>
          </a:prstGeom>
          <a:solidFill>
            <a:schemeClr val="accent2">
              <a:lumMod val="20000"/>
              <a:lumOff val="8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作業日報</a:t>
            </a:r>
          </a:p>
        </p:txBody>
      </p:sp>
      <p:sp>
        <p:nvSpPr>
          <p:cNvPr id="41" name="フローチャート : 書類 40"/>
          <p:cNvSpPr/>
          <p:nvPr/>
        </p:nvSpPr>
        <p:spPr bwMode="auto">
          <a:xfrm>
            <a:off x="7479123" y="3665876"/>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加入登録</a:t>
            </a:r>
            <a: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依頼書</a:t>
            </a:r>
          </a:p>
        </p:txBody>
      </p:sp>
      <p:sp>
        <p:nvSpPr>
          <p:cNvPr id="42" name="フローチャート : 書類 41"/>
          <p:cNvSpPr/>
          <p:nvPr/>
        </p:nvSpPr>
        <p:spPr bwMode="auto">
          <a:xfrm>
            <a:off x="7563581" y="3993749"/>
            <a:ext cx="776237" cy="408264"/>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工事依頼書</a:t>
            </a:r>
          </a:p>
        </p:txBody>
      </p:sp>
      <p:sp>
        <p:nvSpPr>
          <p:cNvPr id="43" name="角丸四角形吹き出し 42"/>
          <p:cNvSpPr/>
          <p:nvPr/>
        </p:nvSpPr>
        <p:spPr bwMode="auto">
          <a:xfrm>
            <a:off x="5796136" y="980728"/>
            <a:ext cx="1698758" cy="484921"/>
          </a:xfrm>
          <a:prstGeom prst="wedgeRoundRectCallout">
            <a:avLst>
              <a:gd name="adj1" fmla="val -74809"/>
              <a:gd name="adj2" fmla="val 105258"/>
              <a:gd name="adj3" fmla="val 16667"/>
            </a:avLst>
          </a:prstGeom>
          <a:solidFill>
            <a:srgbClr val="FFFF00"/>
          </a:solidFill>
          <a:ln w="6350">
            <a:solidFill>
              <a:schemeClr val="accent6">
                <a:lumMod val="40000"/>
                <a:lumOff val="60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工事がないものは、事務センターにて変更登録する。</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フローチャート : 書類 43"/>
          <p:cNvSpPr/>
          <p:nvPr/>
        </p:nvSpPr>
        <p:spPr bwMode="auto">
          <a:xfrm>
            <a:off x="6368515" y="3633598"/>
            <a:ext cx="776237" cy="299458"/>
          </a:xfrm>
          <a:prstGeom prst="flowChartDocument">
            <a:avLst/>
          </a:prstGeom>
          <a:solidFill>
            <a:schemeClr val="accent2">
              <a:lumMod val="40000"/>
              <a:lumOff val="60000"/>
            </a:schemeClr>
          </a:solidFill>
          <a:ln w="12700">
            <a:solidFill>
              <a:schemeClr val="tx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納品書</a:t>
            </a:r>
          </a:p>
        </p:txBody>
      </p:sp>
      <p:sp>
        <p:nvSpPr>
          <p:cNvPr id="45" name="ホームベース 44"/>
          <p:cNvSpPr/>
          <p:nvPr/>
        </p:nvSpPr>
        <p:spPr>
          <a:xfrm>
            <a:off x="5779368" y="2974155"/>
            <a:ext cx="1304528" cy="65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納品書出力</a:t>
            </a:r>
          </a:p>
        </p:txBody>
      </p:sp>
      <p:cxnSp>
        <p:nvCxnSpPr>
          <p:cNvPr id="46" name="カギ線コネクタ 45"/>
          <p:cNvCxnSpPr>
            <a:stCxn id="19" idx="3"/>
            <a:endCxn id="20" idx="1"/>
          </p:cNvCxnSpPr>
          <p:nvPr/>
        </p:nvCxnSpPr>
        <p:spPr>
          <a:xfrm>
            <a:off x="5272614" y="3301203"/>
            <a:ext cx="515138" cy="128265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19" idx="3"/>
            <a:endCxn id="45" idx="1"/>
          </p:cNvCxnSpPr>
          <p:nvPr/>
        </p:nvCxnSpPr>
        <p:spPr>
          <a:xfrm>
            <a:off x="5272614" y="3301203"/>
            <a:ext cx="5067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20" idx="3"/>
            <a:endCxn id="22" idx="1"/>
          </p:cNvCxnSpPr>
          <p:nvPr/>
        </p:nvCxnSpPr>
        <p:spPr>
          <a:xfrm flipV="1">
            <a:off x="7092280" y="3301203"/>
            <a:ext cx="528750" cy="128265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角丸四角形吹き出し 48"/>
          <p:cNvSpPr/>
          <p:nvPr/>
        </p:nvSpPr>
        <p:spPr bwMode="auto">
          <a:xfrm>
            <a:off x="859362" y="3356992"/>
            <a:ext cx="1573419" cy="484921"/>
          </a:xfrm>
          <a:prstGeom prst="wedgeRoundRectCallout">
            <a:avLst>
              <a:gd name="adj1" fmla="val -26303"/>
              <a:gd name="adj2" fmla="val -254455"/>
              <a:gd name="adj3" fmla="val 16667"/>
            </a:avLst>
          </a:prstGeom>
          <a:solidFill>
            <a:srgbClr val="FFFF00"/>
          </a:solidFill>
          <a:ln w="6350">
            <a:solidFill>
              <a:schemeClr val="accent6">
                <a:lumMod val="40000"/>
                <a:lumOff val="60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r>
              <a:rPr kumimoji="1"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包括契約がない場合は、手書きの加入申込書</a:t>
            </a:r>
          </a:p>
        </p:txBody>
      </p:sp>
    </p:spTree>
    <p:extLst>
      <p:ext uri="{BB962C8B-B14F-4D97-AF65-F5344CB8AC3E}">
        <p14:creationId xmlns:p14="http://schemas.microsoft.com/office/powerpoint/2010/main" val="245463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noChangeArrowheads="1"/>
            <a:extLst>
              <a:ext uri="{84589F7E-364E-4C9E-8A38-B11213B215E9}">
                <a14:cameraTool xmlns:a14="http://schemas.microsoft.com/office/drawing/2010/main" cellRange="'fs\部門共有\4850_法人営業統括部(共有)\003_営業共通_申請・ツール・成績管理他\000_伝票関連（企業法人）\001_加入登録依頼書\201402加入登録依頼書\001_北海道営業部8％\○○用\[●入力用・加入登録依頼書／工事依頼書（8％）20140203.xlsx]入力シート'!$A$36:$AB$56"/>
              </a:ext>
            </a:extLst>
          </p:cNvPicPr>
          <p:nvPr/>
        </p:nvPicPr>
        <p:blipFill>
          <a:blip r:embed="rId2"/>
          <a:srcRect/>
          <a:stretch>
            <a:fillRect/>
          </a:stretch>
        </p:blipFill>
        <p:spPr bwMode="auto">
          <a:xfrm>
            <a:off x="395536" y="607988"/>
            <a:ext cx="7920000" cy="1262384"/>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13" name="図 12"/>
          <p:cNvPicPr>
            <a:picLocks noChangeAspect="1" noChangeArrowheads="1"/>
            <a:extLst>
              <a:ext uri="{84589F7E-364E-4C9E-8A38-B11213B215E9}">
                <a14:cameraTool xmlns:a14="http://schemas.microsoft.com/office/drawing/2010/main" cellRange="'fs\部門共有\4850_法人営業統括部(共有)\003_営業共通_申請・ツール・成績管理他\000_伝票関連（企業法人）\001_加入登録依頼書\201402加入登録依頼書\001_北海道営業部8％\○○用\[●入力用・加入登録依頼書／工事依頼書（8％）20140203.xlsx]入力シート'!$CT$38:$DX$55"/>
              </a:ext>
            </a:extLst>
          </p:cNvPicPr>
          <p:nvPr/>
        </p:nvPicPr>
        <p:blipFill>
          <a:blip r:embed="rId3"/>
          <a:srcRect/>
          <a:stretch>
            <a:fillRect/>
          </a:stretch>
        </p:blipFill>
        <p:spPr bwMode="auto">
          <a:xfrm>
            <a:off x="395536" y="3210646"/>
            <a:ext cx="7920000" cy="845198"/>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28" y="1988840"/>
            <a:ext cx="7920000" cy="10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28" y="4290767"/>
            <a:ext cx="7920000" cy="82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47" y="5298879"/>
            <a:ext cx="7920000" cy="97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591360" y="260648"/>
            <a:ext cx="5243295"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加入登録依頼書</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工事依頼書　</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入力データ</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 13"/>
          <p:cNvSpPr/>
          <p:nvPr/>
        </p:nvSpPr>
        <p:spPr>
          <a:xfrm>
            <a:off x="8424428" y="1239180"/>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8424428" y="2309495"/>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8433196" y="3438435"/>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8424428" y="4508120"/>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8433196" y="5592059"/>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14211" y="6453336"/>
            <a:ext cx="2646878"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データはまだまだ続きます</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右矢印 28"/>
          <p:cNvSpPr/>
          <p:nvPr/>
        </p:nvSpPr>
        <p:spPr>
          <a:xfrm>
            <a:off x="438147" y="6381328"/>
            <a:ext cx="360040" cy="389620"/>
          </a:xfrm>
          <a:prstGeom prst="rightArrow">
            <a:avLst/>
          </a:prstGeom>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412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ひし形 1"/>
          <p:cNvSpPr/>
          <p:nvPr/>
        </p:nvSpPr>
        <p:spPr>
          <a:xfrm>
            <a:off x="1583668" y="2409921"/>
            <a:ext cx="6084676" cy="2666075"/>
          </a:xfrm>
          <a:prstGeom prst="diamond">
            <a:avLst/>
          </a:prstGeom>
          <a:gradFill flip="none" rotWithShape="1">
            <a:gsLst>
              <a:gs pos="0">
                <a:srgbClr val="FFC301"/>
              </a:gs>
              <a:gs pos="100000">
                <a:schemeClr val="accent1">
                  <a:tint val="44500"/>
                  <a:satMod val="160000"/>
                  <a:alpha val="0"/>
                </a:schemeClr>
              </a:gs>
              <a:gs pos="100000">
                <a:srgbClr val="FFC8B6"/>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7" descr="https://encrypted-tbn2.gstatic.com/images?q=tbn:ANd9GcRxzoOmVdE4Fuy41xsSgXqjpKTf2d8TIIYZ-BNCzakOlGeJE9lqJ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874" y="2963161"/>
            <a:ext cx="1171399" cy="114559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25642" y="803538"/>
            <a:ext cx="7117378" cy="738664"/>
          </a:xfrm>
          <a:prstGeom prst="rect">
            <a:avLst/>
          </a:prstGeom>
          <a:noFill/>
        </p:spPr>
        <p:txBody>
          <a:bodyPr wrap="square" rtlCol="0">
            <a:spAutoFit/>
          </a:bodyPr>
          <a:lstStyle/>
          <a:p>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法人営業統括部</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では、</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のサービスをご契約いただいた後、放送サービスを提供するために</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関連する部署へ指示を２種類の帳票</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通称：伝票）で行ないます。</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２種類の帳票とは、「加入登録依頼書」と、「工事依頼書」です。</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1187624" y="4721248"/>
            <a:ext cx="1224136" cy="504056"/>
          </a:xfrm>
          <a:prstGeom prst="roundRect">
            <a:avLst>
              <a:gd name="adj" fmla="val 1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営業</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4518661" y="5785509"/>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事務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935486" y="5275463"/>
            <a:ext cx="2232248" cy="738664"/>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①契約、</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帳票</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作成</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・加入登録依頼書</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・工事依頼書</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109410" y="4132440"/>
            <a:ext cx="1970601" cy="523220"/>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②契約内容の</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UNIS</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力・確定・請求など</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220072" y="2510790"/>
            <a:ext cx="1859939" cy="523220"/>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③</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USEN</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チュナー・音響機器の設置工事</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4466423" y="3310881"/>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技術</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066961"/>
            <a:ext cx="1788074" cy="66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s-yoshioka\Desktop\営業.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811" y="3189397"/>
            <a:ext cx="649939" cy="1094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s-yoshioka\Desktop\技術.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347" y="1834923"/>
            <a:ext cx="1073866" cy="13544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s-yoshioka\Desktop\事務.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661" y="4530869"/>
            <a:ext cx="1181498" cy="118149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9863" y="1956407"/>
            <a:ext cx="1092864" cy="1092864"/>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9863" y="4132440"/>
            <a:ext cx="1092864" cy="1092864"/>
          </a:xfrm>
          <a:prstGeom prst="rect">
            <a:avLst/>
          </a:prstGeom>
        </p:spPr>
      </p:pic>
      <p:sp>
        <p:nvSpPr>
          <p:cNvPr id="27" name="テキスト ボックス 26"/>
          <p:cNvSpPr txBox="1"/>
          <p:nvPr/>
        </p:nvSpPr>
        <p:spPr>
          <a:xfrm>
            <a:off x="2620219" y="5326323"/>
            <a:ext cx="1457786" cy="523220"/>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登録依頼書</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送付</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2788665" y="3020303"/>
            <a:ext cx="1120895" cy="523220"/>
          </a:xfrm>
          <a:prstGeom prst="rect">
            <a:avLst/>
          </a:prstGeom>
          <a:noFill/>
        </p:spPr>
        <p:txBody>
          <a:bodyPr wrap="square" rtlCol="0">
            <a:sp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工事依頼書</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送付</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675260" y="260648"/>
            <a:ext cx="5389617" cy="461665"/>
          </a:xfrm>
          <a:prstGeom prst="rect">
            <a:avLst/>
          </a:prstGeom>
          <a:noFill/>
        </p:spPr>
        <p:txBody>
          <a:bodyPr wrap="none" lIns="91440" tIns="45720" rIns="91440" bIns="45720">
            <a:spAutoFit/>
          </a:bodyPr>
          <a:lstStyle/>
          <a:p>
            <a:pPr algn="ctr"/>
            <a:r>
              <a:rPr lang="en-US" altLang="ja-JP"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の契約からサービス提供の概要</a:t>
            </a:r>
            <a:endParaRPr lang="ja-JP" alt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rot="20910032">
            <a:off x="3814201" y="2326065"/>
            <a:ext cx="410917" cy="21916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右矢印 21"/>
          <p:cNvSpPr/>
          <p:nvPr/>
        </p:nvSpPr>
        <p:spPr>
          <a:xfrm rot="1177438">
            <a:off x="3807259" y="4795381"/>
            <a:ext cx="410917" cy="21794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66196" y="2430713"/>
            <a:ext cx="1536754" cy="4166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お客様</a:t>
            </a:r>
            <a:r>
              <a:rPr lang="ja-JP" altLang="en-US" sz="1200" b="1"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endParaRPr kumimoji="1" lang="en-US" altLang="ja-JP" sz="1200" b="1" dirty="0" smtClean="0">
              <a:solidFill>
                <a:schemeClr val="bg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右矢印 23"/>
          <p:cNvSpPr/>
          <p:nvPr/>
        </p:nvSpPr>
        <p:spPr>
          <a:xfrm rot="20910032">
            <a:off x="6261916" y="4710732"/>
            <a:ext cx="410917" cy="319575"/>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右矢印 24"/>
          <p:cNvSpPr/>
          <p:nvPr/>
        </p:nvSpPr>
        <p:spPr>
          <a:xfrm rot="879804">
            <a:off x="6352661" y="2050001"/>
            <a:ext cx="410917" cy="21916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5647623" y="5062104"/>
            <a:ext cx="724577" cy="307777"/>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④請求</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44" name="グループ化 1043"/>
          <p:cNvGrpSpPr/>
          <p:nvPr/>
        </p:nvGrpSpPr>
        <p:grpSpPr>
          <a:xfrm>
            <a:off x="5883328" y="4730806"/>
            <a:ext cx="223137" cy="317616"/>
            <a:chOff x="7112283" y="1814536"/>
            <a:chExt cx="395960" cy="690092"/>
          </a:xfrm>
        </p:grpSpPr>
        <p:sp>
          <p:nvSpPr>
            <p:cNvPr id="1025" name="正方形/長方形 1024"/>
            <p:cNvSpPr/>
            <p:nvPr/>
          </p:nvSpPr>
          <p:spPr>
            <a:xfrm>
              <a:off x="7112283" y="1814536"/>
              <a:ext cx="395960" cy="690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30" name="直線コネクタ 1029"/>
            <p:cNvCxnSpPr/>
            <p:nvPr/>
          </p:nvCxnSpPr>
          <p:spPr>
            <a:xfrm>
              <a:off x="7126797" y="1825602"/>
              <a:ext cx="183466" cy="18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7316736" y="1825602"/>
              <a:ext cx="185157" cy="18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右矢印 29"/>
          <p:cNvSpPr/>
          <p:nvPr/>
        </p:nvSpPr>
        <p:spPr>
          <a:xfrm rot="9282301" flipV="1">
            <a:off x="6366838" y="5391184"/>
            <a:ext cx="690934" cy="259137"/>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5870" y="5587933"/>
            <a:ext cx="732328" cy="395152"/>
          </a:xfrm>
          <a:prstGeom prst="rect">
            <a:avLst/>
          </a:prstGeom>
        </p:spPr>
      </p:pic>
      <p:sp>
        <p:nvSpPr>
          <p:cNvPr id="32" name="テキスト ボックス 31"/>
          <p:cNvSpPr txBox="1"/>
          <p:nvPr/>
        </p:nvSpPr>
        <p:spPr>
          <a:xfrm>
            <a:off x="5891507" y="5860238"/>
            <a:ext cx="1089607" cy="307777"/>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⑤入金処理</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Rectangle 15"/>
          <p:cNvSpPr>
            <a:spLocks noChangeArrowheads="1"/>
          </p:cNvSpPr>
          <p:nvPr/>
        </p:nvSpPr>
        <p:spPr bwMode="auto">
          <a:xfrm>
            <a:off x="5923083" y="6168014"/>
            <a:ext cx="31012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74650" indent="-3746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入金処理の完了までが、１件の完成です！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193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04664"/>
            <a:ext cx="6480720" cy="338554"/>
          </a:xfrm>
          <a:prstGeom prst="rect">
            <a:avLst/>
          </a:prstGeom>
          <a:noFill/>
        </p:spPr>
        <p:txBody>
          <a:bodyPr wrap="square" rtlCol="0">
            <a:spAutoFit/>
          </a:bodyPr>
          <a:lstStyle/>
          <a:p>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サービス加入申込書と</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加入登録</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依頼書の違い</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67544" y="1094113"/>
            <a:ext cx="4320480" cy="5047536"/>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個店より</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のサービスを申込いただいたときには、</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サービス加入申込書</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に、営業がサービス内容や販売する器材名称や金額を記載し、</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お客様</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に必要事項をご記入いただき、約款をご確認いただいた後に</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捺印</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をいただいて、はじめて受注となります。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放送サービス加入申込書</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には、お客様情報</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（住所・</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電話番号など）や提供するサービス名や金額、請求先の情報が含まれる重要な契約情報です。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これらの情報は、</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UNIS</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と呼ばれる</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の顧客管理基幹システムに登録され、様々な部署にて活用されます。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一方、加入登録依頼書は、</a:t>
            </a:r>
            <a:r>
              <a:rPr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法人営業統括部</a:t>
            </a:r>
            <a:r>
              <a:rPr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にて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使用する専用のエクセルフォームで、お客様に捺印をいただく必要がありません。</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理由としては、事前に</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包括契約書</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を締結することにより、発注書をいただくことで、受注することが可能です。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都度、先方の捺印処理などの負荷を軽減することができます。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4944740" y="872083"/>
            <a:ext cx="2289409" cy="307777"/>
          </a:xfrm>
          <a:prstGeom prst="rect">
            <a:avLst/>
          </a:prstGeom>
        </p:spPr>
        <p:txBody>
          <a:bodyPr wrap="none">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加入申込書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740" y="1179861"/>
            <a:ext cx="192663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64" y="1174924"/>
            <a:ext cx="1944216" cy="276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539" y="4024314"/>
            <a:ext cx="1990132" cy="280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486" y="4030464"/>
            <a:ext cx="1938252" cy="28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06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5"/>
          <p:cNvSpPr>
            <a:spLocks noChangeArrowheads="1"/>
          </p:cNvSpPr>
          <p:nvPr/>
        </p:nvSpPr>
        <p:spPr bwMode="auto">
          <a:xfrm>
            <a:off x="3946282" y="764704"/>
            <a:ext cx="4843096"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74650" indent="-3746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400" b="0"/>
              <a:t>新規店舗の発注のたびに、押印をした「加入申込書」を頂かなくても、</a:t>
            </a:r>
          </a:p>
          <a:p>
            <a:pPr eaLnBrk="1" hangingPunct="1">
              <a:spcBef>
                <a:spcPct val="0"/>
              </a:spcBef>
              <a:buFontTx/>
              <a:buNone/>
            </a:pPr>
            <a:r>
              <a:rPr lang="ja-JP" altLang="en-US" sz="1400" b="0"/>
              <a:t>簡易発注書でメール依頼できるなど、お客様の手続きが簡素化できる</a:t>
            </a:r>
          </a:p>
        </p:txBody>
      </p:sp>
      <p:sp>
        <p:nvSpPr>
          <p:cNvPr id="5124" name="AutoShape 96"/>
          <p:cNvSpPr>
            <a:spLocks noChangeArrowheads="1"/>
          </p:cNvSpPr>
          <p:nvPr/>
        </p:nvSpPr>
        <p:spPr bwMode="auto">
          <a:xfrm>
            <a:off x="583224" y="788094"/>
            <a:ext cx="2992315" cy="431800"/>
          </a:xfrm>
          <a:prstGeom prst="roundRect">
            <a:avLst>
              <a:gd name="adj" fmla="val 16667"/>
            </a:avLst>
          </a:prstGeom>
          <a:solidFill>
            <a:schemeClr val="accent6">
              <a:lumMod val="60000"/>
              <a:lumOff val="40000"/>
            </a:schemeClr>
          </a:solidFill>
          <a:ln>
            <a:noFill/>
          </a:ln>
          <a:extLst/>
        </p:spPr>
        <p:txBody>
          <a:bodyPr anchor="ctr" anchorCtr="1"/>
          <a:lstStyle>
            <a:lvl1pPr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algn="just" eaLnBrk="1" hangingPunct="1">
              <a:spcBef>
                <a:spcPct val="0"/>
              </a:spcBef>
              <a:buFontTx/>
              <a:buNone/>
            </a:pPr>
            <a:r>
              <a:rPr lang="ja-JP" altLang="en-US" sz="1600" b="0" dirty="0">
                <a:solidFill>
                  <a:schemeClr val="bg1"/>
                </a:solidFill>
                <a:latin typeface="Arial" charset="0"/>
              </a:rPr>
              <a:t>発注フローの効率化</a:t>
            </a:r>
          </a:p>
        </p:txBody>
      </p:sp>
      <p:sp>
        <p:nvSpPr>
          <p:cNvPr id="5125" name="Rectangle 97"/>
          <p:cNvSpPr>
            <a:spLocks noChangeArrowheads="1"/>
          </p:cNvSpPr>
          <p:nvPr/>
        </p:nvSpPr>
        <p:spPr bwMode="auto">
          <a:xfrm>
            <a:off x="3946281" y="1809279"/>
            <a:ext cx="4730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74650" indent="-3746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400" b="0" dirty="0"/>
              <a:t>複数店舗を運営するチェーン企業については、その取引条件や</a:t>
            </a:r>
            <a:r>
              <a:rPr lang="ja-JP" altLang="en-US" sz="1400" b="0" dirty="0" smtClean="0"/>
              <a:t>支い</a:t>
            </a:r>
            <a:endParaRPr lang="ja-JP" altLang="en-US" sz="1400" b="0" dirty="0"/>
          </a:p>
          <a:p>
            <a:pPr eaLnBrk="1" hangingPunct="1">
              <a:spcBef>
                <a:spcPct val="0"/>
              </a:spcBef>
              <a:buFontTx/>
              <a:buNone/>
            </a:pPr>
            <a:r>
              <a:rPr lang="ja-JP" altLang="en-US" sz="1400" b="0" dirty="0"/>
              <a:t>フローについて、企業間での捺印をした契約書の締結が</a:t>
            </a:r>
            <a:r>
              <a:rPr lang="ja-JP" altLang="en-US" sz="1400" b="0" dirty="0" smtClean="0"/>
              <a:t>望ましい</a:t>
            </a:r>
            <a:endParaRPr lang="ja-JP" altLang="en-US" sz="1400" b="0" dirty="0"/>
          </a:p>
        </p:txBody>
      </p:sp>
      <p:sp>
        <p:nvSpPr>
          <p:cNvPr id="5126" name="AutoShape 98"/>
          <p:cNvSpPr>
            <a:spLocks noChangeArrowheads="1"/>
          </p:cNvSpPr>
          <p:nvPr/>
        </p:nvSpPr>
        <p:spPr bwMode="auto">
          <a:xfrm>
            <a:off x="583224" y="1798166"/>
            <a:ext cx="2992315" cy="431800"/>
          </a:xfrm>
          <a:prstGeom prst="roundRect">
            <a:avLst>
              <a:gd name="adj" fmla="val 16667"/>
            </a:avLst>
          </a:prstGeom>
          <a:solidFill>
            <a:schemeClr val="accent6">
              <a:lumMod val="60000"/>
              <a:lumOff val="40000"/>
            </a:schemeClr>
          </a:solidFill>
          <a:ln>
            <a:noFill/>
          </a:ln>
          <a:extLst/>
        </p:spPr>
        <p:txBody>
          <a:bodyPr anchor="ctr" anchorCtr="1"/>
          <a:lstStyle>
            <a:lvl1pPr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algn="just" eaLnBrk="1" hangingPunct="1">
              <a:spcBef>
                <a:spcPct val="0"/>
              </a:spcBef>
              <a:buFontTx/>
              <a:buNone/>
            </a:pPr>
            <a:r>
              <a:rPr lang="ja-JP" altLang="en-US" sz="1600" b="0">
                <a:solidFill>
                  <a:schemeClr val="bg1"/>
                </a:solidFill>
                <a:latin typeface="Arial" charset="0"/>
              </a:rPr>
              <a:t>内部統制面での監査からの指導</a:t>
            </a:r>
          </a:p>
        </p:txBody>
      </p:sp>
      <p:sp>
        <p:nvSpPr>
          <p:cNvPr id="5127" name="Rectangle 99"/>
          <p:cNvSpPr>
            <a:spLocks noChangeArrowheads="1"/>
          </p:cNvSpPr>
          <p:nvPr/>
        </p:nvSpPr>
        <p:spPr bwMode="auto">
          <a:xfrm>
            <a:off x="3946281" y="2376016"/>
            <a:ext cx="47301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400" b="0"/>
              <a:t>これまでも、「加入申込書」での申し込みを頂いているが、お客様の押印がされていないといった不備があり、当社の監査より、包括的な契約書を締結するよう指導があった、</a:t>
            </a:r>
          </a:p>
        </p:txBody>
      </p:sp>
      <p:sp>
        <p:nvSpPr>
          <p:cNvPr id="5128" name="Rectangle 101"/>
          <p:cNvSpPr>
            <a:spLocks noChangeArrowheads="1"/>
          </p:cNvSpPr>
          <p:nvPr/>
        </p:nvSpPr>
        <p:spPr bwMode="auto">
          <a:xfrm>
            <a:off x="3946282" y="3429000"/>
            <a:ext cx="46144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400" b="0" dirty="0" smtClean="0"/>
              <a:t>「ヒトサラ」</a:t>
            </a:r>
            <a:r>
              <a:rPr lang="ja-JP" altLang="en-US" sz="1400" b="0" dirty="0"/>
              <a:t>、「</a:t>
            </a:r>
            <a:r>
              <a:rPr lang="en-US" altLang="ja-JP" sz="1400" b="0" dirty="0"/>
              <a:t>USEN</a:t>
            </a:r>
            <a:r>
              <a:rPr lang="ja-JP" altLang="en-US" sz="1400" b="0" dirty="0" smtClean="0"/>
              <a:t>レスキュー</a:t>
            </a:r>
            <a:r>
              <a:rPr lang="en-US" altLang="ja-JP" sz="1400" b="0" dirty="0" smtClean="0"/>
              <a:t>24</a:t>
            </a:r>
            <a:r>
              <a:rPr lang="ja-JP" altLang="en-US" sz="1400" b="0" dirty="0" smtClean="0"/>
              <a:t>」</a:t>
            </a:r>
            <a:r>
              <a:rPr lang="ja-JP" altLang="en-US" sz="1400" b="0" dirty="0"/>
              <a:t>といったオプションサービスを提案し、採用頂くことで、セットプランの契約書を締結　</a:t>
            </a:r>
            <a:endParaRPr lang="en-US" altLang="ja-JP" sz="1400" b="0" dirty="0" smtClean="0"/>
          </a:p>
          <a:p>
            <a:pPr eaLnBrk="1" hangingPunct="1">
              <a:spcBef>
                <a:spcPct val="0"/>
              </a:spcBef>
              <a:buFontTx/>
              <a:buNone/>
            </a:pPr>
            <a:r>
              <a:rPr lang="en-US" altLang="ja-JP" sz="1400" b="0" dirty="0" smtClean="0"/>
              <a:t>※</a:t>
            </a:r>
            <a:r>
              <a:rPr lang="ja-JP" altLang="en-US" sz="1400" b="0" dirty="0"/>
              <a:t>別途契約書の雛形を</a:t>
            </a:r>
            <a:r>
              <a:rPr lang="ja-JP" altLang="en-US" sz="1400" b="0" dirty="0" smtClean="0"/>
              <a:t>用意</a:t>
            </a:r>
            <a:endParaRPr lang="en-US" altLang="ja-JP" sz="1400" b="0" dirty="0" smtClean="0"/>
          </a:p>
          <a:p>
            <a:pPr eaLnBrk="1" hangingPunct="1">
              <a:spcBef>
                <a:spcPct val="0"/>
              </a:spcBef>
              <a:buFontTx/>
              <a:buNone/>
            </a:pPr>
            <a:r>
              <a:rPr lang="en-US" altLang="ja-JP" sz="1400" dirty="0" smtClean="0"/>
              <a:t>※</a:t>
            </a:r>
            <a:r>
              <a:rPr lang="ja-JP" altLang="en-US" sz="1400" dirty="0" smtClean="0"/>
              <a:t>約款以外の取決め事も包括契約書に明記することができる</a:t>
            </a:r>
            <a:endParaRPr lang="en-US" altLang="ja-JP" sz="1400" dirty="0" smtClean="0"/>
          </a:p>
          <a:p>
            <a:pPr eaLnBrk="1" hangingPunct="1">
              <a:spcBef>
                <a:spcPct val="0"/>
              </a:spcBef>
              <a:buFontTx/>
              <a:buNone/>
            </a:pPr>
            <a:r>
              <a:rPr lang="ja-JP" altLang="en-US" sz="1400" b="0" dirty="0" smtClean="0"/>
              <a:t>（</a:t>
            </a:r>
            <a:r>
              <a:rPr lang="en-US" altLang="ja-JP" sz="1400" b="0" dirty="0" smtClean="0"/>
              <a:t>2</a:t>
            </a:r>
            <a:r>
              <a:rPr lang="ja-JP" altLang="en-US" sz="1400" dirty="0" smtClean="0"/>
              <a:t>年以上の契約など）</a:t>
            </a:r>
            <a:endParaRPr lang="ja-JP" altLang="en-US" sz="1400" b="0" dirty="0"/>
          </a:p>
        </p:txBody>
      </p:sp>
      <p:sp>
        <p:nvSpPr>
          <p:cNvPr id="5129" name="AutoShape 102"/>
          <p:cNvSpPr>
            <a:spLocks noChangeArrowheads="1"/>
          </p:cNvSpPr>
          <p:nvPr/>
        </p:nvSpPr>
        <p:spPr bwMode="auto">
          <a:xfrm>
            <a:off x="583224" y="3452142"/>
            <a:ext cx="2992315" cy="431800"/>
          </a:xfrm>
          <a:prstGeom prst="roundRect">
            <a:avLst>
              <a:gd name="adj" fmla="val 16667"/>
            </a:avLst>
          </a:prstGeom>
          <a:solidFill>
            <a:schemeClr val="accent6">
              <a:lumMod val="60000"/>
              <a:lumOff val="40000"/>
            </a:schemeClr>
          </a:solidFill>
          <a:ln>
            <a:noFill/>
          </a:ln>
          <a:extLst/>
        </p:spPr>
        <p:txBody>
          <a:bodyPr anchor="ctr" anchorCtr="1"/>
          <a:lstStyle>
            <a:lvl1pPr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algn="just" eaLnBrk="1" hangingPunct="1">
              <a:spcBef>
                <a:spcPct val="0"/>
              </a:spcBef>
              <a:buFontTx/>
              <a:buNone/>
            </a:pPr>
            <a:r>
              <a:rPr lang="ja-JP" altLang="en-US" sz="1600" b="0">
                <a:solidFill>
                  <a:schemeClr val="bg1"/>
                </a:solidFill>
                <a:latin typeface="Arial" charset="0"/>
              </a:rPr>
              <a:t>オプションサービス付加</a:t>
            </a:r>
          </a:p>
        </p:txBody>
      </p:sp>
      <p:sp>
        <p:nvSpPr>
          <p:cNvPr id="5130" name="Rectangle 103"/>
          <p:cNvSpPr>
            <a:spLocks noChangeArrowheads="1"/>
          </p:cNvSpPr>
          <p:nvPr/>
        </p:nvSpPr>
        <p:spPr bwMode="auto">
          <a:xfrm>
            <a:off x="3946282" y="4941168"/>
            <a:ext cx="461449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400" b="0" dirty="0"/>
              <a:t>月額利用料の変更（年払い・半年払い割引適用、単純な価格変更）による契約書</a:t>
            </a:r>
            <a:r>
              <a:rPr lang="ja-JP" altLang="en-US" sz="1400" b="0" dirty="0" smtClean="0"/>
              <a:t>締結</a:t>
            </a:r>
            <a:endParaRPr lang="en-US" altLang="ja-JP" sz="1400" b="0" dirty="0" smtClean="0"/>
          </a:p>
          <a:p>
            <a:pPr eaLnBrk="1" hangingPunct="1">
              <a:spcBef>
                <a:spcPct val="0"/>
              </a:spcBef>
              <a:buFontTx/>
              <a:buNone/>
            </a:pPr>
            <a:r>
              <a:rPr lang="en-US" altLang="ja-JP" sz="1400" dirty="0" smtClean="0"/>
              <a:t>※100</a:t>
            </a:r>
            <a:r>
              <a:rPr lang="ja-JP" altLang="en-US" sz="1400" dirty="0" smtClean="0"/>
              <a:t>店舗を個別に加入申込書で契約している場合は、単価変更をおこなうと、</a:t>
            </a:r>
            <a:r>
              <a:rPr lang="en-US" altLang="ja-JP" sz="1400" dirty="0" smtClean="0"/>
              <a:t>100</a:t>
            </a:r>
            <a:r>
              <a:rPr lang="ja-JP" altLang="en-US" sz="1400" dirty="0" smtClean="0"/>
              <a:t>枚の申込書を再度いただかなくてはならいない。</a:t>
            </a:r>
            <a:endParaRPr lang="en-US" altLang="ja-JP" sz="1400" dirty="0" smtClean="0"/>
          </a:p>
        </p:txBody>
      </p:sp>
      <p:sp>
        <p:nvSpPr>
          <p:cNvPr id="5131" name="AutoShape 104"/>
          <p:cNvSpPr>
            <a:spLocks noChangeArrowheads="1"/>
          </p:cNvSpPr>
          <p:nvPr/>
        </p:nvSpPr>
        <p:spPr bwMode="auto">
          <a:xfrm>
            <a:off x="583224" y="4930303"/>
            <a:ext cx="2992315" cy="431800"/>
          </a:xfrm>
          <a:prstGeom prst="roundRect">
            <a:avLst>
              <a:gd name="adj" fmla="val 16667"/>
            </a:avLst>
          </a:prstGeom>
          <a:solidFill>
            <a:schemeClr val="accent6">
              <a:lumMod val="60000"/>
              <a:lumOff val="40000"/>
            </a:schemeClr>
          </a:solidFill>
          <a:ln>
            <a:noFill/>
          </a:ln>
          <a:extLst/>
        </p:spPr>
        <p:txBody>
          <a:bodyPr anchor="ctr" anchorCtr="1"/>
          <a:lstStyle>
            <a:lvl1pPr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algn="just" eaLnBrk="1" hangingPunct="1">
              <a:spcBef>
                <a:spcPct val="0"/>
              </a:spcBef>
              <a:buFontTx/>
              <a:buNone/>
            </a:pPr>
            <a:r>
              <a:rPr lang="ja-JP" altLang="en-US" sz="1600" b="0">
                <a:solidFill>
                  <a:schemeClr val="bg1"/>
                </a:solidFill>
                <a:latin typeface="Arial" charset="0"/>
              </a:rPr>
              <a:t>価格変更</a:t>
            </a:r>
          </a:p>
        </p:txBody>
      </p:sp>
      <p:sp>
        <p:nvSpPr>
          <p:cNvPr id="13" name="スライド番号プレースホルダー 4"/>
          <p:cNvSpPr>
            <a:spLocks noGrp="1"/>
          </p:cNvSpPr>
          <p:nvPr>
            <p:ph type="sldNum" sz="quarter" idx="11"/>
          </p:nvPr>
        </p:nvSpPr>
        <p:spPr>
          <a:xfrm>
            <a:off x="8884628" y="6584951"/>
            <a:ext cx="250580" cy="246063"/>
          </a:xfrm>
        </p:spPr>
        <p:txBody>
          <a:bodyPr/>
          <a:lstStyle/>
          <a:p>
            <a:pPr>
              <a:defRPr/>
            </a:pPr>
            <a:fld id="{FADD6720-E510-4A09-B064-6E50F63029FF}" type="slidenum">
              <a:rPr lang="en-US" altLang="ja-JP">
                <a:solidFill>
                  <a:schemeClr val="tx1">
                    <a:lumMod val="75000"/>
                    <a:lumOff val="25000"/>
                  </a:schemeClr>
                </a:solidFill>
              </a:rPr>
              <a:pPr>
                <a:defRPr/>
              </a:pPr>
              <a:t>4</a:t>
            </a:fld>
            <a:endParaRPr lang="en-US" altLang="ja-JP" dirty="0">
              <a:solidFill>
                <a:schemeClr val="tx1">
                  <a:lumMod val="75000"/>
                  <a:lumOff val="25000"/>
                </a:schemeClr>
              </a:solidFill>
            </a:endParaRPr>
          </a:p>
        </p:txBody>
      </p:sp>
      <p:sp>
        <p:nvSpPr>
          <p:cNvPr id="14" name="テキスト ボックス 13"/>
          <p:cNvSpPr txBox="1"/>
          <p:nvPr/>
        </p:nvSpPr>
        <p:spPr>
          <a:xfrm>
            <a:off x="467544" y="333817"/>
            <a:ext cx="6480720" cy="397032"/>
          </a:xfrm>
          <a:prstGeom prst="rect">
            <a:avLst/>
          </a:prstGeom>
          <a:noFill/>
        </p:spPr>
        <p:txBody>
          <a:bodyPr wrap="square" rtlCol="0">
            <a:spAutoFit/>
          </a:bodyPr>
          <a:lstStyle/>
          <a:p>
            <a:pPr>
              <a:lnSpc>
                <a:spcPct val="110000"/>
              </a:lnSpc>
              <a:spcBef>
                <a:spcPct val="0"/>
              </a:spcBef>
            </a:pPr>
            <a:r>
              <a:rPr lang="ja-JP" altLang="en-US" b="1" dirty="0" smtClean="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包括契約書を締結する理由</a:t>
            </a:r>
            <a:endParaRPr kumimoji="0"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Rectangle 15"/>
          <p:cNvSpPr>
            <a:spLocks noChangeArrowheads="1"/>
          </p:cNvSpPr>
          <p:nvPr/>
        </p:nvSpPr>
        <p:spPr bwMode="auto">
          <a:xfrm>
            <a:off x="655232" y="6177428"/>
            <a:ext cx="67970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74650" indent="-3746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1pPr>
            <a:lvl2pPr marL="742950" indent="-28575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2pPr>
            <a:lvl3pPr marL="11430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3pPr>
            <a:lvl4pPr marL="16002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4pPr>
            <a:lvl5pPr marL="2057400" indent="-228600" algn="l" defTabSz="895350" eaLnBrk="0" hangingPunct="0">
              <a:spcBef>
                <a:spcPct val="20000"/>
              </a:spcBef>
              <a:buChar char="»"/>
              <a:defRPr kumimoji="1" sz="1000">
                <a:solidFill>
                  <a:schemeClr val="tx1"/>
                </a:solidFill>
                <a:latin typeface="Meiryo UI" pitchFamily="50" charset="-128"/>
                <a:ea typeface="Meiryo UI" pitchFamily="50" charset="-128"/>
                <a:cs typeface="Meiryo UI" pitchFamily="50" charset="-128"/>
              </a:defRPr>
            </a:lvl5pPr>
            <a:lvl6pPr marL="25146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6pPr>
            <a:lvl7pPr marL="29718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7pPr>
            <a:lvl8pPr marL="34290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8pPr>
            <a:lvl9pPr marL="3886200" indent="-228600" defTabSz="895350" eaLnBrk="0" fontAlgn="base" hangingPunct="0">
              <a:spcBef>
                <a:spcPct val="20000"/>
              </a:spcBef>
              <a:spcAft>
                <a:spcPct val="0"/>
              </a:spcAft>
              <a:buChar char="»"/>
              <a:defRPr kumimoji="1" sz="10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条文</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の内容はキチンと理解するようにしましょう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法務</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（社内イントラ）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http://www.mxa.usen.co.jp/~u8726/teikei_1ran.html</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807336"/>
            <a:ext cx="1340581" cy="92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1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295232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登録依頼書とは</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467544" y="980728"/>
            <a:ext cx="4320480" cy="2308324"/>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包括契約書を締結しておくことにより、契約内容が企業間で明確になり、１店舗ずつ契約書の巻き取りをおこなわなくてもサービス供給が可能です。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既</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にお客様と取り決めた契約条件を、エクセルにデータ入力することにより、帳票（加入登録依頼書）を作成できます。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この帳票には、お客様情報</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（住所・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電話番号など）や提供するサービス名や金額、請求先の情報が含まれる重要な情報です。間違いが無いように慎重に入力しましょう</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この情報は、</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UNIS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と呼ばれる</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の顧客管理基幹システムに登録され、様々な部署にて活用されます。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076056" y="950531"/>
            <a:ext cx="2451290"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登録依頼書</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月時点）</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a:xfrm>
            <a:off x="1653304" y="3701474"/>
            <a:ext cx="1694560" cy="5916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事務センター</a:t>
            </a:r>
            <a:endParaRPr kumimoji="1"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円/楕円 8"/>
          <p:cNvSpPr/>
          <p:nvPr/>
        </p:nvSpPr>
        <p:spPr>
          <a:xfrm>
            <a:off x="3236034" y="4437112"/>
            <a:ext cx="1502307" cy="5916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請求部署</a:t>
            </a:r>
            <a:endParaRPr kumimoji="1"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楕円 9"/>
          <p:cNvSpPr/>
          <p:nvPr/>
        </p:nvSpPr>
        <p:spPr>
          <a:xfrm>
            <a:off x="621421" y="5651104"/>
            <a:ext cx="1502307" cy="5916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営業</a:t>
            </a:r>
            <a:endParaRPr kumimoji="1"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コネクタ 11"/>
          <p:cNvCxnSpPr>
            <a:endCxn id="6" idx="2"/>
          </p:cNvCxnSpPr>
          <p:nvPr/>
        </p:nvCxnSpPr>
        <p:spPr>
          <a:xfrm>
            <a:off x="1474817" y="5040031"/>
            <a:ext cx="450535" cy="58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0" idx="7"/>
          </p:cNvCxnSpPr>
          <p:nvPr/>
        </p:nvCxnSpPr>
        <p:spPr>
          <a:xfrm flipV="1">
            <a:off x="1903720" y="5324777"/>
            <a:ext cx="220008" cy="412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a:endCxn id="9" idx="3"/>
          </p:cNvCxnSpPr>
          <p:nvPr/>
        </p:nvCxnSpPr>
        <p:spPr>
          <a:xfrm flipV="1">
            <a:off x="2987824" y="4942093"/>
            <a:ext cx="468218" cy="15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6" idx="1"/>
            <a:endCxn id="7" idx="4"/>
          </p:cNvCxnSpPr>
          <p:nvPr/>
        </p:nvCxnSpPr>
        <p:spPr>
          <a:xfrm flipH="1" flipV="1">
            <a:off x="2500584" y="4293096"/>
            <a:ext cx="28012" cy="457978"/>
          </a:xfrm>
          <a:prstGeom prst="line">
            <a:avLst/>
          </a:prstGeom>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2838625" y="5661248"/>
            <a:ext cx="1502307" cy="5916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カスタマー</a:t>
            </a:r>
            <a:endParaRPr kumimoji="1"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9" name="直線コネクタ 38"/>
          <p:cNvCxnSpPr>
            <a:stCxn id="38" idx="1"/>
          </p:cNvCxnSpPr>
          <p:nvPr/>
        </p:nvCxnSpPr>
        <p:spPr>
          <a:xfrm flipH="1" flipV="1">
            <a:off x="2746039" y="5324777"/>
            <a:ext cx="312594" cy="423112"/>
          </a:xfrm>
          <a:prstGeom prst="line">
            <a:avLst/>
          </a:prstGeom>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261381" y="4565570"/>
            <a:ext cx="1502307" cy="5916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管轄支店</a:t>
            </a:r>
            <a:endParaRPr kumimoji="1" lang="ja-JP" altLang="en-US"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フローチャート : 磁気ディスク 5"/>
          <p:cNvSpPr/>
          <p:nvPr/>
        </p:nvSpPr>
        <p:spPr>
          <a:xfrm>
            <a:off x="1925352" y="4751074"/>
            <a:ext cx="1206488" cy="694150"/>
          </a:xfrm>
          <a:prstGeom prst="flowChartMagneticDisk">
            <a:avLst/>
          </a:prstGeom>
          <a:gradFill flip="none" rotWithShape="1">
            <a:gsLst>
              <a:gs pos="0">
                <a:schemeClr val="bg2">
                  <a:lumMod val="10000"/>
                </a:schemeClr>
              </a:gs>
              <a:gs pos="97000">
                <a:schemeClr val="accent2"/>
              </a:gs>
              <a:gs pos="100000">
                <a:schemeClr val="bg1">
                  <a:lumMod val="5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mj-ea"/>
                <a:ea typeface="+mj-ea"/>
              </a:rPr>
              <a:t>UNIS</a:t>
            </a:r>
            <a:endParaRPr kumimoji="1" lang="ja-JP" altLang="en-US" sz="2000" b="1" dirty="0">
              <a:latin typeface="+mj-ea"/>
              <a:ea typeface="+mj-ea"/>
            </a:endParaRPr>
          </a:p>
        </p:txBody>
      </p:sp>
      <p:pic>
        <p:nvPicPr>
          <p:cNvPr id="18" name="図 17"/>
          <p:cNvPicPr>
            <a:picLocks noChangeAspect="1" noChangeArrowheads="1"/>
            <a:extLst>
              <a:ext uri="{84589F7E-364E-4C9E-8A38-B11213B215E9}">
                <a14:cameraTool xmlns:a14="http://schemas.microsoft.com/office/drawing/2010/main" cellRange="$A$1:$AK$72"/>
              </a:ext>
            </a:extLst>
          </p:cNvPicPr>
          <p:nvPr/>
        </p:nvPicPr>
        <p:blipFill>
          <a:blip r:embed="rId3"/>
          <a:srcRect/>
          <a:stretch>
            <a:fillRect/>
          </a:stretch>
        </p:blipFill>
        <p:spPr bwMode="auto">
          <a:xfrm>
            <a:off x="5162864" y="1428609"/>
            <a:ext cx="3585600" cy="5024727"/>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1831611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04664"/>
            <a:ext cx="2952328" cy="338554"/>
          </a:xfrm>
          <a:prstGeom prst="rect">
            <a:avLst/>
          </a:prstGeom>
          <a:noFill/>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工事依頼書とは</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39552" y="1052736"/>
            <a:ext cx="4320480" cy="2308324"/>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が放送サービスを提供するために、納品が必要な器材や店舗で行う工事の内容を明記した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帳票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（データ）です。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加入登録依頼書に入力契約店情報などは、反映されるため、入力負荷が軽減されます。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この帳票には、お客様情報（住所・電話番号）や提供するサービス名や工事日時や工事内容などを記載した重要な情報です。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この帳票の情報で、技術が工事の内容を把握し、工事を完成させるために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現場</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へ赴き作業を行います。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記載内容（指示内容）が曖昧だったり、間違えていると工事時のトラブルに繋がりますので、慎重に記載しましょう。</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076056" y="919753"/>
            <a:ext cx="2557388" cy="246221"/>
          </a:xfrm>
          <a:prstGeom prst="rect">
            <a:avLst/>
          </a:prstGeom>
          <a:noFill/>
        </p:spPr>
        <p:txBody>
          <a:bodyPr wrap="square" rtlCol="0">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工事依頼書</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月時点）</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矢印 1"/>
          <p:cNvSpPr/>
          <p:nvPr/>
        </p:nvSpPr>
        <p:spPr>
          <a:xfrm rot="2117127">
            <a:off x="1213178" y="4391648"/>
            <a:ext cx="410917" cy="21916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2117127">
            <a:off x="2293298" y="5050753"/>
            <a:ext cx="410917" cy="21916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2117127">
            <a:off x="3271989" y="5698825"/>
            <a:ext cx="410917" cy="219162"/>
          </a:xfrm>
          <a:prstGeom prst="rightArrow">
            <a:avLst/>
          </a:prstGeom>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8224" y="5805264"/>
            <a:ext cx="800219" cy="276999"/>
          </a:xfrm>
          <a:prstGeom prst="rect">
            <a:avLst/>
          </a:prstGeom>
          <a:noFill/>
        </p:spPr>
        <p:txBody>
          <a:bodyPr wrap="none" rtlCol="0">
            <a:spAutoFit/>
          </a:bodyPr>
          <a:lstStyle/>
          <a:p>
            <a:r>
              <a:rPr kumimoji="1" lang="ja-JP" altLang="en-US" sz="1200" dirty="0" smtClean="0"/>
              <a:t>工事完成</a:t>
            </a:r>
            <a:endParaRPr kumimoji="1" lang="ja-JP" altLang="en-US" sz="1200" dirty="0"/>
          </a:p>
        </p:txBody>
      </p:sp>
      <p:sp>
        <p:nvSpPr>
          <p:cNvPr id="14" name="テキスト ボックス 13"/>
          <p:cNvSpPr txBox="1"/>
          <p:nvPr/>
        </p:nvSpPr>
        <p:spPr>
          <a:xfrm>
            <a:off x="1539533" y="5157192"/>
            <a:ext cx="800219" cy="461665"/>
          </a:xfrm>
          <a:prstGeom prst="rect">
            <a:avLst/>
          </a:prstGeom>
          <a:noFill/>
        </p:spPr>
        <p:txBody>
          <a:bodyPr wrap="none" rtlCol="0">
            <a:spAutoFit/>
          </a:bodyPr>
          <a:lstStyle/>
          <a:p>
            <a:r>
              <a:rPr kumimoji="1" lang="ja-JP" altLang="en-US" sz="1200" dirty="0" smtClean="0"/>
              <a:t>依頼内容</a:t>
            </a:r>
            <a:endParaRPr kumimoji="1" lang="en-US" altLang="ja-JP" sz="1200" dirty="0" smtClean="0"/>
          </a:p>
          <a:p>
            <a:r>
              <a:rPr lang="ja-JP" altLang="en-US" sz="1200" dirty="0"/>
              <a:t>印刷</a:t>
            </a:r>
            <a:endParaRPr kumimoji="1" lang="ja-JP" altLang="en-US" sz="1200" dirty="0"/>
          </a:p>
        </p:txBody>
      </p:sp>
      <p:sp>
        <p:nvSpPr>
          <p:cNvPr id="15" name="テキスト ボックス 14"/>
          <p:cNvSpPr txBox="1"/>
          <p:nvPr/>
        </p:nvSpPr>
        <p:spPr>
          <a:xfrm>
            <a:off x="3635896" y="6464369"/>
            <a:ext cx="800219" cy="276999"/>
          </a:xfrm>
          <a:prstGeom prst="rect">
            <a:avLst/>
          </a:prstGeom>
          <a:noFill/>
        </p:spPr>
        <p:txBody>
          <a:bodyPr wrap="none" rtlCol="0">
            <a:spAutoFit/>
          </a:bodyPr>
          <a:lstStyle/>
          <a:p>
            <a:r>
              <a:rPr kumimoji="1" lang="en-US" altLang="ja-JP" sz="1200" dirty="0" smtClean="0"/>
              <a:t>UNIS</a:t>
            </a:r>
            <a:r>
              <a:rPr kumimoji="1" lang="ja-JP" altLang="en-US" sz="1200" dirty="0" smtClean="0"/>
              <a:t>確定</a:t>
            </a:r>
            <a:endParaRPr kumimoji="1" lang="ja-JP" altLang="en-US" sz="1200" dirty="0"/>
          </a:p>
        </p:txBody>
      </p:sp>
      <p:sp>
        <p:nvSpPr>
          <p:cNvPr id="16" name="円/楕円 15"/>
          <p:cNvSpPr/>
          <p:nvPr/>
        </p:nvSpPr>
        <p:spPr>
          <a:xfrm>
            <a:off x="1302219" y="4659010"/>
            <a:ext cx="1325565" cy="509215"/>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2">
                    <a:lumMod val="10000"/>
                  </a:schemeClr>
                </a:solidFill>
                <a:latin typeface="+mj-ea"/>
                <a:ea typeface="+mj-ea"/>
              </a:rPr>
              <a:t>管轄支店</a:t>
            </a:r>
            <a:endParaRPr kumimoji="1" lang="ja-JP" altLang="en-US" sz="1200" dirty="0">
              <a:solidFill>
                <a:schemeClr val="bg2">
                  <a:lumMod val="10000"/>
                </a:schemeClr>
              </a:solidFill>
              <a:latin typeface="+mj-ea"/>
              <a:ea typeface="+mj-ea"/>
            </a:endParaRPr>
          </a:p>
        </p:txBody>
      </p:sp>
      <p:sp>
        <p:nvSpPr>
          <p:cNvPr id="17" name="円/楕円 16"/>
          <p:cNvSpPr/>
          <p:nvPr/>
        </p:nvSpPr>
        <p:spPr>
          <a:xfrm>
            <a:off x="251520" y="3990131"/>
            <a:ext cx="1299610" cy="530022"/>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2">
                    <a:lumMod val="10000"/>
                  </a:schemeClr>
                </a:solidFill>
                <a:latin typeface="+mj-ea"/>
                <a:ea typeface="+mj-ea"/>
              </a:rPr>
              <a:t>営業</a:t>
            </a:r>
            <a:endParaRPr kumimoji="1" lang="ja-JP" altLang="en-US" sz="1200" dirty="0">
              <a:solidFill>
                <a:schemeClr val="bg2">
                  <a:lumMod val="10000"/>
                </a:schemeClr>
              </a:solidFill>
              <a:latin typeface="+mj-ea"/>
              <a:ea typeface="+mj-ea"/>
            </a:endParaRPr>
          </a:p>
        </p:txBody>
      </p:sp>
      <p:sp>
        <p:nvSpPr>
          <p:cNvPr id="18" name="円/楕円 17"/>
          <p:cNvSpPr/>
          <p:nvPr/>
        </p:nvSpPr>
        <p:spPr>
          <a:xfrm>
            <a:off x="3318443" y="5944121"/>
            <a:ext cx="1325565" cy="509215"/>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2">
                    <a:lumMod val="10000"/>
                  </a:schemeClr>
                </a:solidFill>
                <a:latin typeface="+mj-ea"/>
                <a:ea typeface="+mj-ea"/>
              </a:rPr>
              <a:t>管轄支店</a:t>
            </a:r>
            <a:endParaRPr kumimoji="1" lang="ja-JP" altLang="en-US" sz="1200" dirty="0">
              <a:solidFill>
                <a:schemeClr val="bg2">
                  <a:lumMod val="10000"/>
                </a:schemeClr>
              </a:solidFill>
              <a:latin typeface="+mj-ea"/>
              <a:ea typeface="+mj-ea"/>
            </a:endParaRPr>
          </a:p>
        </p:txBody>
      </p:sp>
      <p:sp>
        <p:nvSpPr>
          <p:cNvPr id="19" name="円/楕円 18"/>
          <p:cNvSpPr/>
          <p:nvPr/>
        </p:nvSpPr>
        <p:spPr>
          <a:xfrm>
            <a:off x="2208902" y="5296049"/>
            <a:ext cx="1325565" cy="509215"/>
          </a:xfrm>
          <a:prstGeom prst="ellipse">
            <a:avLst/>
          </a:prstGeom>
          <a:gradFill>
            <a:gsLst>
              <a:gs pos="0">
                <a:srgbClr val="0CF817"/>
              </a:gs>
              <a:gs pos="100000">
                <a:srgbClr val="00FF00">
                  <a:alpha val="61000"/>
                </a:srgb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2">
                    <a:lumMod val="10000"/>
                  </a:schemeClr>
                </a:solidFill>
                <a:latin typeface="+mj-ea"/>
                <a:ea typeface="+mj-ea"/>
              </a:rPr>
              <a:t>技術</a:t>
            </a:r>
            <a:endParaRPr kumimoji="1" lang="ja-JP" altLang="en-US" sz="1200" dirty="0">
              <a:solidFill>
                <a:schemeClr val="bg2">
                  <a:lumMod val="10000"/>
                </a:schemeClr>
              </a:solidFill>
              <a:latin typeface="+mj-ea"/>
              <a:ea typeface="+mj-ea"/>
            </a:endParaRPr>
          </a:p>
        </p:txBody>
      </p:sp>
      <p:pic>
        <p:nvPicPr>
          <p:cNvPr id="20" name="Picture 1" descr="キャプ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925" y="663575"/>
            <a:ext cx="3238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noChangeArrowheads="1"/>
            <a:extLst>
              <a:ext uri="{84589F7E-364E-4C9E-8A38-B11213B215E9}">
                <a14:cameraTool xmlns:a14="http://schemas.microsoft.com/office/drawing/2010/main" cellRange="$A$1:$AK$80"/>
              </a:ext>
            </a:extLst>
          </p:cNvPicPr>
          <p:nvPr/>
        </p:nvPicPr>
        <p:blipFill>
          <a:blip r:embed="rId3"/>
          <a:srcRect/>
          <a:stretch>
            <a:fillRect/>
          </a:stretch>
        </p:blipFill>
        <p:spPr bwMode="auto">
          <a:xfrm>
            <a:off x="5148064" y="1181300"/>
            <a:ext cx="3585747" cy="533520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238915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7480" y="961564"/>
            <a:ext cx="6418745" cy="523220"/>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のサービスをご契約いただいた後、帳票による依頼を行う為に確認する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重要な情報は、大きくは以下の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点です</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60330" y="1772816"/>
            <a:ext cx="7944118" cy="3970318"/>
          </a:xfrm>
          <a:prstGeom prst="rect">
            <a:avLst/>
          </a:prstGeom>
          <a:noFill/>
        </p:spPr>
        <p:txBody>
          <a:bodyPr wrap="square" rtlCol="0">
            <a:spAutoFit/>
          </a:bodyPr>
          <a:lstStyle/>
          <a:p>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スケジュール</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▷いつまでに、納品を完成しなければならないか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（お店のオープン日や販促の開始など）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２、物件</a:t>
            </a:r>
            <a:r>
              <a:rPr lang="ja-JP"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情報</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▷サービス提供する物件の住所や建物構造</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（再開発物件の場合、区画番号確認や建物所有者への許可申請など）</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３、契約</a:t>
            </a:r>
            <a:r>
              <a:rPr lang="ja-JP"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情報</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▷サービス内容の決定（コースやバンドなど）</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イニシャル、ランニング金額</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確定</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▷請求先情報や支払サイクルなど</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４、器材、工事</a:t>
            </a:r>
            <a:r>
              <a:rPr lang="ja-JP"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▷アンプやスピーカーの設置工事の有無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▷アンテナ・入線工事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▷チューナー設置工事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711217" y="313492"/>
            <a:ext cx="4774063" cy="461665"/>
          </a:xfrm>
          <a:prstGeom prst="rect">
            <a:avLst/>
          </a:prstGeom>
          <a:noFill/>
        </p:spPr>
        <p:txBody>
          <a:bodyPr wrap="none" lIns="91440" tIns="45720" rIns="91440" bIns="45720">
            <a:spAutoFit/>
          </a:bodyPr>
          <a:lstStyle/>
          <a:p>
            <a:pPr algn="ctr"/>
            <a:r>
              <a:rPr lang="en-US" altLang="ja-JP"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rPr>
              <a:t>の契約から依頼までの流れ</a:t>
            </a:r>
            <a:endParaRPr lang="ja-JP" alt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40246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1360" y="260648"/>
            <a:ext cx="3185487"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１、スケジュールを確認する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27584" y="680120"/>
            <a:ext cx="7920880" cy="1815882"/>
          </a:xfrm>
          <a:prstGeom prst="rect">
            <a:avLst/>
          </a:prstGeom>
        </p:spPr>
        <p:txBody>
          <a:bodyPr wrap="square">
            <a:spAutoFit/>
          </a:bodyPr>
          <a:lstStyle/>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いつ</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BGM</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流れていなければならないの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お客様へ</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する。</a:t>
            </a:r>
          </a:p>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ＵＳＥＮであっても、リースｃｈであっても</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同様</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そのためには、いつ、どのような工事や資材が必要かを考え、物件ごとに調整をおこなう。新築工事の場合は、お客様や内装業者などから工程表をいただくことにより、おおよその工事の概要が把握ができ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大型商業施設の場合は、オープン２ヶ月前以上に設置工事を行う場合もあるので、余裕をもって確認をしておくことが重要です。</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500121"/>
            <a:ext cx="6634878" cy="4138491"/>
          </a:xfrm>
          <a:prstGeom prst="rect">
            <a:avLst/>
          </a:prstGeom>
        </p:spPr>
      </p:pic>
      <p:sp>
        <p:nvSpPr>
          <p:cNvPr id="6" name="テキスト ボックス 5"/>
          <p:cNvSpPr txBox="1"/>
          <p:nvPr/>
        </p:nvSpPr>
        <p:spPr>
          <a:xfrm>
            <a:off x="539552" y="2651804"/>
            <a:ext cx="2232248" cy="246221"/>
          </a:xfrm>
          <a:prstGeom prst="rect">
            <a:avLst/>
          </a:prstGeom>
          <a:noFill/>
        </p:spPr>
        <p:txBody>
          <a:bodyPr wrap="square" rtlCol="0">
            <a:spAutoFit/>
          </a:bodyPr>
          <a:lstStyle/>
          <a:p>
            <a:r>
              <a:rPr lang="ja-JP" altLang="en-US" sz="1000" dirty="0" smtClean="0">
                <a:latin typeface="+mj-ea"/>
                <a:ea typeface="+mj-ea"/>
              </a:rPr>
              <a:t>工程表（サンプル）</a:t>
            </a:r>
            <a:endParaRPr kumimoji="1" lang="ja-JP" altLang="en-US" sz="1000" dirty="0">
              <a:latin typeface="+mj-ea"/>
              <a:ea typeface="+mj-ea"/>
            </a:endParaRPr>
          </a:p>
        </p:txBody>
      </p:sp>
      <p:sp>
        <p:nvSpPr>
          <p:cNvPr id="7" name="正方形/長方形 6"/>
          <p:cNvSpPr/>
          <p:nvPr/>
        </p:nvSpPr>
        <p:spPr>
          <a:xfrm>
            <a:off x="6084168" y="3281538"/>
            <a:ext cx="2767233" cy="158417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bg2">
                    <a:lumMod val="10000"/>
                  </a:schemeClr>
                </a:solidFill>
              </a:rPr>
              <a:t>スケジュール確認のポイント</a:t>
            </a:r>
            <a:endParaRPr kumimoji="1" lang="en-US" altLang="ja-JP" sz="1200" b="1" dirty="0" smtClean="0">
              <a:solidFill>
                <a:schemeClr val="bg2">
                  <a:lumMod val="10000"/>
                </a:schemeClr>
              </a:solidFill>
            </a:endParaRPr>
          </a:p>
          <a:p>
            <a:endParaRPr lang="en-US" altLang="ja-JP" sz="1200" dirty="0">
              <a:solidFill>
                <a:schemeClr val="bg2">
                  <a:lumMod val="10000"/>
                </a:schemeClr>
              </a:solidFill>
            </a:endParaRPr>
          </a:p>
          <a:p>
            <a:r>
              <a:rPr lang="ja-JP" altLang="en-US" sz="1200" dirty="0" smtClean="0">
                <a:solidFill>
                  <a:schemeClr val="bg2">
                    <a:lumMod val="10000"/>
                  </a:schemeClr>
                </a:solidFill>
              </a:rPr>
              <a:t>・</a:t>
            </a:r>
            <a:r>
              <a:rPr lang="en-US" altLang="ja-JP" sz="1200" dirty="0" smtClean="0">
                <a:solidFill>
                  <a:schemeClr val="bg2">
                    <a:lumMod val="10000"/>
                  </a:schemeClr>
                </a:solidFill>
              </a:rPr>
              <a:t>C</a:t>
            </a:r>
            <a:r>
              <a:rPr lang="ja-JP" altLang="en-US" sz="1200" dirty="0" smtClean="0">
                <a:solidFill>
                  <a:schemeClr val="bg2">
                    <a:lumMod val="10000"/>
                  </a:schemeClr>
                </a:solidFill>
              </a:rPr>
              <a:t>工事の開始時期</a:t>
            </a:r>
            <a:endParaRPr lang="en-US" altLang="ja-JP" sz="1200" dirty="0" smtClean="0">
              <a:solidFill>
                <a:schemeClr val="bg2">
                  <a:lumMod val="10000"/>
                </a:schemeClr>
              </a:solidFill>
            </a:endParaRPr>
          </a:p>
          <a:p>
            <a:r>
              <a:rPr lang="ja-JP" altLang="en-US" sz="1200" dirty="0" smtClean="0">
                <a:solidFill>
                  <a:schemeClr val="bg2">
                    <a:lumMod val="10000"/>
                  </a:schemeClr>
                </a:solidFill>
              </a:rPr>
              <a:t>・内装工事（壁や天井など）期間</a:t>
            </a:r>
            <a:endParaRPr lang="en-US" altLang="ja-JP" sz="1200" dirty="0" smtClean="0">
              <a:solidFill>
                <a:schemeClr val="bg2">
                  <a:lumMod val="10000"/>
                </a:schemeClr>
              </a:solidFill>
            </a:endParaRPr>
          </a:p>
          <a:p>
            <a:r>
              <a:rPr lang="ja-JP" altLang="en-US" sz="1200" dirty="0" smtClean="0">
                <a:solidFill>
                  <a:schemeClr val="bg2">
                    <a:lumMod val="10000"/>
                  </a:schemeClr>
                </a:solidFill>
              </a:rPr>
              <a:t>・引き渡し日</a:t>
            </a:r>
            <a:endParaRPr lang="en-US" altLang="ja-JP" sz="1200" dirty="0" smtClean="0">
              <a:solidFill>
                <a:schemeClr val="bg2">
                  <a:lumMod val="10000"/>
                </a:schemeClr>
              </a:solidFill>
            </a:endParaRPr>
          </a:p>
          <a:p>
            <a:r>
              <a:rPr lang="ja-JP" altLang="en-US" sz="1200" dirty="0" smtClean="0">
                <a:solidFill>
                  <a:schemeClr val="bg2">
                    <a:lumMod val="10000"/>
                  </a:schemeClr>
                </a:solidFill>
              </a:rPr>
              <a:t>・什器・商品搬入</a:t>
            </a:r>
            <a:endParaRPr lang="en-US" altLang="ja-JP" sz="1200" dirty="0" smtClean="0">
              <a:solidFill>
                <a:schemeClr val="bg2">
                  <a:lumMod val="10000"/>
                </a:schemeClr>
              </a:solidFill>
            </a:endParaRPr>
          </a:p>
          <a:p>
            <a:r>
              <a:rPr lang="ja-JP" altLang="en-US" sz="1200" dirty="0" smtClean="0">
                <a:solidFill>
                  <a:schemeClr val="bg2">
                    <a:lumMod val="10000"/>
                  </a:schemeClr>
                </a:solidFill>
              </a:rPr>
              <a:t>・オープン日</a:t>
            </a:r>
            <a:endParaRPr lang="ja-JP" altLang="ja-JP" sz="1200" dirty="0">
              <a:solidFill>
                <a:schemeClr val="bg2">
                  <a:lumMod val="10000"/>
                </a:schemeClr>
              </a:solidFill>
            </a:endParaRPr>
          </a:p>
          <a:p>
            <a:endParaRPr kumimoji="1" lang="ja-JP" altLang="en-US" sz="1200" dirty="0">
              <a:solidFill>
                <a:schemeClr val="tx1"/>
              </a:solidFill>
            </a:endParaRPr>
          </a:p>
        </p:txBody>
      </p:sp>
      <p:pic>
        <p:nvPicPr>
          <p:cNvPr id="2050" name="Picture 2" descr="https://encrypted-tbn1.gstatic.com/images?q=tbn:ANd9GcTg8LEKB31PUeMtgJ8ELt-rX-kkhpK4yQYGqklfzYbBrmAWAi6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8905" y="3226290"/>
            <a:ext cx="562496" cy="5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9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1360" y="260648"/>
            <a:ext cx="2723823"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、物件情報を確認する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27584" y="680120"/>
            <a:ext cx="7920880" cy="1600438"/>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放送サービスを提供する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住所や建物</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構造を</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する。</a:t>
            </a:r>
          </a:p>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設置場所により、管轄支店が異なります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新築物件などの場合は、建設中に事前工事が必要な場合もある。また、建物のエリアや構造により、使用インフラ（</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CS</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・ケーブル・</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SP-</a:t>
            </a:r>
            <a:r>
              <a:rPr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MP-100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など）が異なります。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782630" y="1772816"/>
            <a:ext cx="7657272" cy="1169551"/>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再開発物件（商業施設など）の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場合、区画番号確認や建物所有者へ</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の許可</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申請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なども必要になる場合があります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物件の概要を把握する為に、現場下見を行う場合もあります。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741834"/>
            <a:ext cx="4096408" cy="2712269"/>
          </a:xfrm>
          <a:prstGeom prst="rect">
            <a:avLst/>
          </a:prstGeom>
        </p:spPr>
      </p:pic>
      <p:sp>
        <p:nvSpPr>
          <p:cNvPr id="9" name="正方形/長方形 8"/>
          <p:cNvSpPr/>
          <p:nvPr/>
        </p:nvSpPr>
        <p:spPr>
          <a:xfrm>
            <a:off x="815372" y="3280921"/>
            <a:ext cx="3540604" cy="230831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下見依頼のポイント</a:t>
            </a:r>
            <a:endParaRPr kumimoji="1" lang="en-US" altLang="ja-JP" sz="1200" b="1"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衛星</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かケーブルか？</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ビル</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許可は必要か？</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入館</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届けは必要か？</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カットリレー</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の有無？</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器材</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・資材は必要か？</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工事</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のときのお客様立会いは必要か？</a:t>
            </a:r>
          </a:p>
          <a:p>
            <a:r>
              <a:rPr lang="ja-JP" altLang="en-US"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工事</a:t>
            </a:r>
            <a:r>
              <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のときに必要なアイテムは？</a:t>
            </a:r>
          </a:p>
          <a:p>
            <a:endParaRPr lang="ja-JP" altLang="ja-JP" sz="120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descr="https://encrypted-tbn1.gstatic.com/images?q=tbn:ANd9GcTg8LEKB31PUeMtgJ8ELt-rX-kkhpK4yQYGqklfzYbBrmAWAi6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581" y="3434668"/>
            <a:ext cx="562496" cy="5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53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サーマル">
  <a:themeElements>
    <a:clrScheme name="サーマル">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サーマル">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サーマ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gradFill>
          <a:gsLst>
            <a:gs pos="0">
              <a:srgbClr val="FFC301"/>
            </a:gs>
            <a:gs pos="100000">
              <a:schemeClr val="accent1">
                <a:tint val="44500"/>
                <a:satMod val="160000"/>
                <a:alpha val="0"/>
              </a:schemeClr>
            </a:gs>
            <a:gs pos="100000">
              <a:srgbClr val="FFC8B6"/>
            </a:gs>
            <a:gs pos="100000">
              <a:schemeClr val="accent1">
                <a:tint val="23500"/>
                <a:satMod val="160000"/>
              </a:schemeClr>
            </a:gs>
          </a:gsLst>
          <a:lin ang="5400000" scaled="0"/>
        </a:gra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サーマル</Template>
  <TotalTime>1415</TotalTime>
  <Words>1382</Words>
  <Application>Microsoft Office PowerPoint</Application>
  <PresentationFormat>画面に合わせる (4:3)</PresentationFormat>
  <Paragraphs>225</Paragraphs>
  <Slides>14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ＭＳ Ｐゴシック</vt:lpstr>
      <vt:lpstr>ＭＳ 明朝</vt:lpstr>
      <vt:lpstr>メイリオ</vt:lpstr>
      <vt:lpstr>Arial</vt:lpstr>
      <vt:lpstr>Calibri</vt:lpstr>
      <vt:lpstr>サーマル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吉岡　優(ms-yoshioka)</dc:creator>
  <cp:lastModifiedBy>岩井　利文</cp:lastModifiedBy>
  <cp:revision>63</cp:revision>
  <cp:lastPrinted>2019-04-24T05:36:23Z</cp:lastPrinted>
  <dcterms:created xsi:type="dcterms:W3CDTF">2014-03-20T01:01:35Z</dcterms:created>
  <dcterms:modified xsi:type="dcterms:W3CDTF">2019-04-24T06:38:00Z</dcterms:modified>
</cp:coreProperties>
</file>