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2" r:id="rId2"/>
    <p:sldId id="310" r:id="rId3"/>
    <p:sldId id="316" r:id="rId4"/>
    <p:sldId id="317" r:id="rId5"/>
    <p:sldId id="323" r:id="rId6"/>
    <p:sldId id="311" r:id="rId7"/>
    <p:sldId id="314" r:id="rId8"/>
    <p:sldId id="318" r:id="rId9"/>
    <p:sldId id="319" r:id="rId10"/>
    <p:sldId id="325" r:id="rId11"/>
    <p:sldId id="326" r:id="rId12"/>
    <p:sldId id="327" r:id="rId13"/>
    <p:sldId id="328" r:id="rId14"/>
    <p:sldId id="329" r:id="rId15"/>
    <p:sldId id="330" r:id="rId16"/>
    <p:sldId id="331" r:id="rId17"/>
    <p:sldId id="332" r:id="rId18"/>
    <p:sldId id="333" r:id="rId19"/>
    <p:sldId id="337" r:id="rId20"/>
    <p:sldId id="297" r:id="rId21"/>
    <p:sldId id="338" r:id="rId22"/>
    <p:sldId id="340" r:id="rId23"/>
    <p:sldId id="300" r:id="rId24"/>
    <p:sldId id="298" r:id="rId25"/>
    <p:sldId id="308" r:id="rId26"/>
    <p:sldId id="309" r:id="rId27"/>
    <p:sldId id="301" r:id="rId28"/>
    <p:sldId id="302" r:id="rId29"/>
    <p:sldId id="303" r:id="rId30"/>
    <p:sldId id="304" r:id="rId31"/>
    <p:sldId id="305" r:id="rId32"/>
    <p:sldId id="321" r:id="rId33"/>
    <p:sldId id="307" r:id="rId34"/>
    <p:sldId id="334" r:id="rId35"/>
    <p:sldId id="335" r:id="rId36"/>
    <p:sldId id="336" r:id="rId37"/>
    <p:sldId id="320" r:id="rId38"/>
    <p:sldId id="339" r:id="rId39"/>
  </p:sldIdLst>
  <p:sldSz cx="9906000" cy="6858000" type="A4"/>
  <p:notesSz cx="9866313" cy="14295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4502" userDrawn="1">
          <p15:clr>
            <a:srgbClr val="A4A3A4"/>
          </p15:clr>
        </p15:guide>
        <p15:guide id="2" pos="31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a:srgbClr val="0099FF"/>
    <a:srgbClr val="FFFF66"/>
    <a:srgbClr val="FFFF99"/>
    <a:srgbClr val="FF99FF"/>
    <a:srgbClr val="009999"/>
    <a:srgbClr val="339966"/>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0" autoAdjust="0"/>
    <p:restoredTop sz="99530" autoAdjust="0"/>
  </p:normalViewPr>
  <p:slideViewPr>
    <p:cSldViewPr>
      <p:cViewPr varScale="1">
        <p:scale>
          <a:sx n="115" d="100"/>
          <a:sy n="115" d="100"/>
        </p:scale>
        <p:origin x="750" y="10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7" d="100"/>
          <a:sy n="77" d="100"/>
        </p:scale>
        <p:origin x="-2124" y="-96"/>
      </p:cViewPr>
      <p:guideLst>
        <p:guide orient="horz" pos="4502"/>
        <p:guide pos="31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276255" cy="715348"/>
          </a:xfrm>
          <a:prstGeom prst="rect">
            <a:avLst/>
          </a:prstGeom>
        </p:spPr>
        <p:txBody>
          <a:bodyPr vert="horz" lIns="133055" tIns="66528" rIns="133055" bIns="66528" rtlCol="0"/>
          <a:lstStyle>
            <a:lvl1pPr algn="l">
              <a:defRPr sz="1700"/>
            </a:lvl1pPr>
          </a:lstStyle>
          <a:p>
            <a:endParaRPr kumimoji="1" lang="ja-JP" altLang="en-US"/>
          </a:p>
        </p:txBody>
      </p:sp>
      <p:sp>
        <p:nvSpPr>
          <p:cNvPr id="3" name="日付プレースホルダー 2"/>
          <p:cNvSpPr>
            <a:spLocks noGrp="1"/>
          </p:cNvSpPr>
          <p:nvPr>
            <p:ph type="dt" sz="quarter" idx="1"/>
          </p:nvPr>
        </p:nvSpPr>
        <p:spPr>
          <a:xfrm>
            <a:off x="5587733" y="3"/>
            <a:ext cx="4276254" cy="715348"/>
          </a:xfrm>
          <a:prstGeom prst="rect">
            <a:avLst/>
          </a:prstGeom>
        </p:spPr>
        <p:txBody>
          <a:bodyPr vert="horz" lIns="133055" tIns="66528" rIns="133055" bIns="66528" rtlCol="0"/>
          <a:lstStyle>
            <a:lvl1pPr algn="r">
              <a:defRPr sz="1700"/>
            </a:lvl1pPr>
          </a:lstStyle>
          <a:p>
            <a:fld id="{D892DE60-1642-4430-8302-E0E75D4998A2}" type="datetimeFigureOut">
              <a:rPr kumimoji="1" lang="ja-JP" altLang="en-US" smtClean="0"/>
              <a:t>2018/9/5</a:t>
            </a:fld>
            <a:endParaRPr kumimoji="1" lang="ja-JP" altLang="en-US"/>
          </a:p>
        </p:txBody>
      </p:sp>
      <p:sp>
        <p:nvSpPr>
          <p:cNvPr id="4" name="フッター プレースホルダー 3"/>
          <p:cNvSpPr>
            <a:spLocks noGrp="1"/>
          </p:cNvSpPr>
          <p:nvPr>
            <p:ph type="ftr" sz="quarter" idx="2"/>
          </p:nvPr>
        </p:nvSpPr>
        <p:spPr>
          <a:xfrm>
            <a:off x="4" y="13577791"/>
            <a:ext cx="4276255" cy="715346"/>
          </a:xfrm>
          <a:prstGeom prst="rect">
            <a:avLst/>
          </a:prstGeom>
        </p:spPr>
        <p:txBody>
          <a:bodyPr vert="horz" lIns="133055" tIns="66528" rIns="133055" bIns="66528" rtlCol="0" anchor="b"/>
          <a:lstStyle>
            <a:lvl1pPr algn="l">
              <a:defRPr sz="1700"/>
            </a:lvl1pPr>
          </a:lstStyle>
          <a:p>
            <a:endParaRPr kumimoji="1" lang="ja-JP" altLang="en-US"/>
          </a:p>
        </p:txBody>
      </p:sp>
      <p:sp>
        <p:nvSpPr>
          <p:cNvPr id="5" name="スライド番号プレースホルダー 4"/>
          <p:cNvSpPr>
            <a:spLocks noGrp="1"/>
          </p:cNvSpPr>
          <p:nvPr>
            <p:ph type="sldNum" sz="quarter" idx="3"/>
          </p:nvPr>
        </p:nvSpPr>
        <p:spPr>
          <a:xfrm>
            <a:off x="5587733" y="13577791"/>
            <a:ext cx="4276254" cy="715346"/>
          </a:xfrm>
          <a:prstGeom prst="rect">
            <a:avLst/>
          </a:prstGeom>
        </p:spPr>
        <p:txBody>
          <a:bodyPr vert="horz" lIns="133055" tIns="66528" rIns="133055" bIns="66528" rtlCol="0" anchor="b"/>
          <a:lstStyle>
            <a:lvl1pPr algn="r">
              <a:defRPr sz="1700"/>
            </a:lvl1pPr>
          </a:lstStyle>
          <a:p>
            <a:fld id="{4938FD26-4870-4F36-87A3-CAA80464D032}" type="slidenum">
              <a:rPr kumimoji="1" lang="ja-JP" altLang="en-US" smtClean="0"/>
              <a:t>‹#›</a:t>
            </a:fld>
            <a:endParaRPr kumimoji="1" lang="ja-JP" altLang="en-US"/>
          </a:p>
        </p:txBody>
      </p:sp>
    </p:spTree>
    <p:extLst>
      <p:ext uri="{BB962C8B-B14F-4D97-AF65-F5344CB8AC3E}">
        <p14:creationId xmlns:p14="http://schemas.microsoft.com/office/powerpoint/2010/main" val="732941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4275403" cy="714772"/>
          </a:xfrm>
          <a:prstGeom prst="rect">
            <a:avLst/>
          </a:prstGeom>
        </p:spPr>
        <p:txBody>
          <a:bodyPr vert="horz" lIns="133055" tIns="66528" rIns="133055" bIns="66528" rtlCol="0"/>
          <a:lstStyle>
            <a:lvl1pPr algn="l">
              <a:defRPr sz="1700"/>
            </a:lvl1pPr>
          </a:lstStyle>
          <a:p>
            <a:endParaRPr kumimoji="1" lang="ja-JP" altLang="en-US"/>
          </a:p>
        </p:txBody>
      </p:sp>
      <p:sp>
        <p:nvSpPr>
          <p:cNvPr id="3" name="日付プレースホルダー 2"/>
          <p:cNvSpPr>
            <a:spLocks noGrp="1"/>
          </p:cNvSpPr>
          <p:nvPr>
            <p:ph type="dt" idx="1"/>
          </p:nvPr>
        </p:nvSpPr>
        <p:spPr>
          <a:xfrm>
            <a:off x="5588630" y="0"/>
            <a:ext cx="4275403" cy="714772"/>
          </a:xfrm>
          <a:prstGeom prst="rect">
            <a:avLst/>
          </a:prstGeom>
        </p:spPr>
        <p:txBody>
          <a:bodyPr vert="horz" lIns="133055" tIns="66528" rIns="133055" bIns="66528" rtlCol="0"/>
          <a:lstStyle>
            <a:lvl1pPr algn="r">
              <a:defRPr sz="1700"/>
            </a:lvl1pPr>
          </a:lstStyle>
          <a:p>
            <a:fld id="{E6B410C1-FA7C-4751-AF13-517C4A019ADF}" type="datetimeFigureOut">
              <a:rPr kumimoji="1" lang="ja-JP" altLang="en-US" smtClean="0"/>
              <a:t>2018/9/5</a:t>
            </a:fld>
            <a:endParaRPr kumimoji="1" lang="ja-JP" altLang="en-US"/>
          </a:p>
        </p:txBody>
      </p:sp>
      <p:sp>
        <p:nvSpPr>
          <p:cNvPr id="4" name="スライド イメージ プレースホルダー 3"/>
          <p:cNvSpPr>
            <a:spLocks noGrp="1" noRot="1" noChangeAspect="1"/>
          </p:cNvSpPr>
          <p:nvPr>
            <p:ph type="sldImg" idx="2"/>
          </p:nvPr>
        </p:nvSpPr>
        <p:spPr>
          <a:xfrm>
            <a:off x="1060450" y="1071563"/>
            <a:ext cx="7745413" cy="5362575"/>
          </a:xfrm>
          <a:prstGeom prst="rect">
            <a:avLst/>
          </a:prstGeom>
          <a:noFill/>
          <a:ln w="12700">
            <a:solidFill>
              <a:prstClr val="black"/>
            </a:solidFill>
          </a:ln>
        </p:spPr>
        <p:txBody>
          <a:bodyPr vert="horz" lIns="133055" tIns="66528" rIns="133055" bIns="66528" rtlCol="0" anchor="ctr"/>
          <a:lstStyle/>
          <a:p>
            <a:endParaRPr lang="ja-JP" altLang="en-US"/>
          </a:p>
        </p:txBody>
      </p:sp>
      <p:sp>
        <p:nvSpPr>
          <p:cNvPr id="5" name="ノート プレースホルダー 4"/>
          <p:cNvSpPr>
            <a:spLocks noGrp="1"/>
          </p:cNvSpPr>
          <p:nvPr>
            <p:ph type="body" sz="quarter" idx="3"/>
          </p:nvPr>
        </p:nvSpPr>
        <p:spPr>
          <a:xfrm>
            <a:off x="986632" y="6790337"/>
            <a:ext cx="7893050" cy="6432947"/>
          </a:xfrm>
          <a:prstGeom prst="rect">
            <a:avLst/>
          </a:prstGeom>
        </p:spPr>
        <p:txBody>
          <a:bodyPr vert="horz" lIns="133055" tIns="66528" rIns="133055" bIns="6652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13578185"/>
            <a:ext cx="4275403" cy="714772"/>
          </a:xfrm>
          <a:prstGeom prst="rect">
            <a:avLst/>
          </a:prstGeom>
        </p:spPr>
        <p:txBody>
          <a:bodyPr vert="horz" lIns="133055" tIns="66528" rIns="133055" bIns="66528"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88630" y="13578185"/>
            <a:ext cx="4275403" cy="714772"/>
          </a:xfrm>
          <a:prstGeom prst="rect">
            <a:avLst/>
          </a:prstGeom>
        </p:spPr>
        <p:txBody>
          <a:bodyPr vert="horz" lIns="133055" tIns="66528" rIns="133055" bIns="66528" rtlCol="0" anchor="b"/>
          <a:lstStyle>
            <a:lvl1pPr algn="r">
              <a:defRPr sz="1700"/>
            </a:lvl1pPr>
          </a:lstStyle>
          <a:p>
            <a:fld id="{94C33A6A-13B4-44FC-A088-53BCDCDB4C13}" type="slidenum">
              <a:rPr kumimoji="1" lang="ja-JP" altLang="en-US" smtClean="0"/>
              <a:t>‹#›</a:t>
            </a:fld>
            <a:endParaRPr kumimoji="1" lang="ja-JP" altLang="en-US"/>
          </a:p>
        </p:txBody>
      </p:sp>
    </p:spTree>
    <p:extLst>
      <p:ext uri="{BB962C8B-B14F-4D97-AF65-F5344CB8AC3E}">
        <p14:creationId xmlns:p14="http://schemas.microsoft.com/office/powerpoint/2010/main" val="4419371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1E1E88-CEE0-4110-8D18-BC1B511A5368}" type="datetime1">
              <a:rPr kumimoji="1" lang="ja-JP" altLang="en-US" smtClean="0"/>
              <a:t>2018/9/5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3812353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E6D083-4DEE-4ED2-A93F-482404C6AC97}" type="datetime1">
              <a:rPr kumimoji="1" lang="ja-JP" altLang="en-US" smtClean="0"/>
              <a:t>2018/9/5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356940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0B57FA-136A-4673-B5EC-076F6B49F103}" type="datetime1">
              <a:rPr kumimoji="1" lang="ja-JP" altLang="en-US" smtClean="0"/>
              <a:t>2018/9/5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121520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81C907-6712-43B3-965E-ED0F439C9D21}" type="datetime1">
              <a:rPr kumimoji="1" lang="ja-JP" altLang="en-US" smtClean="0"/>
              <a:t>2018/9/5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1480306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FF0D0B-34C1-4EB2-B879-E31C2072CE93}" type="datetime1">
              <a:rPr kumimoji="1" lang="ja-JP" altLang="en-US" smtClean="0"/>
              <a:t>2018/9/5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29905590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A058F7E-F64C-49FB-A741-94714EADAEA3}" type="datetime1">
              <a:rPr kumimoji="1" lang="ja-JP" altLang="en-US" smtClean="0"/>
              <a:t>2018/9/5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340957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5263AF9-653F-45EC-9601-7C5CD8C56149}" type="datetime1">
              <a:rPr kumimoji="1" lang="ja-JP" altLang="en-US" smtClean="0"/>
              <a:t>2018/9/5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57801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7B2C661-9C43-489A-9E12-653C95917C8A}" type="datetime1">
              <a:rPr kumimoji="1" lang="ja-JP" altLang="en-US" smtClean="0"/>
              <a:t>2018/9/5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2466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3DF3D7-A3C9-4222-8CC8-1BB1C73A67B6}" type="datetime1">
              <a:rPr kumimoji="1" lang="ja-JP" altLang="en-US" smtClean="0"/>
              <a:t>2018/9/5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18381263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D43F159-916B-405C-83EE-FC120A6B2801}" type="datetime1">
              <a:rPr kumimoji="1" lang="ja-JP" altLang="en-US" smtClean="0"/>
              <a:t>2018/9/5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412460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F648BB-4C7D-49D0-AE99-CA1669860FE7}" type="datetime1">
              <a:rPr kumimoji="1" lang="ja-JP" altLang="en-US" smtClean="0"/>
              <a:t>2018/9/5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EA077B-C2B2-48DF-B6A6-E9B90F524B08}" type="slidenum">
              <a:rPr kumimoji="1" lang="ja-JP" altLang="en-US" smtClean="0"/>
              <a:t>‹#›</a:t>
            </a:fld>
            <a:endParaRPr kumimoji="1" lang="ja-JP" altLang="en-US"/>
          </a:p>
        </p:txBody>
      </p:sp>
    </p:spTree>
    <p:extLst>
      <p:ext uri="{BB962C8B-B14F-4D97-AF65-F5344CB8AC3E}">
        <p14:creationId xmlns:p14="http://schemas.microsoft.com/office/powerpoint/2010/main" val="169787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Line 26"/>
          <p:cNvSpPr>
            <a:spLocks noChangeShapeType="1"/>
          </p:cNvSpPr>
          <p:nvPr userDrawn="1"/>
        </p:nvSpPr>
        <p:spPr bwMode="auto">
          <a:xfrm>
            <a:off x="19049" y="433238"/>
            <a:ext cx="8721535" cy="3066"/>
          </a:xfrm>
          <a:prstGeom prst="line">
            <a:avLst/>
          </a:prstGeom>
          <a:noFill/>
          <a:ln w="8509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9AA02-78DD-427C-91FD-5A50508DEF17}" type="datetime1">
              <a:rPr kumimoji="1" lang="ja-JP" altLang="en-US" smtClean="0"/>
              <a:t>2018/9/5</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66136" y="6597352"/>
            <a:ext cx="2311400" cy="221109"/>
          </a:xfrm>
          <a:prstGeom prst="rect">
            <a:avLst/>
          </a:prstGeom>
        </p:spPr>
        <p:txBody>
          <a:bodyPr vert="horz" lIns="91440" tIns="45720" rIns="91440" bIns="45720" rtlCol="0" anchor="ctr"/>
          <a:lstStyle>
            <a:lvl1pPr algn="r">
              <a:defRPr sz="1200">
                <a:solidFill>
                  <a:schemeClr val="tx1">
                    <a:tint val="75000"/>
                  </a:schemeClr>
                </a:solidFill>
              </a:defRPr>
            </a:lvl1pPr>
          </a:lstStyle>
          <a:p>
            <a:fld id="{0EEA077B-C2B2-48DF-B6A6-E9B90F524B08}" type="slidenum">
              <a:rPr kumimoji="1" lang="ja-JP" altLang="en-US" smtClean="0"/>
              <a:t>‹#›</a:t>
            </a:fld>
            <a:endParaRPr kumimoji="1" lang="ja-JP" altLang="en-US"/>
          </a:p>
        </p:txBody>
      </p:sp>
      <p:sp>
        <p:nvSpPr>
          <p:cNvPr id="9" name="Line 5"/>
          <p:cNvSpPr>
            <a:spLocks noChangeShapeType="1"/>
          </p:cNvSpPr>
          <p:nvPr userDrawn="1"/>
        </p:nvSpPr>
        <p:spPr bwMode="auto">
          <a:xfrm>
            <a:off x="179388" y="6597352"/>
            <a:ext cx="95313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1" name="図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765299" y="94720"/>
            <a:ext cx="1108959" cy="382775"/>
          </a:xfrm>
          <a:prstGeom prst="rect">
            <a:avLst/>
          </a:prstGeom>
        </p:spPr>
      </p:pic>
    </p:spTree>
    <p:extLst>
      <p:ext uri="{BB962C8B-B14F-4D97-AF65-F5344CB8AC3E}">
        <p14:creationId xmlns:p14="http://schemas.microsoft.com/office/powerpoint/2010/main" val="337312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3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3.JPG"/><Relationship Id="rId4" Type="http://schemas.openxmlformats.org/officeDocument/2006/relationships/image" Target="../media/image62.JPG"/></Relationships>
</file>

<file path=ppt/slides/_rels/slide3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ebapi-centre.usen.co.jp/web/login.php"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1</a:t>
            </a:fld>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758" y="2824452"/>
            <a:ext cx="3134226" cy="726777"/>
          </a:xfrm>
          <a:prstGeom prst="rect">
            <a:avLst/>
          </a:prstGeom>
        </p:spPr>
      </p:pic>
      <p:sp>
        <p:nvSpPr>
          <p:cNvPr id="4" name="テキスト ボックス 3"/>
          <p:cNvSpPr txBox="1"/>
          <p:nvPr/>
        </p:nvSpPr>
        <p:spPr>
          <a:xfrm>
            <a:off x="4808984" y="2895454"/>
            <a:ext cx="3528392" cy="584775"/>
          </a:xfrm>
          <a:prstGeom prst="rect">
            <a:avLst/>
          </a:prstGeom>
          <a:noFill/>
        </p:spPr>
        <p:txBody>
          <a:bodyPr wrap="square" rtlCol="0">
            <a:spAutoFit/>
          </a:bodyPr>
          <a:lstStyle/>
          <a:p>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画面説明資料</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761312" y="5686641"/>
            <a:ext cx="2016224" cy="646331"/>
          </a:xfrm>
          <a:prstGeom prst="rect">
            <a:avLst/>
          </a:prstGeom>
          <a:noFill/>
        </p:spPr>
        <p:txBody>
          <a:bodyPr wrap="square" rtlCol="0">
            <a:spAutoFit/>
          </a:bodyPr>
          <a:lstStyle/>
          <a:p>
            <a:pPr algn="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法人サポート課</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2018/9/5</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648744" y="3789040"/>
            <a:ext cx="3909065" cy="576064"/>
          </a:xfrm>
          <a:prstGeom prst="roundRect">
            <a:avLst/>
          </a:prstGeom>
          <a:solidFill>
            <a:schemeClr val="accent2">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For </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法人営業</a:t>
            </a:r>
            <a:r>
              <a:rPr kumimoji="1" lang="ja-JP" altLang="en-US"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向け</a:t>
            </a:r>
            <a:endParaRPr kumimoji="1"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本番用　</a:t>
            </a:r>
            <a:r>
              <a:rPr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Vol </a:t>
            </a:r>
            <a:r>
              <a:rPr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9460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139" y="3161430"/>
            <a:ext cx="7662941" cy="321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 と </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編集</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6" name="テキスト ボックス 5"/>
          <p:cNvSpPr txBox="1"/>
          <p:nvPr/>
        </p:nvSpPr>
        <p:spPr>
          <a:xfrm>
            <a:off x="56456" y="624170"/>
            <a:ext cx="9793088" cy="2031325"/>
          </a:xfrm>
          <a:prstGeom prst="rect">
            <a:avLst/>
          </a:prstGeom>
          <a:noFill/>
        </p:spPr>
        <p:txBody>
          <a:bodyPr wrap="square" rtlCol="0">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＜帳票作成を始める方法は２通り＞</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最初から新規作成する場合</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⇒「新規作成」ボタンを押し、必要な項目を入力していきます。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過去に作成したデータを利用して、編集作成する場合</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⇒「保存一覧」ボタンを押し、利用したい過去データをコピーして編集</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入力していきます。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2216696" y="3171199"/>
            <a:ext cx="2520280" cy="1115352"/>
            <a:chOff x="2216696" y="1845741"/>
            <a:chExt cx="2520280" cy="1115352"/>
          </a:xfrm>
        </p:grpSpPr>
        <p:sp>
          <p:nvSpPr>
            <p:cNvPr id="8" name="正方形/長方形 7"/>
            <p:cNvSpPr/>
            <p:nvPr/>
          </p:nvSpPr>
          <p:spPr>
            <a:xfrm>
              <a:off x="2753259" y="1845741"/>
              <a:ext cx="1440160" cy="3307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2216696" y="2788024"/>
              <a:ext cx="1008112" cy="1730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dirty="0" smtClean="0">
                  <a:solidFill>
                    <a:prstClr val="black"/>
                  </a:solidFill>
                </a:rPr>
                <a:t>　有線　太郎</a:t>
              </a:r>
              <a:endParaRPr lang="ja-JP" altLang="en-US" sz="800" dirty="0">
                <a:solidFill>
                  <a:prstClr val="black"/>
                </a:solidFill>
              </a:endParaRPr>
            </a:p>
          </p:txBody>
        </p:sp>
        <p:sp>
          <p:nvSpPr>
            <p:cNvPr id="10" name="正方形/長方形 9"/>
            <p:cNvSpPr/>
            <p:nvPr/>
          </p:nvSpPr>
          <p:spPr>
            <a:xfrm>
              <a:off x="3487604" y="2788024"/>
              <a:ext cx="1249372" cy="173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dirty="0" smtClean="0">
                  <a:solidFill>
                    <a:prstClr val="black"/>
                  </a:solidFill>
                </a:rPr>
                <a:t>○○支店</a:t>
              </a:r>
              <a:endParaRPr lang="ja-JP" altLang="en-US" sz="800" dirty="0">
                <a:solidFill>
                  <a:prstClr val="black"/>
                </a:solidFill>
              </a:endParaRPr>
            </a:p>
          </p:txBody>
        </p:sp>
      </p:grpSp>
      <p:sp>
        <p:nvSpPr>
          <p:cNvPr id="12" name="四角形吹き出し 11"/>
          <p:cNvSpPr/>
          <p:nvPr/>
        </p:nvSpPr>
        <p:spPr>
          <a:xfrm>
            <a:off x="6321152" y="4349909"/>
            <a:ext cx="2075166" cy="409315"/>
          </a:xfrm>
          <a:prstGeom prst="wedgeRectCallout">
            <a:avLst>
              <a:gd name="adj1" fmla="val -63588"/>
              <a:gd name="adj2" fmla="val 22531"/>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prstClr val="black"/>
                </a:solidFill>
                <a:latin typeface="Meiryo UI" panose="020B0604030504040204" pitchFamily="50" charset="-128"/>
                <a:ea typeface="Meiryo UI" panose="020B0604030504040204" pitchFamily="50" charset="-128"/>
              </a:rPr>
              <a:t>最初から新規作成する場合</a:t>
            </a:r>
          </a:p>
        </p:txBody>
      </p:sp>
      <p:sp>
        <p:nvSpPr>
          <p:cNvPr id="13" name="四角形吹き出し 12"/>
          <p:cNvSpPr/>
          <p:nvPr/>
        </p:nvSpPr>
        <p:spPr>
          <a:xfrm>
            <a:off x="6341404" y="4875207"/>
            <a:ext cx="2075166" cy="484629"/>
          </a:xfrm>
          <a:prstGeom prst="wedgeRectCallout">
            <a:avLst>
              <a:gd name="adj1" fmla="val -63588"/>
              <a:gd name="adj2" fmla="val 22531"/>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prstClr val="black"/>
                </a:solidFill>
                <a:latin typeface="Meiryo UI" panose="020B0604030504040204" pitchFamily="50" charset="-128"/>
                <a:ea typeface="Meiryo UI" panose="020B0604030504040204" pitchFamily="50" charset="-128"/>
              </a:rPr>
              <a:t>過去に作成したデータを利用</a:t>
            </a:r>
            <a:r>
              <a:rPr lang="ja-JP" altLang="en-US" sz="1200" dirty="0" smtClean="0">
                <a:solidFill>
                  <a:prstClr val="black"/>
                </a:solidFill>
                <a:latin typeface="Meiryo UI" panose="020B0604030504040204" pitchFamily="50" charset="-128"/>
                <a:ea typeface="Meiryo UI" panose="020B0604030504040204" pitchFamily="50" charset="-128"/>
              </a:rPr>
              <a:t>して編集</a:t>
            </a:r>
            <a:r>
              <a:rPr lang="ja-JP" altLang="en-US" sz="1200" dirty="0">
                <a:solidFill>
                  <a:prstClr val="black"/>
                </a:solidFill>
                <a:latin typeface="Meiryo UI" panose="020B0604030504040204" pitchFamily="50" charset="-128"/>
                <a:ea typeface="Meiryo UI" panose="020B0604030504040204" pitchFamily="50" charset="-128"/>
              </a:rPr>
              <a:t>作成する場合</a:t>
            </a:r>
          </a:p>
        </p:txBody>
      </p:sp>
      <p:sp>
        <p:nvSpPr>
          <p:cNvPr id="14" name="円形吹き出し 13"/>
          <p:cNvSpPr/>
          <p:nvPr/>
        </p:nvSpPr>
        <p:spPr>
          <a:xfrm>
            <a:off x="7329264" y="1505484"/>
            <a:ext cx="2376264" cy="699380"/>
          </a:xfrm>
          <a:prstGeom prst="wedgeEllipseCallout">
            <a:avLst>
              <a:gd name="adj1" fmla="val -112840"/>
              <a:gd name="adj2" fmla="val 46738"/>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過去に作った見積書データから申込書を作成する</a:t>
            </a:r>
            <a:r>
              <a:rPr lang="en-US" altLang="ja-JP" sz="1200" dirty="0" smtClean="0">
                <a:solidFill>
                  <a:prstClr val="black"/>
                </a:solidFill>
                <a:latin typeface="Meiryo UI" panose="020B0604030504040204" pitchFamily="50" charset="-128"/>
                <a:ea typeface="Meiryo UI" panose="020B0604030504040204" pitchFamily="50" charset="-128"/>
              </a:rPr>
              <a:t>etc.</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5025008" y="4113482"/>
            <a:ext cx="812340" cy="17306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29940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3" name="テキスト ボックス 2"/>
          <p:cNvSpPr txBox="1"/>
          <p:nvPr/>
        </p:nvSpPr>
        <p:spPr>
          <a:xfrm>
            <a:off x="56456" y="624170"/>
            <a:ext cx="9793088" cy="369332"/>
          </a:xfrm>
          <a:prstGeom prst="rect">
            <a:avLst/>
          </a:prstGeom>
          <a:noFill/>
        </p:spPr>
        <p:txBody>
          <a:bodyPr wrap="square" rtlCol="0">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Ａ</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最初から新規作成する場合</a:t>
            </a:r>
          </a:p>
        </p:txBody>
      </p:sp>
      <p:sp>
        <p:nvSpPr>
          <p:cNvPr id="4"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新規作成</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6" name="テキスト ボックス 5"/>
          <p:cNvSpPr txBox="1"/>
          <p:nvPr/>
        </p:nvSpPr>
        <p:spPr>
          <a:xfrm>
            <a:off x="241855" y="1071663"/>
            <a:ext cx="4999177" cy="523220"/>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①新規作成画面へ遷移しますので、登録を開始します。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未加入の場合は、設置先名以降の必要情報の登録が必要です。</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12" y="1673044"/>
            <a:ext cx="4344459" cy="4293096"/>
          </a:xfrm>
          <a:prstGeom prst="rect">
            <a:avLst/>
          </a:prstGeom>
        </p:spPr>
      </p:pic>
      <p:sp>
        <p:nvSpPr>
          <p:cNvPr id="8" name="正方形/長方形 7"/>
          <p:cNvSpPr/>
          <p:nvPr/>
        </p:nvSpPr>
        <p:spPr>
          <a:xfrm>
            <a:off x="1101334" y="1988840"/>
            <a:ext cx="499361" cy="84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有線　太郎</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906589" y="1989551"/>
            <a:ext cx="843316" cy="101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○○支店</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848544" y="4653136"/>
            <a:ext cx="3888432" cy="1512168"/>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二等辺三角形 11"/>
          <p:cNvSpPr/>
          <p:nvPr/>
        </p:nvSpPr>
        <p:spPr>
          <a:xfrm rot="10800000">
            <a:off x="2612740" y="6282647"/>
            <a:ext cx="324036" cy="10513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072" y="2506837"/>
            <a:ext cx="3816424" cy="2431432"/>
          </a:xfrm>
          <a:prstGeom prst="rect">
            <a:avLst/>
          </a:prstGeom>
        </p:spPr>
      </p:pic>
      <p:sp>
        <p:nvSpPr>
          <p:cNvPr id="14" name="テキスト ボックス 13"/>
          <p:cNvSpPr txBox="1"/>
          <p:nvPr/>
        </p:nvSpPr>
        <p:spPr>
          <a:xfrm>
            <a:off x="5169024" y="980728"/>
            <a:ext cx="4999177" cy="1169551"/>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②既存顧客（</a:t>
            </a:r>
            <a:r>
              <a:rPr lang="en-US" altLang="ja-JP" sz="1400" dirty="0" smtClean="0">
                <a:solidFill>
                  <a:prstClr val="black"/>
                </a:solidFill>
                <a:latin typeface="Meiryo UI" panose="020B0604030504040204" pitchFamily="50" charset="-128"/>
                <a:ea typeface="Meiryo UI" panose="020B0604030504040204" pitchFamily="50" charset="-128"/>
              </a:rPr>
              <a:t>UNIS</a:t>
            </a:r>
            <a:r>
              <a:rPr lang="ja-JP" altLang="en-US" sz="1400" dirty="0" smtClean="0">
                <a:solidFill>
                  <a:prstClr val="black"/>
                </a:solidFill>
                <a:latin typeface="Meiryo UI" panose="020B0604030504040204" pitchFamily="50" charset="-128"/>
                <a:ea typeface="Meiryo UI" panose="020B0604030504040204" pitchFamily="50" charset="-128"/>
              </a:rPr>
              <a:t>に加入がある顧客）の場合は、データを</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UNIS</a:t>
            </a:r>
            <a:r>
              <a:rPr lang="ja-JP" altLang="en-US" sz="1400" dirty="0" smtClean="0">
                <a:solidFill>
                  <a:prstClr val="black"/>
                </a:solidFill>
                <a:latin typeface="Meiryo UI" panose="020B0604030504040204" pitchFamily="50" charset="-128"/>
                <a:ea typeface="Meiryo UI" panose="020B0604030504040204" pitchFamily="50" charset="-128"/>
              </a:rPr>
              <a:t>参照用から引っ張ってくることが可能です。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サーバー負荷軽減のため、管轄支店を必ず選択してから</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検索を行ってください。</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（顧客</a:t>
            </a:r>
            <a:r>
              <a:rPr lang="en-US" altLang="ja-JP" sz="1400" dirty="0" smtClean="0">
                <a:solidFill>
                  <a:prstClr val="black"/>
                </a:solidFill>
                <a:latin typeface="Meiryo UI" panose="020B0604030504040204" pitchFamily="50" charset="-128"/>
                <a:ea typeface="Meiryo UI" panose="020B0604030504040204" pitchFamily="50" charset="-128"/>
              </a:rPr>
              <a:t>CD</a:t>
            </a:r>
            <a:r>
              <a:rPr lang="ja-JP" altLang="en-US" sz="1400" dirty="0" smtClean="0">
                <a:solidFill>
                  <a:prstClr val="black"/>
                </a:solidFill>
                <a:latin typeface="Meiryo UI" panose="020B0604030504040204" pitchFamily="50" charset="-128"/>
                <a:ea typeface="Meiryo UI" panose="020B0604030504040204" pitchFamily="50" charset="-128"/>
              </a:rPr>
              <a:t>を直接入力する場合は、管轄支店は不要です）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7861840" y="2826415"/>
            <a:ext cx="959928" cy="19020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正方形/長方形 16"/>
          <p:cNvSpPr/>
          <p:nvPr/>
        </p:nvSpPr>
        <p:spPr>
          <a:xfrm>
            <a:off x="838712" y="4374937"/>
            <a:ext cx="729912" cy="2331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9" name="カギ線コネクタ 18"/>
          <p:cNvCxnSpPr>
            <a:stCxn id="17" idx="3"/>
          </p:cNvCxnSpPr>
          <p:nvPr/>
        </p:nvCxnSpPr>
        <p:spPr>
          <a:xfrm flipV="1">
            <a:off x="1568624" y="2983978"/>
            <a:ext cx="3888432" cy="1507523"/>
          </a:xfrm>
          <a:prstGeom prst="bentConnector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二等辺三角形 20"/>
          <p:cNvSpPr/>
          <p:nvPr/>
        </p:nvSpPr>
        <p:spPr>
          <a:xfrm rot="5400000">
            <a:off x="5302734" y="2926032"/>
            <a:ext cx="324036" cy="10513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49820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4"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新規作成</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69" y="1478024"/>
            <a:ext cx="4273751" cy="4390726"/>
          </a:xfrm>
          <a:prstGeom prst="rect">
            <a:avLst/>
          </a:prstGeom>
        </p:spPr>
      </p:pic>
      <p:sp>
        <p:nvSpPr>
          <p:cNvPr id="7" name="テキスト ボックス 6"/>
          <p:cNvSpPr txBox="1"/>
          <p:nvPr/>
        </p:nvSpPr>
        <p:spPr>
          <a:xfrm>
            <a:off x="241855" y="746701"/>
            <a:ext cx="4999177" cy="523220"/>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③サービス・機材等の選択を行います。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上段はイニシャル品目、下段はランニング品目です。</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7881" y="1826880"/>
            <a:ext cx="2851464" cy="1826540"/>
          </a:xfrm>
          <a:prstGeom prst="rect">
            <a:avLst/>
          </a:prstGeom>
        </p:spPr>
      </p:pic>
      <p:sp>
        <p:nvSpPr>
          <p:cNvPr id="9" name="テキスト ボックス 8"/>
          <p:cNvSpPr txBox="1"/>
          <p:nvPr/>
        </p:nvSpPr>
        <p:spPr>
          <a:xfrm>
            <a:off x="5169024" y="746701"/>
            <a:ext cx="4999177" cy="307777"/>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rPr>
              <a:t>④カテゴリを選択して、品目を選択します。</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762022" y="4135128"/>
            <a:ext cx="729912" cy="2331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1" name="カギ線コネクタ 10"/>
          <p:cNvCxnSpPr>
            <a:endCxn id="12" idx="3"/>
          </p:cNvCxnSpPr>
          <p:nvPr/>
        </p:nvCxnSpPr>
        <p:spPr>
          <a:xfrm flipV="1">
            <a:off x="1513238" y="2586867"/>
            <a:ext cx="3439763" cy="1680328"/>
          </a:xfrm>
          <a:prstGeom prst="bentConnector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二等辺三角形 11"/>
          <p:cNvSpPr/>
          <p:nvPr/>
        </p:nvSpPr>
        <p:spPr>
          <a:xfrm rot="5400000">
            <a:off x="4843552" y="2534297"/>
            <a:ext cx="324036" cy="10513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5176577" y="1935294"/>
            <a:ext cx="795187" cy="17927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767341" y="4437112"/>
            <a:ext cx="3888432" cy="936104"/>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正方形/長方形 15"/>
          <p:cNvSpPr/>
          <p:nvPr/>
        </p:nvSpPr>
        <p:spPr>
          <a:xfrm>
            <a:off x="767341" y="5424991"/>
            <a:ext cx="3888432" cy="65848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1758" y="2280184"/>
            <a:ext cx="3184260" cy="2081375"/>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9031" y="3981757"/>
            <a:ext cx="2312930" cy="2116230"/>
          </a:xfrm>
          <a:prstGeom prst="rect">
            <a:avLst/>
          </a:prstGeom>
        </p:spPr>
      </p:pic>
      <p:sp>
        <p:nvSpPr>
          <p:cNvPr id="21" name="正方形/長方形 20"/>
          <p:cNvSpPr/>
          <p:nvPr/>
        </p:nvSpPr>
        <p:spPr>
          <a:xfrm>
            <a:off x="6390061" y="2691299"/>
            <a:ext cx="795187" cy="30644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7351991" y="2632351"/>
            <a:ext cx="2045409" cy="67746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7350521" y="3447899"/>
            <a:ext cx="1705465" cy="30884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二等辺三角形 14"/>
          <p:cNvSpPr/>
          <p:nvPr/>
        </p:nvSpPr>
        <p:spPr>
          <a:xfrm rot="12703155">
            <a:off x="7719511" y="3885860"/>
            <a:ext cx="219009" cy="390369"/>
          </a:xfrm>
          <a:prstGeom prst="triangle">
            <a:avLst>
              <a:gd name="adj" fmla="val 5483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四角形吹き出し 24"/>
          <p:cNvSpPr/>
          <p:nvPr/>
        </p:nvSpPr>
        <p:spPr>
          <a:xfrm>
            <a:off x="8537194" y="4499647"/>
            <a:ext cx="1037583" cy="1598340"/>
          </a:xfrm>
          <a:prstGeom prst="wedgeRectCallout">
            <a:avLst>
              <a:gd name="adj1" fmla="val -12529"/>
              <a:gd name="adj2" fmla="val -98072"/>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選択したものが、イニシャル・ランニングにそれぞれ反映されます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8229083" y="4081045"/>
            <a:ext cx="733921" cy="28051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1050535" y="1801282"/>
            <a:ext cx="499361" cy="84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有線　太郎</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819505" y="1801993"/>
            <a:ext cx="843316" cy="101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○○支店</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29" name="四角形吹き出し 28"/>
          <p:cNvSpPr/>
          <p:nvPr/>
        </p:nvSpPr>
        <p:spPr>
          <a:xfrm>
            <a:off x="6623614" y="1156681"/>
            <a:ext cx="2858182" cy="256094"/>
          </a:xfrm>
          <a:prstGeom prst="wedgeRectCallout">
            <a:avLst>
              <a:gd name="adj1" fmla="val -40703"/>
              <a:gd name="adj2" fmla="val 271666"/>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カテゴリを選択して、文字検索もできます。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5319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4"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新規作成</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55" y="1849317"/>
            <a:ext cx="4299593" cy="4446983"/>
          </a:xfrm>
          <a:prstGeom prst="rect">
            <a:avLst/>
          </a:prstGeom>
        </p:spPr>
      </p:pic>
      <p:sp>
        <p:nvSpPr>
          <p:cNvPr id="7" name="テキスト ボックス 6"/>
          <p:cNvSpPr txBox="1"/>
          <p:nvPr/>
        </p:nvSpPr>
        <p:spPr>
          <a:xfrm>
            <a:off x="128464" y="784887"/>
            <a:ext cx="4999177" cy="95410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⑤請求先情報の登録を行います。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見積書作成の場合は、不要</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　設置先や契約者と請求書が同一の場合は、青枠のボタンを</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　押下することにより、同じ内容を反映させることが出来ます。</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150355" y="786188"/>
            <a:ext cx="4339149" cy="523220"/>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rPr>
              <a:t>⑥</a:t>
            </a:r>
            <a:r>
              <a:rPr lang="en-US" altLang="ja-JP" sz="1400" dirty="0" smtClean="0">
                <a:solidFill>
                  <a:prstClr val="black"/>
                </a:solidFill>
                <a:latin typeface="Meiryo UI" panose="020B0604030504040204" pitchFamily="50" charset="-128"/>
                <a:ea typeface="Meiryo UI" panose="020B0604030504040204" pitchFamily="50" charset="-128"/>
              </a:rPr>
              <a:t>UNIS</a:t>
            </a:r>
            <a:r>
              <a:rPr lang="ja-JP" altLang="en-US" sz="1400" dirty="0" smtClean="0">
                <a:solidFill>
                  <a:prstClr val="black"/>
                </a:solidFill>
                <a:latin typeface="Meiryo UI" panose="020B0604030504040204" pitchFamily="50" charset="-128"/>
                <a:ea typeface="Meiryo UI" panose="020B0604030504040204" pitchFamily="50" charset="-128"/>
              </a:rPr>
              <a:t>参照用から一括請求先・請求先情報を引っ張って</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くることが可能です。　</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56872" y="1998726"/>
            <a:ext cx="499361" cy="84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有線　太郎</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531082" y="1979062"/>
            <a:ext cx="843316" cy="101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○○支店</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42873" y="4950608"/>
            <a:ext cx="4097555" cy="141247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488504" y="4654525"/>
            <a:ext cx="729912" cy="2331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3" name="カギ線コネクタ 12"/>
          <p:cNvCxnSpPr/>
          <p:nvPr/>
        </p:nvCxnSpPr>
        <p:spPr>
          <a:xfrm flipV="1">
            <a:off x="1280592" y="2844628"/>
            <a:ext cx="3888432" cy="1926461"/>
          </a:xfrm>
          <a:prstGeom prst="bentConnector3">
            <a:avLst>
              <a:gd name="adj1" fmla="val 32300"/>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二等辺三角形 13"/>
          <p:cNvSpPr/>
          <p:nvPr/>
        </p:nvSpPr>
        <p:spPr>
          <a:xfrm rot="5400000">
            <a:off x="5035639" y="2774558"/>
            <a:ext cx="324036" cy="10513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3873" y="1849317"/>
            <a:ext cx="3231534" cy="2046964"/>
          </a:xfrm>
          <a:prstGeom prst="rect">
            <a:avLst/>
          </a:prstGeom>
        </p:spPr>
      </p:pic>
      <p:sp>
        <p:nvSpPr>
          <p:cNvPr id="18" name="正方形/長方形 17"/>
          <p:cNvSpPr/>
          <p:nvPr/>
        </p:nvSpPr>
        <p:spPr>
          <a:xfrm>
            <a:off x="2820524" y="4654525"/>
            <a:ext cx="1445076" cy="233128"/>
          </a:xfrm>
          <a:prstGeom prst="rect">
            <a:avLst/>
          </a:prstGeom>
          <a:noFill/>
          <a:ln w="285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下矢印 19"/>
          <p:cNvSpPr/>
          <p:nvPr/>
        </p:nvSpPr>
        <p:spPr>
          <a:xfrm>
            <a:off x="3363042" y="4885572"/>
            <a:ext cx="360040" cy="288032"/>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四角形吹き出し 20"/>
          <p:cNvSpPr/>
          <p:nvPr/>
        </p:nvSpPr>
        <p:spPr>
          <a:xfrm>
            <a:off x="2647559" y="5252189"/>
            <a:ext cx="1430965" cy="364646"/>
          </a:xfrm>
          <a:prstGeom prst="wedgeRectCallout">
            <a:avLst>
              <a:gd name="adj1" fmla="val 4649"/>
              <a:gd name="adj2" fmla="val -4195"/>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　　　反映されます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9" name="四角形吹き出し 18"/>
          <p:cNvSpPr/>
          <p:nvPr/>
        </p:nvSpPr>
        <p:spPr>
          <a:xfrm>
            <a:off x="6042536" y="4436190"/>
            <a:ext cx="3351627" cy="945577"/>
          </a:xfrm>
          <a:prstGeom prst="wedgeRectCallout">
            <a:avLst>
              <a:gd name="adj1" fmla="val -23167"/>
              <a:gd name="adj2" fmla="val -105363"/>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一括請求先を検索して、一括請求に紐づく顧客を選択することになります。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443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4979466" y="796738"/>
            <a:ext cx="4798069" cy="5512582"/>
          </a:xfrm>
          <a:prstGeom prst="roundRect">
            <a:avLst>
              <a:gd name="adj" fmla="val 50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4"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新規作成</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6" name="テキスト ボックス 5"/>
          <p:cNvSpPr txBox="1"/>
          <p:nvPr/>
        </p:nvSpPr>
        <p:spPr>
          <a:xfrm>
            <a:off x="128464" y="798126"/>
            <a:ext cx="4999177" cy="523220"/>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⑦入力がおわりましたら、保存ボタンを押してください。</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保存ボタンを押さない限りは、入力したデータは保存されません。</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80376" y="1380174"/>
            <a:ext cx="4999177" cy="4616648"/>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・値引の入力は、かならず「</a:t>
            </a:r>
            <a:r>
              <a:rPr lang="ja-JP" altLang="en-US" sz="1400" dirty="0" err="1" smtClean="0">
                <a:solidFill>
                  <a:prstClr val="black"/>
                </a:solidFill>
                <a:latin typeface="Meiryo UI" panose="020B0604030504040204" pitchFamily="50" charset="-128"/>
                <a:ea typeface="Meiryo UI" panose="020B0604030504040204" pitchFamily="50" charset="-128"/>
              </a:rPr>
              <a:t>ー</a:t>
            </a:r>
            <a:r>
              <a:rPr lang="ja-JP" altLang="en-US" sz="1400" dirty="0" smtClean="0">
                <a:solidFill>
                  <a:prstClr val="black"/>
                </a:solidFill>
                <a:latin typeface="Meiryo UI" panose="020B0604030504040204" pitchFamily="50" charset="-128"/>
                <a:ea typeface="Meiryo UI" panose="020B0604030504040204" pitchFamily="50" charset="-128"/>
              </a:rPr>
              <a:t>」（マイナス）での入力となります。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各契約ごとの値引・または一括前払値引額 等</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endParaRPr>
          </a:p>
          <a:p>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・保存せずにウィンドウを閉じてしまった場合は、データの復元は</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できませんので、できる限りこまめに保存を行ってください。</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UNIS</a:t>
            </a:r>
            <a:r>
              <a:rPr lang="ja-JP" altLang="en-US" sz="1400" dirty="0" smtClean="0">
                <a:solidFill>
                  <a:prstClr val="black"/>
                </a:solidFill>
                <a:latin typeface="Meiryo UI" panose="020B0604030504040204" pitchFamily="50" charset="-128"/>
                <a:ea typeface="Meiryo UI" panose="020B0604030504040204" pitchFamily="50" charset="-128"/>
              </a:rPr>
              <a:t>参照用からデータを引っ張ってくる為、</a:t>
            </a:r>
            <a:r>
              <a:rPr lang="en-US" altLang="ja-JP" sz="1400" dirty="0" smtClean="0">
                <a:solidFill>
                  <a:prstClr val="black"/>
                </a:solidFill>
                <a:latin typeface="Meiryo UI" panose="020B0604030504040204" pitchFamily="50" charset="-128"/>
                <a:ea typeface="Meiryo UI" panose="020B0604030504040204" pitchFamily="50" charset="-128"/>
              </a:rPr>
              <a:t>UNIS</a:t>
            </a:r>
            <a:r>
              <a:rPr lang="ja-JP" altLang="en-US" sz="1400" dirty="0" err="1" smtClean="0">
                <a:solidFill>
                  <a:prstClr val="black"/>
                </a:solidFill>
                <a:latin typeface="Meiryo UI" panose="020B0604030504040204" pitchFamily="50" charset="-128"/>
                <a:ea typeface="Meiryo UI" panose="020B0604030504040204" pitchFamily="50" charset="-128"/>
              </a:rPr>
              <a:t>に登</a:t>
            </a:r>
            <a:r>
              <a:rPr lang="ja-JP" altLang="en-US" sz="1400" dirty="0" smtClean="0">
                <a:solidFill>
                  <a:prstClr val="black"/>
                </a:solidFill>
                <a:latin typeface="Meiryo UI" panose="020B0604030504040204" pitchFamily="50" charset="-128"/>
                <a:ea typeface="Meiryo UI" panose="020B0604030504040204" pitchFamily="50" charset="-128"/>
              </a:rPr>
              <a:t>録された</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情報は、翌々日に反映されます。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　　（一括請求先</a:t>
            </a:r>
            <a:r>
              <a:rPr lang="en-US" altLang="ja-JP" sz="1400" dirty="0" smtClean="0">
                <a:solidFill>
                  <a:prstClr val="black"/>
                </a:solidFill>
                <a:latin typeface="Meiryo UI" panose="020B0604030504040204" pitchFamily="50" charset="-128"/>
                <a:ea typeface="Meiryo UI" panose="020B0604030504040204" pitchFamily="50" charset="-128"/>
              </a:rPr>
              <a:t>CD</a:t>
            </a:r>
            <a:r>
              <a:rPr lang="ja-JP" altLang="en-US" sz="1400" dirty="0" err="1"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チェーン店</a:t>
            </a:r>
            <a:r>
              <a:rPr lang="en-US" altLang="ja-JP" sz="1400" dirty="0" smtClean="0">
                <a:solidFill>
                  <a:prstClr val="black"/>
                </a:solidFill>
                <a:latin typeface="Meiryo UI" panose="020B0604030504040204" pitchFamily="50" charset="-128"/>
                <a:ea typeface="Meiryo UI" panose="020B0604030504040204" pitchFamily="50" charset="-128"/>
              </a:rPr>
              <a:t>CD</a:t>
            </a:r>
            <a:r>
              <a:rPr lang="ja-JP" altLang="en-US" sz="1400" dirty="0" smtClean="0">
                <a:solidFill>
                  <a:prstClr val="black"/>
                </a:solidFill>
                <a:latin typeface="Meiryo UI" panose="020B0604030504040204" pitchFamily="50" charset="-128"/>
                <a:ea typeface="Meiryo UI" panose="020B0604030504040204" pitchFamily="50" charset="-128"/>
              </a:rPr>
              <a:t>などのマスター情報は</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タイムラグがあります）</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・新規顧客の場合は、「保存ボタン」を押すと顧客</a:t>
            </a:r>
            <a:r>
              <a:rPr lang="en-US" altLang="ja-JP" sz="1400" dirty="0" smtClean="0">
                <a:solidFill>
                  <a:prstClr val="black"/>
                </a:solidFill>
                <a:latin typeface="Meiryo UI" panose="020B0604030504040204" pitchFamily="50" charset="-128"/>
                <a:ea typeface="Meiryo UI" panose="020B0604030504040204" pitchFamily="50" charset="-128"/>
              </a:rPr>
              <a:t>CD</a:t>
            </a:r>
            <a:r>
              <a:rPr lang="ja-JP" altLang="en-US" sz="1400" dirty="0" smtClean="0">
                <a:solidFill>
                  <a:prstClr val="black"/>
                </a:solidFill>
                <a:latin typeface="Meiryo UI" panose="020B0604030504040204" pitchFamily="50" charset="-128"/>
                <a:ea typeface="Meiryo UI" panose="020B0604030504040204" pitchFamily="50" charset="-128"/>
              </a:rPr>
              <a:t>が発番</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されます。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こちらは、まだ</a:t>
            </a:r>
            <a:r>
              <a:rPr lang="en-US" altLang="ja-JP" sz="1400" dirty="0" smtClean="0">
                <a:solidFill>
                  <a:prstClr val="black"/>
                </a:solidFill>
                <a:latin typeface="Meiryo UI" panose="020B0604030504040204" pitchFamily="50" charset="-128"/>
                <a:ea typeface="Meiryo UI" panose="020B0604030504040204" pitchFamily="50" charset="-128"/>
              </a:rPr>
              <a:t>ONESTO</a:t>
            </a:r>
            <a:r>
              <a:rPr lang="ja-JP" altLang="en-US" sz="1400" dirty="0" smtClean="0">
                <a:solidFill>
                  <a:prstClr val="black"/>
                </a:solidFill>
                <a:latin typeface="Meiryo UI" panose="020B0604030504040204" pitchFamily="50" charset="-128"/>
                <a:ea typeface="Meiryo UI" panose="020B0604030504040204" pitchFamily="50" charset="-128"/>
              </a:rPr>
              <a:t>システム上で割り振られた番号ですので、</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UNIS</a:t>
            </a:r>
            <a:r>
              <a:rPr lang="ja-JP" altLang="en-US" sz="1400" dirty="0" smtClean="0">
                <a:solidFill>
                  <a:prstClr val="black"/>
                </a:solidFill>
                <a:latin typeface="Meiryo UI" panose="020B0604030504040204" pitchFamily="50" charset="-128"/>
                <a:ea typeface="Meiryo UI" panose="020B0604030504040204" pitchFamily="50" charset="-128"/>
              </a:rPr>
              <a:t>へ支店総務の方が登録しなければ、</a:t>
            </a:r>
            <a:r>
              <a:rPr lang="en-US" altLang="ja-JP" sz="1400" dirty="0" smtClean="0">
                <a:solidFill>
                  <a:prstClr val="black"/>
                </a:solidFill>
                <a:latin typeface="Meiryo UI" panose="020B0604030504040204" pitchFamily="50" charset="-128"/>
                <a:ea typeface="Meiryo UI" panose="020B0604030504040204" pitchFamily="50" charset="-128"/>
              </a:rPr>
              <a:t>UNIS</a:t>
            </a:r>
            <a:r>
              <a:rPr lang="ja-JP" altLang="en-US" sz="1400" dirty="0" smtClean="0">
                <a:solidFill>
                  <a:prstClr val="black"/>
                </a:solidFill>
                <a:latin typeface="Meiryo UI" panose="020B0604030504040204" pitchFamily="50" charset="-128"/>
                <a:ea typeface="Meiryo UI" panose="020B0604030504040204" pitchFamily="50" charset="-128"/>
              </a:rPr>
              <a:t>上反映される</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　　ことはありません。</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※ONESTO</a:t>
            </a:r>
            <a:r>
              <a:rPr lang="ja-JP" altLang="en-US" sz="1400" dirty="0" smtClean="0">
                <a:solidFill>
                  <a:prstClr val="black"/>
                </a:solidFill>
                <a:latin typeface="Meiryo UI" panose="020B0604030504040204" pitchFamily="50" charset="-128"/>
                <a:ea typeface="Meiryo UI" panose="020B0604030504040204" pitchFamily="50" charset="-128"/>
              </a:rPr>
              <a:t>上では、この顧客</a:t>
            </a:r>
            <a:r>
              <a:rPr lang="en-US" altLang="ja-JP" sz="1400" dirty="0" smtClean="0">
                <a:solidFill>
                  <a:prstClr val="black"/>
                </a:solidFill>
                <a:latin typeface="Meiryo UI" panose="020B0604030504040204" pitchFamily="50" charset="-128"/>
                <a:ea typeface="Meiryo UI" panose="020B0604030504040204" pitchFamily="50" charset="-128"/>
              </a:rPr>
              <a:t>CD</a:t>
            </a:r>
            <a:r>
              <a:rPr lang="ja-JP" altLang="en-US" sz="1400" dirty="0" smtClean="0">
                <a:solidFill>
                  <a:prstClr val="black"/>
                </a:solidFill>
                <a:latin typeface="Meiryo UI" panose="020B0604030504040204" pitchFamily="50" charset="-128"/>
                <a:ea typeface="Meiryo UI" panose="020B0604030504040204" pitchFamily="50" charset="-128"/>
              </a:rPr>
              <a:t>でデータを呼び出すことは</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可能です。</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089055" y="875070"/>
            <a:ext cx="3793238" cy="369332"/>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rPr>
              <a:t>注意事項</a:t>
            </a:r>
            <a:endParaRPr lang="ja-JP" altLang="en-US" b="1" dirty="0">
              <a:solidFill>
                <a:prstClr val="black"/>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8" y="1565486"/>
            <a:ext cx="4338677" cy="3879738"/>
          </a:xfrm>
          <a:prstGeom prst="rect">
            <a:avLst/>
          </a:prstGeom>
        </p:spPr>
      </p:pic>
      <p:sp>
        <p:nvSpPr>
          <p:cNvPr id="10" name="正方形/長方形 9"/>
          <p:cNvSpPr/>
          <p:nvPr/>
        </p:nvSpPr>
        <p:spPr>
          <a:xfrm>
            <a:off x="3975242" y="3021146"/>
            <a:ext cx="707923" cy="30635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69277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a:picLocks noChangeAspect="1"/>
          </p:cNvPicPr>
          <p:nvPr/>
        </p:nvPicPr>
        <p:blipFill>
          <a:blip r:embed="rId2"/>
          <a:stretch>
            <a:fillRect/>
          </a:stretch>
        </p:blipFill>
        <p:spPr>
          <a:xfrm>
            <a:off x="7364608" y="1619469"/>
            <a:ext cx="2448634" cy="875279"/>
          </a:xfrm>
          <a:prstGeom prst="rect">
            <a:avLst/>
          </a:prstGeom>
        </p:spPr>
      </p:pic>
      <p:pic>
        <p:nvPicPr>
          <p:cNvPr id="40" name="図 39"/>
          <p:cNvPicPr>
            <a:picLocks noChangeAspect="1"/>
          </p:cNvPicPr>
          <p:nvPr/>
        </p:nvPicPr>
        <p:blipFill>
          <a:blip r:embed="rId3"/>
          <a:stretch>
            <a:fillRect/>
          </a:stretch>
        </p:blipFill>
        <p:spPr>
          <a:xfrm>
            <a:off x="5359323" y="1526604"/>
            <a:ext cx="1601332" cy="1005488"/>
          </a:xfrm>
          <a:prstGeom prst="rect">
            <a:avLst/>
          </a:prstGeom>
        </p:spPr>
      </p:pic>
      <p:grpSp>
        <p:nvGrpSpPr>
          <p:cNvPr id="38" name="グループ化 37"/>
          <p:cNvGrpSpPr/>
          <p:nvPr/>
        </p:nvGrpSpPr>
        <p:grpSpPr>
          <a:xfrm>
            <a:off x="5169024" y="4353845"/>
            <a:ext cx="4589849" cy="2201314"/>
            <a:chOff x="5169024" y="4353845"/>
            <a:chExt cx="4589849" cy="2201314"/>
          </a:xfrm>
        </p:grpSpPr>
        <p:grpSp>
          <p:nvGrpSpPr>
            <p:cNvPr id="20" name="グループ化 19"/>
            <p:cNvGrpSpPr/>
            <p:nvPr/>
          </p:nvGrpSpPr>
          <p:grpSpPr>
            <a:xfrm>
              <a:off x="5169024" y="4353845"/>
              <a:ext cx="4589849" cy="2201314"/>
              <a:chOff x="5169024" y="4353845"/>
              <a:chExt cx="4589849" cy="2201314"/>
            </a:xfrm>
          </p:grpSpPr>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9024" y="4359997"/>
                <a:ext cx="4589849" cy="2195162"/>
              </a:xfrm>
              <a:prstGeom prst="rect">
                <a:avLst/>
              </a:prstGeom>
            </p:spPr>
          </p:pic>
          <p:sp>
            <p:nvSpPr>
              <p:cNvPr id="35" name="正方形/長方形 34"/>
              <p:cNvSpPr/>
              <p:nvPr/>
            </p:nvSpPr>
            <p:spPr>
              <a:xfrm>
                <a:off x="6428092" y="4353845"/>
                <a:ext cx="648072" cy="172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6" name="正方形/長方形 35"/>
            <p:cNvSpPr/>
            <p:nvPr/>
          </p:nvSpPr>
          <p:spPr>
            <a:xfrm>
              <a:off x="5689242" y="4661609"/>
              <a:ext cx="499361" cy="84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有線　太郎</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6530818" y="4670982"/>
              <a:ext cx="843316" cy="7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○○支店</a:t>
              </a:r>
              <a:endParaRPr lang="ja-JP" altLang="en-US" sz="600" dirty="0">
                <a:solidFill>
                  <a:prstClr val="black"/>
                </a:solidFill>
                <a:latin typeface="Meiryo UI" panose="020B0604030504040204" pitchFamily="50" charset="-128"/>
                <a:ea typeface="Meiryo UI" panose="020B0604030504040204" pitchFamily="50" charset="-128"/>
              </a:endParaRPr>
            </a:p>
          </p:txBody>
        </p:sp>
      </p:grpSp>
      <p:grpSp>
        <p:nvGrpSpPr>
          <p:cNvPr id="9" name="グループ化 8"/>
          <p:cNvGrpSpPr/>
          <p:nvPr/>
        </p:nvGrpSpPr>
        <p:grpSpPr>
          <a:xfrm>
            <a:off x="363151" y="1597984"/>
            <a:ext cx="4575850" cy="2695112"/>
            <a:chOff x="363151" y="1597984"/>
            <a:chExt cx="4575850" cy="2695112"/>
          </a:xfrm>
        </p:grpSpPr>
        <p:grpSp>
          <p:nvGrpSpPr>
            <p:cNvPr id="6" name="グループ化 5"/>
            <p:cNvGrpSpPr/>
            <p:nvPr/>
          </p:nvGrpSpPr>
          <p:grpSpPr>
            <a:xfrm>
              <a:off x="363151" y="1597984"/>
              <a:ext cx="4575850" cy="2695112"/>
              <a:chOff x="363151" y="1597984"/>
              <a:chExt cx="4575850" cy="2695112"/>
            </a:xfrm>
          </p:grpSpPr>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b="19137"/>
              <a:stretch/>
            </p:blipFill>
            <p:spPr>
              <a:xfrm>
                <a:off x="363151" y="1597984"/>
                <a:ext cx="4575850" cy="2695112"/>
              </a:xfrm>
              <a:prstGeom prst="rect">
                <a:avLst/>
              </a:prstGeom>
            </p:spPr>
          </p:pic>
          <p:sp>
            <p:nvSpPr>
              <p:cNvPr id="21" name="正方形/長方形 20"/>
              <p:cNvSpPr/>
              <p:nvPr/>
            </p:nvSpPr>
            <p:spPr>
              <a:xfrm>
                <a:off x="902742" y="1960847"/>
                <a:ext cx="499361" cy="84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有線　太郎</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899909" y="2123989"/>
                <a:ext cx="502194"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有線　太郎</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1734918" y="1961558"/>
                <a:ext cx="843316" cy="101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○○支店</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734918" y="2121597"/>
                <a:ext cx="843316" cy="101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○○支店</a:t>
                </a:r>
                <a:endParaRPr lang="ja-JP" altLang="en-US" sz="600" dirty="0">
                  <a:solidFill>
                    <a:prstClr val="black"/>
                  </a:solidFill>
                  <a:latin typeface="Meiryo UI" panose="020B0604030504040204" pitchFamily="50" charset="-128"/>
                  <a:ea typeface="Meiryo UI" panose="020B0604030504040204" pitchFamily="50" charset="-128"/>
                </a:endParaRPr>
              </a:p>
            </p:txBody>
          </p:sp>
        </p:grpSp>
        <p:sp>
          <p:nvSpPr>
            <p:cNvPr id="7" name="正方形/長方形 6"/>
            <p:cNvSpPr/>
            <p:nvPr/>
          </p:nvSpPr>
          <p:spPr>
            <a:xfrm>
              <a:off x="1632665" y="1619469"/>
              <a:ext cx="648072" cy="172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新規作成 と 編集作成</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69332"/>
          </a:xfrm>
          <a:prstGeom prst="rect">
            <a:avLst/>
          </a:prstGeom>
          <a:noFill/>
        </p:spPr>
        <p:txBody>
          <a:bodyPr wrap="square" rtlCol="0">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過去に作成したデータを利用して、編集作成する場合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の始め方</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41855" y="1071663"/>
            <a:ext cx="3985793" cy="523220"/>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①保存一覧から、コピーしたいデータを開き</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「この作成データをコピー」をクリック</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263148" y="1124744"/>
            <a:ext cx="1994189" cy="523220"/>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OK</a:t>
            </a:r>
            <a:r>
              <a:rPr lang="ja-JP" altLang="en-US" sz="1400" dirty="0" smtClean="0">
                <a:solidFill>
                  <a:prstClr val="black"/>
                </a:solidFill>
                <a:latin typeface="Meiryo UI" panose="020B0604030504040204" pitchFamily="50" charset="-128"/>
                <a:ea typeface="Meiryo UI" panose="020B0604030504040204" pitchFamily="50" charset="-128"/>
              </a:rPr>
              <a:t>」をクリックします</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543942" y="1114911"/>
            <a:ext cx="2105004" cy="523220"/>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③顧客</a:t>
            </a:r>
            <a:r>
              <a:rPr lang="en-US" altLang="ja-JP" sz="1400" dirty="0" smtClean="0">
                <a:solidFill>
                  <a:prstClr val="black"/>
                </a:solidFill>
                <a:latin typeface="Meiryo UI" panose="020B0604030504040204" pitchFamily="50" charset="-128"/>
                <a:ea typeface="Meiryo UI" panose="020B0604030504040204" pitchFamily="50" charset="-128"/>
              </a:rPr>
              <a:t>CD</a:t>
            </a:r>
            <a:r>
              <a:rPr lang="ja-JP" altLang="en-US" sz="1400" dirty="0" smtClean="0">
                <a:solidFill>
                  <a:prstClr val="black"/>
                </a:solidFill>
                <a:latin typeface="Meiryo UI" panose="020B0604030504040204" pitchFamily="50" charset="-128"/>
                <a:ea typeface="Meiryo UI" panose="020B0604030504040204" pitchFamily="50" charset="-128"/>
              </a:rPr>
              <a:t>を利用するか</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   選択します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6" name="楕円 15"/>
          <p:cNvSpPr/>
          <p:nvPr/>
        </p:nvSpPr>
        <p:spPr>
          <a:xfrm>
            <a:off x="5606802" y="2227157"/>
            <a:ext cx="648072" cy="27937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7" name="楕円 16"/>
          <p:cNvSpPr/>
          <p:nvPr/>
        </p:nvSpPr>
        <p:spPr>
          <a:xfrm>
            <a:off x="8477562" y="2173968"/>
            <a:ext cx="1299974" cy="36004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8" name="テキスト ボックス 17"/>
          <p:cNvSpPr txBox="1"/>
          <p:nvPr/>
        </p:nvSpPr>
        <p:spPr>
          <a:xfrm>
            <a:off x="7445286" y="2780929"/>
            <a:ext cx="2404258" cy="461665"/>
          </a:xfrm>
          <a:prstGeom prst="rect">
            <a:avLst/>
          </a:prstGeom>
          <a:noFill/>
        </p:spPr>
        <p:txBody>
          <a:bodyPr wrap="squar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rPr>
              <a:t>OK</a:t>
            </a:r>
            <a:r>
              <a:rPr lang="ja-JP" altLang="en-US" sz="1200" dirty="0" smtClean="0">
                <a:solidFill>
                  <a:prstClr val="black"/>
                </a:solidFill>
                <a:latin typeface="Meiryo UI" panose="020B0604030504040204" pitchFamily="50" charset="-128"/>
                <a:ea typeface="Meiryo UI" panose="020B0604030504040204" pitchFamily="50" charset="-128"/>
              </a:rPr>
              <a:t>　　　 ：顧客</a:t>
            </a:r>
            <a:r>
              <a:rPr lang="en-US" altLang="ja-JP" sz="1200" dirty="0" smtClean="0">
                <a:solidFill>
                  <a:prstClr val="black"/>
                </a:solidFill>
                <a:latin typeface="Meiryo UI" panose="020B0604030504040204" pitchFamily="50" charset="-128"/>
                <a:ea typeface="Meiryo UI" panose="020B0604030504040204" pitchFamily="50" charset="-128"/>
              </a:rPr>
              <a:t>CD</a:t>
            </a:r>
            <a:r>
              <a:rPr lang="ja-JP" altLang="en-US" sz="1200" dirty="0" smtClean="0">
                <a:solidFill>
                  <a:prstClr val="black"/>
                </a:solidFill>
                <a:latin typeface="Meiryo UI" panose="020B0604030504040204" pitchFamily="50" charset="-128"/>
                <a:ea typeface="Meiryo UI" panose="020B0604030504040204" pitchFamily="50" charset="-128"/>
              </a:rPr>
              <a:t>もコピーします</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キャンセル：顧客</a:t>
            </a:r>
            <a:r>
              <a:rPr lang="en-US" altLang="ja-JP" sz="1200" dirty="0" smtClean="0">
                <a:solidFill>
                  <a:prstClr val="black"/>
                </a:solidFill>
                <a:latin typeface="Meiryo UI" panose="020B0604030504040204" pitchFamily="50" charset="-128"/>
                <a:ea typeface="Meiryo UI" panose="020B0604030504040204" pitchFamily="50" charset="-128"/>
              </a:rPr>
              <a:t>CD</a:t>
            </a:r>
            <a:r>
              <a:rPr lang="ja-JP" altLang="en-US" sz="1200" dirty="0" smtClean="0">
                <a:solidFill>
                  <a:prstClr val="black"/>
                </a:solidFill>
                <a:latin typeface="Meiryo UI" panose="020B0604030504040204" pitchFamily="50" charset="-128"/>
                <a:ea typeface="Meiryo UI" panose="020B0604030504040204" pitchFamily="50" charset="-128"/>
              </a:rPr>
              <a:t>はコピーしません</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19" name="右矢印 18"/>
          <p:cNvSpPr/>
          <p:nvPr/>
        </p:nvSpPr>
        <p:spPr>
          <a:xfrm>
            <a:off x="7068367" y="1778185"/>
            <a:ext cx="279533"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楕円 9"/>
          <p:cNvSpPr/>
          <p:nvPr/>
        </p:nvSpPr>
        <p:spPr>
          <a:xfrm>
            <a:off x="2309470" y="3261771"/>
            <a:ext cx="1121092" cy="301913"/>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5" name="正方形/長方形 24"/>
          <p:cNvSpPr/>
          <p:nvPr/>
        </p:nvSpPr>
        <p:spPr>
          <a:xfrm>
            <a:off x="804537" y="3986218"/>
            <a:ext cx="843316" cy="101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有線クリニック</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27" name="右矢印 26"/>
          <p:cNvSpPr/>
          <p:nvPr/>
        </p:nvSpPr>
        <p:spPr>
          <a:xfrm>
            <a:off x="4988168" y="1837247"/>
            <a:ext cx="279533"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5696673" y="4662467"/>
            <a:ext cx="524478" cy="84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有線　太郎</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6540892" y="4653136"/>
            <a:ext cx="885733" cy="101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○○支店</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31" name="右矢印 30"/>
          <p:cNvSpPr/>
          <p:nvPr/>
        </p:nvSpPr>
        <p:spPr>
          <a:xfrm rot="5400000">
            <a:off x="8440292" y="3308420"/>
            <a:ext cx="312304" cy="648072"/>
          </a:xfrm>
          <a:prstGeom prst="rightArrow">
            <a:avLst>
              <a:gd name="adj1" fmla="val 58638"/>
              <a:gd name="adj2" fmla="val 5333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テキスト ボックス 33"/>
          <p:cNvSpPr txBox="1"/>
          <p:nvPr/>
        </p:nvSpPr>
        <p:spPr>
          <a:xfrm>
            <a:off x="5065438" y="3892578"/>
            <a:ext cx="3920010" cy="523220"/>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④内容がコピーされた新しい作成データが開きます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必要な個所を編集してください</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30" name="四角形吹き出し 29"/>
          <p:cNvSpPr/>
          <p:nvPr/>
        </p:nvSpPr>
        <p:spPr>
          <a:xfrm>
            <a:off x="3224808" y="4747448"/>
            <a:ext cx="1840630" cy="301417"/>
          </a:xfrm>
          <a:prstGeom prst="wedgeRectCallout">
            <a:avLst>
              <a:gd name="adj1" fmla="val 60846"/>
              <a:gd name="adj2" fmla="val 28374"/>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新しい作成データの為、空白</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2" name="四角形吹き出し 31"/>
          <p:cNvSpPr/>
          <p:nvPr/>
        </p:nvSpPr>
        <p:spPr>
          <a:xfrm>
            <a:off x="4336714" y="5665256"/>
            <a:ext cx="3038870" cy="479120"/>
          </a:xfrm>
          <a:prstGeom prst="wedgeRectCallout">
            <a:avLst>
              <a:gd name="adj1" fmla="val 44093"/>
              <a:gd name="adj2" fmla="val 84905"/>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顧客</a:t>
            </a:r>
            <a:r>
              <a:rPr lang="en-US" altLang="ja-JP" sz="1200" dirty="0" smtClean="0">
                <a:solidFill>
                  <a:prstClr val="black"/>
                </a:solidFill>
                <a:latin typeface="Meiryo UI" panose="020B0604030504040204" pitchFamily="50" charset="-128"/>
                <a:ea typeface="Meiryo UI" panose="020B0604030504040204" pitchFamily="50" charset="-128"/>
              </a:rPr>
              <a:t>CD</a:t>
            </a:r>
            <a:r>
              <a:rPr lang="ja-JP" altLang="en-US" sz="1200" dirty="0" smtClean="0">
                <a:solidFill>
                  <a:prstClr val="black"/>
                </a:solidFill>
                <a:latin typeface="Meiryo UI" panose="020B0604030504040204" pitchFamily="50" charset="-128"/>
                <a:ea typeface="Meiryo UI" panose="020B0604030504040204" pitchFamily="50" charset="-128"/>
              </a:rPr>
              <a:t>をコピーしなかった場合、空白</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このまま保存すると顧客</a:t>
            </a:r>
            <a:r>
              <a:rPr lang="en-US" altLang="ja-JP" sz="1200" dirty="0" smtClean="0">
                <a:solidFill>
                  <a:prstClr val="black"/>
                </a:solidFill>
                <a:latin typeface="Meiryo UI" panose="020B0604030504040204" pitchFamily="50" charset="-128"/>
                <a:ea typeface="Meiryo UI" panose="020B0604030504040204" pitchFamily="50" charset="-128"/>
              </a:rPr>
              <a:t>CD</a:t>
            </a:r>
            <a:r>
              <a:rPr lang="ja-JP" altLang="en-US" sz="1200" dirty="0" smtClean="0">
                <a:solidFill>
                  <a:prstClr val="black"/>
                </a:solidFill>
                <a:latin typeface="Meiryo UI" panose="020B0604030504040204" pitchFamily="50" charset="-128"/>
                <a:ea typeface="Meiryo UI" panose="020B0604030504040204" pitchFamily="50" charset="-128"/>
              </a:rPr>
              <a:t>が新規発番されます。</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203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473407" y="4291457"/>
            <a:ext cx="5542129" cy="2274282"/>
          </a:xfrm>
          <a:prstGeom prst="rect">
            <a:avLst/>
          </a:prstGeom>
        </p:spPr>
      </p:pic>
      <p:grpSp>
        <p:nvGrpSpPr>
          <p:cNvPr id="6" name="グループ化 5"/>
          <p:cNvGrpSpPr/>
          <p:nvPr/>
        </p:nvGrpSpPr>
        <p:grpSpPr>
          <a:xfrm>
            <a:off x="1153240" y="4341315"/>
            <a:ext cx="2206253" cy="437176"/>
            <a:chOff x="1153240" y="4341315"/>
            <a:chExt cx="2206253" cy="437176"/>
          </a:xfrm>
        </p:grpSpPr>
        <p:grpSp>
          <p:nvGrpSpPr>
            <p:cNvPr id="5" name="グループ化 4"/>
            <p:cNvGrpSpPr/>
            <p:nvPr/>
          </p:nvGrpSpPr>
          <p:grpSpPr>
            <a:xfrm>
              <a:off x="1153240" y="4684178"/>
              <a:ext cx="2206253" cy="94313"/>
              <a:chOff x="1153240" y="4684178"/>
              <a:chExt cx="2206253" cy="94313"/>
            </a:xfrm>
          </p:grpSpPr>
          <p:sp>
            <p:nvSpPr>
              <p:cNvPr id="23" name="正方形/長方形 22"/>
              <p:cNvSpPr/>
              <p:nvPr/>
            </p:nvSpPr>
            <p:spPr>
              <a:xfrm>
                <a:off x="1153240" y="4684178"/>
                <a:ext cx="499361" cy="84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有線　太郎</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228145" y="4684179"/>
                <a:ext cx="1131348" cy="943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○○支店</a:t>
                </a:r>
                <a:endParaRPr lang="ja-JP" altLang="en-US" sz="600" dirty="0">
                  <a:solidFill>
                    <a:prstClr val="black"/>
                  </a:solidFill>
                  <a:latin typeface="Meiryo UI" panose="020B0604030504040204" pitchFamily="50" charset="-128"/>
                  <a:ea typeface="Meiryo UI" panose="020B0604030504040204" pitchFamily="50" charset="-128"/>
                </a:endParaRPr>
              </a:p>
            </p:txBody>
          </p:sp>
        </p:grpSp>
        <p:sp>
          <p:nvSpPr>
            <p:cNvPr id="27" name="正方形/長方形 26"/>
            <p:cNvSpPr/>
            <p:nvPr/>
          </p:nvSpPr>
          <p:spPr>
            <a:xfrm>
              <a:off x="2099303" y="4341315"/>
              <a:ext cx="702787" cy="1838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見積書 を作成する</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04" y="660355"/>
            <a:ext cx="8280920" cy="566335"/>
          </a:xfrm>
          <a:prstGeom prst="rect">
            <a:avLst/>
          </a:prstGeom>
        </p:spPr>
      </p:pic>
      <p:sp>
        <p:nvSpPr>
          <p:cNvPr id="13" name="楕円 12"/>
          <p:cNvSpPr/>
          <p:nvPr/>
        </p:nvSpPr>
        <p:spPr>
          <a:xfrm>
            <a:off x="1045312" y="666631"/>
            <a:ext cx="719498" cy="409776"/>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4" name="楕円 13"/>
          <p:cNvSpPr/>
          <p:nvPr/>
        </p:nvSpPr>
        <p:spPr>
          <a:xfrm>
            <a:off x="1747226" y="664115"/>
            <a:ext cx="1333566" cy="409776"/>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5" name="四角形吹き出し 14"/>
          <p:cNvSpPr/>
          <p:nvPr/>
        </p:nvSpPr>
        <p:spPr>
          <a:xfrm>
            <a:off x="488504" y="1315798"/>
            <a:ext cx="5184576" cy="2565953"/>
          </a:xfrm>
          <a:prstGeom prst="wedgeRectCallout">
            <a:avLst>
              <a:gd name="adj1" fmla="val -30572"/>
              <a:gd name="adj2" fmla="val -60596"/>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16" y="2015968"/>
            <a:ext cx="4968552" cy="1795785"/>
          </a:xfrm>
          <a:prstGeom prst="rect">
            <a:avLst/>
          </a:prstGeom>
        </p:spPr>
      </p:pic>
      <p:sp>
        <p:nvSpPr>
          <p:cNvPr id="16" name="テキスト ボックス 15"/>
          <p:cNvSpPr txBox="1"/>
          <p:nvPr/>
        </p:nvSpPr>
        <p:spPr>
          <a:xfrm>
            <a:off x="495935" y="1537047"/>
            <a:ext cx="5029455"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①</a:t>
            </a:r>
            <a:r>
              <a:rPr lang="ja-JP" altLang="en-US" sz="1400" dirty="0">
                <a:solidFill>
                  <a:prstClr val="black"/>
                </a:solidFill>
                <a:latin typeface="Meiryo UI" panose="020B0604030504040204" pitchFamily="50" charset="-128"/>
                <a:ea typeface="Meiryo UI" panose="020B0604030504040204" pitchFamily="50" charset="-128"/>
              </a:rPr>
              <a:t>ご契約者タブの見積書作成用項目を入力</a:t>
            </a:r>
            <a:r>
              <a:rPr lang="ja-JP" altLang="en-US" sz="1400" dirty="0" smtClean="0">
                <a:solidFill>
                  <a:prstClr val="black"/>
                </a:solidFill>
                <a:latin typeface="Meiryo UI" panose="020B0604030504040204" pitchFamily="50" charset="-128"/>
                <a:ea typeface="Meiryo UI" panose="020B0604030504040204" pitchFamily="50" charset="-128"/>
              </a:rPr>
              <a:t>します</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7" name="四角形吹き出し 16"/>
          <p:cNvSpPr/>
          <p:nvPr/>
        </p:nvSpPr>
        <p:spPr>
          <a:xfrm>
            <a:off x="5781092" y="1321738"/>
            <a:ext cx="3852428" cy="2559917"/>
          </a:xfrm>
          <a:prstGeom prst="wedgeRectCallout">
            <a:avLst>
              <a:gd name="adj1" fmla="val -120980"/>
              <a:gd name="adj2" fmla="val -65957"/>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8450" y="2012095"/>
            <a:ext cx="3571540" cy="1799658"/>
          </a:xfrm>
          <a:prstGeom prst="rect">
            <a:avLst/>
          </a:prstGeom>
        </p:spPr>
      </p:pic>
      <p:sp>
        <p:nvSpPr>
          <p:cNvPr id="18" name="テキスト ボックス 17"/>
          <p:cNvSpPr txBox="1"/>
          <p:nvPr/>
        </p:nvSpPr>
        <p:spPr>
          <a:xfrm>
            <a:off x="5832042" y="1309094"/>
            <a:ext cx="3801477" cy="684803"/>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②</a:t>
            </a:r>
            <a:r>
              <a:rPr lang="ja-JP" altLang="en-US" sz="1400" dirty="0">
                <a:solidFill>
                  <a:prstClr val="black"/>
                </a:solidFill>
                <a:latin typeface="Meiryo UI" panose="020B0604030504040204" pitchFamily="50" charset="-128"/>
                <a:ea typeface="Meiryo UI" panose="020B0604030504040204" pitchFamily="50" charset="-128"/>
              </a:rPr>
              <a:t>サービス・機材等選択タブでイニシャル／</a:t>
            </a:r>
            <a:r>
              <a:rPr lang="ja-JP" altLang="en-US" sz="1400" dirty="0" smtClean="0">
                <a:solidFill>
                  <a:prstClr val="black"/>
                </a:solidFill>
                <a:latin typeface="Meiryo UI" panose="020B0604030504040204" pitchFamily="50" charset="-128"/>
                <a:ea typeface="Meiryo UI" panose="020B0604030504040204" pitchFamily="50" charset="-128"/>
              </a:rPr>
              <a:t>ランニング　　</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品目</a:t>
            </a:r>
            <a:r>
              <a:rPr lang="ja-JP" altLang="en-US" sz="1400" dirty="0">
                <a:solidFill>
                  <a:prstClr val="black"/>
                </a:solidFill>
                <a:latin typeface="Meiryo UI" panose="020B0604030504040204" pitchFamily="50" charset="-128"/>
                <a:ea typeface="Meiryo UI" panose="020B0604030504040204" pitchFamily="50" charset="-128"/>
              </a:rPr>
              <a:t>を選択</a:t>
            </a:r>
            <a:r>
              <a:rPr lang="ja-JP" altLang="en-US" sz="1400" dirty="0" smtClean="0">
                <a:solidFill>
                  <a:prstClr val="black"/>
                </a:solidFill>
                <a:latin typeface="Meiryo UI" panose="020B0604030504040204" pitchFamily="50" charset="-128"/>
                <a:ea typeface="Meiryo UI" panose="020B0604030504040204" pitchFamily="50" charset="-128"/>
              </a:rPr>
              <a:t>します　</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選択方法は、画面説明の</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・機材等選択画面　－　品目選択</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画面」を参照</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楕円 19"/>
          <p:cNvSpPr/>
          <p:nvPr/>
        </p:nvSpPr>
        <p:spPr>
          <a:xfrm>
            <a:off x="4844988" y="6165304"/>
            <a:ext cx="936104" cy="251216"/>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1" name="楕円 20"/>
          <p:cNvSpPr/>
          <p:nvPr/>
        </p:nvSpPr>
        <p:spPr>
          <a:xfrm>
            <a:off x="2325246" y="5763873"/>
            <a:ext cx="476844" cy="177025"/>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2" name="テキスト ボックス 21"/>
          <p:cNvSpPr txBox="1"/>
          <p:nvPr/>
        </p:nvSpPr>
        <p:spPr>
          <a:xfrm>
            <a:off x="391322" y="4049563"/>
            <a:ext cx="7369990" cy="307777"/>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rPr>
              <a:t>③</a:t>
            </a:r>
            <a:r>
              <a:rPr lang="ja-JP" altLang="en-US" sz="1400" dirty="0" smtClean="0">
                <a:solidFill>
                  <a:prstClr val="black"/>
                </a:solidFill>
                <a:latin typeface="Meiryo UI" panose="020B0604030504040204" pitchFamily="50" charset="-128"/>
                <a:ea typeface="Meiryo UI" panose="020B0604030504040204" pitchFamily="50" charset="-128"/>
              </a:rPr>
              <a:t>帳票種別で「見積書」をチェックし、「帳票を出力」ボタンをクリックすると</a:t>
            </a:r>
            <a:r>
              <a:rPr lang="en-US" altLang="ja-JP" sz="1400" dirty="0" smtClean="0">
                <a:solidFill>
                  <a:prstClr val="black"/>
                </a:solidFill>
                <a:latin typeface="Meiryo UI" panose="020B0604030504040204" pitchFamily="50" charset="-128"/>
                <a:ea typeface="Meiryo UI" panose="020B0604030504040204" pitchFamily="50" charset="-128"/>
              </a:rPr>
              <a:t>PDF</a:t>
            </a:r>
            <a:r>
              <a:rPr lang="ja-JP" altLang="en-US" sz="1400" dirty="0" smtClean="0">
                <a:solidFill>
                  <a:prstClr val="black"/>
                </a:solidFill>
                <a:latin typeface="Meiryo UI" panose="020B0604030504040204" pitchFamily="50" charset="-128"/>
                <a:ea typeface="Meiryo UI" panose="020B0604030504040204" pitchFamily="50" charset="-128"/>
              </a:rPr>
              <a:t>が表示されます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6" name="楕円 25"/>
          <p:cNvSpPr/>
          <p:nvPr/>
        </p:nvSpPr>
        <p:spPr>
          <a:xfrm>
            <a:off x="4844988" y="5726777"/>
            <a:ext cx="936104" cy="251216"/>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8" name="四角形吹き出し 27"/>
          <p:cNvSpPr/>
          <p:nvPr/>
        </p:nvSpPr>
        <p:spPr>
          <a:xfrm>
            <a:off x="6393160" y="5105752"/>
            <a:ext cx="1840630" cy="301417"/>
          </a:xfrm>
          <a:prstGeom prst="wedgeRectCallout">
            <a:avLst>
              <a:gd name="adj1" fmla="val -82771"/>
              <a:gd name="adj2" fmla="val 215910"/>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プレビューで確認ができます。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9" name="四角形吹き出し 28"/>
          <p:cNvSpPr/>
          <p:nvPr/>
        </p:nvSpPr>
        <p:spPr>
          <a:xfrm>
            <a:off x="6524284" y="5726777"/>
            <a:ext cx="2975706" cy="656491"/>
          </a:xfrm>
          <a:prstGeom prst="wedgeRectCallout">
            <a:avLst>
              <a:gd name="adj1" fmla="val -78706"/>
              <a:gd name="adj2" fmla="val 25616"/>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正規の出力となります。</a:t>
            </a:r>
            <a:r>
              <a:rPr lang="en-US" altLang="ja-JP" sz="1200" dirty="0" smtClean="0">
                <a:solidFill>
                  <a:prstClr val="black"/>
                </a:solidFill>
                <a:latin typeface="Meiryo UI" panose="020B0604030504040204" pitchFamily="50" charset="-128"/>
                <a:ea typeface="Meiryo UI" panose="020B0604030504040204" pitchFamily="50" charset="-128"/>
              </a:rPr>
              <a:t/>
            </a:r>
            <a:br>
              <a:rPr lang="en-US" altLang="ja-JP" sz="1200" dirty="0" smtClean="0">
                <a:solidFill>
                  <a:prstClr val="black"/>
                </a:solidFill>
                <a:latin typeface="Meiryo UI" panose="020B0604030504040204" pitchFamily="50" charset="-128"/>
                <a:ea typeface="Meiryo UI" panose="020B0604030504040204" pitchFamily="50" charset="-128"/>
              </a:rPr>
            </a:b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ステータス</a:t>
            </a:r>
            <a:r>
              <a:rPr lang="ja-JP" altLang="en-US" sz="1200" dirty="0" smtClean="0">
                <a:solidFill>
                  <a:prstClr val="black"/>
                </a:solidFill>
                <a:latin typeface="Meiryo UI" panose="020B0604030504040204" pitchFamily="50" charset="-128"/>
                <a:ea typeface="Meiryo UI" panose="020B0604030504040204" pitchFamily="50" charset="-128"/>
              </a:rPr>
              <a:t>が「帳票出力済み」となります。）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7213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58" y="1004777"/>
            <a:ext cx="4453173" cy="211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申込書 を作成し、送付依頼をする</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199" y="947474"/>
            <a:ext cx="4934675" cy="617273"/>
          </a:xfrm>
          <a:prstGeom prst="rect">
            <a:avLst/>
          </a:prstGeom>
        </p:spPr>
      </p:pic>
      <p:sp>
        <p:nvSpPr>
          <p:cNvPr id="6" name="楕円 5"/>
          <p:cNvSpPr/>
          <p:nvPr/>
        </p:nvSpPr>
        <p:spPr>
          <a:xfrm>
            <a:off x="4784601" y="973627"/>
            <a:ext cx="408286" cy="409776"/>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7" name="楕円 6"/>
          <p:cNvSpPr/>
          <p:nvPr/>
        </p:nvSpPr>
        <p:spPr>
          <a:xfrm>
            <a:off x="5169024" y="973627"/>
            <a:ext cx="432048" cy="409776"/>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 name="楕円 7"/>
          <p:cNvSpPr/>
          <p:nvPr/>
        </p:nvSpPr>
        <p:spPr>
          <a:xfrm>
            <a:off x="5601072" y="973627"/>
            <a:ext cx="792088" cy="409776"/>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テキスト ボックス 8"/>
          <p:cNvSpPr txBox="1"/>
          <p:nvPr/>
        </p:nvSpPr>
        <p:spPr>
          <a:xfrm>
            <a:off x="147126" y="672951"/>
            <a:ext cx="6460262"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①ご契約種別と帳票種別を選択します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736976" y="672951"/>
            <a:ext cx="5069361" cy="307777"/>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rPr>
              <a:t>設置先タブ、ご契約者</a:t>
            </a:r>
            <a:r>
              <a:rPr lang="ja-JP" altLang="en-US" sz="1400" dirty="0">
                <a:solidFill>
                  <a:prstClr val="black"/>
                </a:solidFill>
                <a:latin typeface="Meiryo UI" panose="020B0604030504040204" pitchFamily="50" charset="-128"/>
                <a:ea typeface="Meiryo UI" panose="020B0604030504040204" pitchFamily="50" charset="-128"/>
              </a:rPr>
              <a:t>タブ</a:t>
            </a:r>
            <a:r>
              <a:rPr lang="ja-JP" altLang="en-US" sz="1400" dirty="0" smtClean="0">
                <a:solidFill>
                  <a:prstClr val="black"/>
                </a:solidFill>
                <a:latin typeface="Meiryo UI" panose="020B0604030504040204" pitchFamily="50" charset="-128"/>
                <a:ea typeface="Meiryo UI" panose="020B0604030504040204" pitchFamily="50" charset="-128"/>
              </a:rPr>
              <a:t>、サービス・機材等選択タブを入力します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4" name="楕円 13"/>
          <p:cNvSpPr/>
          <p:nvPr/>
        </p:nvSpPr>
        <p:spPr>
          <a:xfrm>
            <a:off x="2463164" y="2102354"/>
            <a:ext cx="596281" cy="585784"/>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5" name="楕円 14"/>
          <p:cNvSpPr/>
          <p:nvPr/>
        </p:nvSpPr>
        <p:spPr>
          <a:xfrm>
            <a:off x="1900672" y="1702219"/>
            <a:ext cx="1920538" cy="25598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6" name="楕円 15"/>
          <p:cNvSpPr/>
          <p:nvPr/>
        </p:nvSpPr>
        <p:spPr>
          <a:xfrm>
            <a:off x="488504" y="1732852"/>
            <a:ext cx="1047194" cy="25598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3" name="四角形吹き出し 22"/>
          <p:cNvSpPr/>
          <p:nvPr/>
        </p:nvSpPr>
        <p:spPr>
          <a:xfrm>
            <a:off x="1760240" y="1206998"/>
            <a:ext cx="2742522" cy="383857"/>
          </a:xfrm>
          <a:prstGeom prst="wedgeRectCallout">
            <a:avLst>
              <a:gd name="adj1" fmla="val -62"/>
              <a:gd name="adj2" fmla="val 85819"/>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選択内容により、最大</a:t>
            </a:r>
            <a:r>
              <a:rPr lang="en-US" altLang="ja-JP" sz="1200" dirty="0" smtClean="0">
                <a:solidFill>
                  <a:prstClr val="black"/>
                </a:solidFill>
                <a:latin typeface="Meiryo UI" panose="020B0604030504040204" pitchFamily="50" charset="-128"/>
                <a:ea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rPr>
              <a:t>つのプルダウンが表示されます。</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96" y="3596618"/>
            <a:ext cx="4911849" cy="278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楕円 20"/>
          <p:cNvSpPr/>
          <p:nvPr/>
        </p:nvSpPr>
        <p:spPr>
          <a:xfrm>
            <a:off x="370101" y="4799705"/>
            <a:ext cx="792088" cy="336972"/>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9" name="テキスト ボックス 28"/>
          <p:cNvSpPr txBox="1"/>
          <p:nvPr/>
        </p:nvSpPr>
        <p:spPr>
          <a:xfrm>
            <a:off x="5246549" y="3620935"/>
            <a:ext cx="4536504" cy="738664"/>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③「確認依頼」ボタンをクリックします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このタイミングで入力チェックを行いますので、</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エラーメッセージが表示されたら入力内容を見直してください</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327766" y="4538095"/>
            <a:ext cx="4536504" cy="523220"/>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エラーがなければ、ステータスが、「確認依頼済み」となり、</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法人サポート課が、チェック＆送付できるようになります。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31" name="右矢印 30"/>
          <p:cNvSpPr/>
          <p:nvPr/>
        </p:nvSpPr>
        <p:spPr>
          <a:xfrm rot="5400000">
            <a:off x="4832592" y="2996116"/>
            <a:ext cx="312304" cy="648072"/>
          </a:xfrm>
          <a:prstGeom prst="rightArrow">
            <a:avLst>
              <a:gd name="adj1" fmla="val 58638"/>
              <a:gd name="adj2" fmla="val 5333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右矢印 31"/>
          <p:cNvSpPr/>
          <p:nvPr/>
        </p:nvSpPr>
        <p:spPr>
          <a:xfrm>
            <a:off x="4544666" y="1634171"/>
            <a:ext cx="279533"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楕円 14"/>
          <p:cNvSpPr/>
          <p:nvPr/>
        </p:nvSpPr>
        <p:spPr>
          <a:xfrm>
            <a:off x="3889893" y="4854553"/>
            <a:ext cx="1172466" cy="25598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34" name="四角形吹き出し 33"/>
          <p:cNvSpPr/>
          <p:nvPr/>
        </p:nvSpPr>
        <p:spPr>
          <a:xfrm>
            <a:off x="5900395" y="5589240"/>
            <a:ext cx="2742522" cy="504056"/>
          </a:xfrm>
          <a:prstGeom prst="wedgeRectCallout">
            <a:avLst>
              <a:gd name="adj1" fmla="val -77733"/>
              <a:gd name="adj2" fmla="val -158205"/>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「帳票プレビュー」ボタンを押すと、帳票の形で確認できます。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5" name="四角形吹き出し 34"/>
          <p:cNvSpPr/>
          <p:nvPr/>
        </p:nvSpPr>
        <p:spPr>
          <a:xfrm>
            <a:off x="262341" y="5445224"/>
            <a:ext cx="1434174" cy="396044"/>
          </a:xfrm>
          <a:prstGeom prst="wedgeRectCallout">
            <a:avLst>
              <a:gd name="adj1" fmla="val -22157"/>
              <a:gd name="adj2" fmla="val -121474"/>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「確認依頼」ボタンが、送付依頼となります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6" name="楕円 7"/>
          <p:cNvSpPr/>
          <p:nvPr/>
        </p:nvSpPr>
        <p:spPr>
          <a:xfrm>
            <a:off x="6364738" y="980728"/>
            <a:ext cx="792088" cy="409776"/>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2004208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353" y="3591019"/>
            <a:ext cx="4270716" cy="242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58" y="1004777"/>
            <a:ext cx="4453173" cy="211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図 13"/>
          <p:cNvPicPr>
            <a:picLocks noChangeAspect="1"/>
          </p:cNvPicPr>
          <p:nvPr/>
        </p:nvPicPr>
        <p:blipFill>
          <a:blip r:embed="rId4"/>
          <a:stretch>
            <a:fillRect/>
          </a:stretch>
        </p:blipFill>
        <p:spPr>
          <a:xfrm>
            <a:off x="223530" y="3749253"/>
            <a:ext cx="4369430" cy="2668382"/>
          </a:xfrm>
          <a:prstGeom prst="rect">
            <a:avLst/>
          </a:prstGeom>
        </p:spPr>
      </p:pic>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工事依頼書 を作成する</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6" name="テキスト ボックス 5"/>
          <p:cNvSpPr txBox="1"/>
          <p:nvPr/>
        </p:nvSpPr>
        <p:spPr>
          <a:xfrm>
            <a:off x="4978353" y="672951"/>
            <a:ext cx="4752528" cy="307777"/>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rPr>
              <a:t>技術連絡事項タブを開き、「帳票を追加」ボタンをクリックします</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7016" y="980728"/>
            <a:ext cx="4736062" cy="1493104"/>
          </a:xfrm>
          <a:prstGeom prst="rect">
            <a:avLst/>
          </a:prstGeom>
        </p:spPr>
      </p:pic>
      <p:sp>
        <p:nvSpPr>
          <p:cNvPr id="7" name="楕円 6"/>
          <p:cNvSpPr/>
          <p:nvPr/>
        </p:nvSpPr>
        <p:spPr>
          <a:xfrm>
            <a:off x="7264256" y="952996"/>
            <a:ext cx="587726" cy="316847"/>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楕円 8"/>
          <p:cNvSpPr/>
          <p:nvPr/>
        </p:nvSpPr>
        <p:spPr>
          <a:xfrm>
            <a:off x="5235754" y="2176091"/>
            <a:ext cx="860044" cy="270771"/>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128464" y="672951"/>
            <a:ext cx="4464496"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①帳票種別で作成したい帳票を選択します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3" name="楕円 12"/>
          <p:cNvSpPr/>
          <p:nvPr/>
        </p:nvSpPr>
        <p:spPr>
          <a:xfrm>
            <a:off x="1568624" y="2061657"/>
            <a:ext cx="645742" cy="575255"/>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5" name="四角形吹き出し 14"/>
          <p:cNvSpPr/>
          <p:nvPr/>
        </p:nvSpPr>
        <p:spPr>
          <a:xfrm>
            <a:off x="773932" y="4882416"/>
            <a:ext cx="1954445" cy="390703"/>
          </a:xfrm>
          <a:prstGeom prst="wedgeRectCallout">
            <a:avLst>
              <a:gd name="adj1" fmla="val -40086"/>
              <a:gd name="adj2" fmla="val -86931"/>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帳票種別欄で選択した帳票が表示されます。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6" name="右矢印 15"/>
          <p:cNvSpPr/>
          <p:nvPr/>
        </p:nvSpPr>
        <p:spPr>
          <a:xfrm>
            <a:off x="4661070" y="1392882"/>
            <a:ext cx="279533"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28464" y="3460616"/>
            <a:ext cx="4752528"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③必要項目を入力します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3" name="四角形吹き出し 22"/>
          <p:cNvSpPr/>
          <p:nvPr/>
        </p:nvSpPr>
        <p:spPr>
          <a:xfrm>
            <a:off x="155747" y="2867278"/>
            <a:ext cx="1954445" cy="390703"/>
          </a:xfrm>
          <a:prstGeom prst="wedgeRectCallout">
            <a:avLst>
              <a:gd name="adj1" fmla="val 35344"/>
              <a:gd name="adj2" fmla="val -77378"/>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申込書と下見</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工事依頼書を同時に作成することもできます。</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732327" y="1327925"/>
            <a:ext cx="499361" cy="84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500" dirty="0" smtClean="0">
                <a:solidFill>
                  <a:prstClr val="black"/>
                </a:solidFill>
                <a:latin typeface="Meiryo UI" panose="020B0604030504040204" pitchFamily="50" charset="-128"/>
                <a:ea typeface="Meiryo UI" panose="020B0604030504040204" pitchFamily="50" charset="-128"/>
              </a:rPr>
              <a:t>有線　太郎</a:t>
            </a:r>
            <a:endParaRPr lang="ja-JP" altLang="en-US" sz="500" dirty="0">
              <a:solidFill>
                <a:prstClr val="black"/>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519084" y="1322449"/>
            <a:ext cx="1131348" cy="943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ja-JP" altLang="en-US" sz="600" dirty="0" smtClean="0">
                <a:solidFill>
                  <a:prstClr val="black"/>
                </a:solidFill>
                <a:latin typeface="Meiryo UI" panose="020B0604030504040204" pitchFamily="50" charset="-128"/>
                <a:ea typeface="Meiryo UI" panose="020B0604030504040204" pitchFamily="50" charset="-128"/>
              </a:rPr>
              <a:t>○○支店</a:t>
            </a:r>
            <a:endParaRPr lang="ja-JP" altLang="en-US" sz="600" dirty="0">
              <a:solidFill>
                <a:prstClr val="black"/>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097016" y="2636912"/>
            <a:ext cx="3784807" cy="95410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④「確認依頼」ボタンをクリックします</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このタイミングで入力チェックを行いますので、</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エラーメッセージが表示されたら入力内容を見直してください。</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944298" y="6093296"/>
            <a:ext cx="4473198" cy="523220"/>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⑤工事依頼書のみで、エラーがない場合は、メール送信画面に切り替わります。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2" name="楕円 21"/>
          <p:cNvSpPr/>
          <p:nvPr/>
        </p:nvSpPr>
        <p:spPr>
          <a:xfrm>
            <a:off x="4968110" y="4647623"/>
            <a:ext cx="860044" cy="270771"/>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060370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125884" y="4080547"/>
            <a:ext cx="5371339" cy="1623115"/>
          </a:xfrm>
          <a:prstGeom prst="rect">
            <a:avLst/>
          </a:prstGeom>
        </p:spPr>
      </p:pic>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確認依頼・メール送信 をする</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pic>
        <p:nvPicPr>
          <p:cNvPr id="35" name="図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09" y="1322074"/>
            <a:ext cx="1879784" cy="1382756"/>
          </a:xfrm>
          <a:prstGeom prst="rect">
            <a:avLst/>
          </a:prstGeom>
        </p:spPr>
      </p:pic>
      <p:sp>
        <p:nvSpPr>
          <p:cNvPr id="36" name="テキスト ボックス 35"/>
          <p:cNvSpPr txBox="1"/>
          <p:nvPr/>
        </p:nvSpPr>
        <p:spPr>
          <a:xfrm>
            <a:off x="110994" y="620688"/>
            <a:ext cx="4896544" cy="369332"/>
          </a:xfrm>
          <a:prstGeom prst="rect">
            <a:avLst/>
          </a:prstGeom>
          <a:noFill/>
        </p:spPr>
        <p:txBody>
          <a:bodyPr wrap="square" rtlCol="0">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＜入力チェック違反のメッセージが表示された場合＞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101947" y="3672458"/>
            <a:ext cx="6460262"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エラー項目が、画面上に赤枠で囲われます</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5"/>
          <a:stretch>
            <a:fillRect/>
          </a:stretch>
        </p:blipFill>
        <p:spPr>
          <a:xfrm>
            <a:off x="3116510" y="1545839"/>
            <a:ext cx="5380713" cy="1697162"/>
          </a:xfrm>
          <a:prstGeom prst="rect">
            <a:avLst/>
          </a:prstGeom>
        </p:spPr>
      </p:pic>
      <p:sp>
        <p:nvSpPr>
          <p:cNvPr id="10" name="楕円 9"/>
          <p:cNvSpPr/>
          <p:nvPr/>
        </p:nvSpPr>
        <p:spPr>
          <a:xfrm>
            <a:off x="2864768" y="1545839"/>
            <a:ext cx="860044" cy="404049"/>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1" name="楕円 10"/>
          <p:cNvSpPr/>
          <p:nvPr/>
        </p:nvSpPr>
        <p:spPr>
          <a:xfrm>
            <a:off x="3944888" y="4869160"/>
            <a:ext cx="2376264" cy="504055"/>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2" name="テキスト ボックス 11"/>
          <p:cNvSpPr txBox="1"/>
          <p:nvPr/>
        </p:nvSpPr>
        <p:spPr>
          <a:xfrm>
            <a:off x="3008784" y="1181870"/>
            <a:ext cx="6460262"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エラー項目があるタブの色が、赤になります。</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4" name="右矢印 13"/>
          <p:cNvSpPr/>
          <p:nvPr/>
        </p:nvSpPr>
        <p:spPr>
          <a:xfrm rot="5400000">
            <a:off x="5300904" y="3174127"/>
            <a:ext cx="312304" cy="648072"/>
          </a:xfrm>
          <a:prstGeom prst="rightArrow">
            <a:avLst>
              <a:gd name="adj1" fmla="val 58638"/>
              <a:gd name="adj2" fmla="val 5333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右矢印 14"/>
          <p:cNvSpPr/>
          <p:nvPr/>
        </p:nvSpPr>
        <p:spPr>
          <a:xfrm>
            <a:off x="2543931" y="1747863"/>
            <a:ext cx="279533"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089801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640633" y="5140696"/>
            <a:ext cx="2590708" cy="1384648"/>
          </a:xfrm>
          <a:prstGeom prst="roundRect">
            <a:avLst>
              <a:gd name="adj" fmla="val 7250"/>
            </a:avLst>
          </a:prstGeom>
          <a:pattFill prst="smCheck">
            <a:fgClr>
              <a:schemeClr val="tx2">
                <a:lumMod val="60000"/>
                <a:lumOff val="40000"/>
              </a:schemeClr>
            </a:fgClr>
            <a:bgClr>
              <a:schemeClr val="bg1"/>
            </a:bgClr>
          </a:patt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1640633" y="2193830"/>
            <a:ext cx="3888432" cy="1667218"/>
          </a:xfrm>
          <a:prstGeom prst="roundRect">
            <a:avLst>
              <a:gd name="adj" fmla="val 7250"/>
            </a:avLst>
          </a:prstGeom>
          <a:pattFill prst="smCheck">
            <a:fgClr>
              <a:schemeClr val="tx2">
                <a:lumMod val="60000"/>
                <a:lumOff val="40000"/>
              </a:schemeClr>
            </a:fgClr>
            <a:bgClr>
              <a:schemeClr val="bg1"/>
            </a:bgClr>
          </a:patt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システム概要</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6456" y="624170"/>
            <a:ext cx="9793088" cy="1323439"/>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このシステムは、見積書や申込書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作業依頼書を作成するツールですが、大きく分けて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流れがあります。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本社フロー（法人統括営業部フロー）</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法人サポートを経由してシステム上で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UNIS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処理依頼や作業依頼を行ない、支店や事務センターで帳票として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出力します。法人営業のチェーン店包括契約など、現在法人サポートを経由している流れに該当します。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6" name="テキスト ボックス 5"/>
          <p:cNvSpPr txBox="1"/>
          <p:nvPr/>
        </p:nvSpPr>
        <p:spPr>
          <a:xfrm>
            <a:off x="56456" y="4151982"/>
            <a:ext cx="9793088" cy="830997"/>
          </a:xfrm>
          <a:prstGeom prst="rect">
            <a:avLst/>
          </a:prstGeom>
          <a:noFill/>
        </p:spPr>
        <p:txBody>
          <a:bodyPr wrap="square" rtlCol="0">
            <a:spAutoFit/>
          </a:bodyPr>
          <a:lstStyle/>
          <a:p>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２．支店フロー</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見積書や下見依頼書などをシステム上で作成して帳票出力し、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入力した情報を利用して申込書まで作成、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帳票出力します。現在、統合申込書を使用しているケースに該当します。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ホームベース 6"/>
          <p:cNvSpPr/>
          <p:nvPr/>
        </p:nvSpPr>
        <p:spPr>
          <a:xfrm>
            <a:off x="1712640" y="234888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ホームベース 11"/>
          <p:cNvSpPr/>
          <p:nvPr/>
        </p:nvSpPr>
        <p:spPr>
          <a:xfrm>
            <a:off x="3008785" y="234888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内容確認</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ホームベース 12"/>
          <p:cNvSpPr/>
          <p:nvPr/>
        </p:nvSpPr>
        <p:spPr>
          <a:xfrm>
            <a:off x="4306472" y="234888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各種帳票</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12641" y="3284984"/>
            <a:ext cx="2590745" cy="432048"/>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法人サポート</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306472" y="3140968"/>
            <a:ext cx="1870664" cy="576064"/>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支店・事務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969690" y="2534069"/>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ingLiU-ExtB" panose="02020500000000000000" pitchFamily="18" charset="-120"/>
                <a:cs typeface="Meiryo UI" panose="020B0604030504040204" pitchFamily="50" charset="-128"/>
              </a:rPr>
              <a:t>Action</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969690" y="3223314"/>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eiryo UI" panose="020B0604030504040204" pitchFamily="50" charset="-128"/>
                <a:cs typeface="Meiryo UI" panose="020B0604030504040204" pitchFamily="50" charset="-128"/>
              </a:rPr>
              <a:t>Player</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19" name="ホームベース 18"/>
          <p:cNvSpPr/>
          <p:nvPr/>
        </p:nvSpPr>
        <p:spPr>
          <a:xfrm>
            <a:off x="1712639" y="5311546"/>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ホームベース 20"/>
          <p:cNvSpPr/>
          <p:nvPr/>
        </p:nvSpPr>
        <p:spPr>
          <a:xfrm>
            <a:off x="3008784" y="5311546"/>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各種帳票</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712638" y="6103634"/>
            <a:ext cx="3168353" cy="288032"/>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969689" y="5496735"/>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ingLiU-ExtB" panose="02020500000000000000" pitchFamily="18" charset="-120"/>
                <a:cs typeface="Meiryo UI" panose="020B0604030504040204" pitchFamily="50" charset="-128"/>
              </a:rPr>
              <a:t>Action</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69689" y="6103634"/>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eiryo UI" panose="020B0604030504040204" pitchFamily="50" charset="-128"/>
                <a:cs typeface="Meiryo UI" panose="020B0604030504040204" pitchFamily="50" charset="-128"/>
              </a:rPr>
              <a:t>Player</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27" name="メモ 26"/>
          <p:cNvSpPr/>
          <p:nvPr/>
        </p:nvSpPr>
        <p:spPr>
          <a:xfrm>
            <a:off x="5601072" y="2409854"/>
            <a:ext cx="504056" cy="606899"/>
          </a:xfrm>
          <a:prstGeom prst="foldedCorner">
            <a:avLst>
              <a:gd name="adj" fmla="val 25560"/>
            </a:avLst>
          </a:prstGeom>
          <a:solidFill>
            <a:schemeClr val="bg1">
              <a:lumMod val="95000"/>
            </a:schemeClr>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メモ 27"/>
          <p:cNvSpPr/>
          <p:nvPr/>
        </p:nvSpPr>
        <p:spPr>
          <a:xfrm>
            <a:off x="4304928" y="5367203"/>
            <a:ext cx="504056" cy="606899"/>
          </a:xfrm>
          <a:prstGeom prst="foldedCorner">
            <a:avLst>
              <a:gd name="adj" fmla="val 27338"/>
            </a:avLst>
          </a:prstGeom>
          <a:solidFill>
            <a:schemeClr val="bg1">
              <a:lumMod val="95000"/>
            </a:schemeClr>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240" y="2055331"/>
            <a:ext cx="1194554" cy="276998"/>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0712" y="5002197"/>
            <a:ext cx="1194554" cy="276998"/>
          </a:xfrm>
          <a:prstGeom prst="rect">
            <a:avLst/>
          </a:prstGeom>
        </p:spPr>
      </p:pic>
      <p:sp>
        <p:nvSpPr>
          <p:cNvPr id="14" name="正方形/長方形 13"/>
          <p:cNvSpPr/>
          <p:nvPr/>
        </p:nvSpPr>
        <p:spPr>
          <a:xfrm>
            <a:off x="1712640" y="3140967"/>
            <a:ext cx="1294601" cy="360041"/>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568624" y="4293096"/>
            <a:ext cx="4284476" cy="2098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496616" y="4293096"/>
            <a:ext cx="4356484" cy="21602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角丸四角形吹き出し 22"/>
          <p:cNvSpPr/>
          <p:nvPr/>
        </p:nvSpPr>
        <p:spPr>
          <a:xfrm>
            <a:off x="6681192" y="5246082"/>
            <a:ext cx="2304256" cy="857552"/>
          </a:xfrm>
          <a:prstGeom prst="wedgeRoundRectCallout">
            <a:avLst>
              <a:gd name="adj1" fmla="val -113883"/>
              <a:gd name="adj2" fmla="val 172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kumimoji="1" lang="ja-JP" altLang="en-US" dirty="0" smtClean="0"/>
              <a:t>法人営業では、今回の説明ではこちらのフローは説明しません。</a:t>
            </a:r>
            <a:endParaRPr kumimoji="1" lang="ja-JP" altLang="en-US" dirty="0"/>
          </a:p>
        </p:txBody>
      </p:sp>
    </p:spTree>
    <p:extLst>
      <p:ext uri="{BB962C8B-B14F-4D97-AF65-F5344CB8AC3E}">
        <p14:creationId xmlns:p14="http://schemas.microsoft.com/office/powerpoint/2010/main" val="416684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71" y="1412776"/>
            <a:ext cx="922972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20</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sp>
        <p:nvSpPr>
          <p:cNvPr id="4" name="テキスト ボックス 3"/>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ログイン後　メニュー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6" name="四角形吹き出し 5"/>
          <p:cNvSpPr/>
          <p:nvPr/>
        </p:nvSpPr>
        <p:spPr>
          <a:xfrm>
            <a:off x="4685750" y="1999231"/>
            <a:ext cx="2664296" cy="288032"/>
          </a:xfrm>
          <a:prstGeom prst="wedgeRectCallout">
            <a:avLst>
              <a:gd name="adj1" fmla="val -27511"/>
              <a:gd name="adj2" fmla="val 112704"/>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必ず本社フローにて作業してください</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吹き出し 12"/>
          <p:cNvSpPr/>
          <p:nvPr/>
        </p:nvSpPr>
        <p:spPr>
          <a:xfrm>
            <a:off x="1064568" y="3110524"/>
            <a:ext cx="2160240" cy="360040"/>
          </a:xfrm>
          <a:prstGeom prst="wedgeRectCallout">
            <a:avLst>
              <a:gd name="adj1" fmla="val 69654"/>
              <a:gd name="adj2" fmla="val -2319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新規で処理依頼や帳票作成をするとき</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四角形吹き出し 13"/>
          <p:cNvSpPr/>
          <p:nvPr/>
        </p:nvSpPr>
        <p:spPr>
          <a:xfrm>
            <a:off x="674390" y="4478676"/>
            <a:ext cx="2550418" cy="360040"/>
          </a:xfrm>
          <a:prstGeom prst="wedgeRectCallout">
            <a:avLst>
              <a:gd name="adj1" fmla="val 66127"/>
              <a:gd name="adj2" fmla="val -2319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・これまでに生成された帳票を確認</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出力するとき</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・問い合わせ内容を確認、返信するとき</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704528" y="3645024"/>
            <a:ext cx="2520280" cy="606508"/>
          </a:xfrm>
          <a:prstGeom prst="wedgeRectCallout">
            <a:avLst>
              <a:gd name="adj1" fmla="val 66497"/>
              <a:gd name="adj2" fmla="val -2319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・保存</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処理依頼や帳票作成画面を開くとき</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・以前作成したデータを使用して、処理依頼を行うとき</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994" y="1431614"/>
            <a:ext cx="3234640" cy="34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1712640" y="2636912"/>
            <a:ext cx="1203354" cy="1730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dirty="0" smtClean="0">
                <a:solidFill>
                  <a:prstClr val="black"/>
                </a:solidFill>
              </a:rPr>
              <a:t>　有線　太郎</a:t>
            </a:r>
            <a:endParaRPr lang="ja-JP" altLang="en-US" sz="800" dirty="0">
              <a:solidFill>
                <a:prstClr val="black"/>
              </a:solidFill>
            </a:endParaRPr>
          </a:p>
        </p:txBody>
      </p:sp>
    </p:spTree>
    <p:extLst>
      <p:ext uri="{BB962C8B-B14F-4D97-AF65-F5344CB8AC3E}">
        <p14:creationId xmlns:p14="http://schemas.microsoft.com/office/powerpoint/2010/main" val="124333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1588332" y="1095134"/>
            <a:ext cx="7106400" cy="4850699"/>
          </a:xfrm>
          <a:prstGeom prst="rect">
            <a:avLst/>
          </a:prstGeom>
        </p:spPr>
      </p:pic>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21</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作成画面：上部（基本情報／各種項目タブ）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本社フロー用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四角形吹き出し 6"/>
          <p:cNvSpPr/>
          <p:nvPr/>
        </p:nvSpPr>
        <p:spPr>
          <a:xfrm>
            <a:off x="7368639" y="2049133"/>
            <a:ext cx="2472098" cy="637032"/>
          </a:xfrm>
          <a:prstGeom prst="wedgeRectCallout">
            <a:avLst>
              <a:gd name="adj1" fmla="val -89173"/>
              <a:gd name="adj2" fmla="val 83223"/>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何の依頼をするのか選択します</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複数選択可</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UNIS</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登録依頼の場合は申込書を選択し、必要に応じて送り先も選択します。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3968713" y="2946276"/>
            <a:ext cx="2808312" cy="792088"/>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8309258" y="2727386"/>
            <a:ext cx="1344327" cy="429392"/>
          </a:xfrm>
          <a:prstGeom prst="wedgeRectCallout">
            <a:avLst>
              <a:gd name="adj1" fmla="val -67230"/>
              <a:gd name="adj2" fmla="val 23459"/>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左で選択している帳票のプレビューを表示します。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四角形吹き出し 9"/>
          <p:cNvSpPr/>
          <p:nvPr/>
        </p:nvSpPr>
        <p:spPr>
          <a:xfrm>
            <a:off x="8328568" y="3432423"/>
            <a:ext cx="1512169" cy="611882"/>
          </a:xfrm>
          <a:prstGeom prst="wedgeRectCallout">
            <a:avLst>
              <a:gd name="adj1" fmla="val -69906"/>
              <a:gd name="adj2" fmla="val -21568"/>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サービス選択画面や契約者画面で入力した情報をもとに見積書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PDF</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を表示します。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1736465" y="2979415"/>
            <a:ext cx="1872208" cy="302913"/>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736465" y="3342111"/>
            <a:ext cx="1872208" cy="302913"/>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56456" y="1700809"/>
            <a:ext cx="1822643" cy="1366824"/>
          </a:xfrm>
          <a:prstGeom prst="wedgeRectCallout">
            <a:avLst>
              <a:gd name="adj1" fmla="val 64887"/>
              <a:gd name="adj2" fmla="val 43719"/>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「確認依頼」ボタンで法サポに確認依頼をします。依頼種別が何も選択されていないと押せません。また、ステータスが確認済みとなる前であれば「</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戻し」が可能です。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引き戻し</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工事依頼系のよう</a:t>
            </a:r>
            <a:r>
              <a:rPr lang="ja-JP" altLang="en-US" sz="9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に確認</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依頼済み＝帳票一覧に表示されるものについては、紐付く帳票の確認日が一つでも入って</a:t>
            </a:r>
            <a:r>
              <a:rPr lang="ja-JP" altLang="en-US" sz="9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いたら不可。</a:t>
            </a:r>
            <a:endPar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四角形吹き出し 13"/>
          <p:cNvSpPr/>
          <p:nvPr/>
        </p:nvSpPr>
        <p:spPr>
          <a:xfrm>
            <a:off x="3917826" y="1826915"/>
            <a:ext cx="1272052" cy="558155"/>
          </a:xfrm>
          <a:prstGeom prst="wedgeRectCallout">
            <a:avLst>
              <a:gd name="adj1" fmla="val -78270"/>
              <a:gd name="adj2" fmla="val 20339"/>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この作成画面の状態を表します。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別途詳細説明あり</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吹き出し 15"/>
          <p:cNvSpPr/>
          <p:nvPr/>
        </p:nvSpPr>
        <p:spPr>
          <a:xfrm>
            <a:off x="7676911" y="795267"/>
            <a:ext cx="1320927" cy="288032"/>
          </a:xfrm>
          <a:prstGeom prst="wedgeRectCallout">
            <a:avLst>
              <a:gd name="adj1" fmla="val 1755"/>
              <a:gd name="adj2" fmla="val 9804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メニュー画面に戻ります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四角形吹き出し 16"/>
          <p:cNvSpPr/>
          <p:nvPr/>
        </p:nvSpPr>
        <p:spPr>
          <a:xfrm>
            <a:off x="8669129" y="4129043"/>
            <a:ext cx="912651" cy="429392"/>
          </a:xfrm>
          <a:prstGeom prst="wedgeRectCallout">
            <a:avLst>
              <a:gd name="adj1" fmla="val -74536"/>
              <a:gd name="adj2" fmla="val -2090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作成中の内容を保存します。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736465" y="4450827"/>
            <a:ext cx="6825852" cy="346325"/>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吹き出し 18"/>
          <p:cNvSpPr/>
          <p:nvPr/>
        </p:nvSpPr>
        <p:spPr>
          <a:xfrm>
            <a:off x="56456" y="4869160"/>
            <a:ext cx="1822643" cy="720080"/>
          </a:xfrm>
          <a:prstGeom prst="wedgeRectCallout">
            <a:avLst>
              <a:gd name="adj1" fmla="val 41370"/>
              <a:gd name="adj2" fmla="val -72123"/>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ここをクリックすると、ここより上部の画面を非表示にして</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、以下の入力画面スペースを広く表示できます。再度クリックすれば再表示します。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784648" y="5458939"/>
            <a:ext cx="6744927" cy="346325"/>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吹き出し 20"/>
          <p:cNvSpPr/>
          <p:nvPr/>
        </p:nvSpPr>
        <p:spPr>
          <a:xfrm>
            <a:off x="8309257" y="6097851"/>
            <a:ext cx="1344327" cy="530536"/>
          </a:xfrm>
          <a:prstGeom prst="wedgeRectCallout">
            <a:avLst>
              <a:gd name="adj1" fmla="val -52429"/>
              <a:gd name="adj2" fmla="val -102607"/>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各タイトルをクリックすると、以下にそれぞれの入力画面が表示されます。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四角形吹き出し 21"/>
          <p:cNvSpPr/>
          <p:nvPr/>
        </p:nvSpPr>
        <p:spPr>
          <a:xfrm>
            <a:off x="8595881" y="4593463"/>
            <a:ext cx="1244856" cy="1401959"/>
          </a:xfrm>
          <a:prstGeom prst="wedgeRectCallout">
            <a:avLst>
              <a:gd name="adj1" fmla="val -77875"/>
              <a:gd name="adj2" fmla="val -16981"/>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この作成データに関する一口メモを入力できます。作成データの検索条件にも使えます</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（追設、器材販売等　契約種類を入れておけば、便利）</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再送</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は、その旨を記入。</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四角形吹き出し 22"/>
          <p:cNvSpPr/>
          <p:nvPr/>
        </p:nvSpPr>
        <p:spPr>
          <a:xfrm>
            <a:off x="4610961" y="6056499"/>
            <a:ext cx="1710191" cy="611882"/>
          </a:xfrm>
          <a:prstGeom prst="wedgeRectCallout">
            <a:avLst>
              <a:gd name="adj1" fmla="val -18091"/>
              <a:gd name="adj2" fmla="val -34691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この作成データ内容をコピーして別の作成データとして編集したい場合はこのボタンをクリックします。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四角形吹き出し 23"/>
          <p:cNvSpPr/>
          <p:nvPr/>
        </p:nvSpPr>
        <p:spPr>
          <a:xfrm>
            <a:off x="6483169" y="6056499"/>
            <a:ext cx="1710191" cy="611882"/>
          </a:xfrm>
          <a:prstGeom prst="wedgeRectCallout">
            <a:avLst>
              <a:gd name="adj1" fmla="val -19204"/>
              <a:gd name="adj2" fmla="val -346913"/>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誤って作成したなどで、この作成データが不要な場合はこのボタンをクリックします。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四角形吹き出し 24"/>
          <p:cNvSpPr/>
          <p:nvPr/>
        </p:nvSpPr>
        <p:spPr>
          <a:xfrm>
            <a:off x="1640631" y="5995423"/>
            <a:ext cx="2808313" cy="683890"/>
          </a:xfrm>
          <a:prstGeom prst="wedgeRectCallout">
            <a:avLst>
              <a:gd name="adj1" fmla="val 38818"/>
              <a:gd name="adj2" fmla="val -30947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この作成データで依頼した帳票の再提出を求められた場合、このボタンをクリックして内容修正の後、再度「確認依頼」をします。ステータスが「確認済み</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法サポ</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」「帳票受領」のとき（＝引き戻し</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差戻しができないとき）のみ可能。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56456" y="3645024"/>
            <a:ext cx="1822643" cy="864096"/>
          </a:xfrm>
          <a:prstGeom prst="wedgeRectCallout">
            <a:avLst>
              <a:gd name="adj1" fmla="val 66455"/>
              <a:gd name="adj2" fmla="val -51598"/>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確認依頼を受けた法サポが内容を確認し、問題無ければ「確認済み」ボタンを押すことで支店へ依頼が送信されます。問題があれば「差戻し」します。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四角形吹き出し 25"/>
          <p:cNvSpPr/>
          <p:nvPr/>
        </p:nvSpPr>
        <p:spPr>
          <a:xfrm>
            <a:off x="5811801" y="1644505"/>
            <a:ext cx="1930448" cy="252610"/>
          </a:xfrm>
          <a:prstGeom prst="wedgeRectCallout">
            <a:avLst>
              <a:gd name="adj1" fmla="val -23327"/>
              <a:gd name="adj2" fmla="val 24590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新設、増設、経変など選択します。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四角形吹き出し 27"/>
          <p:cNvSpPr/>
          <p:nvPr/>
        </p:nvSpPr>
        <p:spPr>
          <a:xfrm>
            <a:off x="8382608" y="3114698"/>
            <a:ext cx="1344327" cy="317725"/>
          </a:xfrm>
          <a:prstGeom prst="wedgeRectCallout">
            <a:avLst>
              <a:gd name="adj1" fmla="val -67230"/>
              <a:gd name="adj2" fmla="val 23459"/>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添付を確認できます。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989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714203" y="996197"/>
            <a:ext cx="5263133" cy="5313123"/>
          </a:xfrm>
          <a:prstGeom prst="rect">
            <a:avLst/>
          </a:prstGeom>
        </p:spPr>
      </p:pic>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22</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設置先画面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714203" y="1004313"/>
            <a:ext cx="358436" cy="24120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7870862" y="1287107"/>
            <a:ext cx="1978682" cy="504056"/>
          </a:xfrm>
          <a:prstGeom prst="wedgeRectCallout">
            <a:avLst>
              <a:gd name="adj1" fmla="val -61718"/>
              <a:gd name="adj2" fmla="val -2122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設置先情報がご契約者情報と同じ</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場合、このボタンをクリック</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とご契約者情報に入力済みの内容が反映します。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吹き出し 8"/>
          <p:cNvSpPr/>
          <p:nvPr/>
        </p:nvSpPr>
        <p:spPr>
          <a:xfrm>
            <a:off x="1064568" y="1340768"/>
            <a:ext cx="1728192" cy="501400"/>
          </a:xfrm>
          <a:prstGeom prst="wedgeRectCallout">
            <a:avLst>
              <a:gd name="adj1" fmla="val 66559"/>
              <a:gd name="adj2" fmla="val -2280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UNIS</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顧客として登録されていれば、ここから検索して反映させることができます。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四角形吹き出し 9"/>
          <p:cNvSpPr/>
          <p:nvPr/>
        </p:nvSpPr>
        <p:spPr>
          <a:xfrm>
            <a:off x="4304928" y="1376772"/>
            <a:ext cx="2088232" cy="252028"/>
          </a:xfrm>
          <a:prstGeom prst="wedgeRectCallout">
            <a:avLst>
              <a:gd name="adj1" fmla="val -61718"/>
              <a:gd name="adj2" fmla="val -2122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入力されている設置先情報をクリアします。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吹き出し 11"/>
          <p:cNvSpPr/>
          <p:nvPr/>
        </p:nvSpPr>
        <p:spPr>
          <a:xfrm>
            <a:off x="7632495" y="5838735"/>
            <a:ext cx="1978682" cy="504056"/>
          </a:xfrm>
          <a:prstGeom prst="wedgeRectCallout">
            <a:avLst>
              <a:gd name="adj1" fmla="val -99073"/>
              <a:gd name="adj2" fmla="val -58"/>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郵便番号を入力して、このボタンをクリックすると、管轄支店が表示されます。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吹き出し 12"/>
          <p:cNvSpPr/>
          <p:nvPr/>
        </p:nvSpPr>
        <p:spPr>
          <a:xfrm>
            <a:off x="6033120" y="2045724"/>
            <a:ext cx="3456384" cy="252028"/>
          </a:xfrm>
          <a:prstGeom prst="wedgeRectCallout">
            <a:avLst>
              <a:gd name="adj1" fmla="val -78155"/>
              <a:gd name="adj2" fmla="val -143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郵便番号を入力してこのボタンをクリックすると、住所が表示されます。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5819436" y="5957307"/>
            <a:ext cx="861756" cy="24120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14"/>
          <p:cNvSpPr/>
          <p:nvPr/>
        </p:nvSpPr>
        <p:spPr>
          <a:xfrm>
            <a:off x="344488" y="4941168"/>
            <a:ext cx="1978682" cy="504056"/>
          </a:xfrm>
          <a:prstGeom prst="wedgeRectCallout">
            <a:avLst>
              <a:gd name="adj1" fmla="val 110564"/>
              <a:gd name="adj2" fmla="val 97243"/>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契約担当者は、ログインした入力者がデフォルト表示されます。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276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23</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ご契約者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736" y="929099"/>
            <a:ext cx="5504260" cy="5328592"/>
          </a:xfrm>
          <a:prstGeom prst="rect">
            <a:avLst/>
          </a:prstGeom>
        </p:spPr>
      </p:pic>
      <p:sp>
        <p:nvSpPr>
          <p:cNvPr id="7" name="角丸四角形 6"/>
          <p:cNvSpPr/>
          <p:nvPr/>
        </p:nvSpPr>
        <p:spPr>
          <a:xfrm>
            <a:off x="3808826" y="993428"/>
            <a:ext cx="468916" cy="24120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7870862" y="1287107"/>
            <a:ext cx="1978682" cy="504056"/>
          </a:xfrm>
          <a:prstGeom prst="wedgeRectCallout">
            <a:avLst>
              <a:gd name="adj1" fmla="val -61718"/>
              <a:gd name="adj2" fmla="val -2122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ご契約者</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情報が設置先情報と同じ</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場合、このボタンをクリック</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設置先</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情報に入力済みの内容が反映します。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吹き出し 8"/>
          <p:cNvSpPr/>
          <p:nvPr/>
        </p:nvSpPr>
        <p:spPr>
          <a:xfrm>
            <a:off x="4160912" y="1413121"/>
            <a:ext cx="2232248" cy="252028"/>
          </a:xfrm>
          <a:prstGeom prst="wedgeRectCallout">
            <a:avLst>
              <a:gd name="adj1" fmla="val -61718"/>
              <a:gd name="adj2" fmla="val -2122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入力されているご契約者情報をクリアします。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四角形吹き出し 9"/>
          <p:cNvSpPr/>
          <p:nvPr/>
        </p:nvSpPr>
        <p:spPr>
          <a:xfrm>
            <a:off x="992560" y="1343424"/>
            <a:ext cx="1728192" cy="501400"/>
          </a:xfrm>
          <a:prstGeom prst="wedgeRectCallout">
            <a:avLst>
              <a:gd name="adj1" fmla="val 66559"/>
              <a:gd name="adj2" fmla="val -2280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UNIS</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顧客として登録されていれば、ここから検索して反映させることができます。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864768" y="4725144"/>
            <a:ext cx="4896544" cy="1368152"/>
          </a:xfrm>
          <a:prstGeom prst="roundRect">
            <a:avLst>
              <a:gd name="adj" fmla="val 5107"/>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1235528" y="5158520"/>
            <a:ext cx="1413216" cy="501400"/>
          </a:xfrm>
          <a:prstGeom prst="wedgeRectCallout">
            <a:avLst>
              <a:gd name="adj1" fmla="val 66559"/>
              <a:gd name="adj2" fmla="val -2280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見積書作成時に入力します。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サービス選択画面と合わせて使用します。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四角形吹き出し 13"/>
          <p:cNvSpPr/>
          <p:nvPr/>
        </p:nvSpPr>
        <p:spPr>
          <a:xfrm>
            <a:off x="4664968" y="530513"/>
            <a:ext cx="3888432" cy="314956"/>
          </a:xfrm>
          <a:prstGeom prst="wedgeRectCallout">
            <a:avLst>
              <a:gd name="adj1" fmla="val -67355"/>
              <a:gd name="adj2" fmla="val 9068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チェーン店</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CD</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が入力されている場合は、</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かにゅ</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登録依頼書では、入力不要です。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9882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wai\Desktop\ONESTO\ONESTOザービ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581" y="1052736"/>
            <a:ext cx="5351707" cy="5027109"/>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24</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サービス・機材等選択画面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216695" y="1352340"/>
            <a:ext cx="5184405" cy="2076660"/>
          </a:xfrm>
          <a:prstGeom prst="roundRect">
            <a:avLst>
              <a:gd name="adj" fmla="val 6689"/>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r"/>
            <a:r>
              <a:rPr kumimoji="1" lang="ja-JP" altLang="en-US" sz="16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イニシャル品目エリア</a:t>
            </a:r>
            <a:endParaRPr kumimoji="1" lang="ja-JP" altLang="en-US" sz="16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2196083" y="3566290"/>
            <a:ext cx="5184405" cy="2691635"/>
          </a:xfrm>
          <a:prstGeom prst="roundRect">
            <a:avLst>
              <a:gd name="adj" fmla="val 3785"/>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r"/>
            <a:r>
              <a:rPr kumimoji="1" lang="ja-JP" altLang="en-US" sz="16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ランニング品目エリア</a:t>
            </a:r>
            <a:endParaRPr kumimoji="1" lang="ja-JP" altLang="en-US" sz="16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四角形吹き出し 13"/>
          <p:cNvSpPr/>
          <p:nvPr/>
        </p:nvSpPr>
        <p:spPr>
          <a:xfrm>
            <a:off x="416496" y="1340768"/>
            <a:ext cx="1728192" cy="501400"/>
          </a:xfrm>
          <a:prstGeom prst="wedgeRectCallout">
            <a:avLst>
              <a:gd name="adj1" fmla="val 66559"/>
              <a:gd name="adj2" fmla="val -2280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サービスや機材などの品目を選択するポップアップ画面が開きます。（詳細は次ページ）</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776536" y="3614539"/>
            <a:ext cx="1338858" cy="390525"/>
          </a:xfrm>
          <a:prstGeom prst="wedgeRectCallout">
            <a:avLst>
              <a:gd name="adj1" fmla="val 66559"/>
              <a:gd name="adj2" fmla="val -2280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上部ボタンと同じ</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（同じ画面が開きます）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吹き出し 15"/>
          <p:cNvSpPr/>
          <p:nvPr/>
        </p:nvSpPr>
        <p:spPr>
          <a:xfrm>
            <a:off x="7689304" y="1224471"/>
            <a:ext cx="2016224" cy="1052401"/>
          </a:xfrm>
          <a:prstGeom prst="wedgeRectCallout">
            <a:avLst>
              <a:gd name="adj1" fmla="val -75617"/>
              <a:gd name="adj2" fmla="val 3293"/>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可決済み稟議に基づいた契約の場合は、ここに稟議書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No.</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を入力します。ランニングに関する稟議であればランニング品目エリアの稟議書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No.</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項目へ。</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稟議の対象となる品目には「□稟議対象」にチェックを入れてください。</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6033120" y="4098057"/>
            <a:ext cx="720080" cy="208979"/>
          </a:xfrm>
          <a:prstGeom prst="ellipse">
            <a:avLst/>
          </a:prstGeom>
          <a:noFill/>
          <a:ln w="158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7505167" y="2330570"/>
            <a:ext cx="1552289" cy="292625"/>
          </a:xfrm>
          <a:prstGeom prst="wedgeRectCallout">
            <a:avLst>
              <a:gd name="adj1" fmla="val -68522"/>
              <a:gd name="adj2" fmla="val 24664"/>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その品目行を削除できます。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四角形吹き出し 22"/>
          <p:cNvSpPr/>
          <p:nvPr/>
        </p:nvSpPr>
        <p:spPr>
          <a:xfrm>
            <a:off x="278954" y="2300290"/>
            <a:ext cx="1836440" cy="552646"/>
          </a:xfrm>
          <a:prstGeom prst="wedgeRectCallout">
            <a:avLst>
              <a:gd name="adj1" fmla="val 80045"/>
              <a:gd name="adj2" fmla="val 75848"/>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イニシャルの請求先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支払方法を選択します。</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A/B</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とは「ご請求先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お支払方法」画面内の表記を指します。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四角形吹き出し 17"/>
          <p:cNvSpPr/>
          <p:nvPr/>
        </p:nvSpPr>
        <p:spPr>
          <a:xfrm>
            <a:off x="7689304" y="3323685"/>
            <a:ext cx="2016224" cy="1905515"/>
          </a:xfrm>
          <a:prstGeom prst="wedgeRectCallout">
            <a:avLst>
              <a:gd name="adj1" fmla="val -96876"/>
              <a:gd name="adj2" fmla="val -9918"/>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積書や申込書上で、品目毎での値引額を表示したくない場合、ここにチェックを入れると各品目では値引を表示せず、値引額のみを別途合算して表示します。画面上では、どの品目からいくら値引くのかを入力します。</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（イニシャル品目エリアにもあります）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⇒申込書出力時に値引を別途合算した場合は、</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UNIS</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登録用として品目ごとの値引額を表示した帳票も別途出力されます。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四角形吹き出し 23"/>
          <p:cNvSpPr/>
          <p:nvPr/>
        </p:nvSpPr>
        <p:spPr>
          <a:xfrm>
            <a:off x="278954" y="2927600"/>
            <a:ext cx="1731243" cy="501400"/>
          </a:xfrm>
          <a:prstGeom prst="wedgeRectCallout">
            <a:avLst>
              <a:gd name="adj1" fmla="val 69079"/>
              <a:gd name="adj2" fmla="val 3038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費用ご請求先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お支払</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方法で「完工時」を選択した場合は、ここに金額を入力します。</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四角形吹き出し 24"/>
          <p:cNvSpPr/>
          <p:nvPr/>
        </p:nvSpPr>
        <p:spPr>
          <a:xfrm>
            <a:off x="7574185" y="5373216"/>
            <a:ext cx="2050690" cy="360040"/>
          </a:xfrm>
          <a:prstGeom prst="wedgeRectCallout">
            <a:avLst>
              <a:gd name="adj1" fmla="val -71773"/>
              <a:gd name="adj2" fmla="val -1766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「値引を別途合算」にチェックを入れた場合にその合算額が表示されます。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四角形吹き出し 25"/>
          <p:cNvSpPr/>
          <p:nvPr/>
        </p:nvSpPr>
        <p:spPr>
          <a:xfrm>
            <a:off x="149451" y="5301208"/>
            <a:ext cx="1953417" cy="576064"/>
          </a:xfrm>
          <a:prstGeom prst="wedgeRectCallout">
            <a:avLst>
              <a:gd name="adj1" fmla="val 63653"/>
              <a:gd name="adj2" fmla="val 2278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初回お支払方法で「完工時」を選択した場合は、ここに○月分（左枠）と金額（右枠）を入力します。</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115394" y="1027556"/>
            <a:ext cx="860888" cy="24120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吹き出し 19"/>
          <p:cNvSpPr/>
          <p:nvPr/>
        </p:nvSpPr>
        <p:spPr>
          <a:xfrm>
            <a:off x="4034780" y="446681"/>
            <a:ext cx="1836440" cy="552646"/>
          </a:xfrm>
          <a:prstGeom prst="wedgeRectCallout">
            <a:avLst>
              <a:gd name="adj1" fmla="val -38777"/>
              <a:gd name="adj2" fmla="val 22438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単位が、「組」「ペア」の場合は、数量は</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台は、「</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853681" y="2065156"/>
            <a:ext cx="720080" cy="396910"/>
          </a:xfrm>
          <a:prstGeom prst="ellipse">
            <a:avLst/>
          </a:prstGeom>
          <a:noFill/>
          <a:ln w="158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2703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25</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サービス・機材等選択画面　－　品目選択画面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21" y="1063494"/>
            <a:ext cx="3280987" cy="202237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020" y="1052736"/>
            <a:ext cx="3277403" cy="203313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520" y="3849966"/>
            <a:ext cx="3280988" cy="201520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4021" y="3842794"/>
            <a:ext cx="3277402" cy="2029551"/>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0" name="角丸四角形 9"/>
          <p:cNvSpPr/>
          <p:nvPr/>
        </p:nvSpPr>
        <p:spPr>
          <a:xfrm>
            <a:off x="661527" y="1339739"/>
            <a:ext cx="840085" cy="1641586"/>
          </a:xfrm>
          <a:prstGeom prst="roundRect">
            <a:avLst>
              <a:gd name="adj" fmla="val 4195"/>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吹き出し 10"/>
          <p:cNvSpPr/>
          <p:nvPr/>
        </p:nvSpPr>
        <p:spPr>
          <a:xfrm>
            <a:off x="709524" y="3168912"/>
            <a:ext cx="1584176" cy="252610"/>
          </a:xfrm>
          <a:prstGeom prst="wedgeRectCallout">
            <a:avLst>
              <a:gd name="adj1" fmla="val -21653"/>
              <a:gd name="adj2" fmla="val -127387"/>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最初にカテゴリを選択します。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5789881" y="1320689"/>
            <a:ext cx="2211685" cy="717661"/>
          </a:xfrm>
          <a:prstGeom prst="roundRect">
            <a:avLst>
              <a:gd name="adj" fmla="val 4195"/>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644487" y="5013452"/>
            <a:ext cx="2219325" cy="701548"/>
          </a:xfrm>
          <a:prstGeom prst="roundRect">
            <a:avLst>
              <a:gd name="adj" fmla="val 4195"/>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833985" y="5722072"/>
            <a:ext cx="577032" cy="145328"/>
          </a:xfrm>
          <a:prstGeom prst="roundRect">
            <a:avLst>
              <a:gd name="adj" fmla="val 4195"/>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72480" y="1063494"/>
            <a:ext cx="360040" cy="36004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4413981" y="1052736"/>
            <a:ext cx="360040" cy="36004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272480" y="3849966"/>
            <a:ext cx="360040" cy="36004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p:nvPr/>
        </p:nvSpPr>
        <p:spPr>
          <a:xfrm>
            <a:off x="4413980" y="3828053"/>
            <a:ext cx="360040" cy="36004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吹き出し 18"/>
          <p:cNvSpPr/>
          <p:nvPr/>
        </p:nvSpPr>
        <p:spPr>
          <a:xfrm>
            <a:off x="6611263" y="2276872"/>
            <a:ext cx="1944216" cy="560437"/>
          </a:xfrm>
          <a:prstGeom prst="wedgeRectCallout">
            <a:avLst>
              <a:gd name="adj1" fmla="val -20673"/>
              <a:gd name="adj2" fmla="val -9339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カテゴリを選択すると、そのカテゴリ内の品目がここに表示されます。この状態で、品目の検索も可能です。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3501862" y="4112347"/>
            <a:ext cx="257176" cy="121516"/>
          </a:xfrm>
          <a:prstGeom prst="roundRect">
            <a:avLst>
              <a:gd name="adj" fmla="val 4195"/>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7396865" y="1195388"/>
            <a:ext cx="247514" cy="104512"/>
          </a:xfrm>
          <a:prstGeom prst="roundRect">
            <a:avLst>
              <a:gd name="adj" fmla="val 4195"/>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1468732" y="5949280"/>
            <a:ext cx="1944216" cy="560437"/>
          </a:xfrm>
          <a:prstGeom prst="wedgeRectCallout">
            <a:avLst>
              <a:gd name="adj1" fmla="val -20673"/>
              <a:gd name="adj2" fmla="val -9339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上部で選択ボタンをクリック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したものが</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、ここに表示されます。不要な場合は削除ボタンで削除できます。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四角形吹き出し 22"/>
          <p:cNvSpPr/>
          <p:nvPr/>
        </p:nvSpPr>
        <p:spPr>
          <a:xfrm>
            <a:off x="5618601" y="5986479"/>
            <a:ext cx="2216798" cy="560437"/>
          </a:xfrm>
          <a:prstGeom prst="wedgeRectCallout">
            <a:avLst>
              <a:gd name="adj1" fmla="val 22598"/>
              <a:gd name="adj2" fmla="val -74201"/>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①～③の繰り返しで、必要な品目を選択し終わったら、「選択済み品目を反映」ボタンのクリックで元の画面に表示されます。</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四角形吹き出し 23"/>
          <p:cNvSpPr/>
          <p:nvPr/>
        </p:nvSpPr>
        <p:spPr>
          <a:xfrm>
            <a:off x="8121352" y="1225691"/>
            <a:ext cx="1656184" cy="560437"/>
          </a:xfrm>
          <a:prstGeom prst="wedgeRectCallout">
            <a:avLst>
              <a:gd name="adj1" fmla="val -65059"/>
              <a:gd name="adj2" fmla="val -21414"/>
            </a:avLst>
          </a:prstGeom>
          <a:solidFill>
            <a:schemeClr val="tx2">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チューナー機種指定しない場合は、機種名が付いていない「～加入料」を選択します。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7722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26</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サービス・機材等選択画面　－　その他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925" y="1268760"/>
            <a:ext cx="6135216" cy="4678102"/>
          </a:xfrm>
          <a:prstGeom prst="rect">
            <a:avLst/>
          </a:prstGeom>
          <a:effectLst>
            <a:outerShdw blurRad="50800" dist="38100" dir="2700000" algn="tl" rotWithShape="0">
              <a:prstClr val="black">
                <a:alpha val="40000"/>
              </a:prstClr>
            </a:outerShdw>
          </a:effectLst>
        </p:spPr>
      </p:pic>
      <p:sp>
        <p:nvSpPr>
          <p:cNvPr id="8" name="角丸四角形 7"/>
          <p:cNvSpPr/>
          <p:nvPr/>
        </p:nvSpPr>
        <p:spPr>
          <a:xfrm>
            <a:off x="2923587" y="1571154"/>
            <a:ext cx="3736050" cy="221456"/>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915221" y="1809279"/>
            <a:ext cx="4608512" cy="230981"/>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2771205" y="2276872"/>
            <a:ext cx="5883100" cy="864096"/>
          </a:xfrm>
          <a:prstGeom prst="roundRect">
            <a:avLst>
              <a:gd name="adj" fmla="val 5107"/>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771205" y="3212976"/>
            <a:ext cx="5883100" cy="1080120"/>
          </a:xfrm>
          <a:prstGeom prst="roundRect">
            <a:avLst>
              <a:gd name="adj" fmla="val 5107"/>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492634" y="1412776"/>
            <a:ext cx="2163291" cy="269106"/>
          </a:xfrm>
          <a:prstGeom prst="wedgeRectCallout">
            <a:avLst>
              <a:gd name="adj1" fmla="val 62449"/>
              <a:gd name="adj2" fmla="val 23723"/>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SP-</a:t>
            </a:r>
            <a:r>
              <a:rPr lang="en-US" altLang="ja-JP"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申込時のフレッツ回線情報入力欄</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吹き出し 12"/>
          <p:cNvSpPr/>
          <p:nvPr/>
        </p:nvSpPr>
        <p:spPr>
          <a:xfrm>
            <a:off x="344488" y="2636912"/>
            <a:ext cx="2163291" cy="432048"/>
          </a:xfrm>
          <a:prstGeom prst="wedgeRectCallout">
            <a:avLst>
              <a:gd name="adj1" fmla="val 62035"/>
              <a:gd name="adj2" fmla="val -19584"/>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CMT/MT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チューナー、</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CLT/LT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チューナーを選択している場合は入力します。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吹き出し 15"/>
          <p:cNvSpPr/>
          <p:nvPr/>
        </p:nvSpPr>
        <p:spPr>
          <a:xfrm>
            <a:off x="989509" y="3501008"/>
            <a:ext cx="1587227" cy="432048"/>
          </a:xfrm>
          <a:prstGeom prst="wedgeRectCallout">
            <a:avLst>
              <a:gd name="adj1" fmla="val 62035"/>
              <a:gd name="adj2" fmla="val -19584"/>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PRX-5000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チューナーを選択している場合は入力します。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204" y="4532626"/>
            <a:ext cx="5926211" cy="184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四角形吹き出し 16"/>
          <p:cNvSpPr/>
          <p:nvPr/>
        </p:nvSpPr>
        <p:spPr>
          <a:xfrm>
            <a:off x="5913015" y="5303626"/>
            <a:ext cx="2210693" cy="1077702"/>
          </a:xfrm>
          <a:prstGeom prst="wedgeRectCallout">
            <a:avLst>
              <a:gd name="adj1" fmla="val -34437"/>
              <a:gd name="adj2" fmla="val -64961"/>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本社フローのみ利用</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依頼時に稟議書など添付したいファイルがある場合は、このボタンをクリックしてファイルをアップロードします。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図面など施工関連のファイルについては、技術連絡事項のページでアップロードします。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四角形吹き出し 17"/>
          <p:cNvSpPr/>
          <p:nvPr/>
        </p:nvSpPr>
        <p:spPr>
          <a:xfrm>
            <a:off x="434994" y="1760982"/>
            <a:ext cx="2163291" cy="587189"/>
          </a:xfrm>
          <a:prstGeom prst="wedgeRectCallout">
            <a:avLst>
              <a:gd name="adj1" fmla="val 62035"/>
              <a:gd name="adj2" fmla="val -19584"/>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サービス選択で、</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MP-100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またはリースチャンネルサービスの（オンライン、企業名など）を選択している場合は入力します。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吹き出し 18"/>
          <p:cNvSpPr/>
          <p:nvPr/>
        </p:nvSpPr>
        <p:spPr>
          <a:xfrm>
            <a:off x="669181" y="4777568"/>
            <a:ext cx="1376094" cy="1136538"/>
          </a:xfrm>
          <a:prstGeom prst="wedgeRectCallout">
            <a:avLst>
              <a:gd name="adj1" fmla="val 163574"/>
              <a:gd name="adj2" fmla="val -21587"/>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備考欄</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・注意事項があれば、入力します。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・変更の場合は、必ず旧情報を入力します。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9322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27</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ご請求先・お支払方法画面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784" y="908720"/>
            <a:ext cx="4644635" cy="5616624"/>
          </a:xfrm>
          <a:prstGeom prst="rect">
            <a:avLst/>
          </a:prstGeom>
        </p:spPr>
      </p:pic>
      <p:sp>
        <p:nvSpPr>
          <p:cNvPr id="7" name="角丸四角形 6"/>
          <p:cNvSpPr/>
          <p:nvPr/>
        </p:nvSpPr>
        <p:spPr>
          <a:xfrm>
            <a:off x="4423758" y="971203"/>
            <a:ext cx="719741" cy="22894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7545288" y="1463676"/>
            <a:ext cx="1978682" cy="504056"/>
          </a:xfrm>
          <a:prstGeom prst="wedgeRectCallout">
            <a:avLst>
              <a:gd name="adj1" fmla="val -61718"/>
              <a:gd name="adj2" fmla="val -2122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ご請求先</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情報が設置先またはご契約者情報と同じ</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場合、これらのボタンをクリック</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と入力済みの内容が反映します。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吹き出し 8"/>
          <p:cNvSpPr/>
          <p:nvPr/>
        </p:nvSpPr>
        <p:spPr>
          <a:xfrm>
            <a:off x="4304928" y="1718810"/>
            <a:ext cx="2182398" cy="252028"/>
          </a:xfrm>
          <a:prstGeom prst="wedgeRectCallout">
            <a:avLst>
              <a:gd name="adj1" fmla="val -55556"/>
              <a:gd name="adj2" fmla="val -103033"/>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入力されているご請求先情報をクリアします。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四角形吹き出し 9"/>
          <p:cNvSpPr/>
          <p:nvPr/>
        </p:nvSpPr>
        <p:spPr>
          <a:xfrm>
            <a:off x="1311352" y="1468110"/>
            <a:ext cx="1728192" cy="501400"/>
          </a:xfrm>
          <a:prstGeom prst="wedgeRectCallout">
            <a:avLst>
              <a:gd name="adj1" fmla="val 66559"/>
              <a:gd name="adj2" fmla="val -2280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UNIS</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顧客として登録されていれば、ここから検索して反映させることができます。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吹き出し 10"/>
          <p:cNvSpPr/>
          <p:nvPr/>
        </p:nvSpPr>
        <p:spPr>
          <a:xfrm>
            <a:off x="1208584" y="4077072"/>
            <a:ext cx="1728192" cy="501400"/>
          </a:xfrm>
          <a:prstGeom prst="wedgeRectCallout">
            <a:avLst>
              <a:gd name="adj1" fmla="val 94571"/>
              <a:gd name="adj2" fmla="val 3083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サービス選択画面で入力されているランニング合計金額</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請求月数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（毎月払い以外選択時に表示）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吹き出し 11"/>
          <p:cNvSpPr/>
          <p:nvPr/>
        </p:nvSpPr>
        <p:spPr>
          <a:xfrm>
            <a:off x="7562521" y="4377534"/>
            <a:ext cx="1944216" cy="401875"/>
          </a:xfrm>
          <a:prstGeom prst="wedgeRectCallout">
            <a:avLst>
              <a:gd name="adj1" fmla="val -61718"/>
              <a:gd name="adj2" fmla="val -2122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「一括払い額」</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「一括前払値引額」を表示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3666565" y="5301208"/>
            <a:ext cx="3734707" cy="648072"/>
          </a:xfrm>
          <a:prstGeom prst="roundRect">
            <a:avLst>
              <a:gd name="adj" fmla="val 5107"/>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吹き出し 13"/>
          <p:cNvSpPr/>
          <p:nvPr/>
        </p:nvSpPr>
        <p:spPr>
          <a:xfrm>
            <a:off x="1599384" y="5374544"/>
            <a:ext cx="1440160" cy="501400"/>
          </a:xfrm>
          <a:prstGeom prst="wedgeRectCallout">
            <a:avLst>
              <a:gd name="adj1" fmla="val 92081"/>
              <a:gd name="adj2" fmla="val 18317"/>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フローのみ利用</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チェーン店追設時などの初回請求分調整内容を入力</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6249143" y="5949280"/>
            <a:ext cx="3168353" cy="648072"/>
          </a:xfrm>
          <a:prstGeom prst="wedgeRectCallout">
            <a:avLst>
              <a:gd name="adj1" fmla="val -59584"/>
              <a:gd name="adj2" fmla="val 22074"/>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イニシャルとランニングで請求先が異なるような場合は、このボタンクリックで新たに「ご請求先／お支払方法</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」を追加登録します。追加登録することにより、サービス選択画面の「ご請求先</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お支払方法」で“</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”を選択できるようになります。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吹き出し 15"/>
          <p:cNvSpPr/>
          <p:nvPr/>
        </p:nvSpPr>
        <p:spPr>
          <a:xfrm>
            <a:off x="7545288" y="3738718"/>
            <a:ext cx="1944216" cy="401875"/>
          </a:xfrm>
          <a:prstGeom prst="wedgeRectCallout">
            <a:avLst>
              <a:gd name="adj1" fmla="val -135010"/>
              <a:gd name="adj2" fmla="val 120987"/>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値引額は、マイナス（</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）を付けます。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834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28</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連絡事項画面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889" y="962724"/>
            <a:ext cx="5018078" cy="5544543"/>
          </a:xfrm>
          <a:prstGeom prst="rect">
            <a:avLst/>
          </a:prstGeom>
        </p:spPr>
      </p:pic>
      <p:sp>
        <p:nvSpPr>
          <p:cNvPr id="7" name="角丸四角形 6"/>
          <p:cNvSpPr/>
          <p:nvPr/>
        </p:nvSpPr>
        <p:spPr>
          <a:xfrm>
            <a:off x="4991373" y="1038252"/>
            <a:ext cx="548021" cy="24120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1254923" y="1797218"/>
            <a:ext cx="1440160" cy="375386"/>
          </a:xfrm>
          <a:prstGeom prst="wedgeRectCallout">
            <a:avLst>
              <a:gd name="adj1" fmla="val 77764"/>
              <a:gd name="adj2" fmla="val 22569"/>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何の帳票として作成するのか選択します。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吹き出し 8"/>
          <p:cNvSpPr/>
          <p:nvPr/>
        </p:nvSpPr>
        <p:spPr>
          <a:xfrm>
            <a:off x="7444721" y="1665149"/>
            <a:ext cx="1728192" cy="252028"/>
          </a:xfrm>
          <a:prstGeom prst="wedgeRectCallout">
            <a:avLst>
              <a:gd name="adj1" fmla="val -61718"/>
              <a:gd name="adj2" fmla="val -2122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入力されている内容をクリアします。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943676" y="1884966"/>
            <a:ext cx="3262151" cy="1256002"/>
          </a:xfrm>
          <a:prstGeom prst="roundRect">
            <a:avLst>
              <a:gd name="adj" fmla="val 5107"/>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吹き出し 10"/>
          <p:cNvSpPr/>
          <p:nvPr/>
        </p:nvSpPr>
        <p:spPr>
          <a:xfrm>
            <a:off x="7435375" y="2189262"/>
            <a:ext cx="1881554" cy="519657"/>
          </a:xfrm>
          <a:prstGeom prst="wedgeRectCallout">
            <a:avLst>
              <a:gd name="adj1" fmla="val -61718"/>
              <a:gd name="adj2" fmla="val -2122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に伝えるべき内容を簡潔に</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入力します。一つの枠に一つの内容を入れてください。</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020312" y="4413013"/>
            <a:ext cx="4356847" cy="696869"/>
          </a:xfrm>
          <a:prstGeom prst="roundRect">
            <a:avLst>
              <a:gd name="adj" fmla="val 5107"/>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7641686" y="4575282"/>
            <a:ext cx="2135850" cy="440147"/>
          </a:xfrm>
          <a:prstGeom prst="wedgeRectCallout">
            <a:avLst>
              <a:gd name="adj1" fmla="val -61718"/>
              <a:gd name="adj2" fmla="val -2122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現場がビルの場合、そのビル内の加入状況について</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UNIS</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などで確認、入力します。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四角形吹き出し 13"/>
          <p:cNvSpPr/>
          <p:nvPr/>
        </p:nvSpPr>
        <p:spPr>
          <a:xfrm>
            <a:off x="47934" y="5679157"/>
            <a:ext cx="2647149" cy="576064"/>
          </a:xfrm>
          <a:prstGeom prst="wedgeRectCallout">
            <a:avLst>
              <a:gd name="adj1" fmla="val 64651"/>
              <a:gd name="adj2" fmla="val -4447"/>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本社フローのみ利用</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依頼時に図面など施工関連のファイルを添付したい場合は、このボタンをクリックして名前を付けて、ファイルをアップロードします。</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272480" y="2996952"/>
            <a:ext cx="1440160" cy="671948"/>
          </a:xfrm>
          <a:prstGeom prst="wedgeRectCallout">
            <a:avLst>
              <a:gd name="adj1" fmla="val 147210"/>
              <a:gd name="adj2" fmla="val -168826"/>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依頼種別</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でチェックした工事依頼分を必ず追加して、作成する。</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吹き出し 15"/>
          <p:cNvSpPr/>
          <p:nvPr/>
        </p:nvSpPr>
        <p:spPr>
          <a:xfrm>
            <a:off x="277491" y="2996952"/>
            <a:ext cx="1440160" cy="671948"/>
          </a:xfrm>
          <a:prstGeom prst="wedgeRectCallout">
            <a:avLst>
              <a:gd name="adj1" fmla="val 142580"/>
              <a:gd name="adj2" fmla="val 422280"/>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依頼種別</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でチェックした工事依頼分を必ず追加して、作成する。</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9573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29</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各商材専用画面（</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USEN SPOT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USEN</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NTT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フレッツ／クレジットカード端末紹介）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935" y="1124744"/>
            <a:ext cx="5879609" cy="2448272"/>
          </a:xfrm>
          <a:prstGeom prst="rect">
            <a:avLst/>
          </a:prstGeom>
        </p:spPr>
      </p:pic>
      <p:sp>
        <p:nvSpPr>
          <p:cNvPr id="7" name="角丸四角形 6"/>
          <p:cNvSpPr/>
          <p:nvPr/>
        </p:nvSpPr>
        <p:spPr>
          <a:xfrm>
            <a:off x="7301829" y="1183341"/>
            <a:ext cx="2475414" cy="26353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455" y="1124744"/>
            <a:ext cx="3913479" cy="830997"/>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USEN SPOT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USEN</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NTT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フレッツ取次、クレジットカード端末紹介の契約をする場合は、それぞれ該当する専用項目を全て入力してください。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（右図は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USEN SPOT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専用項目画面です）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44488" y="2348880"/>
            <a:ext cx="3312368"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こちらの画面は、支店フロー時のみ</a:t>
            </a:r>
            <a:endParaRPr kumimoji="1" lang="en-US" altLang="ja-JP" sz="1200" dirty="0" smtClean="0">
              <a:solidFill>
                <a:schemeClr val="tx1"/>
              </a:solidFill>
            </a:endParaRPr>
          </a:p>
          <a:p>
            <a:pPr algn="ctr"/>
            <a:r>
              <a:rPr lang="ja-JP" altLang="en-US" sz="1200" dirty="0">
                <a:solidFill>
                  <a:schemeClr val="tx1"/>
                </a:solidFill>
              </a:rPr>
              <a:t>申込書</a:t>
            </a:r>
            <a:r>
              <a:rPr lang="ja-JP" altLang="en-US" sz="1200" dirty="0" smtClean="0">
                <a:solidFill>
                  <a:schemeClr val="tx1"/>
                </a:solidFill>
              </a:rPr>
              <a:t>へ反映されます。</a:t>
            </a:r>
            <a:endParaRPr lang="en-US" altLang="ja-JP" sz="1200" dirty="0" smtClean="0">
              <a:solidFill>
                <a:schemeClr val="tx1"/>
              </a:solidFill>
            </a:endParaRPr>
          </a:p>
          <a:p>
            <a:pPr algn="ctr"/>
            <a:r>
              <a:rPr kumimoji="1" lang="ja-JP" altLang="en-US" sz="1200" dirty="0" smtClean="0">
                <a:solidFill>
                  <a:schemeClr val="tx1"/>
                </a:solidFill>
              </a:rPr>
              <a:t>（チェーン店の加入登録依頼書では使用不可）</a:t>
            </a:r>
            <a:endParaRPr kumimoji="1" lang="ja-JP" altLang="en-US" sz="1200" dirty="0">
              <a:solidFill>
                <a:schemeClr val="tx1"/>
              </a:solidFill>
            </a:endParaRPr>
          </a:p>
        </p:txBody>
      </p:sp>
    </p:spTree>
    <p:extLst>
      <p:ext uri="{BB962C8B-B14F-4D97-AF65-F5344CB8AC3E}">
        <p14:creationId xmlns:p14="http://schemas.microsoft.com/office/powerpoint/2010/main" val="155219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642173" y="1335251"/>
            <a:ext cx="7415281" cy="1667218"/>
          </a:xfrm>
          <a:prstGeom prst="roundRect">
            <a:avLst>
              <a:gd name="adj" fmla="val 7250"/>
            </a:avLst>
          </a:prstGeom>
          <a:pattFill prst="smCheck">
            <a:fgClr>
              <a:schemeClr val="tx2">
                <a:lumMod val="60000"/>
                <a:lumOff val="40000"/>
              </a:schemeClr>
            </a:fgClr>
            <a:bgClr>
              <a:schemeClr val="bg1"/>
            </a:bgClr>
          </a:patt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3</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システム概要</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6456" y="624170"/>
            <a:ext cx="9793088" cy="584775"/>
          </a:xfrm>
          <a:prstGeom prst="rect">
            <a:avLst/>
          </a:prstGeom>
          <a:noFill/>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営業担当者作成フロー（加入登録依頼書あり）</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営業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担当者がデータを作成する場合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7" name="ホームベース 6"/>
          <p:cNvSpPr/>
          <p:nvPr/>
        </p:nvSpPr>
        <p:spPr>
          <a:xfrm>
            <a:off x="1712640" y="162880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ホームベース 11"/>
          <p:cNvSpPr/>
          <p:nvPr/>
        </p:nvSpPr>
        <p:spPr>
          <a:xfrm>
            <a:off x="3008785" y="162880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確認依頼</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ホームベース 12"/>
          <p:cNvSpPr/>
          <p:nvPr/>
        </p:nvSpPr>
        <p:spPr>
          <a:xfrm>
            <a:off x="7113240" y="162880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各種帳票</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357046" y="2420888"/>
            <a:ext cx="2716416" cy="360040"/>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法人サポート課</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113241" y="2420888"/>
            <a:ext cx="1870664" cy="360040"/>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支店・事務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969690" y="1675490"/>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ingLiU-ExtB" panose="02020500000000000000" pitchFamily="18" charset="-120"/>
                <a:cs typeface="Meiryo UI" panose="020B0604030504040204" pitchFamily="50" charset="-128"/>
              </a:rPr>
              <a:t>Action</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969690" y="2364735"/>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eiryo UI" panose="020B0604030504040204" pitchFamily="50" charset="-128"/>
                <a:cs typeface="Meiryo UI" panose="020B0604030504040204" pitchFamily="50" charset="-128"/>
              </a:rPr>
              <a:t>Player</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27" name="メモ 26"/>
          <p:cNvSpPr/>
          <p:nvPr/>
        </p:nvSpPr>
        <p:spPr>
          <a:xfrm>
            <a:off x="8407841" y="1689774"/>
            <a:ext cx="504056" cy="606899"/>
          </a:xfrm>
          <a:prstGeom prst="foldedCorner">
            <a:avLst>
              <a:gd name="adj" fmla="val 25560"/>
            </a:avLst>
          </a:prstGeom>
          <a:solidFill>
            <a:schemeClr val="bg1">
              <a:lumMod val="95000"/>
            </a:schemeClr>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240" y="1196752"/>
            <a:ext cx="1194554" cy="276998"/>
          </a:xfrm>
          <a:prstGeom prst="rect">
            <a:avLst/>
          </a:prstGeom>
        </p:spPr>
      </p:pic>
      <p:sp>
        <p:nvSpPr>
          <p:cNvPr id="14" name="正方形/長方形 13"/>
          <p:cNvSpPr/>
          <p:nvPr/>
        </p:nvSpPr>
        <p:spPr>
          <a:xfrm>
            <a:off x="1712640" y="2420887"/>
            <a:ext cx="2590746" cy="360041"/>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4327915" y="1612249"/>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内容チェック</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ホームベース 34"/>
          <p:cNvSpPr/>
          <p:nvPr/>
        </p:nvSpPr>
        <p:spPr>
          <a:xfrm>
            <a:off x="5673080" y="162880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確認済み</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1642173" y="4415392"/>
            <a:ext cx="7415281" cy="1667218"/>
          </a:xfrm>
          <a:prstGeom prst="roundRect">
            <a:avLst>
              <a:gd name="adj" fmla="val 7250"/>
            </a:avLst>
          </a:prstGeom>
          <a:pattFill prst="smCheck">
            <a:fgClr>
              <a:schemeClr val="tx2">
                <a:lumMod val="60000"/>
                <a:lumOff val="40000"/>
              </a:schemeClr>
            </a:fgClr>
            <a:bgClr>
              <a:schemeClr val="bg1"/>
            </a:bgClr>
          </a:patt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ホームベース 36"/>
          <p:cNvSpPr/>
          <p:nvPr/>
        </p:nvSpPr>
        <p:spPr>
          <a:xfrm>
            <a:off x="1714183" y="4725144"/>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ホームベース 37"/>
          <p:cNvSpPr/>
          <p:nvPr/>
        </p:nvSpPr>
        <p:spPr>
          <a:xfrm>
            <a:off x="3010328" y="4725144"/>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確認依頼</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ホームベース 38"/>
          <p:cNvSpPr/>
          <p:nvPr/>
        </p:nvSpPr>
        <p:spPr>
          <a:xfrm>
            <a:off x="7114783" y="4725144"/>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各種帳票</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4358589" y="5517232"/>
            <a:ext cx="2716416" cy="360040"/>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法人サポート課</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114784" y="5517232"/>
            <a:ext cx="1870664" cy="360040"/>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支店・事務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971233" y="4766317"/>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ingLiU-ExtB" panose="02020500000000000000" pitchFamily="18" charset="-120"/>
                <a:cs typeface="Meiryo UI" panose="020B0604030504040204" pitchFamily="50" charset="-128"/>
              </a:rPr>
              <a:t>Action</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971233" y="5455562"/>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eiryo UI" panose="020B0604030504040204" pitchFamily="50" charset="-128"/>
                <a:cs typeface="Meiryo UI" panose="020B0604030504040204" pitchFamily="50" charset="-128"/>
              </a:rPr>
              <a:t>Player</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44" name="メモ 43"/>
          <p:cNvSpPr/>
          <p:nvPr/>
        </p:nvSpPr>
        <p:spPr>
          <a:xfrm>
            <a:off x="8409384" y="4786118"/>
            <a:ext cx="504056" cy="606899"/>
          </a:xfrm>
          <a:prstGeom prst="foldedCorner">
            <a:avLst>
              <a:gd name="adj" fmla="val 25560"/>
            </a:avLst>
          </a:prstGeom>
          <a:solidFill>
            <a:schemeClr val="bg1">
              <a:lumMod val="95000"/>
            </a:schemeClr>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783" y="4287579"/>
            <a:ext cx="1194554" cy="276998"/>
          </a:xfrm>
          <a:prstGeom prst="rect">
            <a:avLst/>
          </a:prstGeom>
        </p:spPr>
      </p:pic>
      <p:sp>
        <p:nvSpPr>
          <p:cNvPr id="46" name="正方形/長方形 45"/>
          <p:cNvSpPr/>
          <p:nvPr/>
        </p:nvSpPr>
        <p:spPr>
          <a:xfrm>
            <a:off x="1714183" y="5517231"/>
            <a:ext cx="2590746" cy="360041"/>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法人サポート課</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ホームベース 46"/>
          <p:cNvSpPr/>
          <p:nvPr/>
        </p:nvSpPr>
        <p:spPr>
          <a:xfrm>
            <a:off x="4329458" y="4708593"/>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内容チェック</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ホームベース 47"/>
          <p:cNvSpPr/>
          <p:nvPr/>
        </p:nvSpPr>
        <p:spPr>
          <a:xfrm>
            <a:off x="5674623" y="4725144"/>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確認済み</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456" y="3636313"/>
            <a:ext cx="9793088" cy="584775"/>
          </a:xfrm>
          <a:prstGeom prst="rect">
            <a:avLst/>
          </a:prstGeom>
          <a:noFill/>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サポート</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企業フロー（加入登録依頼書あり）</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法人サポート課がデータを作成する場合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659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842328" y="1140213"/>
            <a:ext cx="6135007" cy="4064522"/>
          </a:xfrm>
          <a:prstGeom prst="rect">
            <a:avLst/>
          </a:prstGeom>
        </p:spPr>
      </p:pic>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30</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作成データ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四角形吹き出し 7"/>
          <p:cNvSpPr/>
          <p:nvPr/>
        </p:nvSpPr>
        <p:spPr>
          <a:xfrm>
            <a:off x="6929531" y="4725144"/>
            <a:ext cx="1047805" cy="375386"/>
          </a:xfrm>
          <a:prstGeom prst="wedgeRectCallout">
            <a:avLst>
              <a:gd name="adj1" fmla="val -21210"/>
              <a:gd name="adj2" fmla="val -111167"/>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入力した検索条件で検索を実行します。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四角形吹き出し 9"/>
          <p:cNvSpPr/>
          <p:nvPr/>
        </p:nvSpPr>
        <p:spPr>
          <a:xfrm>
            <a:off x="5097016" y="4702264"/>
            <a:ext cx="1047805" cy="375386"/>
          </a:xfrm>
          <a:prstGeom prst="wedgeRectCallout">
            <a:avLst>
              <a:gd name="adj1" fmla="val -21210"/>
              <a:gd name="adj2" fmla="val -111167"/>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入力した検索条件をクリアします。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815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90695" y="1069272"/>
            <a:ext cx="5288854" cy="5096032"/>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554" y="2012752"/>
            <a:ext cx="2797981" cy="2682088"/>
          </a:xfrm>
          <a:prstGeom prst="rect">
            <a:avLst/>
          </a:prstGeom>
        </p:spPr>
      </p:pic>
      <p:sp>
        <p:nvSpPr>
          <p:cNvPr id="33" name="四角形吹き出し 32"/>
          <p:cNvSpPr/>
          <p:nvPr/>
        </p:nvSpPr>
        <p:spPr>
          <a:xfrm>
            <a:off x="8132015" y="1268760"/>
            <a:ext cx="1697724" cy="720080"/>
          </a:xfrm>
          <a:prstGeom prst="wedgeRectCallout">
            <a:avLst>
              <a:gd name="adj1" fmla="val 22004"/>
              <a:gd name="adj2" fmla="val 158264"/>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登録ボタンクリックで、入力した内容が以下の問合せ履歴に追加され、「問合せ」入力があったことを関係者へお知らせするメールが送信されます。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31</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帳票一覧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四角形吹き出し 7"/>
          <p:cNvSpPr/>
          <p:nvPr/>
        </p:nvSpPr>
        <p:spPr>
          <a:xfrm>
            <a:off x="5008790" y="3348445"/>
            <a:ext cx="1047805" cy="375386"/>
          </a:xfrm>
          <a:prstGeom prst="wedgeRectCallout">
            <a:avLst>
              <a:gd name="adj1" fmla="val -67411"/>
              <a:gd name="adj2" fmla="val 22569"/>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入力した検索条件で検索を実行します。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吹き出し 11"/>
          <p:cNvSpPr/>
          <p:nvPr/>
        </p:nvSpPr>
        <p:spPr>
          <a:xfrm>
            <a:off x="5073719" y="3907975"/>
            <a:ext cx="1635243" cy="485037"/>
          </a:xfrm>
          <a:prstGeom prst="wedgeRectCallout">
            <a:avLst>
              <a:gd name="adj1" fmla="val -103345"/>
              <a:gd name="adj2" fmla="val 49769"/>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帳票を表示します。確認先部署ユーザーによって帳票表示</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日時が</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「確認日」に入ります。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5602021" y="2114257"/>
            <a:ext cx="1279987" cy="648072"/>
          </a:xfrm>
          <a:prstGeom prst="wedgeRectCallout">
            <a:avLst>
              <a:gd name="adj1" fmla="val 60057"/>
              <a:gd name="adj2" fmla="val -21894"/>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相手へ</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のコメントとして登録したい場合は、ここに相手名を入力します。（フリー入力）</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四角形吹き出し 15"/>
          <p:cNvSpPr/>
          <p:nvPr/>
        </p:nvSpPr>
        <p:spPr>
          <a:xfrm>
            <a:off x="5998275" y="3151215"/>
            <a:ext cx="1050055" cy="252602"/>
          </a:xfrm>
          <a:prstGeom prst="wedgeRectCallout">
            <a:avLst>
              <a:gd name="adj1" fmla="val 99878"/>
              <a:gd name="adj2" fmla="val -1976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問合せの登録者名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7431740" y="2192406"/>
            <a:ext cx="1809731" cy="185929"/>
          </a:xfrm>
          <a:prstGeom prst="roundRect">
            <a:avLst/>
          </a:prstGeom>
          <a:noFill/>
          <a:ln w="1270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557246" y="3310664"/>
            <a:ext cx="1999130" cy="170330"/>
          </a:xfrm>
          <a:prstGeom prst="roundRect">
            <a:avLst/>
          </a:prstGeom>
          <a:noFill/>
          <a:ln w="1270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037293" y="2539699"/>
            <a:ext cx="2196354" cy="421341"/>
          </a:xfrm>
          <a:prstGeom prst="roundRect">
            <a:avLst/>
          </a:prstGeom>
          <a:noFill/>
          <a:ln w="19050" cmpd="dbl">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7557246" y="3480995"/>
            <a:ext cx="1999130" cy="385482"/>
          </a:xfrm>
          <a:prstGeom prst="roundRect">
            <a:avLst/>
          </a:prstGeom>
          <a:noFill/>
          <a:ln w="19050" cmpd="dbl">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カギ線コネクタ 21"/>
          <p:cNvCxnSpPr>
            <a:stCxn id="17" idx="3"/>
            <a:endCxn id="18" idx="3"/>
          </p:cNvCxnSpPr>
          <p:nvPr/>
        </p:nvCxnSpPr>
        <p:spPr>
          <a:xfrm>
            <a:off x="9241471" y="2285371"/>
            <a:ext cx="314905" cy="1110458"/>
          </a:xfrm>
          <a:prstGeom prst="bentConnector3">
            <a:avLst>
              <a:gd name="adj1" fmla="val 149819"/>
            </a:avLst>
          </a:prstGeom>
          <a:ln w="12700">
            <a:solidFill>
              <a:srgbClr val="0000FF"/>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9" idx="3"/>
            <a:endCxn id="20" idx="3"/>
          </p:cNvCxnSpPr>
          <p:nvPr/>
        </p:nvCxnSpPr>
        <p:spPr>
          <a:xfrm>
            <a:off x="9233647" y="2750370"/>
            <a:ext cx="322729" cy="923366"/>
          </a:xfrm>
          <a:prstGeom prst="bentConnector3">
            <a:avLst>
              <a:gd name="adj1" fmla="val 193055"/>
            </a:avLst>
          </a:prstGeom>
          <a:ln w="15875" cmpd="dbl">
            <a:solidFill>
              <a:srgbClr val="0000FF"/>
            </a:solidFill>
            <a:prstDash val="soli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0" idx="3"/>
            <a:endCxn id="14" idx="2"/>
          </p:cNvCxnSpPr>
          <p:nvPr/>
        </p:nvCxnSpPr>
        <p:spPr>
          <a:xfrm flipV="1">
            <a:off x="6812679" y="4694840"/>
            <a:ext cx="1565866" cy="471392"/>
          </a:xfrm>
          <a:prstGeom prst="bentConnector2">
            <a:avLst/>
          </a:prstGeom>
          <a:ln w="1905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9266620" y="2775160"/>
            <a:ext cx="299655" cy="170565"/>
          </a:xfrm>
          <a:prstGeom prst="roundRect">
            <a:avLst>
              <a:gd name="adj" fmla="val 5107"/>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5"/>
          <a:stretch>
            <a:fillRect/>
          </a:stretch>
        </p:blipFill>
        <p:spPr>
          <a:xfrm>
            <a:off x="3901521" y="4961149"/>
            <a:ext cx="1225104" cy="205083"/>
          </a:xfrm>
          <a:prstGeom prst="rect">
            <a:avLst/>
          </a:prstGeom>
        </p:spPr>
      </p:pic>
      <p:pic>
        <p:nvPicPr>
          <p:cNvPr id="29" name="図 28"/>
          <p:cNvPicPr>
            <a:picLocks noChangeAspect="1"/>
          </p:cNvPicPr>
          <p:nvPr/>
        </p:nvPicPr>
        <p:blipFill>
          <a:blip r:embed="rId5"/>
          <a:stretch>
            <a:fillRect/>
          </a:stretch>
        </p:blipFill>
        <p:spPr>
          <a:xfrm>
            <a:off x="3895640" y="5619720"/>
            <a:ext cx="1225104" cy="205083"/>
          </a:xfrm>
          <a:prstGeom prst="rect">
            <a:avLst/>
          </a:prstGeom>
        </p:spPr>
      </p:pic>
      <p:sp>
        <p:nvSpPr>
          <p:cNvPr id="10" name="四角形吹き出し 9"/>
          <p:cNvSpPr/>
          <p:nvPr/>
        </p:nvSpPr>
        <p:spPr>
          <a:xfrm>
            <a:off x="5300511" y="4878200"/>
            <a:ext cx="1512168" cy="576064"/>
          </a:xfrm>
          <a:prstGeom prst="wedgeRectCallout">
            <a:avLst>
              <a:gd name="adj1" fmla="val -67381"/>
              <a:gd name="adj2" fmla="val -1174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何か問合せ内容がある場合は色が変わります。ボタンクリックで右の画面が開きます。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吹き出し 10"/>
          <p:cNvSpPr/>
          <p:nvPr/>
        </p:nvSpPr>
        <p:spPr>
          <a:xfrm>
            <a:off x="5467386" y="5637623"/>
            <a:ext cx="1512168" cy="375386"/>
          </a:xfrm>
          <a:prstGeom prst="wedgeRectCallout">
            <a:avLst>
              <a:gd name="adj1" fmla="val -103367"/>
              <a:gd name="adj2" fmla="val -37732"/>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添付ファイルがある場合はボタンクリックでダウンロードできます。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6"/>
          <a:stretch>
            <a:fillRect/>
          </a:stretch>
        </p:blipFill>
        <p:spPr>
          <a:xfrm>
            <a:off x="1208584" y="1081290"/>
            <a:ext cx="1457325" cy="187470"/>
          </a:xfrm>
          <a:prstGeom prst="rect">
            <a:avLst/>
          </a:prstGeom>
        </p:spPr>
      </p:pic>
    </p:spTree>
    <p:extLst>
      <p:ext uri="{BB962C8B-B14F-4D97-AF65-F5344CB8AC3E}">
        <p14:creationId xmlns:p14="http://schemas.microsoft.com/office/powerpoint/2010/main" val="3142660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276" y="1154639"/>
            <a:ext cx="6404292" cy="378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四角形吹き出し 32"/>
          <p:cNvSpPr/>
          <p:nvPr/>
        </p:nvSpPr>
        <p:spPr>
          <a:xfrm>
            <a:off x="18728" y="3685859"/>
            <a:ext cx="1697724" cy="720080"/>
          </a:xfrm>
          <a:prstGeom prst="wedgeRectCallout">
            <a:avLst>
              <a:gd name="adj1" fmla="val 56227"/>
              <a:gd name="adj2" fmla="val -162929"/>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追加ボタンを押すと、追加したい宛先が、追加できます。メールアドレスを直接追加してください。</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32</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24170"/>
            <a:ext cx="979308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確認依頼メール送信画面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1775481" y="2546255"/>
            <a:ext cx="714325" cy="265846"/>
          </a:xfrm>
          <a:prstGeom prst="roundRect">
            <a:avLst/>
          </a:prstGeom>
          <a:noFill/>
          <a:ln w="19050" cmpd="dbl">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吹き出し 24"/>
          <p:cNvSpPr/>
          <p:nvPr/>
        </p:nvSpPr>
        <p:spPr>
          <a:xfrm>
            <a:off x="792082" y="5175417"/>
            <a:ext cx="1697724" cy="720080"/>
          </a:xfrm>
          <a:prstGeom prst="wedgeRectCallout">
            <a:avLst>
              <a:gd name="adj1" fmla="val 90451"/>
              <a:gd name="adj2" fmla="val -149701"/>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メール本文は、編集可能です。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四角形吹き出し 25"/>
          <p:cNvSpPr/>
          <p:nvPr/>
        </p:nvSpPr>
        <p:spPr>
          <a:xfrm>
            <a:off x="4448944" y="5517232"/>
            <a:ext cx="1697724" cy="720080"/>
          </a:xfrm>
          <a:prstGeom prst="wedgeRectCallout">
            <a:avLst>
              <a:gd name="adj1" fmla="val 84279"/>
              <a:gd name="adj2" fmla="val -13250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送信ボタンを押すと、依頼メールが送信されます。</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ステータスが「確認済み」に変更されます。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吹き出し 26"/>
          <p:cNvSpPr/>
          <p:nvPr/>
        </p:nvSpPr>
        <p:spPr>
          <a:xfrm>
            <a:off x="6825208" y="1412776"/>
            <a:ext cx="1697724" cy="720080"/>
          </a:xfrm>
          <a:prstGeom prst="wedgeRectCallout">
            <a:avLst>
              <a:gd name="adj1" fmla="val -135651"/>
              <a:gd name="adj2" fmla="val 101625"/>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間違ってメールアドレスを追加した場合は、削除ボタンで消すことができます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四角形吹き出し 27"/>
          <p:cNvSpPr/>
          <p:nvPr/>
        </p:nvSpPr>
        <p:spPr>
          <a:xfrm>
            <a:off x="7447540" y="5210200"/>
            <a:ext cx="1465900" cy="451048"/>
          </a:xfrm>
          <a:prstGeom prst="wedgeRectCallout">
            <a:avLst>
              <a:gd name="adj1" fmla="val -40654"/>
              <a:gd name="adj2" fmla="val -109437"/>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メールを送信せずに、画面を閉じます</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吹き出し 12"/>
          <p:cNvSpPr/>
          <p:nvPr/>
        </p:nvSpPr>
        <p:spPr>
          <a:xfrm>
            <a:off x="8108296" y="3429000"/>
            <a:ext cx="1697724" cy="792088"/>
          </a:xfrm>
          <a:prstGeom prst="wedgeRectCallout">
            <a:avLst>
              <a:gd name="adj1" fmla="val -311257"/>
              <a:gd name="adj2" fmla="val -96790"/>
            </a:avLst>
          </a:prstGeom>
          <a:solidFill>
            <a:srgbClr val="FFFF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再送の場合は、</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件名に＜差替＞と追記してください。</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＜差替＞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ONESTO-【</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加入登録依頼書・・・・</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p:cNvSpPr txBox="1"/>
          <p:nvPr/>
        </p:nvSpPr>
        <p:spPr>
          <a:xfrm>
            <a:off x="2576736" y="664973"/>
            <a:ext cx="5112568"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営業担当の場合は、工事依頼書のみを送付するときに、使用します。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0604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角丸四角形 78"/>
          <p:cNvSpPr/>
          <p:nvPr/>
        </p:nvSpPr>
        <p:spPr>
          <a:xfrm>
            <a:off x="5313040" y="3284984"/>
            <a:ext cx="1440160" cy="1637019"/>
          </a:xfrm>
          <a:prstGeom prst="roundRect">
            <a:avLst>
              <a:gd name="adj" fmla="val 8453"/>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r>
              <a:rPr kumimoji="1" lang="ja-JP" altLang="en-US" sz="12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確認者（法サポ）</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6897216" y="3284984"/>
            <a:ext cx="1656184" cy="1637019"/>
          </a:xfrm>
          <a:prstGeom prst="roundRect">
            <a:avLst>
              <a:gd name="adj" fmla="val 8453"/>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r>
              <a:rPr kumimoji="1" lang="ja-JP" altLang="en-US" sz="12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受領者（管轄支店、</a:t>
            </a:r>
            <a:endParaRPr kumimoji="1" lang="en-US" altLang="ja-JP" sz="12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事務センター登録</a:t>
            </a:r>
            <a:r>
              <a:rPr lang="en-US" altLang="ja-JP" sz="12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G</a:t>
            </a:r>
            <a:r>
              <a:rPr lang="ja-JP" altLang="en-US" sz="1200" dirty="0" err="1"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集金担当支店）</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416496" y="3284984"/>
            <a:ext cx="4680520" cy="1637019"/>
          </a:xfrm>
          <a:prstGeom prst="roundRect">
            <a:avLst>
              <a:gd name="adj" fmla="val 8453"/>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r>
              <a:rPr kumimoji="1" lang="ja-JP" altLang="en-US" sz="12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作成者</a:t>
            </a:r>
            <a:r>
              <a:rPr lang="ja-JP" altLang="en-US" sz="12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営業・法サポ）</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56456" y="2610017"/>
            <a:ext cx="9793088" cy="279068"/>
          </a:xfrm>
          <a:prstGeom prst="rect">
            <a:avLst/>
          </a:prstGeom>
          <a:gradFill flip="none" rotWithShape="1">
            <a:gsLst>
              <a:gs pos="0">
                <a:srgbClr val="0099FF"/>
              </a:gs>
              <a:gs pos="22000">
                <a:srgbClr val="99CCFF"/>
              </a:gs>
              <a:gs pos="8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47491" y="1115779"/>
            <a:ext cx="9793088" cy="279068"/>
          </a:xfrm>
          <a:prstGeom prst="rect">
            <a:avLst/>
          </a:prstGeom>
          <a:gradFill flip="none" rotWithShape="1">
            <a:gsLst>
              <a:gs pos="0">
                <a:srgbClr val="0099FF"/>
              </a:gs>
              <a:gs pos="22000">
                <a:srgbClr val="99CCFF"/>
              </a:gs>
              <a:gs pos="8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33</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説明（補足）</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47978"/>
            <a:ext cx="3600400" cy="270843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＜作成画面のステータスについて＞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「依頼」ステータスの種類</a:t>
            </a: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作成</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作成（帳票出力済み）</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確認依頼済み</a:t>
            </a:r>
          </a:p>
          <a:p>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確認済み（所属長）</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ステータス遷移パターン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本社フロー</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ホームベース 7"/>
          <p:cNvSpPr/>
          <p:nvPr/>
        </p:nvSpPr>
        <p:spPr>
          <a:xfrm>
            <a:off x="704528" y="3356992"/>
            <a:ext cx="1152128" cy="432048"/>
          </a:xfrm>
          <a:prstGeom prst="homePlate">
            <a:avLst>
              <a:gd name="adj" fmla="val 0"/>
            </a:avLst>
          </a:prstGeom>
          <a:solidFill>
            <a:schemeClr val="accent5">
              <a:lumMod val="60000"/>
              <a:lumOff val="40000"/>
            </a:schemeClr>
          </a:solidFill>
          <a:ln w="158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2288704" y="3933056"/>
            <a:ext cx="1152128" cy="432048"/>
          </a:xfrm>
          <a:prstGeom prst="homePlate">
            <a:avLst>
              <a:gd name="adj" fmla="val 0"/>
            </a:avLst>
          </a:prstGeom>
          <a:solidFill>
            <a:schemeClr val="accent5">
              <a:lumMod val="60000"/>
              <a:lumOff val="40000"/>
            </a:schemeClr>
          </a:solidFill>
          <a:ln w="158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帳票出力済み</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a:xfrm>
            <a:off x="3872880" y="3356992"/>
            <a:ext cx="1152128" cy="432048"/>
          </a:xfrm>
          <a:prstGeom prst="homePlate">
            <a:avLst>
              <a:gd name="adj" fmla="val 0"/>
            </a:avLst>
          </a:prstGeom>
          <a:solidFill>
            <a:schemeClr val="accent5">
              <a:lumMod val="60000"/>
              <a:lumOff val="40000"/>
            </a:schemeClr>
          </a:solidFill>
          <a:ln w="158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確認依頼</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済み</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ホームベース 11"/>
          <p:cNvSpPr/>
          <p:nvPr/>
        </p:nvSpPr>
        <p:spPr>
          <a:xfrm>
            <a:off x="5457056" y="3356992"/>
            <a:ext cx="1152128" cy="432048"/>
          </a:xfrm>
          <a:prstGeom prst="homePlate">
            <a:avLst>
              <a:gd name="adj" fmla="val 0"/>
            </a:avLst>
          </a:prstGeom>
          <a:solidFill>
            <a:schemeClr val="accent5">
              <a:lumMod val="60000"/>
              <a:lumOff val="40000"/>
            </a:schemeClr>
          </a:solidFill>
          <a:ln w="158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確認済み</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法サポ</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ホームベース 12"/>
          <p:cNvSpPr/>
          <p:nvPr/>
        </p:nvSpPr>
        <p:spPr>
          <a:xfrm>
            <a:off x="5457056" y="3933056"/>
            <a:ext cx="1152128" cy="432048"/>
          </a:xfrm>
          <a:prstGeom prst="homePlate">
            <a:avLst>
              <a:gd name="adj" fmla="val 0"/>
            </a:avLst>
          </a:prstGeom>
          <a:solidFill>
            <a:schemeClr val="accent5">
              <a:lumMod val="60000"/>
              <a:lumOff val="40000"/>
            </a:schemeClr>
          </a:solidFill>
          <a:ln w="158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差し戻し</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ホームベース 13"/>
          <p:cNvSpPr/>
          <p:nvPr/>
        </p:nvSpPr>
        <p:spPr>
          <a:xfrm>
            <a:off x="7041232" y="3356992"/>
            <a:ext cx="1152128" cy="432048"/>
          </a:xfrm>
          <a:prstGeom prst="homePlate">
            <a:avLst>
              <a:gd name="adj" fmla="val 0"/>
            </a:avLst>
          </a:prstGeom>
          <a:solidFill>
            <a:schemeClr val="accent5">
              <a:lumMod val="60000"/>
              <a:lumOff val="40000"/>
            </a:schemeClr>
          </a:solidFill>
          <a:ln w="158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帳票受領</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ホームベース 14"/>
          <p:cNvSpPr/>
          <p:nvPr/>
        </p:nvSpPr>
        <p:spPr>
          <a:xfrm>
            <a:off x="3872880" y="3933056"/>
            <a:ext cx="1152128" cy="432048"/>
          </a:xfrm>
          <a:prstGeom prst="homePlate">
            <a:avLst>
              <a:gd name="adj" fmla="val 0"/>
            </a:avLst>
          </a:prstGeom>
          <a:solidFill>
            <a:schemeClr val="accent5">
              <a:lumMod val="60000"/>
              <a:lumOff val="40000"/>
            </a:schemeClr>
          </a:solidFill>
          <a:ln w="158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取消し</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矢印コネクタ 16"/>
          <p:cNvCxnSpPr>
            <a:stCxn id="8" idx="3"/>
            <a:endCxn id="11" idx="1"/>
          </p:cNvCxnSpPr>
          <p:nvPr/>
        </p:nvCxnSpPr>
        <p:spPr>
          <a:xfrm>
            <a:off x="1856656" y="3573016"/>
            <a:ext cx="2016224" cy="0"/>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9" idx="3"/>
            <a:endCxn id="15" idx="1"/>
          </p:cNvCxnSpPr>
          <p:nvPr/>
        </p:nvCxnSpPr>
        <p:spPr>
          <a:xfrm>
            <a:off x="3440832" y="4149080"/>
            <a:ext cx="432048" cy="0"/>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1" idx="3"/>
            <a:endCxn id="12" idx="1"/>
          </p:cNvCxnSpPr>
          <p:nvPr/>
        </p:nvCxnSpPr>
        <p:spPr>
          <a:xfrm>
            <a:off x="5025008" y="3573016"/>
            <a:ext cx="432048" cy="0"/>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2" idx="3"/>
            <a:endCxn id="14" idx="1"/>
          </p:cNvCxnSpPr>
          <p:nvPr/>
        </p:nvCxnSpPr>
        <p:spPr>
          <a:xfrm>
            <a:off x="6609184" y="3573016"/>
            <a:ext cx="432048" cy="0"/>
          </a:xfrm>
          <a:prstGeom prst="straightConnector1">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カギ線コネクタ 31"/>
          <p:cNvCxnSpPr>
            <a:stCxn id="9" idx="3"/>
            <a:endCxn id="11" idx="1"/>
          </p:cNvCxnSpPr>
          <p:nvPr/>
        </p:nvCxnSpPr>
        <p:spPr>
          <a:xfrm flipV="1">
            <a:off x="3440832" y="3573016"/>
            <a:ext cx="432048" cy="576064"/>
          </a:xfrm>
          <a:prstGeom prst="bentConnector3">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11" idx="3"/>
            <a:endCxn id="13" idx="1"/>
          </p:cNvCxnSpPr>
          <p:nvPr/>
        </p:nvCxnSpPr>
        <p:spPr>
          <a:xfrm>
            <a:off x="5025008" y="3573016"/>
            <a:ext cx="432048" cy="576064"/>
          </a:xfrm>
          <a:prstGeom prst="bentConnector3">
            <a:avLst>
              <a:gd name="adj1" fmla="val 50000"/>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8" idx="3"/>
            <a:endCxn id="9" idx="1"/>
          </p:cNvCxnSpPr>
          <p:nvPr/>
        </p:nvCxnSpPr>
        <p:spPr>
          <a:xfrm>
            <a:off x="1856656" y="3573016"/>
            <a:ext cx="432048" cy="576064"/>
          </a:xfrm>
          <a:prstGeom prst="bentConnector3">
            <a:avLst>
              <a:gd name="adj1" fmla="val 50000"/>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a:stCxn id="13" idx="3"/>
            <a:endCxn id="8" idx="1"/>
          </p:cNvCxnSpPr>
          <p:nvPr/>
        </p:nvCxnSpPr>
        <p:spPr>
          <a:xfrm flipH="1" flipV="1">
            <a:off x="704528" y="3573016"/>
            <a:ext cx="5904656" cy="576064"/>
          </a:xfrm>
          <a:prstGeom prst="bentConnector5">
            <a:avLst>
              <a:gd name="adj1" fmla="val -3872"/>
              <a:gd name="adj2" fmla="val -58934"/>
              <a:gd name="adj3" fmla="val 103872"/>
            </a:avLst>
          </a:prstGeom>
          <a:ln w="19050">
            <a:solidFill>
              <a:schemeClr val="tx2">
                <a:lumMod val="60000"/>
                <a:lumOff val="4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432720" y="677014"/>
            <a:ext cx="6048672" cy="1815882"/>
          </a:xfrm>
          <a:prstGeom prst="rect">
            <a:avLst/>
          </a:prstGeom>
          <a:noFill/>
        </p:spPr>
        <p:txBody>
          <a:bodyPr wrap="square" rtlCol="0">
            <a:spAutoFit/>
          </a:bodyPr>
          <a:lstStyle/>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確認済み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（法サポ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差し戻し</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帳票受領</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取消し（→取消しできるのは「作成」「作成（帳票出力済み）」のときのみ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カギ線コネクタ 34"/>
          <p:cNvCxnSpPr>
            <a:stCxn id="11" idx="0"/>
            <a:endCxn id="81" idx="0"/>
          </p:cNvCxnSpPr>
          <p:nvPr/>
        </p:nvCxnSpPr>
        <p:spPr>
          <a:xfrm rot="5400000" flipH="1" flipV="1">
            <a:off x="6051122" y="1682806"/>
            <a:ext cx="72008" cy="3276364"/>
          </a:xfrm>
          <a:prstGeom prst="bentConnector3">
            <a:avLst>
              <a:gd name="adj1" fmla="val 417465"/>
            </a:avLst>
          </a:prstGeom>
          <a:ln w="19050">
            <a:solidFill>
              <a:schemeClr val="tx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456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出力帳票</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128464" y="610569"/>
            <a:ext cx="381642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見積書（帳票サンプル）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04" y="1052736"/>
            <a:ext cx="3544882" cy="336073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32" y="4413468"/>
            <a:ext cx="3551054" cy="1637862"/>
          </a:xfrm>
          <a:prstGeom prst="rect">
            <a:avLst/>
          </a:prstGeom>
        </p:spPr>
      </p:pic>
      <p:sp>
        <p:nvSpPr>
          <p:cNvPr id="8" name="テキスト ボックス 7"/>
          <p:cNvSpPr txBox="1"/>
          <p:nvPr/>
        </p:nvSpPr>
        <p:spPr>
          <a:xfrm>
            <a:off x="632520" y="1325528"/>
            <a:ext cx="936104" cy="184666"/>
          </a:xfrm>
          <a:prstGeom prst="rect">
            <a:avLst/>
          </a:prstGeom>
          <a:solidFill>
            <a:schemeClr val="bg1"/>
          </a:solidFill>
        </p:spPr>
        <p:txBody>
          <a:bodyPr wrap="square" rtlCol="0">
            <a:spAutoFit/>
          </a:bodyPr>
          <a:lstStyle/>
          <a:p>
            <a:r>
              <a:rPr lang="ja-JP" altLang="en-US" sz="600" b="1" dirty="0" smtClean="0">
                <a:solidFill>
                  <a:prstClr val="black"/>
                </a:solidFill>
              </a:rPr>
              <a:t>上</a:t>
            </a:r>
            <a:endParaRPr lang="ja-JP" altLang="en-US" sz="600" b="1" dirty="0">
              <a:solidFill>
                <a:prstClr val="black"/>
              </a:solidFill>
            </a:endParaRPr>
          </a:p>
        </p:txBody>
      </p:sp>
    </p:spTree>
    <p:extLst>
      <p:ext uri="{BB962C8B-B14F-4D97-AF65-F5344CB8AC3E}">
        <p14:creationId xmlns:p14="http://schemas.microsoft.com/office/powerpoint/2010/main" val="4139738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3" name="テキスト ボックス 2"/>
          <p:cNvSpPr txBox="1"/>
          <p:nvPr/>
        </p:nvSpPr>
        <p:spPr>
          <a:xfrm>
            <a:off x="200472" y="570166"/>
            <a:ext cx="7488832"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加入申込書（帳票サンプル）</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「支店控え」と「お客様控え」が印刷されます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出力帳票</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56" y="1248966"/>
            <a:ext cx="2958162" cy="4200841"/>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832" y="1248966"/>
            <a:ext cx="2964066" cy="4200841"/>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1192" y="1248966"/>
            <a:ext cx="2964067" cy="4200841"/>
          </a:xfrm>
          <a:prstGeom prst="rect">
            <a:avLst/>
          </a:prstGeom>
        </p:spPr>
      </p:pic>
      <p:sp>
        <p:nvSpPr>
          <p:cNvPr id="9" name="テキスト ボックス 8"/>
          <p:cNvSpPr txBox="1"/>
          <p:nvPr/>
        </p:nvSpPr>
        <p:spPr>
          <a:xfrm>
            <a:off x="175742" y="979361"/>
            <a:ext cx="2928848"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１枚目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464312" y="975402"/>
            <a:ext cx="2928848"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２枚目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632664" y="975402"/>
            <a:ext cx="3273336" cy="276999"/>
          </a:xfrm>
          <a:prstGeom prst="rect">
            <a:avLst/>
          </a:prstGeom>
          <a:noFill/>
        </p:spPr>
        <p:txBody>
          <a:bodyPr wrap="square" rtlCol="0">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枚目（特殊商材があるときに自動的に印刷）</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0416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36</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出力帳票</a:t>
            </a:r>
            <a:endPar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128464" y="610569"/>
            <a:ext cx="381642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下見・工事依頼書（帳票サンプル）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74" y="1202951"/>
            <a:ext cx="3600400" cy="508531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284" y="1180850"/>
            <a:ext cx="3609004" cy="5085184"/>
          </a:xfrm>
          <a:prstGeom prst="rect">
            <a:avLst/>
          </a:prstGeom>
        </p:spPr>
      </p:pic>
      <p:sp>
        <p:nvSpPr>
          <p:cNvPr id="8" name="テキスト ボックス 7"/>
          <p:cNvSpPr txBox="1"/>
          <p:nvPr/>
        </p:nvSpPr>
        <p:spPr>
          <a:xfrm>
            <a:off x="572252" y="949123"/>
            <a:ext cx="2928848"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１枚目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570824" y="903851"/>
            <a:ext cx="2928848"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２枚目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4710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37</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説明（入力時の注意事項）</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515428"/>
            <a:ext cx="9433048" cy="7201972"/>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＜器材の数量について＞</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400" dirty="0"/>
              <a:t>★スピーカーなど、「単位」が「ペア」「組」の場合は、</a:t>
            </a:r>
            <a:r>
              <a:rPr lang="en-US" altLang="ja-JP" sz="1400" dirty="0"/>
              <a:t>1</a:t>
            </a:r>
            <a:r>
              <a:rPr lang="ja-JP" altLang="ja-JP" sz="1400" dirty="0"/>
              <a:t>台は、「</a:t>
            </a:r>
            <a:r>
              <a:rPr lang="en-US" altLang="ja-JP" sz="1400" dirty="0"/>
              <a:t>0.5</a:t>
            </a:r>
            <a:r>
              <a:rPr lang="ja-JP" altLang="ja-JP" sz="1400" dirty="0"/>
              <a:t>」と</a:t>
            </a:r>
            <a:r>
              <a:rPr lang="ja-JP" altLang="ja-JP" sz="1400" dirty="0" smtClean="0"/>
              <a:t>入れ</a:t>
            </a:r>
            <a:r>
              <a:rPr lang="ja-JP" altLang="en-US" sz="1400" dirty="0" smtClean="0"/>
              <a:t>てください</a:t>
            </a:r>
            <a:r>
              <a:rPr lang="ja-JP" altLang="ja-JP" sz="1400" dirty="0" smtClean="0"/>
              <a:t>。</a:t>
            </a:r>
            <a:endParaRPr lang="ja-JP" altLang="ja-JP" sz="1400" dirty="0"/>
          </a:p>
          <a:p>
            <a:r>
              <a:rPr lang="ja-JP" altLang="ja-JP" sz="1400" dirty="0"/>
              <a:t>　税別単価は、</a:t>
            </a:r>
            <a:r>
              <a:rPr lang="en-US" altLang="ja-JP" sz="1400" dirty="0"/>
              <a:t>1</a:t>
            </a:r>
            <a:r>
              <a:rPr lang="ja-JP" altLang="ja-JP" sz="1400" dirty="0"/>
              <a:t>ペアでの金額を入れてください。</a:t>
            </a:r>
          </a:p>
          <a:p>
            <a:r>
              <a:rPr lang="en-US" altLang="ja-JP" sz="1400" dirty="0"/>
              <a:t> </a:t>
            </a:r>
            <a:endParaRPr lang="ja-JP" altLang="ja-JP" sz="1400" dirty="0"/>
          </a:p>
          <a:p>
            <a:r>
              <a:rPr lang="ja-JP" altLang="ja-JP" sz="1400" dirty="0"/>
              <a:t>　（例）　</a:t>
            </a:r>
            <a:r>
              <a:rPr lang="en-US" altLang="ja-JP" sz="1400" dirty="0"/>
              <a:t>AV-635</a:t>
            </a:r>
            <a:r>
              <a:rPr lang="ja-JP" altLang="ja-JP" sz="1400" dirty="0"/>
              <a:t>Ⅱ</a:t>
            </a:r>
            <a:r>
              <a:rPr lang="en-US" altLang="ja-JP" sz="1400" dirty="0"/>
              <a:t>(B)</a:t>
            </a:r>
            <a:r>
              <a:rPr lang="ja-JP" altLang="ja-JP" sz="1400" dirty="0"/>
              <a:t>　</a:t>
            </a:r>
            <a:r>
              <a:rPr lang="en-US" altLang="ja-JP" sz="1400" dirty="0"/>
              <a:t>3</a:t>
            </a:r>
            <a:r>
              <a:rPr lang="ja-JP" altLang="ja-JP" sz="1400" dirty="0"/>
              <a:t>個、</a:t>
            </a:r>
            <a:r>
              <a:rPr lang="en-US" altLang="ja-JP" sz="1400" dirty="0"/>
              <a:t>1</a:t>
            </a:r>
            <a:r>
              <a:rPr lang="ja-JP" altLang="ja-JP" sz="1400" dirty="0"/>
              <a:t>個</a:t>
            </a:r>
            <a:r>
              <a:rPr lang="en-US" altLang="ja-JP" sz="1400" dirty="0"/>
              <a:t>5000</a:t>
            </a:r>
            <a:r>
              <a:rPr lang="ja-JP" altLang="ja-JP" sz="1400" dirty="0"/>
              <a:t>円場合、　　数量「</a:t>
            </a:r>
            <a:r>
              <a:rPr lang="en-US" altLang="ja-JP" sz="1400" dirty="0"/>
              <a:t>1.5</a:t>
            </a:r>
            <a:r>
              <a:rPr lang="ja-JP" altLang="ja-JP" sz="1400" dirty="0"/>
              <a:t>」ペア、税別単価は、「</a:t>
            </a:r>
            <a:r>
              <a:rPr lang="en-US" altLang="ja-JP" sz="1400" dirty="0"/>
              <a:t>10,000</a:t>
            </a:r>
            <a:r>
              <a:rPr lang="ja-JP" altLang="ja-JP" sz="1400" dirty="0"/>
              <a:t>」円</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＜値引の入力について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400" dirty="0" smtClean="0"/>
              <a:t>★</a:t>
            </a:r>
            <a:r>
              <a:rPr lang="ja-JP" altLang="en-US" sz="1400" dirty="0" smtClean="0"/>
              <a:t>契約値引等、値引きの金額は、「</a:t>
            </a:r>
            <a:r>
              <a:rPr lang="en-US" altLang="ja-JP" sz="1400" dirty="0" smtClean="0"/>
              <a:t>-</a:t>
            </a:r>
            <a:r>
              <a:rPr lang="ja-JP" altLang="en-US" sz="1400" dirty="0" smtClean="0"/>
              <a:t>」（マイナス）を付けて入力してください。</a:t>
            </a:r>
            <a:endParaRPr lang="en-US" altLang="ja-JP" sz="1400" dirty="0" smtClean="0"/>
          </a:p>
          <a:p>
            <a:r>
              <a:rPr lang="ja-JP" altLang="en-US" sz="1400" dirty="0"/>
              <a:t>　</a:t>
            </a:r>
            <a:r>
              <a:rPr lang="ja-JP" altLang="ja-JP" sz="1400" dirty="0"/>
              <a:t>　（例）　</a:t>
            </a:r>
            <a:r>
              <a:rPr lang="ja-JP" altLang="en-US" sz="1400" dirty="0" smtClean="0"/>
              <a:t>契約値引</a:t>
            </a:r>
            <a:r>
              <a:rPr lang="ja-JP" altLang="ja-JP" sz="1400" dirty="0" smtClean="0"/>
              <a:t>、</a:t>
            </a:r>
            <a:r>
              <a:rPr lang="en-US" altLang="ja-JP" sz="1400" dirty="0" smtClean="0"/>
              <a:t>6,400</a:t>
            </a:r>
            <a:r>
              <a:rPr lang="ja-JP" altLang="ja-JP" sz="1400" dirty="0"/>
              <a:t>円場合、　　</a:t>
            </a:r>
            <a:r>
              <a:rPr lang="en-US" altLang="ja-JP" sz="1400" dirty="0" smtClean="0"/>
              <a:t>-6,400</a:t>
            </a:r>
            <a:r>
              <a:rPr lang="ja-JP" altLang="ja-JP" sz="1400" dirty="0" smtClean="0"/>
              <a:t>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＜工事依頼のない契約変更系の確定日について＞</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t>　</a:t>
            </a:r>
            <a:r>
              <a:rPr lang="ja-JP" altLang="ja-JP" sz="1400" dirty="0" smtClean="0"/>
              <a:t>工事</a:t>
            </a:r>
            <a:r>
              <a:rPr lang="ja-JP" altLang="ja-JP" sz="1400" dirty="0"/>
              <a:t>ない依頼（単価変更、店名変更、</a:t>
            </a:r>
            <a:r>
              <a:rPr lang="en-US" altLang="ja-JP" sz="1400" dirty="0"/>
              <a:t>CS</a:t>
            </a:r>
            <a:r>
              <a:rPr lang="ja-JP" altLang="ja-JP" sz="1400" dirty="0"/>
              <a:t>コース変更など</a:t>
            </a:r>
            <a:r>
              <a:rPr lang="ja-JP" altLang="ja-JP" sz="1400" dirty="0" smtClean="0"/>
              <a:t>）</a:t>
            </a:r>
            <a:r>
              <a:rPr lang="ja-JP" altLang="en-US" sz="1400" dirty="0" smtClean="0"/>
              <a:t>は</a:t>
            </a:r>
            <a:r>
              <a:rPr lang="ja-JP" altLang="ja-JP" sz="1400" dirty="0" smtClean="0"/>
              <a:t>、</a:t>
            </a:r>
            <a:endParaRPr lang="ja-JP" altLang="ja-JP" sz="1400" dirty="0"/>
          </a:p>
          <a:p>
            <a:r>
              <a:rPr lang="ja-JP" altLang="en-US" sz="1400" dirty="0" smtClean="0"/>
              <a:t>　</a:t>
            </a:r>
            <a:r>
              <a:rPr lang="ja-JP" altLang="ja-JP" sz="1400" dirty="0" smtClean="0"/>
              <a:t>確</a:t>
            </a:r>
            <a:r>
              <a:rPr lang="ja-JP" altLang="ja-JP" sz="1400" dirty="0"/>
              <a:t>定日を備考に入れてください</a:t>
            </a:r>
            <a:r>
              <a:rPr lang="ja-JP" altLang="ja-JP" sz="1400" dirty="0" smtClean="0"/>
              <a:t>。</a:t>
            </a:r>
            <a:r>
              <a:rPr lang="ja-JP" altLang="en-US" sz="1400" dirty="0" smtClean="0"/>
              <a:t>　　　（例）　</a:t>
            </a:r>
            <a:r>
              <a:rPr lang="en-US" altLang="ja-JP" sz="1400" dirty="0" smtClean="0"/>
              <a:t>【</a:t>
            </a:r>
            <a:r>
              <a:rPr lang="ja-JP" altLang="en-US" sz="1400" dirty="0" smtClean="0"/>
              <a:t>確定日</a:t>
            </a:r>
            <a:r>
              <a:rPr lang="en-US" altLang="ja-JP" sz="1400" dirty="0" smtClean="0"/>
              <a:t>】</a:t>
            </a:r>
            <a:r>
              <a:rPr lang="ja-JP" altLang="en-US" sz="1400" dirty="0" smtClean="0"/>
              <a:t>　</a:t>
            </a:r>
            <a:r>
              <a:rPr lang="en-US" altLang="ja-JP" sz="1400" dirty="0" smtClean="0"/>
              <a:t>2017/06/11</a:t>
            </a:r>
            <a:r>
              <a:rPr lang="ja-JP" altLang="en-US" sz="1400" dirty="0" smtClean="0"/>
              <a:t>　</a:t>
            </a:r>
            <a:endParaRPr lang="en-US" altLang="ja-JP" sz="1400" dirty="0" smtClean="0"/>
          </a:p>
          <a:p>
            <a:endParaRPr lang="en-US" altLang="ja-JP" sz="1400" dirty="0"/>
          </a:p>
          <a:p>
            <a:endParaRPr lang="en-US" altLang="ja-JP" sz="1400" dirty="0" smtClean="0"/>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＜支払</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方法　イニシャルとランニングの請求先が違う場合＞</a:t>
            </a:r>
            <a:endParaRPr lang="en-US" altLang="ja-JP" sz="1400" dirty="0"/>
          </a:p>
          <a:p>
            <a:endParaRPr lang="ja-JP" altLang="ja-JP" sz="1400" dirty="0"/>
          </a:p>
          <a:p>
            <a:r>
              <a:rPr lang="ja-JP" altLang="ja-JP" sz="1400" dirty="0">
                <a:latin typeface="+mn-ea"/>
              </a:rPr>
              <a:t>館請求などで、イニシャルとランニングの支払方法が違う場合は、</a:t>
            </a:r>
          </a:p>
          <a:p>
            <a:r>
              <a:rPr lang="ja-JP" altLang="ja-JP" sz="1400" dirty="0">
                <a:latin typeface="+mn-ea"/>
              </a:rPr>
              <a:t>「ご請求先・お支払方法」で、「</a:t>
            </a:r>
            <a:r>
              <a:rPr lang="en-US" altLang="ja-JP" sz="1400" dirty="0">
                <a:latin typeface="+mn-ea"/>
              </a:rPr>
              <a:t>A</a:t>
            </a:r>
            <a:r>
              <a:rPr lang="ja-JP" altLang="ja-JP" sz="1400" dirty="0">
                <a:latin typeface="+mn-ea"/>
              </a:rPr>
              <a:t>」にイニシャル。「</a:t>
            </a:r>
            <a:r>
              <a:rPr lang="en-US" altLang="ja-JP" sz="1400" dirty="0">
                <a:latin typeface="+mn-ea"/>
              </a:rPr>
              <a:t>B</a:t>
            </a:r>
            <a:r>
              <a:rPr lang="ja-JP" altLang="ja-JP" sz="1400" dirty="0">
                <a:latin typeface="+mn-ea"/>
              </a:rPr>
              <a:t>を追加する」ボタンで、「</a:t>
            </a:r>
            <a:r>
              <a:rPr lang="en-US" altLang="ja-JP" sz="1400" dirty="0">
                <a:latin typeface="+mn-ea"/>
              </a:rPr>
              <a:t>B</a:t>
            </a:r>
            <a:r>
              <a:rPr lang="ja-JP" altLang="ja-JP" sz="1400" dirty="0">
                <a:latin typeface="+mn-ea"/>
              </a:rPr>
              <a:t>」にランニングの</a:t>
            </a:r>
            <a:r>
              <a:rPr lang="ja-JP" altLang="ja-JP" sz="1400" dirty="0" smtClean="0">
                <a:latin typeface="+mn-ea"/>
              </a:rPr>
              <a:t>請求</a:t>
            </a:r>
            <a:r>
              <a:rPr lang="ja-JP" altLang="en-US" sz="1400" dirty="0" smtClean="0">
                <a:latin typeface="+mn-ea"/>
              </a:rPr>
              <a:t>先</a:t>
            </a:r>
            <a:r>
              <a:rPr lang="ja-JP" altLang="ja-JP" sz="1400" dirty="0" smtClean="0">
                <a:latin typeface="+mn-ea"/>
              </a:rPr>
              <a:t>を</a:t>
            </a:r>
            <a:r>
              <a:rPr lang="ja-JP" altLang="ja-JP" sz="1400" dirty="0">
                <a:latin typeface="+mn-ea"/>
              </a:rPr>
              <a:t>追加登録し、</a:t>
            </a:r>
          </a:p>
          <a:p>
            <a:r>
              <a:rPr lang="ja-JP" altLang="ja-JP" sz="1400" dirty="0">
                <a:latin typeface="+mn-ea"/>
              </a:rPr>
              <a:t>「サービス・機材等選択」画面の</a:t>
            </a:r>
          </a:p>
          <a:p>
            <a:r>
              <a:rPr lang="ja-JP" altLang="ja-JP" sz="1400" dirty="0">
                <a:latin typeface="+mn-ea"/>
              </a:rPr>
              <a:t>「初期費用 ご請求先</a:t>
            </a:r>
            <a:r>
              <a:rPr lang="en-US" altLang="ja-JP" sz="1400" dirty="0">
                <a:latin typeface="+mn-ea"/>
              </a:rPr>
              <a:t>/</a:t>
            </a:r>
            <a:r>
              <a:rPr lang="ja-JP" altLang="ja-JP" sz="1400" dirty="0">
                <a:latin typeface="+mn-ea"/>
              </a:rPr>
              <a:t>お支払方法」に「</a:t>
            </a:r>
            <a:r>
              <a:rPr lang="en-US" altLang="ja-JP" sz="1400" dirty="0">
                <a:latin typeface="+mn-ea"/>
              </a:rPr>
              <a:t>A</a:t>
            </a:r>
            <a:r>
              <a:rPr lang="ja-JP" altLang="ja-JP" sz="1400" dirty="0">
                <a:latin typeface="+mn-ea"/>
              </a:rPr>
              <a:t>」</a:t>
            </a:r>
          </a:p>
          <a:p>
            <a:r>
              <a:rPr lang="ja-JP" altLang="ja-JP" sz="1400" dirty="0">
                <a:latin typeface="+mn-ea"/>
              </a:rPr>
              <a:t>「月額利用料 ご請求先</a:t>
            </a:r>
            <a:r>
              <a:rPr lang="en-US" altLang="ja-JP" sz="1400" dirty="0">
                <a:latin typeface="+mn-ea"/>
              </a:rPr>
              <a:t>/</a:t>
            </a:r>
            <a:r>
              <a:rPr lang="ja-JP" altLang="ja-JP" sz="1400" dirty="0">
                <a:latin typeface="+mn-ea"/>
              </a:rPr>
              <a:t>お支払方法」に「</a:t>
            </a:r>
            <a:r>
              <a:rPr lang="en-US" altLang="ja-JP" sz="1400" dirty="0">
                <a:latin typeface="+mn-ea"/>
              </a:rPr>
              <a:t>B</a:t>
            </a:r>
            <a:r>
              <a:rPr lang="ja-JP" altLang="ja-JP" sz="1400" dirty="0">
                <a:latin typeface="+mn-ea"/>
              </a:rPr>
              <a:t>」</a:t>
            </a:r>
          </a:p>
          <a:p>
            <a:r>
              <a:rPr lang="ja-JP" altLang="ja-JP" sz="1400" dirty="0">
                <a:latin typeface="+mn-ea"/>
              </a:rPr>
              <a:t>を</a:t>
            </a:r>
            <a:r>
              <a:rPr lang="ja-JP" altLang="ja-JP" sz="1400" dirty="0" smtClean="0">
                <a:latin typeface="+mn-ea"/>
              </a:rPr>
              <a:t>選択</a:t>
            </a:r>
            <a:r>
              <a:rPr lang="ja-JP" altLang="en-US" sz="1400" dirty="0" smtClean="0">
                <a:latin typeface="+mn-ea"/>
              </a:rPr>
              <a:t>してください。</a:t>
            </a:r>
            <a:endParaRPr lang="ja-JP" altLang="ja-JP" sz="1400" dirty="0">
              <a:latin typeface="+mn-ea"/>
            </a:endParaRPr>
          </a:p>
          <a:p>
            <a:endParaRPr lang="en-US" altLang="ja-JP" sz="1400" dirty="0" smtClean="0"/>
          </a:p>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再送の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t>再送の場合</a:t>
            </a:r>
            <a:r>
              <a:rPr lang="ja-JP" altLang="en-US" sz="1400" dirty="0" smtClean="0"/>
              <a:t>は、依頼書</a:t>
            </a:r>
            <a:r>
              <a:rPr lang="ja-JP" altLang="en-US" sz="1400" dirty="0"/>
              <a:t>備考欄に「再送・変更内容の記載」</a:t>
            </a:r>
            <a:r>
              <a:rPr lang="ja-JP" altLang="en-US" sz="1400" dirty="0" smtClean="0"/>
              <a:t>をお願い</a:t>
            </a:r>
            <a:r>
              <a:rPr lang="ja-JP" altLang="en-US" sz="1400" dirty="0"/>
              <a:t>しておりますが、併せて</a:t>
            </a:r>
            <a:r>
              <a:rPr lang="en-US" altLang="ja-JP" sz="1400" dirty="0"/>
              <a:t>ONESTO</a:t>
            </a:r>
            <a:r>
              <a:rPr lang="ja-JP" altLang="en-US" sz="1400" dirty="0"/>
              <a:t>の</a:t>
            </a:r>
          </a:p>
          <a:p>
            <a:r>
              <a:rPr lang="ja-JP" altLang="en-US" sz="1400" dirty="0"/>
              <a:t>「作成メモ」欄にも再送の旨記載頂きます</a:t>
            </a:r>
            <a:r>
              <a:rPr lang="ja-JP" altLang="en-US" sz="1400" dirty="0" smtClean="0"/>
              <a:t>よう宜しく</a:t>
            </a:r>
            <a:r>
              <a:rPr lang="ja-JP" altLang="en-US" sz="1400" dirty="0"/>
              <a:t>お願い致します。</a:t>
            </a:r>
          </a:p>
          <a:p>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p>
          <a:p>
            <a:endParaRPr lang="ja-JP" altLang="ja-JP" sz="1400" dirty="0"/>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47012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38</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注意事項</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テキスト ボックス 4"/>
          <p:cNvSpPr txBox="1"/>
          <p:nvPr/>
        </p:nvSpPr>
        <p:spPr>
          <a:xfrm>
            <a:off x="56456" y="647978"/>
            <a:ext cx="9433048" cy="480131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＜社外からのアクセスついて＞</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n-ea"/>
                <a:cs typeface="Meiryo UI" panose="020B0604030504040204" pitchFamily="50" charset="-128"/>
              </a:rPr>
              <a:t>2018/5/15ONESTO</a:t>
            </a:r>
            <a:r>
              <a:rPr lang="ja-JP" altLang="en-US" sz="1400" dirty="0">
                <a:latin typeface="+mn-ea"/>
                <a:cs typeface="Meiryo UI" panose="020B0604030504040204" pitchFamily="50" charset="-128"/>
              </a:rPr>
              <a:t>のリモートアクセスでの使用が可能となりました</a:t>
            </a:r>
            <a:r>
              <a:rPr lang="ja-JP" altLang="en-US" sz="1400" dirty="0" smtClean="0">
                <a:latin typeface="+mn-ea"/>
                <a:cs typeface="Meiryo UI" panose="020B0604030504040204" pitchFamily="50" charset="-128"/>
              </a:rPr>
              <a:t>。</a:t>
            </a:r>
            <a:endParaRPr lang="en-US" altLang="ja-JP" sz="1400" dirty="0" smtClean="0">
              <a:latin typeface="+mn-ea"/>
              <a:cs typeface="Meiryo UI" panose="020B0604030504040204" pitchFamily="50" charset="-128"/>
            </a:endParaRPr>
          </a:p>
          <a:p>
            <a:r>
              <a:rPr lang="ja-JP" altLang="en-US" sz="1400" dirty="0" smtClean="0">
                <a:latin typeface="+mn-ea"/>
                <a:cs typeface="Meiryo UI" panose="020B0604030504040204" pitchFamily="50" charset="-128"/>
              </a:rPr>
              <a:t>　　　</a:t>
            </a:r>
            <a:r>
              <a:rPr lang="en-US" altLang="ja-JP" sz="1400" dirty="0" smtClean="0">
                <a:latin typeface="+mn-ea"/>
                <a:cs typeface="Meiryo UI" panose="020B0604030504040204" pitchFamily="50" charset="-128"/>
              </a:rPr>
              <a:t>【</a:t>
            </a:r>
            <a:r>
              <a:rPr lang="ja-JP" altLang="en-US" sz="1400" dirty="0">
                <a:latin typeface="+mn-ea"/>
                <a:cs typeface="Meiryo UI" panose="020B0604030504040204" pitchFamily="50" charset="-128"/>
              </a:rPr>
              <a:t>注意事項</a:t>
            </a:r>
            <a:r>
              <a:rPr lang="en-US" altLang="ja-JP" sz="1400" dirty="0">
                <a:latin typeface="+mn-ea"/>
                <a:cs typeface="Meiryo UI" panose="020B0604030504040204" pitchFamily="50" charset="-128"/>
              </a:rPr>
              <a:t>】</a:t>
            </a:r>
          </a:p>
          <a:p>
            <a:r>
              <a:rPr lang="ja-JP" altLang="en-US" sz="1400" dirty="0" smtClean="0">
                <a:latin typeface="+mn-ea"/>
                <a:cs typeface="Meiryo UI" panose="020B0604030504040204" pitchFamily="50" charset="-128"/>
              </a:rPr>
              <a:t>　　社外</a:t>
            </a:r>
            <a:r>
              <a:rPr lang="ja-JP" altLang="en-US" sz="1400" dirty="0">
                <a:latin typeface="+mn-ea"/>
                <a:cs typeface="Meiryo UI" panose="020B0604030504040204" pitchFamily="50" charset="-128"/>
              </a:rPr>
              <a:t>で使用する場合は、必ず</a:t>
            </a:r>
          </a:p>
          <a:p>
            <a:r>
              <a:rPr lang="ja-JP" altLang="en-US" sz="1400" dirty="0" smtClean="0">
                <a:latin typeface="+mn-ea"/>
                <a:cs typeface="Meiryo UI" panose="020B0604030504040204" pitchFamily="50" charset="-128"/>
              </a:rPr>
              <a:t>　　</a:t>
            </a:r>
            <a:r>
              <a:rPr lang="ja-JP" altLang="en-US" sz="1400" b="1" dirty="0" smtClean="0">
                <a:solidFill>
                  <a:srgbClr val="FF0000"/>
                </a:solidFill>
                <a:latin typeface="+mn-ea"/>
                <a:cs typeface="Meiryo UI" panose="020B0604030504040204" pitchFamily="50" charset="-128"/>
              </a:rPr>
              <a:t>「</a:t>
            </a:r>
            <a:r>
              <a:rPr lang="ja-JP" altLang="en-US" sz="1400" b="1" dirty="0">
                <a:solidFill>
                  <a:srgbClr val="FF0000"/>
                </a:solidFill>
                <a:latin typeface="+mn-ea"/>
                <a:cs typeface="Meiryo UI" panose="020B0604030504040204" pitchFamily="50" charset="-128"/>
              </a:rPr>
              <a:t>覗き見防止 液晶保護フィルム」</a:t>
            </a:r>
          </a:p>
          <a:p>
            <a:r>
              <a:rPr lang="ja-JP" altLang="en-US" sz="1400" dirty="0" smtClean="0">
                <a:latin typeface="+mn-ea"/>
                <a:cs typeface="Meiryo UI" panose="020B0604030504040204" pitchFamily="50" charset="-128"/>
              </a:rPr>
              <a:t>　　を</a:t>
            </a:r>
            <a:r>
              <a:rPr lang="ja-JP" altLang="en-US" sz="1400" dirty="0">
                <a:latin typeface="+mn-ea"/>
                <a:cs typeface="Meiryo UI" panose="020B0604030504040204" pitchFamily="50" charset="-128"/>
              </a:rPr>
              <a:t>使用するようにしてください。</a:t>
            </a:r>
          </a:p>
          <a:p>
            <a:endParaRPr lang="en-US" altLang="ja-JP" sz="1400" dirty="0" smtClean="0">
              <a:latin typeface="+mn-ea"/>
              <a:cs typeface="Meiryo UI" panose="020B0604030504040204" pitchFamily="50" charset="-128"/>
            </a:endParaRPr>
          </a:p>
          <a:p>
            <a:endParaRPr lang="en-US" altLang="ja-JP" sz="1400" dirty="0">
              <a:latin typeface="+mn-ea"/>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＜データ抽出ついて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n-ea"/>
                <a:cs typeface="Meiryo UI" panose="020B0604030504040204" pitchFamily="50" charset="-128"/>
              </a:rPr>
              <a:t>現状</a:t>
            </a:r>
            <a:r>
              <a:rPr lang="ja-JP" altLang="en-US" sz="1400" dirty="0" smtClean="0">
                <a:latin typeface="+mn-ea"/>
                <a:cs typeface="Meiryo UI" panose="020B0604030504040204" pitchFamily="50" charset="-128"/>
              </a:rPr>
              <a:t>、入力したデータの抽出はできません。</a:t>
            </a:r>
            <a:r>
              <a:rPr lang="ja-JP" altLang="en-US" sz="1400" dirty="0">
                <a:latin typeface="+mn-ea"/>
                <a:cs typeface="Meiryo UI" panose="020B0604030504040204" pitchFamily="50" charset="-128"/>
              </a:rPr>
              <a:t>（依頼中</a:t>
            </a:r>
            <a:r>
              <a:rPr lang="ja-JP" altLang="en-US" sz="1400" dirty="0" smtClean="0">
                <a:latin typeface="+mn-ea"/>
                <a:cs typeface="Meiryo UI" panose="020B0604030504040204" pitchFamily="50" charset="-128"/>
              </a:rPr>
              <a:t>。</a:t>
            </a:r>
            <a:r>
              <a:rPr lang="ja-JP" altLang="en-US" sz="1400" dirty="0">
                <a:latin typeface="+mn-ea"/>
                <a:cs typeface="Meiryo UI" panose="020B0604030504040204" pitchFamily="50" charset="-128"/>
              </a:rPr>
              <a:t>利用開始時期</a:t>
            </a:r>
            <a:r>
              <a:rPr lang="ja-JP" altLang="en-US" sz="1400" dirty="0" smtClean="0">
                <a:latin typeface="+mn-ea"/>
                <a:cs typeface="Meiryo UI" panose="020B0604030504040204" pitchFamily="50" charset="-128"/>
              </a:rPr>
              <a:t>未定</a:t>
            </a:r>
            <a:r>
              <a:rPr lang="ja-JP" altLang="en-US" sz="1400" dirty="0">
                <a:latin typeface="+mn-ea"/>
                <a:cs typeface="Meiryo UI" panose="020B0604030504040204" pitchFamily="50" charset="-128"/>
              </a:rPr>
              <a:t>）</a:t>
            </a:r>
            <a:endParaRPr lang="en-US" altLang="ja-JP" sz="1400" dirty="0">
              <a:latin typeface="+mn-ea"/>
              <a:cs typeface="Meiryo UI" panose="020B0604030504040204" pitchFamily="50" charset="-128"/>
            </a:endParaRPr>
          </a:p>
          <a:p>
            <a:endParaRPr lang="en-US" altLang="ja-JP" sz="1400" dirty="0">
              <a:latin typeface="+mn-ea"/>
              <a:cs typeface="Meiryo UI" panose="020B0604030504040204" pitchFamily="50" charset="-128"/>
            </a:endParaRPr>
          </a:p>
          <a:p>
            <a:endParaRPr lang="en-US" altLang="ja-JP" sz="1400" dirty="0">
              <a:latin typeface="+mn-ea"/>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＜手書きの申込書ついて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n-ea"/>
                <a:cs typeface="Meiryo UI" panose="020B0604030504040204" pitchFamily="50" charset="-128"/>
              </a:rPr>
              <a:t>USEN</a:t>
            </a:r>
            <a:r>
              <a:rPr lang="ja-JP" altLang="en-US" sz="1400" dirty="0" smtClean="0">
                <a:latin typeface="+mn-ea"/>
                <a:cs typeface="Meiryo UI" panose="020B0604030504040204" pitchFamily="50" charset="-128"/>
              </a:rPr>
              <a:t>サービス加入申込書、</a:t>
            </a:r>
            <a:r>
              <a:rPr lang="en-US" altLang="ja-JP" sz="1400" dirty="0" smtClean="0">
                <a:latin typeface="+mn-ea"/>
                <a:cs typeface="Meiryo UI" panose="020B0604030504040204" pitchFamily="50" charset="-128"/>
              </a:rPr>
              <a:t>USEN-SPOT</a:t>
            </a:r>
            <a:r>
              <a:rPr lang="ja-JP" altLang="en-US" sz="1400" dirty="0" err="1" smtClean="0">
                <a:latin typeface="+mn-ea"/>
                <a:cs typeface="Meiryo UI" panose="020B0604030504040204" pitchFamily="50" charset="-128"/>
              </a:rPr>
              <a:t>、</a:t>
            </a:r>
            <a:r>
              <a:rPr lang="en-US" altLang="ja-JP" sz="1400" dirty="0" smtClean="0">
                <a:latin typeface="+mn-ea"/>
                <a:cs typeface="Meiryo UI" panose="020B0604030504040204" pitchFamily="50" charset="-128"/>
              </a:rPr>
              <a:t>USEN</a:t>
            </a:r>
            <a:r>
              <a:rPr lang="ja-JP" altLang="en-US" sz="1400" dirty="0" smtClean="0">
                <a:latin typeface="+mn-ea"/>
                <a:cs typeface="Meiryo UI" panose="020B0604030504040204" pitchFamily="50" charset="-128"/>
              </a:rPr>
              <a:t>キッズ</a:t>
            </a:r>
            <a:r>
              <a:rPr lang="en-US" altLang="ja-JP" sz="1400" dirty="0" smtClean="0">
                <a:latin typeface="+mn-ea"/>
                <a:cs typeface="Meiryo UI" panose="020B0604030504040204" pitchFamily="50" charset="-128"/>
              </a:rPr>
              <a:t>DVD</a:t>
            </a:r>
            <a:r>
              <a:rPr lang="ja-JP" altLang="en-US" sz="1400" dirty="0" smtClean="0">
                <a:latin typeface="+mn-ea"/>
                <a:cs typeface="Meiryo UI" panose="020B0604030504040204" pitchFamily="50" charset="-128"/>
              </a:rPr>
              <a:t>など、手書きの申込書、専用申込書が必要なものは</a:t>
            </a:r>
            <a:endParaRPr lang="en-US" altLang="ja-JP" sz="1400" dirty="0" smtClean="0">
              <a:latin typeface="+mn-ea"/>
              <a:cs typeface="Meiryo UI" panose="020B0604030504040204" pitchFamily="50" charset="-128"/>
            </a:endParaRPr>
          </a:p>
          <a:p>
            <a:r>
              <a:rPr lang="ja-JP" altLang="en-US" sz="1400" dirty="0">
                <a:latin typeface="+mn-ea"/>
                <a:cs typeface="Meiryo UI" panose="020B0604030504040204" pitchFamily="50" charset="-128"/>
              </a:rPr>
              <a:t>　</a:t>
            </a:r>
            <a:r>
              <a:rPr lang="en-US" altLang="ja-JP" sz="1400" dirty="0" smtClean="0">
                <a:latin typeface="+mn-ea"/>
                <a:cs typeface="Meiryo UI" panose="020B0604030504040204" pitchFamily="50" charset="-128"/>
              </a:rPr>
              <a:t>ONESTO</a:t>
            </a:r>
            <a:r>
              <a:rPr lang="ja-JP" altLang="en-US" sz="1400" dirty="0" smtClean="0">
                <a:latin typeface="+mn-ea"/>
                <a:cs typeface="Meiryo UI" panose="020B0604030504040204" pitchFamily="50" charset="-128"/>
              </a:rPr>
              <a:t>では依頼できませんので、現状のメールでの依頼をしてください。</a:t>
            </a:r>
            <a:endParaRPr lang="en-US" altLang="ja-JP" sz="1400" dirty="0">
              <a:latin typeface="+mn-ea"/>
              <a:cs typeface="Meiryo UI" panose="020B0604030504040204" pitchFamily="50" charset="-128"/>
            </a:endParaRPr>
          </a:p>
          <a:p>
            <a:endParaRPr lang="en-US" altLang="ja-JP" sz="1400" dirty="0" smtClean="0">
              <a:latin typeface="+mn-ea"/>
              <a:cs typeface="Meiryo UI" panose="020B0604030504040204" pitchFamily="50" charset="-128"/>
            </a:endParaRPr>
          </a:p>
          <a:p>
            <a:endParaRPr lang="ja-JP" altLang="ja-JP" sz="1400" dirty="0"/>
          </a:p>
          <a:p>
            <a:endParaRPr lang="en-US" altLang="ja-JP" sz="1400" dirty="0" smtClean="0"/>
          </a:p>
          <a:p>
            <a:endParaRPr lang="en-US" altLang="ja-JP" sz="1400" dirty="0" smtClean="0"/>
          </a:p>
          <a:p>
            <a:endParaRPr lang="ja-JP" altLang="ja-JP" sz="1400" dirty="0"/>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109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639862" y="1335251"/>
            <a:ext cx="4753298" cy="1667218"/>
          </a:xfrm>
          <a:prstGeom prst="roundRect">
            <a:avLst>
              <a:gd name="adj" fmla="val 7250"/>
            </a:avLst>
          </a:prstGeom>
          <a:pattFill prst="smCheck">
            <a:fgClr>
              <a:schemeClr val="tx2">
                <a:lumMod val="60000"/>
                <a:lumOff val="40000"/>
              </a:schemeClr>
            </a:fgClr>
            <a:bgClr>
              <a:schemeClr val="bg1"/>
            </a:bgClr>
          </a:patt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4</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システム概要</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6456" y="624170"/>
            <a:ext cx="9793088" cy="584775"/>
          </a:xfrm>
          <a:prstGeom prst="rect">
            <a:avLst/>
          </a:prstGeom>
          <a:noFill/>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営業担当者作成フロー（工事依頼書のみ）</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営業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担当者がデータを作成する場合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7" name="ホームベース 6"/>
          <p:cNvSpPr/>
          <p:nvPr/>
        </p:nvSpPr>
        <p:spPr>
          <a:xfrm>
            <a:off x="1712640" y="162880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ホームベース 11"/>
          <p:cNvSpPr/>
          <p:nvPr/>
        </p:nvSpPr>
        <p:spPr>
          <a:xfrm>
            <a:off x="3008785" y="162880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確認依頼</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ホームベース 12"/>
          <p:cNvSpPr/>
          <p:nvPr/>
        </p:nvSpPr>
        <p:spPr>
          <a:xfrm>
            <a:off x="4376936" y="162880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各種帳票</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376937" y="2420888"/>
            <a:ext cx="1870664" cy="360040"/>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支店</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969690" y="1675490"/>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ingLiU-ExtB" panose="02020500000000000000" pitchFamily="18" charset="-120"/>
                <a:cs typeface="Meiryo UI" panose="020B0604030504040204" pitchFamily="50" charset="-128"/>
              </a:rPr>
              <a:t>Action</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969690" y="2364735"/>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eiryo UI" panose="020B0604030504040204" pitchFamily="50" charset="-128"/>
                <a:cs typeface="Meiryo UI" panose="020B0604030504040204" pitchFamily="50" charset="-128"/>
              </a:rPr>
              <a:t>Player</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27" name="メモ 26"/>
          <p:cNvSpPr/>
          <p:nvPr/>
        </p:nvSpPr>
        <p:spPr>
          <a:xfrm>
            <a:off x="5671537" y="1689774"/>
            <a:ext cx="504056" cy="606899"/>
          </a:xfrm>
          <a:prstGeom prst="foldedCorner">
            <a:avLst>
              <a:gd name="adj" fmla="val 25560"/>
            </a:avLst>
          </a:prstGeom>
          <a:solidFill>
            <a:schemeClr val="bg1">
              <a:lumMod val="95000"/>
            </a:schemeClr>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477" y="1196752"/>
            <a:ext cx="1194554" cy="276998"/>
          </a:xfrm>
          <a:prstGeom prst="rect">
            <a:avLst/>
          </a:prstGeom>
        </p:spPr>
      </p:pic>
      <p:sp>
        <p:nvSpPr>
          <p:cNvPr id="14" name="正方形/長方形 13"/>
          <p:cNvSpPr/>
          <p:nvPr/>
        </p:nvSpPr>
        <p:spPr>
          <a:xfrm>
            <a:off x="1712640" y="2420887"/>
            <a:ext cx="2590746" cy="360041"/>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1642174" y="4415392"/>
            <a:ext cx="4679749" cy="1667218"/>
          </a:xfrm>
          <a:prstGeom prst="roundRect">
            <a:avLst>
              <a:gd name="adj" fmla="val 7250"/>
            </a:avLst>
          </a:prstGeom>
          <a:pattFill prst="smCheck">
            <a:fgClr>
              <a:schemeClr val="tx2">
                <a:lumMod val="60000"/>
                <a:lumOff val="40000"/>
              </a:schemeClr>
            </a:fgClr>
            <a:bgClr>
              <a:schemeClr val="bg1"/>
            </a:bgClr>
          </a:patt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ホームベース 36"/>
          <p:cNvSpPr/>
          <p:nvPr/>
        </p:nvSpPr>
        <p:spPr>
          <a:xfrm>
            <a:off x="1714183" y="4725144"/>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ホームベース 37"/>
          <p:cNvSpPr/>
          <p:nvPr/>
        </p:nvSpPr>
        <p:spPr>
          <a:xfrm>
            <a:off x="3010328" y="4725144"/>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確認依頼</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ホームベース 38"/>
          <p:cNvSpPr/>
          <p:nvPr/>
        </p:nvSpPr>
        <p:spPr>
          <a:xfrm>
            <a:off x="4376936" y="4725144"/>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各種帳票</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376937" y="5517232"/>
            <a:ext cx="1870664" cy="360040"/>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支店・事務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971233" y="4766317"/>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ingLiU-ExtB" panose="02020500000000000000" pitchFamily="18" charset="-120"/>
                <a:cs typeface="Meiryo UI" panose="020B0604030504040204" pitchFamily="50" charset="-128"/>
              </a:rPr>
              <a:t>Action</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971233" y="5455562"/>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eiryo UI" panose="020B0604030504040204" pitchFamily="50" charset="-128"/>
                <a:cs typeface="Meiryo UI" panose="020B0604030504040204" pitchFamily="50" charset="-128"/>
              </a:rPr>
              <a:t>Player</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44" name="メモ 43"/>
          <p:cNvSpPr/>
          <p:nvPr/>
        </p:nvSpPr>
        <p:spPr>
          <a:xfrm>
            <a:off x="5671537" y="4786118"/>
            <a:ext cx="504056" cy="606899"/>
          </a:xfrm>
          <a:prstGeom prst="foldedCorner">
            <a:avLst>
              <a:gd name="adj" fmla="val 25560"/>
            </a:avLst>
          </a:prstGeom>
          <a:solidFill>
            <a:schemeClr val="bg1">
              <a:lumMod val="95000"/>
            </a:schemeClr>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783" y="4287579"/>
            <a:ext cx="1194554" cy="276998"/>
          </a:xfrm>
          <a:prstGeom prst="rect">
            <a:avLst/>
          </a:prstGeom>
        </p:spPr>
      </p:pic>
      <p:sp>
        <p:nvSpPr>
          <p:cNvPr id="46" name="正方形/長方形 45"/>
          <p:cNvSpPr/>
          <p:nvPr/>
        </p:nvSpPr>
        <p:spPr>
          <a:xfrm>
            <a:off x="1714183" y="5517231"/>
            <a:ext cx="2590746" cy="360041"/>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法人サポート課</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456" y="3636313"/>
            <a:ext cx="9793088" cy="584775"/>
          </a:xfrm>
          <a:prstGeom prst="rect">
            <a:avLst/>
          </a:prstGeom>
          <a:noFill/>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サポート</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企業フロー</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工事依頼書のみ</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法人サポート課がデータを作成する場合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2772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639862" y="1335251"/>
            <a:ext cx="3673178" cy="1667218"/>
          </a:xfrm>
          <a:prstGeom prst="roundRect">
            <a:avLst>
              <a:gd name="adj" fmla="val 7250"/>
            </a:avLst>
          </a:prstGeom>
          <a:pattFill prst="smCheck">
            <a:fgClr>
              <a:schemeClr val="tx2">
                <a:lumMod val="60000"/>
                <a:lumOff val="40000"/>
              </a:schemeClr>
            </a:fgClr>
            <a:bgClr>
              <a:schemeClr val="bg1"/>
            </a:bgClr>
          </a:patt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5</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システム概要</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6456" y="624170"/>
            <a:ext cx="9793088" cy="584775"/>
          </a:xfrm>
          <a:prstGeom prst="rect">
            <a:avLst/>
          </a:prstGeom>
          <a:noFill/>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営業担当者作成フロー（見積書）</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営業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担当者がデータを作成する場合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7" name="ホームベース 6"/>
          <p:cNvSpPr/>
          <p:nvPr/>
        </p:nvSpPr>
        <p:spPr>
          <a:xfrm>
            <a:off x="1712640" y="162880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ホームベース 12"/>
          <p:cNvSpPr/>
          <p:nvPr/>
        </p:nvSpPr>
        <p:spPr>
          <a:xfrm>
            <a:off x="3154343" y="1628800"/>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見積書出力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154344" y="2420888"/>
            <a:ext cx="1870664" cy="360040"/>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a:t>
            </a:r>
          </a:p>
        </p:txBody>
      </p:sp>
      <p:sp>
        <p:nvSpPr>
          <p:cNvPr id="17" name="テキスト ボックス 16"/>
          <p:cNvSpPr txBox="1"/>
          <p:nvPr/>
        </p:nvSpPr>
        <p:spPr>
          <a:xfrm>
            <a:off x="969690" y="1675490"/>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ingLiU-ExtB" panose="02020500000000000000" pitchFamily="18" charset="-120"/>
                <a:cs typeface="Meiryo UI" panose="020B0604030504040204" pitchFamily="50" charset="-128"/>
              </a:rPr>
              <a:t>Action</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969690" y="2364735"/>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eiryo UI" panose="020B0604030504040204" pitchFamily="50" charset="-128"/>
                <a:cs typeface="Meiryo UI" panose="020B0604030504040204" pitchFamily="50" charset="-128"/>
              </a:rPr>
              <a:t>Player</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27" name="メモ 26"/>
          <p:cNvSpPr/>
          <p:nvPr/>
        </p:nvSpPr>
        <p:spPr>
          <a:xfrm>
            <a:off x="4448944" y="1689774"/>
            <a:ext cx="504056" cy="606899"/>
          </a:xfrm>
          <a:prstGeom prst="foldedCorner">
            <a:avLst>
              <a:gd name="adj" fmla="val 25560"/>
            </a:avLst>
          </a:prstGeom>
          <a:solidFill>
            <a:schemeClr val="bg1">
              <a:lumMod val="95000"/>
            </a:schemeClr>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477" y="1196752"/>
            <a:ext cx="1194554" cy="276998"/>
          </a:xfrm>
          <a:prstGeom prst="rect">
            <a:avLst/>
          </a:prstGeom>
        </p:spPr>
      </p:pic>
      <p:sp>
        <p:nvSpPr>
          <p:cNvPr id="14" name="正方形/長方形 13"/>
          <p:cNvSpPr/>
          <p:nvPr/>
        </p:nvSpPr>
        <p:spPr>
          <a:xfrm>
            <a:off x="1712640" y="2420887"/>
            <a:ext cx="1365837" cy="360041"/>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456" y="3636313"/>
            <a:ext cx="9793088" cy="584775"/>
          </a:xfrm>
          <a:prstGeom prst="rect">
            <a:avLst/>
          </a:prstGeom>
          <a:noFill/>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サポート</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企業フロー</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（見積書）</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法人サポート課がデータを作成する場合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639862" y="4359587"/>
            <a:ext cx="3673178" cy="1667218"/>
          </a:xfrm>
          <a:prstGeom prst="roundRect">
            <a:avLst>
              <a:gd name="adj" fmla="val 7250"/>
            </a:avLst>
          </a:prstGeom>
          <a:pattFill prst="smCheck">
            <a:fgClr>
              <a:schemeClr val="tx2">
                <a:lumMod val="60000"/>
                <a:lumOff val="40000"/>
              </a:schemeClr>
            </a:fgClr>
            <a:bgClr>
              <a:schemeClr val="bg1"/>
            </a:bgClr>
          </a:patt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ホームベース 30"/>
          <p:cNvSpPr/>
          <p:nvPr/>
        </p:nvSpPr>
        <p:spPr>
          <a:xfrm>
            <a:off x="1712640" y="4653136"/>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ホームベース 31"/>
          <p:cNvSpPr/>
          <p:nvPr/>
        </p:nvSpPr>
        <p:spPr>
          <a:xfrm>
            <a:off x="3154343" y="4653136"/>
            <a:ext cx="1294601" cy="720080"/>
          </a:xfrm>
          <a:prstGeom prst="homePlate">
            <a:avLst>
              <a:gd name="adj" fmla="val 35061"/>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見積書出力</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154344" y="5445224"/>
            <a:ext cx="1870664" cy="360040"/>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法人サポート</a:t>
            </a:r>
            <a:endPar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969690" y="4699826"/>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ingLiU-ExtB" panose="02020500000000000000" pitchFamily="18" charset="-120"/>
                <a:cs typeface="Meiryo UI" panose="020B0604030504040204" pitchFamily="50" charset="-128"/>
              </a:rPr>
              <a:t>Action</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969690" y="5389071"/>
            <a:ext cx="742950" cy="349702"/>
          </a:xfrm>
          <a:prstGeom prst="rect">
            <a:avLst/>
          </a:prstGeom>
          <a:noFill/>
        </p:spPr>
        <p:txBody>
          <a:bodyPr wrap="square" lIns="36000" tIns="36000" rIns="36000" bIns="36000" rtlCol="0" anchor="ctr" anchorCtr="0">
            <a:spAutoFit/>
          </a:bodyPr>
          <a:lstStyle/>
          <a:p>
            <a:r>
              <a:rPr kumimoji="1" lang="en-US" altLang="ja-JP" dirty="0" smtClean="0">
                <a:latin typeface="Monotype Corsiva" panose="03010101010201010101" pitchFamily="66" charset="0"/>
                <a:ea typeface="Meiryo UI" panose="020B0604030504040204" pitchFamily="50" charset="-128"/>
                <a:cs typeface="Meiryo UI" panose="020B0604030504040204" pitchFamily="50" charset="-128"/>
              </a:rPr>
              <a:t>Player</a:t>
            </a:r>
            <a:endParaRPr kumimoji="1" lang="ja-JP" altLang="en-US" dirty="0">
              <a:latin typeface="Monotype Corsiva" panose="03010101010201010101" pitchFamily="66" charset="0"/>
              <a:ea typeface="Meiryo UI" panose="020B0604030504040204" pitchFamily="50" charset="-128"/>
              <a:cs typeface="Meiryo UI" panose="020B0604030504040204" pitchFamily="50" charset="-128"/>
            </a:endParaRPr>
          </a:p>
        </p:txBody>
      </p:sp>
      <p:sp>
        <p:nvSpPr>
          <p:cNvPr id="40" name="メモ 39"/>
          <p:cNvSpPr/>
          <p:nvPr/>
        </p:nvSpPr>
        <p:spPr>
          <a:xfrm>
            <a:off x="4448944" y="4714110"/>
            <a:ext cx="504056" cy="606899"/>
          </a:xfrm>
          <a:prstGeom prst="foldedCorner">
            <a:avLst>
              <a:gd name="adj" fmla="val 25560"/>
            </a:avLst>
          </a:prstGeom>
          <a:solidFill>
            <a:schemeClr val="bg1">
              <a:lumMod val="95000"/>
            </a:schemeClr>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477" y="4221088"/>
            <a:ext cx="1194554" cy="276998"/>
          </a:xfrm>
          <a:prstGeom prst="rect">
            <a:avLst/>
          </a:prstGeom>
        </p:spPr>
      </p:pic>
      <p:sp>
        <p:nvSpPr>
          <p:cNvPr id="48" name="正方形/長方形 47"/>
          <p:cNvSpPr/>
          <p:nvPr/>
        </p:nvSpPr>
        <p:spPr>
          <a:xfrm>
            <a:off x="1712640" y="5445223"/>
            <a:ext cx="1365837" cy="360041"/>
          </a:xfrm>
          <a:prstGeom prst="rect">
            <a:avLst/>
          </a:prstGeom>
          <a:gradFill>
            <a:gsLst>
              <a:gs pos="100000">
                <a:schemeClr val="accent2">
                  <a:lumMod val="75000"/>
                </a:schemeClr>
              </a:gs>
              <a:gs pos="74000">
                <a:schemeClr val="accent2">
                  <a:lumMod val="60000"/>
                  <a:lumOff val="40000"/>
                </a:schemeClr>
              </a:gs>
              <a:gs pos="9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法人サポート</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9927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6</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システム概要</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5" name="角丸四角形 4"/>
          <p:cNvSpPr/>
          <p:nvPr/>
        </p:nvSpPr>
        <p:spPr>
          <a:xfrm>
            <a:off x="128464" y="620688"/>
            <a:ext cx="1152128" cy="936104"/>
          </a:xfrm>
          <a:prstGeom prst="roundRect">
            <a:avLst>
              <a:gd name="adj" fmla="val 7952"/>
            </a:avLst>
          </a:prstGeom>
          <a:solidFill>
            <a:schemeClr val="accent5">
              <a:lumMod val="40000"/>
              <a:lumOff val="6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ログイン画面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16496" y="980728"/>
            <a:ext cx="576064" cy="21602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16496" y="1268760"/>
            <a:ext cx="576064" cy="21602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Pass</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1496616" y="620688"/>
            <a:ext cx="1440160" cy="1746805"/>
          </a:xfrm>
          <a:prstGeom prst="roundRect">
            <a:avLst>
              <a:gd name="adj" fmla="val 7952"/>
            </a:avLst>
          </a:prstGeom>
          <a:solidFill>
            <a:schemeClr val="accent5">
              <a:lumMod val="40000"/>
              <a:lumOff val="6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メニュー画面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640632" y="983468"/>
            <a:ext cx="1152128" cy="288032"/>
          </a:xfrm>
          <a:prstGeom prst="rect">
            <a:avLst/>
          </a:prstGeom>
          <a:solidFill>
            <a:schemeClr val="bg1"/>
          </a:solidFill>
          <a:ln w="9525" cmpd="sng">
            <a:solidFill>
              <a:schemeClr val="tx1"/>
            </a:solidFill>
          </a:ln>
          <a:effectLst>
            <a:outerShdw blurRad="50800" dist="38100" dir="2700000" algn="tl" rotWithShape="0">
              <a:prstClr val="black">
                <a:alpha val="40000"/>
              </a:prstClr>
            </a:outerShdw>
          </a:effectLst>
          <a:scene3d>
            <a:camera prst="orthographicFront"/>
            <a:lightRig rig="threePt" dir="t">
              <a:rot lat="0" lon="0" rev="3600000"/>
            </a:lightRig>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新規作成</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640632" y="1412776"/>
            <a:ext cx="1152128" cy="288032"/>
          </a:xfrm>
          <a:prstGeom prst="rect">
            <a:avLst/>
          </a:prstGeom>
          <a:solidFill>
            <a:schemeClr val="bg1"/>
          </a:solidFill>
          <a:ln w="9525" cmpd="sng">
            <a:solidFill>
              <a:schemeClr val="tx1"/>
            </a:solidFill>
          </a:ln>
          <a:effectLst>
            <a:outerShdw blurRad="50800" dist="38100" dir="2700000" algn="tl" rotWithShape="0">
              <a:prstClr val="black">
                <a:alpha val="40000"/>
              </a:prstClr>
            </a:outerShdw>
          </a:effectLst>
          <a:scene3d>
            <a:camera prst="orthographicFront"/>
            <a:lightRig rig="threePt" dir="t">
              <a:rot lat="0" lon="0" rev="3600000"/>
            </a:lightRig>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保存</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一覧</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640632" y="1844824"/>
            <a:ext cx="1152128" cy="288032"/>
          </a:xfrm>
          <a:prstGeom prst="rect">
            <a:avLst/>
          </a:prstGeom>
          <a:solidFill>
            <a:schemeClr val="bg1"/>
          </a:solidFill>
          <a:ln w="9525" cmpd="sng">
            <a:solidFill>
              <a:schemeClr val="tx1"/>
            </a:solidFill>
          </a:ln>
          <a:effectLst>
            <a:outerShdw blurRad="50800" dist="38100" dir="2700000" algn="tl" rotWithShape="0">
              <a:prstClr val="black">
                <a:alpha val="40000"/>
              </a:prstClr>
            </a:outerShdw>
          </a:effectLst>
          <a:scene3d>
            <a:camera prst="orthographicFront"/>
            <a:lightRig rig="threePt" dir="t">
              <a:rot lat="0" lon="0" rev="3600000"/>
            </a:lightRig>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帳票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一覧</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407392" y="1268760"/>
            <a:ext cx="1473600" cy="1368152"/>
          </a:xfrm>
          <a:prstGeom prst="roundRect">
            <a:avLst>
              <a:gd name="adj" fmla="val 7952"/>
            </a:avLst>
          </a:prstGeom>
          <a:solidFill>
            <a:schemeClr val="accent5">
              <a:lumMod val="40000"/>
              <a:lumOff val="6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保存</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一覧画面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584848" y="1656112"/>
            <a:ext cx="1152128" cy="2880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レストラン○○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584848" y="1944144"/>
            <a:ext cx="1152128" cy="2880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ストアー</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3584848" y="2204864"/>
            <a:ext cx="1152128" cy="2880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カギ線コネクタ 15"/>
          <p:cNvCxnSpPr>
            <a:stCxn id="10" idx="3"/>
            <a:endCxn id="12" idx="1"/>
          </p:cNvCxnSpPr>
          <p:nvPr/>
        </p:nvCxnSpPr>
        <p:spPr>
          <a:xfrm>
            <a:off x="2792760" y="1556792"/>
            <a:ext cx="614632" cy="396044"/>
          </a:xfrm>
          <a:prstGeom prst="bentConnector3">
            <a:avLst>
              <a:gd name="adj1" fmla="val 50000"/>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5" idx="3"/>
          </p:cNvCxnSpPr>
          <p:nvPr/>
        </p:nvCxnSpPr>
        <p:spPr>
          <a:xfrm>
            <a:off x="1280592" y="1088740"/>
            <a:ext cx="216024" cy="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160912" y="2924944"/>
            <a:ext cx="1654568" cy="1791834"/>
          </a:xfrm>
          <a:prstGeom prst="roundRect">
            <a:avLst>
              <a:gd name="adj" fmla="val 7952"/>
            </a:avLst>
          </a:prstGeom>
          <a:solidFill>
            <a:schemeClr val="accent5">
              <a:lumMod val="40000"/>
              <a:lumOff val="6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作成画面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273225" y="3224391"/>
            <a:ext cx="1368152" cy="2880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設置先・請求先情報</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273225" y="3532828"/>
            <a:ext cx="1368152" cy="4002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商材選択</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273225" y="3964877"/>
            <a:ext cx="1368152" cy="3282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各商材専用項目</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273225" y="4324917"/>
            <a:ext cx="1368152" cy="25621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技術連絡事項</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6187394" y="2924944"/>
            <a:ext cx="1701214" cy="1791834"/>
          </a:xfrm>
          <a:prstGeom prst="roundRect">
            <a:avLst>
              <a:gd name="adj" fmla="val 7952"/>
            </a:avLst>
          </a:prstGeom>
          <a:solidFill>
            <a:schemeClr val="accent5">
              <a:lumMod val="40000"/>
              <a:lumOff val="6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作成画面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299707" y="3224391"/>
            <a:ext cx="1368152" cy="2880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設置先・請求先情報</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299707" y="3532828"/>
            <a:ext cx="1368152" cy="4002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商材選択</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299707" y="3964877"/>
            <a:ext cx="1368152" cy="3282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各商材専用項目</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299707" y="4324917"/>
            <a:ext cx="1368152" cy="25621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技術連絡事項</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カギ線コネクタ 27"/>
          <p:cNvCxnSpPr>
            <a:stCxn id="9" idx="3"/>
            <a:endCxn id="23" idx="0"/>
          </p:cNvCxnSpPr>
          <p:nvPr/>
        </p:nvCxnSpPr>
        <p:spPr>
          <a:xfrm>
            <a:off x="2792760" y="1127484"/>
            <a:ext cx="4245241" cy="1797460"/>
          </a:xfrm>
          <a:prstGeom prst="bentConnector2">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13" idx="3"/>
          </p:cNvCxnSpPr>
          <p:nvPr/>
        </p:nvCxnSpPr>
        <p:spPr>
          <a:xfrm>
            <a:off x="4736976" y="1800128"/>
            <a:ext cx="2301025" cy="1133182"/>
          </a:xfrm>
          <a:prstGeom prst="bentConnector2">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5" idx="3"/>
            <a:endCxn id="18" idx="0"/>
          </p:cNvCxnSpPr>
          <p:nvPr/>
        </p:nvCxnSpPr>
        <p:spPr>
          <a:xfrm>
            <a:off x="4736976" y="2348880"/>
            <a:ext cx="251220" cy="576064"/>
          </a:xfrm>
          <a:prstGeom prst="bentConnector2">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7151808" y="5085184"/>
            <a:ext cx="1473600" cy="1368152"/>
          </a:xfrm>
          <a:prstGeom prst="roundRect">
            <a:avLst>
              <a:gd name="adj" fmla="val 7952"/>
            </a:avLst>
          </a:prstGeom>
          <a:solidFill>
            <a:schemeClr val="accent5">
              <a:lumMod val="40000"/>
              <a:lumOff val="6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帳票一覧画面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329264" y="5445224"/>
            <a:ext cx="1152128" cy="2880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レストラン○○</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7329264" y="5733256"/>
            <a:ext cx="1152128" cy="2880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ストアー</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7329264" y="5993976"/>
            <a:ext cx="1152128" cy="2880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カギ線コネクタ 34"/>
          <p:cNvCxnSpPr>
            <a:stCxn id="11" idx="3"/>
            <a:endCxn id="31" idx="1"/>
          </p:cNvCxnSpPr>
          <p:nvPr/>
        </p:nvCxnSpPr>
        <p:spPr>
          <a:xfrm>
            <a:off x="2792760" y="1988840"/>
            <a:ext cx="4359048" cy="3780420"/>
          </a:xfrm>
          <a:prstGeom prst="bentConnector3">
            <a:avLst>
              <a:gd name="adj1" fmla="val 5784"/>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18" idx="3"/>
            <a:endCxn id="23" idx="1"/>
          </p:cNvCxnSpPr>
          <p:nvPr/>
        </p:nvCxnSpPr>
        <p:spPr>
          <a:xfrm>
            <a:off x="5815480" y="3820861"/>
            <a:ext cx="371914" cy="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23" idx="2"/>
            <a:endCxn id="32" idx="1"/>
          </p:cNvCxnSpPr>
          <p:nvPr/>
        </p:nvCxnSpPr>
        <p:spPr>
          <a:xfrm rot="16200000" flipH="1">
            <a:off x="6747401" y="5007377"/>
            <a:ext cx="872462" cy="291263"/>
          </a:xfrm>
          <a:prstGeom prst="bentConnector2">
            <a:avLst/>
          </a:prstGeom>
          <a:ln w="25400">
            <a:solidFill>
              <a:schemeClr val="accent5">
                <a:lumMod val="7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7977336" y="1413085"/>
            <a:ext cx="1368152" cy="486054"/>
          </a:xfrm>
          <a:prstGeom prst="roundRect">
            <a:avLst>
              <a:gd name="adj" fmla="val 7952"/>
            </a:avLst>
          </a:prstGeom>
          <a:solidFill>
            <a:schemeClr val="accent5">
              <a:lumMod val="40000"/>
              <a:lumOff val="6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設置先・請求先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検索画面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カギ線コネクタ 38"/>
          <p:cNvCxnSpPr>
            <a:stCxn id="38" idx="2"/>
            <a:endCxn id="24" idx="3"/>
          </p:cNvCxnSpPr>
          <p:nvPr/>
        </p:nvCxnSpPr>
        <p:spPr>
          <a:xfrm rot="5400000">
            <a:off x="7430002" y="2136997"/>
            <a:ext cx="1469268" cy="993553"/>
          </a:xfrm>
          <a:prstGeom prst="bentConnector2">
            <a:avLst/>
          </a:prstGeom>
          <a:ln w="25400">
            <a:solidFill>
              <a:schemeClr val="accent5">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フローチャート : 磁気ディスク 39"/>
          <p:cNvSpPr/>
          <p:nvPr/>
        </p:nvSpPr>
        <p:spPr>
          <a:xfrm>
            <a:off x="8812807" y="692696"/>
            <a:ext cx="584831" cy="414046"/>
          </a:xfrm>
          <a:prstGeom prst="flowChartMagneticDisk">
            <a:avLst/>
          </a:prstGeom>
          <a:solidFill>
            <a:schemeClr val="bg1">
              <a:lumMod val="8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en-US" altLang="ja-JP" sz="1200" dirty="0" smtClean="0">
                <a:solidFill>
                  <a:schemeClr val="tx1"/>
                </a:solidFill>
              </a:rPr>
              <a:t>UNIS</a:t>
            </a:r>
            <a:endParaRPr kumimoji="1" lang="ja-JP" altLang="en-US" sz="1200" dirty="0">
              <a:solidFill>
                <a:schemeClr val="tx1"/>
              </a:solidFill>
            </a:endParaRPr>
          </a:p>
        </p:txBody>
      </p:sp>
      <p:cxnSp>
        <p:nvCxnSpPr>
          <p:cNvPr id="43" name="カギ線コネクタ 42"/>
          <p:cNvCxnSpPr>
            <a:stCxn id="40" idx="3"/>
            <a:endCxn id="38" idx="0"/>
          </p:cNvCxnSpPr>
          <p:nvPr/>
        </p:nvCxnSpPr>
        <p:spPr>
          <a:xfrm rot="5400000">
            <a:off x="8730147" y="1038008"/>
            <a:ext cx="306343" cy="443811"/>
          </a:xfrm>
          <a:prstGeom prst="bentConnector3">
            <a:avLst/>
          </a:prstGeom>
          <a:ln w="127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フローチャート : 複数書類 43"/>
          <p:cNvSpPr/>
          <p:nvPr/>
        </p:nvSpPr>
        <p:spPr>
          <a:xfrm>
            <a:off x="9116456" y="5510884"/>
            <a:ext cx="659643" cy="516751"/>
          </a:xfrm>
          <a:prstGeom prst="flowChartMultidocument">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a:stCxn id="31" idx="3"/>
            <a:endCxn id="44" idx="1"/>
          </p:cNvCxnSpPr>
          <p:nvPr/>
        </p:nvCxnSpPr>
        <p:spPr>
          <a:xfrm>
            <a:off x="8625408" y="5769260"/>
            <a:ext cx="491048" cy="0"/>
          </a:xfrm>
          <a:prstGeom prst="straightConnector1">
            <a:avLst/>
          </a:prstGeom>
          <a:ln w="254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332253" y="2529075"/>
            <a:ext cx="1204923" cy="395869"/>
          </a:xfrm>
          <a:prstGeom prst="rect">
            <a:avLst/>
          </a:prstGeom>
          <a:noFill/>
        </p:spPr>
        <p:txBody>
          <a:bodyPr wrap="square" lIns="36000" tIns="36000" rIns="36000" bIns="36000"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③保存した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もの</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コピーする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5241032" y="893198"/>
            <a:ext cx="1440159" cy="234286"/>
          </a:xfrm>
          <a:prstGeom prst="rect">
            <a:avLst/>
          </a:prstGeom>
          <a:noFill/>
        </p:spPr>
        <p:txBody>
          <a:bodyPr wrap="square" lIns="36000" tIns="36000" rIns="36000" bIns="36000"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①新規で作成する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332253" y="1555304"/>
            <a:ext cx="1689766" cy="234286"/>
          </a:xfrm>
          <a:prstGeom prst="rect">
            <a:avLst/>
          </a:prstGeom>
          <a:noFill/>
        </p:spPr>
        <p:txBody>
          <a:bodyPr wrap="square" lIns="36000" tIns="36000" rIns="36000" bIns="36000" rtlCol="0">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②保存した</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もの</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を編集する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625408" y="2420888"/>
            <a:ext cx="1119067" cy="557451"/>
          </a:xfrm>
          <a:prstGeom prst="rect">
            <a:avLst/>
          </a:prstGeom>
          <a:noFill/>
        </p:spPr>
        <p:txBody>
          <a:bodyPr wrap="square" lIns="36000" tIns="36000" rIns="36000" bIns="36000"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既顧客の場合は</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UNIS</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情報を</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使って入力</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4736976" y="5013176"/>
            <a:ext cx="2284437" cy="395869"/>
          </a:xfrm>
          <a:prstGeom prst="rect">
            <a:avLst/>
          </a:prstGeom>
          <a:noFill/>
        </p:spPr>
        <p:txBody>
          <a:bodyPr wrap="square" lIns="36000" tIns="36000" rIns="36000" bIns="36000" rtlCol="0">
            <a:spAutoFit/>
          </a:bodyPr>
          <a:lstStyle/>
          <a:p>
            <a:pPr algn="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帳票を作成する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見積書</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申込書</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作業工事依頼書</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8678386" y="6027635"/>
            <a:ext cx="1163890" cy="372785"/>
          </a:xfrm>
          <a:prstGeom prst="rect">
            <a:avLst/>
          </a:prstGeom>
          <a:noFill/>
        </p:spPr>
        <p:txBody>
          <a:bodyPr wrap="square" lIns="36000" tIns="36000" rIns="36000" bIns="36000"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帳票を印刷する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表示から印刷）</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8376323" y="3595836"/>
            <a:ext cx="1368152" cy="274212"/>
          </a:xfrm>
          <a:prstGeom prst="roundRect">
            <a:avLst>
              <a:gd name="adj" fmla="val 7952"/>
            </a:avLst>
          </a:prstGeom>
          <a:solidFill>
            <a:schemeClr val="accent5">
              <a:lumMod val="40000"/>
              <a:lumOff val="6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商材選択画面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矢印コネクタ 52"/>
          <p:cNvCxnSpPr>
            <a:stCxn id="25" idx="3"/>
            <a:endCxn id="52" idx="1"/>
          </p:cNvCxnSpPr>
          <p:nvPr/>
        </p:nvCxnSpPr>
        <p:spPr>
          <a:xfrm>
            <a:off x="7667859" y="3732942"/>
            <a:ext cx="708464" cy="0"/>
          </a:xfrm>
          <a:prstGeom prst="straightConnector1">
            <a:avLst/>
          </a:prstGeom>
          <a:ln w="25400">
            <a:solidFill>
              <a:schemeClr val="accent5">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7972705" y="3861048"/>
            <a:ext cx="1372783" cy="395869"/>
          </a:xfrm>
          <a:prstGeom prst="rect">
            <a:avLst/>
          </a:prstGeom>
          <a:noFill/>
        </p:spPr>
        <p:txBody>
          <a:bodyPr wrap="square" lIns="36000" tIns="36000" rIns="36000" bIns="36000"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グループから選択または個別検索して選択する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2" name="カギ線コネクタ 61"/>
          <p:cNvCxnSpPr>
            <a:endCxn id="44" idx="0"/>
          </p:cNvCxnSpPr>
          <p:nvPr/>
        </p:nvCxnSpPr>
        <p:spPr>
          <a:xfrm>
            <a:off x="7905328" y="4465054"/>
            <a:ext cx="1586330" cy="1045830"/>
          </a:xfrm>
          <a:prstGeom prst="bentConnector2">
            <a:avLst/>
          </a:prstGeom>
          <a:ln w="25400">
            <a:solidFill>
              <a:schemeClr val="accent5">
                <a:lumMod val="7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58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kumimoji="1" lang="ja-JP" altLang="en-US" smtClean="0"/>
              <a:t>7</a:t>
            </a:fld>
            <a:endParaRPr kumimoji="1" lang="ja-JP" altLang="en-US"/>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画面説明</a:t>
            </a:r>
          </a:p>
        </p:txBody>
      </p:sp>
      <p:sp>
        <p:nvSpPr>
          <p:cNvPr id="4" name="テキスト ボックス 3"/>
          <p:cNvSpPr txBox="1"/>
          <p:nvPr/>
        </p:nvSpPr>
        <p:spPr>
          <a:xfrm>
            <a:off x="56456" y="624170"/>
            <a:ext cx="9793088"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ログイン画面</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16" name="テキスト ボックス 15"/>
          <p:cNvSpPr txBox="1"/>
          <p:nvPr/>
        </p:nvSpPr>
        <p:spPr>
          <a:xfrm>
            <a:off x="344488" y="1146230"/>
            <a:ext cx="8496944" cy="584775"/>
          </a:xfrm>
          <a:prstGeom prst="rect">
            <a:avLst/>
          </a:prstGeom>
          <a:solidFill>
            <a:schemeClr val="accent5">
              <a:lumMod val="20000"/>
              <a:lumOff val="80000"/>
            </a:schemeClr>
          </a:solid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本番環境のリンク先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a:hlinkClick r:id="rId3"/>
              </a:rPr>
              <a:t>http://</a:t>
            </a:r>
            <a:r>
              <a:rPr lang="en-US" altLang="ja-JP" sz="1600" u="sng" dirty="0" smtClean="0">
                <a:hlinkClick r:id="rId3"/>
              </a:rPr>
              <a:t>webapi-centre.usen.co.jp/web/login.php</a:t>
            </a:r>
            <a:endParaRPr lang="ja-JP" altLang="ja-JP" sz="1600" dirty="0"/>
          </a:p>
        </p:txBody>
      </p:sp>
      <p:sp>
        <p:nvSpPr>
          <p:cNvPr id="5" name="正方形/長方形 4"/>
          <p:cNvSpPr/>
          <p:nvPr/>
        </p:nvSpPr>
        <p:spPr>
          <a:xfrm>
            <a:off x="634791" y="3410706"/>
            <a:ext cx="4095993" cy="369332"/>
          </a:xfrm>
          <a:prstGeom prst="rect">
            <a:avLst/>
          </a:prstGeom>
        </p:spPr>
        <p:txBody>
          <a:bodyPr wrap="none">
            <a:spAutoFit/>
          </a:bodyPr>
          <a:lstStyle/>
          <a:p>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利用</a:t>
            </a:r>
            <a:r>
              <a:rPr lang="ja-JP" altLang="en-US" dirty="0">
                <a:latin typeface="メイリオ" panose="020B0604030504040204" pitchFamily="50" charset="-128"/>
                <a:ea typeface="メイリオ" panose="020B0604030504040204" pitchFamily="50" charset="-128"/>
              </a:rPr>
              <a:t>可能</a:t>
            </a:r>
            <a:r>
              <a:rPr lang="ja-JP" altLang="en-US" dirty="0" smtClean="0">
                <a:latin typeface="メイリオ" panose="020B0604030504040204" pitchFamily="50" charset="-128"/>
                <a:ea typeface="メイリオ" panose="020B0604030504040204" pitchFamily="50" charset="-128"/>
              </a:rPr>
              <a:t>時間</a:t>
            </a:r>
            <a:r>
              <a:rPr lang="en-US" altLang="ja-JP"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05：00～23：00</a:t>
            </a:r>
          </a:p>
        </p:txBody>
      </p:sp>
    </p:spTree>
    <p:extLst>
      <p:ext uri="{BB962C8B-B14F-4D97-AF65-F5344CB8AC3E}">
        <p14:creationId xmlns:p14="http://schemas.microsoft.com/office/powerpoint/2010/main" val="114457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ログイン</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75" y="1333627"/>
            <a:ext cx="4235946" cy="2455413"/>
          </a:xfrm>
          <a:prstGeom prst="rect">
            <a:avLst/>
          </a:prstGeom>
          <a:ln w="6350">
            <a:solidFill>
              <a:schemeClr val="accent1"/>
            </a:solidFill>
          </a:ln>
          <a:effectLst>
            <a:outerShdw blurRad="76200" dist="50800" dir="2700000" algn="tl" rotWithShape="0">
              <a:prstClr val="black">
                <a:alpha val="40000"/>
              </a:prstClr>
            </a:outerShdw>
          </a:effectLst>
        </p:spPr>
      </p:pic>
      <p:sp>
        <p:nvSpPr>
          <p:cNvPr id="22" name="四角形吹き出し 21"/>
          <p:cNvSpPr/>
          <p:nvPr/>
        </p:nvSpPr>
        <p:spPr>
          <a:xfrm>
            <a:off x="2186031" y="3186942"/>
            <a:ext cx="1535038" cy="452208"/>
          </a:xfrm>
          <a:prstGeom prst="wedgeRectCallout">
            <a:avLst>
              <a:gd name="adj1" fmla="val -19780"/>
              <a:gd name="adj2" fmla="val -88559"/>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アカウントとパスワードを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rPr>
              <a:t>入力してクリック</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72" y="4529580"/>
            <a:ext cx="4238049" cy="1923756"/>
          </a:xfrm>
          <a:prstGeom prst="rect">
            <a:avLst/>
          </a:prstGeom>
          <a:ln>
            <a:solidFill>
              <a:schemeClr val="accent1"/>
            </a:solidFill>
          </a:ln>
          <a:effectLst>
            <a:outerShdw blurRad="76200" dist="76200" dir="2700000" algn="tl" rotWithShape="0">
              <a:prstClr val="black">
                <a:alpha val="40000"/>
              </a:prstClr>
            </a:outerShdw>
          </a:effectLst>
        </p:spPr>
      </p:pic>
      <p:grpSp>
        <p:nvGrpSpPr>
          <p:cNvPr id="33" name="グループ化 32"/>
          <p:cNvGrpSpPr/>
          <p:nvPr/>
        </p:nvGrpSpPr>
        <p:grpSpPr>
          <a:xfrm>
            <a:off x="5198658" y="2809077"/>
            <a:ext cx="3977760" cy="3644259"/>
            <a:chOff x="5198658" y="2809077"/>
            <a:chExt cx="3977760" cy="3644259"/>
          </a:xfrm>
        </p:grpSpPr>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8658" y="2809077"/>
              <a:ext cx="3977760" cy="3644259"/>
            </a:xfrm>
            <a:prstGeom prst="rect">
              <a:avLst/>
            </a:prstGeom>
            <a:ln>
              <a:solidFill>
                <a:schemeClr val="accent1"/>
              </a:solidFill>
            </a:ln>
            <a:effectLst>
              <a:outerShdw blurRad="76200" dist="76200" dir="2700000" algn="tl" rotWithShape="0">
                <a:prstClr val="black">
                  <a:alpha val="40000"/>
                </a:prstClr>
              </a:outerShdw>
            </a:effectLst>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052" y="4572786"/>
              <a:ext cx="1633858" cy="330908"/>
            </a:xfrm>
            <a:prstGeom prst="rect">
              <a:avLst/>
            </a:prstGeom>
          </p:spPr>
        </p:pic>
      </p:grpSp>
      <p:sp>
        <p:nvSpPr>
          <p:cNvPr id="25" name="テキスト ボックス 24"/>
          <p:cNvSpPr txBox="1"/>
          <p:nvPr/>
        </p:nvSpPr>
        <p:spPr>
          <a:xfrm>
            <a:off x="56456" y="598447"/>
            <a:ext cx="4360565" cy="738664"/>
          </a:xfrm>
          <a:prstGeom prst="rect">
            <a:avLst/>
          </a:prstGeom>
          <a:noFill/>
        </p:spPr>
        <p:txBody>
          <a:bodyPr wrap="square" rtlCol="0">
            <a:spAutoFit/>
          </a:bodyPr>
          <a:lstStyle/>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＜共通認証</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ログイン</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画面＞</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四角形吹き出し 25"/>
          <p:cNvSpPr/>
          <p:nvPr/>
        </p:nvSpPr>
        <p:spPr>
          <a:xfrm>
            <a:off x="3027857" y="1616298"/>
            <a:ext cx="1367373" cy="301417"/>
          </a:xfrm>
          <a:prstGeom prst="wedgeRectCallout">
            <a:avLst>
              <a:gd name="adj1" fmla="val -70573"/>
              <a:gd name="adj2" fmla="val 130528"/>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社員コード</a:t>
            </a:r>
            <a:r>
              <a:rPr lang="en-US" altLang="ja-JP" sz="1200" dirty="0" smtClean="0">
                <a:solidFill>
                  <a:prstClr val="black"/>
                </a:solidFill>
                <a:latin typeface="Meiryo UI" panose="020B0604030504040204" pitchFamily="50" charset="-128"/>
                <a:ea typeface="Meiryo UI" panose="020B0604030504040204" pitchFamily="50" charset="-128"/>
              </a:rPr>
              <a:t>(5</a:t>
            </a:r>
            <a:r>
              <a:rPr lang="ja-JP" altLang="en-US" sz="1200" dirty="0" smtClean="0">
                <a:solidFill>
                  <a:prstClr val="black"/>
                </a:solidFill>
                <a:latin typeface="Meiryo UI" panose="020B0604030504040204" pitchFamily="50" charset="-128"/>
                <a:ea typeface="Meiryo UI" panose="020B0604030504040204" pitchFamily="50" charset="-128"/>
              </a:rPr>
              <a:t>桁</a:t>
            </a:r>
            <a:r>
              <a:rPr lang="en-US" altLang="ja-JP" sz="1200"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7" name="四角形吹き出し 26"/>
          <p:cNvSpPr/>
          <p:nvPr/>
        </p:nvSpPr>
        <p:spPr>
          <a:xfrm>
            <a:off x="3509181" y="2047096"/>
            <a:ext cx="3787806" cy="648071"/>
          </a:xfrm>
          <a:prstGeom prst="wedgeRectCallout">
            <a:avLst>
              <a:gd name="adj1" fmla="val -62522"/>
              <a:gd name="adj2" fmla="val 31539"/>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prstClr val="black"/>
                </a:solidFill>
                <a:latin typeface="Meiryo UI" panose="020B0604030504040204" pitchFamily="50" charset="-128"/>
                <a:ea typeface="Meiryo UI" panose="020B0604030504040204" pitchFamily="50" charset="-128"/>
              </a:rPr>
              <a:t>初めてログインするときは、「</a:t>
            </a:r>
            <a:r>
              <a:rPr lang="en-US" altLang="ja-JP" sz="1200" dirty="0">
                <a:solidFill>
                  <a:prstClr val="black"/>
                </a:solidFill>
                <a:latin typeface="Meiryo UI" panose="020B0604030504040204" pitchFamily="50" charset="-128"/>
                <a:ea typeface="Meiryo UI" panose="020B0604030504040204" pitchFamily="50" charset="-128"/>
              </a:rPr>
              <a:t>password</a:t>
            </a:r>
            <a:r>
              <a:rPr lang="ja-JP" altLang="en-US" sz="1200" dirty="0">
                <a:solidFill>
                  <a:prstClr val="black"/>
                </a:solidFill>
                <a:latin typeface="Meiryo UI" panose="020B0604030504040204" pitchFamily="50" charset="-128"/>
                <a:ea typeface="Meiryo UI" panose="020B0604030504040204" pitchFamily="50" charset="-128"/>
              </a:rPr>
              <a:t>」と入力します。</a:t>
            </a:r>
          </a:p>
          <a:p>
            <a:r>
              <a:rPr lang="ja-JP" altLang="en-US" sz="1200" dirty="0">
                <a:solidFill>
                  <a:prstClr val="black"/>
                </a:solidFill>
                <a:latin typeface="Meiryo UI" panose="020B0604030504040204" pitchFamily="50" charset="-128"/>
                <a:ea typeface="Meiryo UI" panose="020B0604030504040204" pitchFamily="50" charset="-128"/>
              </a:rPr>
              <a:t>パスワードの設定画面に移りますので、手順に沿ってご自身でパスワードを設定してください。</a:t>
            </a:r>
          </a:p>
        </p:txBody>
      </p:sp>
      <p:sp>
        <p:nvSpPr>
          <p:cNvPr id="28" name="テキスト ボックス 27"/>
          <p:cNvSpPr txBox="1"/>
          <p:nvPr/>
        </p:nvSpPr>
        <p:spPr>
          <a:xfrm>
            <a:off x="704528" y="3801761"/>
            <a:ext cx="3096344" cy="276999"/>
          </a:xfrm>
          <a:prstGeom prst="rect">
            <a:avLst/>
          </a:prstGeom>
          <a:noFill/>
        </p:spPr>
        <p:txBody>
          <a:bodyPr wrap="square" rtlCol="0">
            <a:spAutoFit/>
          </a:bodyP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以下、初回ログイン時の流れを説明します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rot="5400000">
            <a:off x="2050455" y="3980134"/>
            <a:ext cx="372566"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楕円 30"/>
          <p:cNvSpPr/>
          <p:nvPr/>
        </p:nvSpPr>
        <p:spPr>
          <a:xfrm>
            <a:off x="3903374" y="5887636"/>
            <a:ext cx="491857" cy="255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右矢印 31"/>
          <p:cNvSpPr/>
          <p:nvPr/>
        </p:nvSpPr>
        <p:spPr>
          <a:xfrm>
            <a:off x="4626538" y="5013176"/>
            <a:ext cx="372566"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楕円 33"/>
          <p:cNvSpPr/>
          <p:nvPr/>
        </p:nvSpPr>
        <p:spPr>
          <a:xfrm>
            <a:off x="8681562" y="5968318"/>
            <a:ext cx="491857" cy="255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四角形吹き出し 34"/>
          <p:cNvSpPr/>
          <p:nvPr/>
        </p:nvSpPr>
        <p:spPr>
          <a:xfrm>
            <a:off x="8022910" y="5372094"/>
            <a:ext cx="1800200" cy="452208"/>
          </a:xfrm>
          <a:prstGeom prst="wedgeRectCallout">
            <a:avLst>
              <a:gd name="adj1" fmla="val -58705"/>
              <a:gd name="adj2" fmla="val 20474"/>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自身で決めたパスワードを</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入力して「変更」ボタンクリック</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6" name="角丸四角形 35"/>
          <p:cNvSpPr/>
          <p:nvPr/>
        </p:nvSpPr>
        <p:spPr>
          <a:xfrm>
            <a:off x="6161540" y="5479284"/>
            <a:ext cx="1713644" cy="432048"/>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角丸四角形 36"/>
          <p:cNvSpPr/>
          <p:nvPr/>
        </p:nvSpPr>
        <p:spPr>
          <a:xfrm>
            <a:off x="1408092" y="5661248"/>
            <a:ext cx="1960731" cy="226388"/>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四角形吹き出し 29"/>
          <p:cNvSpPr/>
          <p:nvPr/>
        </p:nvSpPr>
        <p:spPr>
          <a:xfrm>
            <a:off x="1394315" y="6057874"/>
            <a:ext cx="1659898" cy="452208"/>
          </a:xfrm>
          <a:prstGeom prst="wedgeRectCallout">
            <a:avLst>
              <a:gd name="adj1" fmla="val -21356"/>
              <a:gd name="adj2" fmla="val -86577"/>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password</a:t>
            </a:r>
            <a:r>
              <a:rPr lang="ja-JP" altLang="en-US" sz="1200" dirty="0" smtClean="0">
                <a:solidFill>
                  <a:prstClr val="black"/>
                </a:solidFill>
                <a:latin typeface="Meiryo UI" panose="020B0604030504040204" pitchFamily="50" charset="-128"/>
                <a:ea typeface="Meiryo UI" panose="020B0604030504040204" pitchFamily="50" charset="-128"/>
              </a:rPr>
              <a:t>」と入力して「検索」ボタンクリック</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515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60512" y="2339898"/>
            <a:ext cx="4104456" cy="23852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987" y="4415891"/>
            <a:ext cx="4511884" cy="189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グループ化 26"/>
          <p:cNvGrpSpPr/>
          <p:nvPr/>
        </p:nvGrpSpPr>
        <p:grpSpPr>
          <a:xfrm>
            <a:off x="4907401" y="1628800"/>
            <a:ext cx="4521524" cy="2207396"/>
            <a:chOff x="4955279" y="1710043"/>
            <a:chExt cx="4521524" cy="2207396"/>
          </a:xfrm>
        </p:grpSpPr>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279" y="1710043"/>
              <a:ext cx="4521524" cy="2207396"/>
            </a:xfrm>
            <a:prstGeom prst="rect">
              <a:avLst/>
            </a:prstGeom>
            <a:ln>
              <a:solidFill>
                <a:schemeClr val="accent1">
                  <a:shade val="50000"/>
                </a:schemeClr>
              </a:solidFill>
            </a:ln>
            <a:effectLst>
              <a:outerShdw blurRad="88900" dist="76200" dir="2700000" algn="tl" rotWithShape="0">
                <a:prstClr val="black">
                  <a:alpha val="40000"/>
                </a:prstClr>
              </a:outerShdw>
            </a:effectLst>
          </p:spPr>
        </p:pic>
        <p:sp>
          <p:nvSpPr>
            <p:cNvPr id="7" name="テキスト ボックス 6"/>
            <p:cNvSpPr txBox="1"/>
            <p:nvPr/>
          </p:nvSpPr>
          <p:spPr>
            <a:xfrm>
              <a:off x="6415844" y="2759880"/>
              <a:ext cx="958411" cy="107722"/>
            </a:xfrm>
            <a:prstGeom prst="rect">
              <a:avLst/>
            </a:prstGeom>
            <a:solidFill>
              <a:schemeClr val="bg1"/>
            </a:solidFill>
          </p:spPr>
          <p:txBody>
            <a:bodyPr wrap="square" lIns="0" tIns="0" rIns="0" bIns="0" rtlCol="0" anchor="ctr" anchorCtr="0">
              <a:spAutoFit/>
            </a:bodyPr>
            <a:lstStyle/>
            <a:p>
              <a:r>
                <a:rPr lang="ja-JP" altLang="en-US" sz="700" dirty="0">
                  <a:solidFill>
                    <a:prstClr val="black"/>
                  </a:solidFill>
                  <a:latin typeface="Meiryo UI" panose="020B0604030504040204" pitchFamily="50" charset="-128"/>
                  <a:ea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rPr>
                <a:t>社員</a:t>
              </a:r>
              <a:r>
                <a:rPr lang="en-US" altLang="ja-JP" sz="700" dirty="0" smtClean="0">
                  <a:solidFill>
                    <a:prstClr val="black"/>
                  </a:solidFill>
                  <a:latin typeface="Meiryo UI" panose="020B0604030504040204" pitchFamily="50" charset="-128"/>
                  <a:ea typeface="Meiryo UI" panose="020B0604030504040204" pitchFamily="50" charset="-128"/>
                </a:rPr>
                <a:t>CD</a:t>
              </a:r>
              <a:r>
                <a:rPr lang="ja-JP" altLang="en-US" sz="700" dirty="0" smtClean="0">
                  <a:solidFill>
                    <a:prstClr val="black"/>
                  </a:solidFill>
                  <a:latin typeface="Meiryo UI" panose="020B0604030504040204" pitchFamily="50" charset="-128"/>
                  <a:ea typeface="Meiryo UI" panose="020B0604030504040204" pitchFamily="50" charset="-128"/>
                </a:rPr>
                <a:t>　</a:t>
              </a:r>
              <a:r>
                <a:rPr lang="en-US" altLang="ja-JP" sz="700" dirty="0" smtClean="0">
                  <a:solidFill>
                    <a:prstClr val="black"/>
                  </a:solidFill>
                  <a:latin typeface="Meiryo UI" panose="020B0604030504040204" pitchFamily="50" charset="-128"/>
                  <a:ea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rPr>
                <a:t>　氏　名　</a:t>
              </a:r>
              <a:r>
                <a:rPr lang="en-US" altLang="ja-JP" sz="700" dirty="0" smtClean="0">
                  <a:solidFill>
                    <a:prstClr val="black"/>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0EEA077B-C2B2-48DF-B6A6-E9B90F524B08}"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3" name="タイトル 12"/>
          <p:cNvSpPr txBox="1">
            <a:spLocks/>
          </p:cNvSpPr>
          <p:nvPr/>
        </p:nvSpPr>
        <p:spPr>
          <a:xfrm>
            <a:off x="0" y="12204"/>
            <a:ext cx="7018362" cy="434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ログイン</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2" y="37318"/>
            <a:ext cx="1584176" cy="367345"/>
          </a:xfrm>
          <a:prstGeom prst="rect">
            <a:avLst/>
          </a:prstGeom>
        </p:spPr>
      </p:pic>
      <p:sp>
        <p:nvSpPr>
          <p:cNvPr id="8" name="四角形吹き出し 7"/>
          <p:cNvSpPr/>
          <p:nvPr/>
        </p:nvSpPr>
        <p:spPr>
          <a:xfrm>
            <a:off x="8282149" y="2552931"/>
            <a:ext cx="720080" cy="336875"/>
          </a:xfrm>
          <a:prstGeom prst="wedgeRectCallout">
            <a:avLst>
              <a:gd name="adj1" fmla="val -22447"/>
              <a:gd name="adj2" fmla="val -99490"/>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クリック</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9" name="右矢印 8"/>
          <p:cNvSpPr/>
          <p:nvPr/>
        </p:nvSpPr>
        <p:spPr>
          <a:xfrm rot="5400000">
            <a:off x="2570473" y="2015862"/>
            <a:ext cx="372566"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右矢印 12"/>
          <p:cNvSpPr/>
          <p:nvPr/>
        </p:nvSpPr>
        <p:spPr>
          <a:xfrm>
            <a:off x="4429889" y="2962395"/>
            <a:ext cx="372566"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6969224" y="6298072"/>
            <a:ext cx="2808311" cy="276999"/>
          </a:xfrm>
          <a:prstGeom prst="rect">
            <a:avLst/>
          </a:prstGeom>
          <a:noFill/>
        </p:spPr>
        <p:txBody>
          <a:bodyPr wrap="square" rtlCol="0">
            <a:spAutoFit/>
          </a:bodyPr>
          <a:lstStyle/>
          <a:p>
            <a:pPr algn="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支店フローは使用しません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8094087" y="5350939"/>
            <a:ext cx="720080" cy="336875"/>
          </a:xfrm>
          <a:prstGeom prst="wedgeRectCallout">
            <a:avLst>
              <a:gd name="adj1" fmla="val -113995"/>
              <a:gd name="adj2" fmla="val -121584"/>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クリック</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6" name="楕円 15"/>
          <p:cNvSpPr/>
          <p:nvPr/>
        </p:nvSpPr>
        <p:spPr>
          <a:xfrm>
            <a:off x="7123894" y="1988840"/>
            <a:ext cx="1664185"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30" y="745337"/>
            <a:ext cx="1325245" cy="1058218"/>
          </a:xfrm>
          <a:prstGeom prst="rect">
            <a:avLst/>
          </a:prstGeom>
          <a:effectLst>
            <a:outerShdw blurRad="88900" dist="63500" dir="2700000" algn="tl" rotWithShape="0">
              <a:prstClr val="black">
                <a:alpha val="40000"/>
              </a:prstClr>
            </a:outerShdw>
          </a:effectLst>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8534" y="753280"/>
            <a:ext cx="2659265" cy="1280019"/>
          </a:xfrm>
          <a:prstGeom prst="rect">
            <a:avLst/>
          </a:prstGeom>
          <a:ln>
            <a:solidFill>
              <a:schemeClr val="accent1"/>
            </a:solidFill>
          </a:ln>
          <a:effectLst>
            <a:outerShdw blurRad="76200" dist="63500" dir="2700000" algn="tl" rotWithShape="0">
              <a:prstClr val="black">
                <a:alpha val="40000"/>
              </a:prstClr>
            </a:outerShdw>
          </a:effectLst>
        </p:spPr>
      </p:pic>
      <p:sp>
        <p:nvSpPr>
          <p:cNvPr id="19" name="右矢印 18"/>
          <p:cNvSpPr/>
          <p:nvPr/>
        </p:nvSpPr>
        <p:spPr>
          <a:xfrm>
            <a:off x="1566357" y="1027840"/>
            <a:ext cx="372566"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楕円 19"/>
          <p:cNvSpPr/>
          <p:nvPr/>
        </p:nvSpPr>
        <p:spPr>
          <a:xfrm>
            <a:off x="400471" y="1485935"/>
            <a:ext cx="576064" cy="2626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楕円 20"/>
          <p:cNvSpPr/>
          <p:nvPr/>
        </p:nvSpPr>
        <p:spPr>
          <a:xfrm>
            <a:off x="1928664" y="1043348"/>
            <a:ext cx="650242" cy="2744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2" name="図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3045" y="2546417"/>
            <a:ext cx="3081898" cy="2035796"/>
          </a:xfrm>
          <a:prstGeom prst="rect">
            <a:avLst/>
          </a:prstGeom>
          <a:ln>
            <a:solidFill>
              <a:schemeClr val="accent1"/>
            </a:solidFill>
          </a:ln>
          <a:effectLst>
            <a:outerShdw blurRad="88900" dist="76200" dir="2700000" algn="tl" rotWithShape="0">
              <a:prstClr val="black">
                <a:alpha val="40000"/>
              </a:prstClr>
            </a:outerShdw>
          </a:effectLst>
        </p:spPr>
      </p:pic>
      <p:sp>
        <p:nvSpPr>
          <p:cNvPr id="23" name="右矢印 22"/>
          <p:cNvSpPr/>
          <p:nvPr/>
        </p:nvSpPr>
        <p:spPr>
          <a:xfrm rot="5400000">
            <a:off x="7029758" y="3854785"/>
            <a:ext cx="372566"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四角形吹き出し 23"/>
          <p:cNvSpPr/>
          <p:nvPr/>
        </p:nvSpPr>
        <p:spPr>
          <a:xfrm>
            <a:off x="1016000" y="3044644"/>
            <a:ext cx="962646" cy="301417"/>
          </a:xfrm>
          <a:prstGeom prst="wedgeRectCallout">
            <a:avLst>
              <a:gd name="adj1" fmla="val 72841"/>
              <a:gd name="adj2" fmla="val 17509"/>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社員コード</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5" name="四角形吹き出し 24"/>
          <p:cNvSpPr/>
          <p:nvPr/>
        </p:nvSpPr>
        <p:spPr>
          <a:xfrm>
            <a:off x="59676" y="3403048"/>
            <a:ext cx="1912649" cy="322534"/>
          </a:xfrm>
          <a:prstGeom prst="wedgeRectCallout">
            <a:avLst>
              <a:gd name="adj1" fmla="val 63159"/>
              <a:gd name="adj2" fmla="val 9356"/>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ご自身で変更</a:t>
            </a:r>
            <a:r>
              <a:rPr lang="ja-JP" altLang="en-US" sz="1200" dirty="0">
                <a:solidFill>
                  <a:prstClr val="black"/>
                </a:solidFill>
                <a:latin typeface="Meiryo UI" panose="020B0604030504040204" pitchFamily="50" charset="-128"/>
                <a:ea typeface="Meiryo UI" panose="020B0604030504040204" pitchFamily="50" charset="-128"/>
              </a:rPr>
              <a:t>し</a:t>
            </a:r>
            <a:r>
              <a:rPr lang="ja-JP" altLang="en-US" sz="1200" dirty="0" smtClean="0">
                <a:solidFill>
                  <a:prstClr val="black"/>
                </a:solidFill>
                <a:latin typeface="Meiryo UI" panose="020B0604030504040204" pitchFamily="50" charset="-128"/>
                <a:ea typeface="Meiryo UI" panose="020B0604030504040204" pitchFamily="50" charset="-128"/>
              </a:rPr>
              <a:t>たパスワード</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6561" y="4434942"/>
            <a:ext cx="1576759" cy="16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四角形吹き出し 29"/>
          <p:cNvSpPr/>
          <p:nvPr/>
        </p:nvSpPr>
        <p:spPr>
          <a:xfrm>
            <a:off x="1752640" y="4911609"/>
            <a:ext cx="1787337" cy="452208"/>
          </a:xfrm>
          <a:prstGeom prst="wedgeRectCallout">
            <a:avLst>
              <a:gd name="adj1" fmla="val -19780"/>
              <a:gd name="adj2" fmla="val -88559"/>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200" dirty="0" smtClean="0">
                <a:solidFill>
                  <a:prstClr val="black"/>
                </a:solidFill>
                <a:latin typeface="Meiryo UI" panose="020B0604030504040204" pitchFamily="50" charset="-128"/>
                <a:ea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rPr>
              <a:t>回目からは、こちらから。</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31" name="四角形吹き出し 30"/>
          <p:cNvSpPr/>
          <p:nvPr/>
        </p:nvSpPr>
        <p:spPr>
          <a:xfrm>
            <a:off x="525847" y="5984363"/>
            <a:ext cx="3799096" cy="452208"/>
          </a:xfrm>
          <a:prstGeom prst="wedgeRectCallout">
            <a:avLst>
              <a:gd name="adj1" fmla="val -19780"/>
              <a:gd name="adj2" fmla="val -88559"/>
            </a:avLst>
          </a:prstGeom>
          <a:solidFill>
            <a:srgbClr val="FFFF00"/>
          </a:solidFill>
          <a:ln w="158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パスワードは、</a:t>
            </a:r>
            <a:r>
              <a:rPr lang="en-US" altLang="ja-JP" sz="1200" dirty="0" smtClean="0">
                <a:solidFill>
                  <a:prstClr val="black"/>
                </a:solidFill>
                <a:latin typeface="Meiryo UI" panose="020B0604030504040204" pitchFamily="50" charset="-128"/>
                <a:ea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rPr>
              <a:t>ヶ月ぐらいで変更が必要になります。</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28" name="楕円 27"/>
          <p:cNvSpPr/>
          <p:nvPr/>
        </p:nvSpPr>
        <p:spPr>
          <a:xfrm>
            <a:off x="7216041" y="4886033"/>
            <a:ext cx="545271" cy="294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7077925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14033</TotalTime>
  <Words>3118</Words>
  <Application>Microsoft Office PowerPoint</Application>
  <PresentationFormat>A4 210 x 297 mm</PresentationFormat>
  <Paragraphs>561</Paragraphs>
  <Slides>38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Meiryo UI</vt:lpstr>
      <vt:lpstr>MingLiU-ExtB</vt:lpstr>
      <vt:lpstr>ＭＳ Ｐゴシック</vt:lpstr>
      <vt:lpstr>メイリオ</vt:lpstr>
      <vt:lpstr>Arial</vt:lpstr>
      <vt:lpstr>Calibri</vt:lpstr>
      <vt:lpstr>Monotype Corsiva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村上　尚之</dc:creator>
  <cp:lastModifiedBy>岩井　利文</cp:lastModifiedBy>
  <cp:revision>667</cp:revision>
  <cp:lastPrinted>2018-09-05T06:03:10Z</cp:lastPrinted>
  <dcterms:created xsi:type="dcterms:W3CDTF">2012-07-25T10:26:12Z</dcterms:created>
  <dcterms:modified xsi:type="dcterms:W3CDTF">2018-09-05T06:03:29Z</dcterms:modified>
</cp:coreProperties>
</file>