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2" r:id="rId2"/>
    <p:sldId id="310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8" r:id="rId18"/>
    <p:sldId id="329" r:id="rId19"/>
  </p:sldIdLst>
  <p:sldSz cx="9906000" cy="6858000" type="A4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2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0099FF"/>
    <a:srgbClr val="FFFF66"/>
    <a:srgbClr val="FFFF99"/>
    <a:srgbClr val="FF99FF"/>
    <a:srgbClr val="009999"/>
    <a:srgbClr val="339966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0" autoAdjust="0"/>
    <p:restoredTop sz="99530" autoAdjust="0"/>
  </p:normalViewPr>
  <p:slideViewPr>
    <p:cSldViewPr>
      <p:cViewPr varScale="1">
        <p:scale>
          <a:sx n="97" d="100"/>
          <a:sy n="97" d="100"/>
        </p:scale>
        <p:origin x="1075" y="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24" y="-96"/>
      </p:cViewPr>
      <p:guideLst>
        <p:guide orient="horz" pos="4502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4276255" cy="715348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3"/>
            <a:ext cx="4276254" cy="715348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r">
              <a:defRPr sz="1700"/>
            </a:lvl1pPr>
          </a:lstStyle>
          <a:p>
            <a:fld id="{D892DE60-1642-4430-8302-E0E75D4998A2}" type="datetimeFigureOut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13577791"/>
            <a:ext cx="4276255" cy="715346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13577791"/>
            <a:ext cx="4276254" cy="715346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r">
              <a:defRPr sz="1700"/>
            </a:lvl1pPr>
          </a:lstStyle>
          <a:p>
            <a:fld id="{4938FD26-4870-4F36-87A3-CAA80464D0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941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403" cy="714772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30" y="0"/>
            <a:ext cx="4275403" cy="714772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r">
              <a:defRPr sz="1700"/>
            </a:lvl1pPr>
          </a:lstStyle>
          <a:p>
            <a:fld id="{E6B410C1-FA7C-4751-AF13-517C4A019ADF}" type="datetimeFigureOut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60450" y="1071563"/>
            <a:ext cx="7745413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55" tIns="66528" rIns="133055" bIns="66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790337"/>
            <a:ext cx="7893050" cy="6432947"/>
          </a:xfrm>
          <a:prstGeom prst="rect">
            <a:avLst/>
          </a:prstGeom>
        </p:spPr>
        <p:txBody>
          <a:bodyPr vert="horz" lIns="133055" tIns="66528" rIns="133055" bIns="665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3578185"/>
            <a:ext cx="4275403" cy="714772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30" y="13578185"/>
            <a:ext cx="4275403" cy="714772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r">
              <a:defRPr sz="1700"/>
            </a:lvl1pPr>
          </a:lstStyle>
          <a:p>
            <a:fld id="{94C33A6A-13B4-44FC-A088-53BCDCDB4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3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1E88-CEE0-4110-8D18-BC1B511A5368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53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D083-4DEE-4ED2-A93F-482404C6AC97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40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57FA-136A-4673-B5EC-076F6B49F103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0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C907-6712-43B3-965E-ED0F439C9D21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30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0D0B-34C1-4EB2-B879-E31C2072CE93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55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8F7E-F64C-49FB-A741-94714EADAEA3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57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3AF9-653F-45EC-9601-7C5CD8C56149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01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C661-9C43-489A-9E12-653C95917C8A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1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F3D7-A3C9-4222-8CC8-1BB1C73A67B6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126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F159-916B-405C-83EE-FC120A6B2801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60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48BB-4C7D-49D0-AE99-CA1669860FE7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87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9AA02-78DD-427C-91FD-5A50508DEF17}" type="datetime1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66136" y="6597352"/>
            <a:ext cx="231140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077B-C2B2-48DF-B6A6-E9B90F524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26"/>
          <p:cNvSpPr>
            <a:spLocks noChangeShapeType="1"/>
          </p:cNvSpPr>
          <p:nvPr userDrawn="1"/>
        </p:nvSpPr>
        <p:spPr bwMode="auto">
          <a:xfrm>
            <a:off x="19050" y="433239"/>
            <a:ext cx="8942388" cy="0"/>
          </a:xfrm>
          <a:prstGeom prst="line">
            <a:avLst/>
          </a:prstGeom>
          <a:noFill/>
          <a:ln w="8509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179388" y="6597352"/>
            <a:ext cx="9531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367" y="118914"/>
            <a:ext cx="1036583" cy="3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nisref.usen.co.jp:8990/OA_HTML/OA.jsp?OAFunc=OAHOMEPAGE&amp;akRegionApplicationId=0&amp;navRespId=50853&amp;navRespAppId=20007&amp;navSecGrpId=0&amp;transactionid=1204304595&amp;oapc=5&amp;oas=kzpG3gdE2qtEFK_E4NAjAA..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6616" y="2636912"/>
            <a:ext cx="7974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USEN Network Information System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契約・顧客照会画面説明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マニュアル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61312" y="568664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業務サポート課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2017/6/7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64768" y="4725144"/>
            <a:ext cx="3909065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For 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業務サポート課向け</a:t>
            </a:r>
            <a:endParaRPr kumimoji="1" lang="en-US" altLang="ja-JP" sz="2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参照環境用　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Vol 1.0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848" y="836712"/>
            <a:ext cx="228386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0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1616001"/>
            <a:ext cx="6471525" cy="462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　契約照会画面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1963" y="836712"/>
            <a:ext cx="7803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見たいところにカーソルを当てて、オープンボタンを押すそ各画面が表示されます。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、集金台帳ボタンを押すと、集金台帳が表示されます。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5797043" y="2030404"/>
            <a:ext cx="1440160" cy="36004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5745088" y="3725854"/>
            <a:ext cx="1440160" cy="36004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5734697" y="5771683"/>
            <a:ext cx="1440160" cy="36004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4332492" y="2020429"/>
            <a:ext cx="1440160" cy="36004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40" y="1196752"/>
            <a:ext cx="5896520" cy="491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　顧客画面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1963" y="836712"/>
            <a:ext cx="7803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設置場所に関わる情報が入力されています。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フローチャート : 代替処理 10"/>
          <p:cNvSpPr/>
          <p:nvPr/>
        </p:nvSpPr>
        <p:spPr>
          <a:xfrm>
            <a:off x="1640632" y="1559475"/>
            <a:ext cx="1008112" cy="200996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代替処理 11"/>
          <p:cNvSpPr/>
          <p:nvPr/>
        </p:nvSpPr>
        <p:spPr>
          <a:xfrm>
            <a:off x="2576736" y="1581175"/>
            <a:ext cx="4896544" cy="57606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代替処理 12"/>
          <p:cNvSpPr/>
          <p:nvPr/>
        </p:nvSpPr>
        <p:spPr>
          <a:xfrm>
            <a:off x="1928664" y="3514983"/>
            <a:ext cx="2232248" cy="23804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代替処理 13"/>
          <p:cNvSpPr/>
          <p:nvPr/>
        </p:nvSpPr>
        <p:spPr>
          <a:xfrm>
            <a:off x="1928664" y="3767021"/>
            <a:ext cx="2592288" cy="23804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1928664" y="4077072"/>
            <a:ext cx="5544616" cy="23804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代替処理 15"/>
          <p:cNvSpPr/>
          <p:nvPr/>
        </p:nvSpPr>
        <p:spPr>
          <a:xfrm>
            <a:off x="1962572" y="4522615"/>
            <a:ext cx="2270348" cy="19673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代替処理 16"/>
          <p:cNvSpPr/>
          <p:nvPr/>
        </p:nvSpPr>
        <p:spPr>
          <a:xfrm>
            <a:off x="1972096" y="4725144"/>
            <a:ext cx="5046265" cy="19673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代替処理 17"/>
          <p:cNvSpPr/>
          <p:nvPr/>
        </p:nvSpPr>
        <p:spPr>
          <a:xfrm>
            <a:off x="1949252" y="5013176"/>
            <a:ext cx="1275556" cy="19673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代替処理 18"/>
          <p:cNvSpPr/>
          <p:nvPr/>
        </p:nvSpPr>
        <p:spPr>
          <a:xfrm>
            <a:off x="3385344" y="4997152"/>
            <a:ext cx="1207616" cy="19673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吹き出し 19"/>
          <p:cNvSpPr/>
          <p:nvPr/>
        </p:nvSpPr>
        <p:spPr>
          <a:xfrm>
            <a:off x="125363" y="3600502"/>
            <a:ext cx="1512168" cy="333037"/>
          </a:xfrm>
          <a:prstGeom prst="wedgeRoundRectCallout">
            <a:avLst>
              <a:gd name="adj1" fmla="val 70399"/>
              <a:gd name="adj2" fmla="val 1296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最初に契約した担当者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52044" y="4221088"/>
            <a:ext cx="1512168" cy="333037"/>
          </a:xfrm>
          <a:prstGeom prst="wedgeRoundRectCallout">
            <a:avLst>
              <a:gd name="adj1" fmla="val 70399"/>
              <a:gd name="adj2" fmla="val 1296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チェーン店の担当者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37236" y="4945022"/>
            <a:ext cx="1512168" cy="333037"/>
          </a:xfrm>
          <a:prstGeom prst="wedgeRoundRectCallout">
            <a:avLst>
              <a:gd name="adj1" fmla="val 65360"/>
              <a:gd name="adj2" fmla="val -477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最初にサービス提供した日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4504753" y="6109356"/>
            <a:ext cx="1512168" cy="333037"/>
          </a:xfrm>
          <a:prstGeom prst="wedgeRoundRectCallout">
            <a:avLst>
              <a:gd name="adj1" fmla="val -51800"/>
              <a:gd name="adj2" fmla="val -3279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顧客画面の最新の変更をした日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フローチャート : 代替処理 23"/>
          <p:cNvSpPr/>
          <p:nvPr/>
        </p:nvSpPr>
        <p:spPr>
          <a:xfrm>
            <a:off x="6969224" y="1293143"/>
            <a:ext cx="792088" cy="288032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吹き出し 24"/>
          <p:cNvSpPr/>
          <p:nvPr/>
        </p:nvSpPr>
        <p:spPr>
          <a:xfrm>
            <a:off x="8265368" y="947192"/>
            <a:ext cx="1512168" cy="333037"/>
          </a:xfrm>
          <a:prstGeom prst="wedgeRoundRectCallout">
            <a:avLst>
              <a:gd name="adj1" fmla="val -82034"/>
              <a:gd name="adj2" fmla="val 924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現在のステータス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フローチャート : 代替処理 25"/>
          <p:cNvSpPr/>
          <p:nvPr/>
        </p:nvSpPr>
        <p:spPr>
          <a:xfrm>
            <a:off x="1962572" y="5277069"/>
            <a:ext cx="2198340" cy="215422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吹き出し 26"/>
          <p:cNvSpPr/>
          <p:nvPr/>
        </p:nvSpPr>
        <p:spPr>
          <a:xfrm>
            <a:off x="152044" y="5492491"/>
            <a:ext cx="1512168" cy="333037"/>
          </a:xfrm>
          <a:prstGeom prst="wedgeRoundRectCallout">
            <a:avLst>
              <a:gd name="adj1" fmla="val 69139"/>
              <a:gd name="adj2" fmla="val -791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解約した日と理由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125363" y="1824202"/>
            <a:ext cx="1155229" cy="333037"/>
          </a:xfrm>
          <a:prstGeom prst="wedgeRoundRectCallout">
            <a:avLst>
              <a:gd name="adj1" fmla="val 85456"/>
              <a:gd name="adj2" fmla="val -10201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8049344" y="2420888"/>
            <a:ext cx="1368152" cy="648072"/>
          </a:xfrm>
          <a:prstGeom prst="wedgeRoundRectCallout">
            <a:avLst>
              <a:gd name="adj1" fmla="val -90312"/>
              <a:gd name="adj2" fmla="val -1181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設置先名、住所、電話番号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フローチャート : 代替処理 29"/>
          <p:cNvSpPr/>
          <p:nvPr/>
        </p:nvSpPr>
        <p:spPr>
          <a:xfrm>
            <a:off x="5361372" y="5659009"/>
            <a:ext cx="1463836" cy="38194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8121352" y="5209906"/>
            <a:ext cx="1656184" cy="615621"/>
          </a:xfrm>
          <a:prstGeom prst="wedgeRoundRectCallout">
            <a:avLst>
              <a:gd name="adj1" fmla="val -141244"/>
              <a:gd name="adj2" fmla="val 8102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解約予定が入っている場合、ここを押すと、いつ解約か分かる。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16754" y="2996952"/>
            <a:ext cx="1512168" cy="333037"/>
          </a:xfrm>
          <a:prstGeom prst="wedgeRoundRectCallout">
            <a:avLst>
              <a:gd name="adj1" fmla="val 70399"/>
              <a:gd name="adj2" fmla="val 1296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業種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5260837" y="3267465"/>
            <a:ext cx="1512168" cy="333037"/>
          </a:xfrm>
          <a:prstGeom prst="wedgeRoundRectCallout">
            <a:avLst>
              <a:gd name="adj1" fmla="val -95892"/>
              <a:gd name="adj2" fmla="val 1296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4880992" y="4356096"/>
            <a:ext cx="1512168" cy="333037"/>
          </a:xfrm>
          <a:prstGeom prst="wedgeRoundRectCallout">
            <a:avLst>
              <a:gd name="adj1" fmla="val -93143"/>
              <a:gd name="adj2" fmla="val 4228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管轄支店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4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　契約画面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1963" y="836712"/>
            <a:ext cx="7803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請求に関わる情報が入力されています。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27" y="1147248"/>
            <a:ext cx="6264696" cy="523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フローチャート : 代替処理 29"/>
          <p:cNvSpPr/>
          <p:nvPr/>
        </p:nvSpPr>
        <p:spPr>
          <a:xfrm>
            <a:off x="4678481" y="2636912"/>
            <a:ext cx="3225942" cy="4320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 : 代替処理 30"/>
          <p:cNvSpPr/>
          <p:nvPr/>
        </p:nvSpPr>
        <p:spPr>
          <a:xfrm>
            <a:off x="1711735" y="2668538"/>
            <a:ext cx="2966746" cy="203447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代替処理 31"/>
          <p:cNvSpPr/>
          <p:nvPr/>
        </p:nvSpPr>
        <p:spPr>
          <a:xfrm>
            <a:off x="1639727" y="1916832"/>
            <a:ext cx="6264696" cy="648072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 : 代替処理 32"/>
          <p:cNvSpPr/>
          <p:nvPr/>
        </p:nvSpPr>
        <p:spPr>
          <a:xfrm>
            <a:off x="1711735" y="2884109"/>
            <a:ext cx="1530170" cy="2034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代替処理 33"/>
          <p:cNvSpPr/>
          <p:nvPr/>
        </p:nvSpPr>
        <p:spPr>
          <a:xfrm>
            <a:off x="1681765" y="5210150"/>
            <a:ext cx="4085998" cy="2034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 : 代替処理 34"/>
          <p:cNvSpPr/>
          <p:nvPr/>
        </p:nvSpPr>
        <p:spPr>
          <a:xfrm>
            <a:off x="4678481" y="3481958"/>
            <a:ext cx="2937910" cy="2034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吹き出し 35"/>
          <p:cNvSpPr/>
          <p:nvPr/>
        </p:nvSpPr>
        <p:spPr>
          <a:xfrm>
            <a:off x="8408479" y="1772816"/>
            <a:ext cx="1368152" cy="648072"/>
          </a:xfrm>
          <a:prstGeom prst="wedgeRoundRectCallout">
            <a:avLst>
              <a:gd name="adj1" fmla="val -84046"/>
              <a:gd name="adj2" fmla="val 3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請求先名、住所、電話番号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8409384" y="2668538"/>
            <a:ext cx="1368152" cy="382538"/>
          </a:xfrm>
          <a:prstGeom prst="wedgeRoundRectCallout">
            <a:avLst>
              <a:gd name="adj1" fmla="val -84046"/>
              <a:gd name="adj2" fmla="val 3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一括請求の場合</a:t>
            </a:r>
          </a:p>
        </p:txBody>
      </p:sp>
      <p:sp>
        <p:nvSpPr>
          <p:cNvPr id="38" name="角丸四角形吹き出し 37"/>
          <p:cNvSpPr/>
          <p:nvPr/>
        </p:nvSpPr>
        <p:spPr>
          <a:xfrm>
            <a:off x="138871" y="1916832"/>
            <a:ext cx="1368152" cy="955153"/>
          </a:xfrm>
          <a:prstGeom prst="wedgeRoundRectCallout">
            <a:avLst>
              <a:gd name="adj1" fmla="val 64053"/>
              <a:gd name="adj2" fmla="val 375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請求担当支店。一括請求先でない時は、原則管轄支店と同じになる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152044" y="3051077"/>
            <a:ext cx="1368152" cy="1189604"/>
          </a:xfrm>
          <a:prstGeom prst="wedgeRoundRectCallout">
            <a:avLst>
              <a:gd name="adj1" fmla="val 65572"/>
              <a:gd name="adj2" fmla="val -505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支払方法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集金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振込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自振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ｸﾚｼﾞｯﾄｶｰﾄﾞ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</a:p>
        </p:txBody>
      </p:sp>
      <p:sp>
        <p:nvSpPr>
          <p:cNvPr id="40" name="角丸四角形吹き出し 39"/>
          <p:cNvSpPr/>
          <p:nvPr/>
        </p:nvSpPr>
        <p:spPr>
          <a:xfrm>
            <a:off x="8409384" y="3684210"/>
            <a:ext cx="1368152" cy="1112942"/>
          </a:xfrm>
          <a:prstGeom prst="wedgeRoundRectCallout">
            <a:avLst>
              <a:gd name="adj1" fmla="val -108350"/>
              <a:gd name="adj2" fmla="val -509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一括請求の場合の請求期間と、契約値引額（税込）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月払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年払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 12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8265368" y="5311874"/>
            <a:ext cx="1368152" cy="556471"/>
          </a:xfrm>
          <a:prstGeom prst="wedgeRoundRectCallout">
            <a:avLst>
              <a:gd name="adj1" fmla="val -229868"/>
              <a:gd name="adj2" fmla="val -490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対象年月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は、次回の請求該当月。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1792744" y="5868345"/>
            <a:ext cx="6328608" cy="556471"/>
          </a:xfrm>
          <a:prstGeom prst="wedgeRoundRectCallout">
            <a:avLst>
              <a:gd name="adj1" fmla="val -13943"/>
              <a:gd name="adj2" fmla="val -1312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・開始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年月と対象年月が同じの場合は、月遅れ払い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2018/6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月分～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入金）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・対象年月が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開始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年月より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ヶ月遅いと、当月払い。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月分～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入金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対象年月が開始年月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遅いと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、先受け。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2018/5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月分～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入金）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フローチャート : 代替処理 43"/>
          <p:cNvSpPr/>
          <p:nvPr/>
        </p:nvSpPr>
        <p:spPr>
          <a:xfrm>
            <a:off x="4830881" y="4037233"/>
            <a:ext cx="2858423" cy="2034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吹き出し 44"/>
          <p:cNvSpPr/>
          <p:nvPr/>
        </p:nvSpPr>
        <p:spPr>
          <a:xfrm>
            <a:off x="152044" y="4353882"/>
            <a:ext cx="1368152" cy="1059716"/>
          </a:xfrm>
          <a:prstGeom prst="wedgeRoundRectCallout">
            <a:avLst>
              <a:gd name="adj1" fmla="val 291899"/>
              <a:gd name="adj2" fmla="val -59309"/>
              <a:gd name="adj3" fmla="val 16667"/>
            </a:avLst>
          </a:prstGeom>
          <a:solidFill>
            <a:srgbClr val="FFC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一括請求の場合の請求期間と、契約値引額（税込）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月払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年払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 12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吹き出し 45"/>
          <p:cNvSpPr/>
          <p:nvPr/>
        </p:nvSpPr>
        <p:spPr>
          <a:xfrm>
            <a:off x="152044" y="4353882"/>
            <a:ext cx="1368152" cy="1163350"/>
          </a:xfrm>
          <a:prstGeom prst="wedgeRoundRectCallout">
            <a:avLst>
              <a:gd name="adj1" fmla="val 50382"/>
              <a:gd name="adj2" fmla="val -251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集金担当支店が事務センター（東京）（大阪）の場合、請求担当者名が表示される。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68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　契約明細画面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1963" y="836712"/>
            <a:ext cx="7803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サービス・器材に関わる情報が入力されています。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05" y="1170037"/>
            <a:ext cx="6554063" cy="528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フローチャート : 代替処理 19"/>
          <p:cNvSpPr/>
          <p:nvPr/>
        </p:nvSpPr>
        <p:spPr>
          <a:xfrm>
            <a:off x="2000672" y="1645509"/>
            <a:ext cx="2814762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代替処理 20"/>
          <p:cNvSpPr/>
          <p:nvPr/>
        </p:nvSpPr>
        <p:spPr>
          <a:xfrm>
            <a:off x="1856656" y="1818691"/>
            <a:ext cx="2507009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代替処理 21"/>
          <p:cNvSpPr/>
          <p:nvPr/>
        </p:nvSpPr>
        <p:spPr>
          <a:xfrm>
            <a:off x="5241032" y="1640440"/>
            <a:ext cx="2232248" cy="183602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代替処理 22"/>
          <p:cNvSpPr/>
          <p:nvPr/>
        </p:nvSpPr>
        <p:spPr>
          <a:xfrm>
            <a:off x="2153072" y="2132856"/>
            <a:ext cx="1791816" cy="72008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代替処理 23"/>
          <p:cNvSpPr/>
          <p:nvPr/>
        </p:nvSpPr>
        <p:spPr>
          <a:xfrm>
            <a:off x="4097288" y="2121721"/>
            <a:ext cx="1791816" cy="720080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代替処理 24"/>
          <p:cNvSpPr/>
          <p:nvPr/>
        </p:nvSpPr>
        <p:spPr>
          <a:xfrm>
            <a:off x="5969496" y="1968057"/>
            <a:ext cx="1791816" cy="87374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ローチャート : 代替処理 26"/>
          <p:cNvSpPr/>
          <p:nvPr/>
        </p:nvSpPr>
        <p:spPr>
          <a:xfrm>
            <a:off x="1711304" y="2852936"/>
            <a:ext cx="6194023" cy="183602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ローチャート : 代替処理 27"/>
          <p:cNvSpPr/>
          <p:nvPr/>
        </p:nvSpPr>
        <p:spPr>
          <a:xfrm>
            <a:off x="1790967" y="3028125"/>
            <a:ext cx="1145809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ローチャート : 代替処理 28"/>
          <p:cNvSpPr/>
          <p:nvPr/>
        </p:nvSpPr>
        <p:spPr>
          <a:xfrm>
            <a:off x="3371983" y="3716184"/>
            <a:ext cx="1299435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ローチャート : 代替処理 42"/>
          <p:cNvSpPr/>
          <p:nvPr/>
        </p:nvSpPr>
        <p:spPr>
          <a:xfrm>
            <a:off x="2985266" y="3068960"/>
            <a:ext cx="1145809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 : 代替処理 43"/>
          <p:cNvSpPr/>
          <p:nvPr/>
        </p:nvSpPr>
        <p:spPr>
          <a:xfrm>
            <a:off x="1936619" y="3724798"/>
            <a:ext cx="1299435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ローチャート : 代替処理 44"/>
          <p:cNvSpPr/>
          <p:nvPr/>
        </p:nvSpPr>
        <p:spPr>
          <a:xfrm>
            <a:off x="3221517" y="3912274"/>
            <a:ext cx="2811603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ローチャート : 代替処理 45"/>
          <p:cNvSpPr/>
          <p:nvPr/>
        </p:nvSpPr>
        <p:spPr>
          <a:xfrm>
            <a:off x="1683374" y="5373216"/>
            <a:ext cx="1580663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ローチャート : 代替処理 46"/>
          <p:cNvSpPr/>
          <p:nvPr/>
        </p:nvSpPr>
        <p:spPr>
          <a:xfrm>
            <a:off x="2000672" y="5733256"/>
            <a:ext cx="2811603" cy="19100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吹き出し 47"/>
          <p:cNvSpPr/>
          <p:nvPr/>
        </p:nvSpPr>
        <p:spPr>
          <a:xfrm>
            <a:off x="3447282" y="1101394"/>
            <a:ext cx="1368152" cy="382538"/>
          </a:xfrm>
          <a:prstGeom prst="wedgeRoundRectCallout">
            <a:avLst>
              <a:gd name="adj1" fmla="val -84046"/>
              <a:gd name="adj2" fmla="val 8800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イニシャル名称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角丸四角形吹き出し 48"/>
          <p:cNvSpPr/>
          <p:nvPr/>
        </p:nvSpPr>
        <p:spPr>
          <a:xfrm>
            <a:off x="6534499" y="1062525"/>
            <a:ext cx="1368152" cy="382538"/>
          </a:xfrm>
          <a:prstGeom prst="wedgeRoundRectCallout">
            <a:avLst>
              <a:gd name="adj1" fmla="val -84046"/>
              <a:gd name="adj2" fmla="val 8800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ランニング名称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フローチャート : 代替処理 49"/>
          <p:cNvSpPr/>
          <p:nvPr/>
        </p:nvSpPr>
        <p:spPr>
          <a:xfrm>
            <a:off x="4448944" y="1826211"/>
            <a:ext cx="1500125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吹き出し 50"/>
          <p:cNvSpPr/>
          <p:nvPr/>
        </p:nvSpPr>
        <p:spPr>
          <a:xfrm>
            <a:off x="8055050" y="1833096"/>
            <a:ext cx="1578469" cy="659800"/>
          </a:xfrm>
          <a:prstGeom prst="wedgeRoundRectCallout">
            <a:avLst>
              <a:gd name="adj1" fmla="val -80096"/>
              <a:gd name="adj2" fmla="val 6910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未来にランニング金額が変わる時に、こちらに入力される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90369" y="2652872"/>
            <a:ext cx="1578469" cy="272072"/>
          </a:xfrm>
          <a:prstGeom prst="wedgeRoundRectCallout">
            <a:avLst>
              <a:gd name="adj1" fmla="val 52220"/>
              <a:gd name="adj2" fmla="val 675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契約担当者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60922" y="3157955"/>
            <a:ext cx="1637362" cy="272072"/>
          </a:xfrm>
          <a:prstGeom prst="wedgeRoundRectCallout">
            <a:avLst>
              <a:gd name="adj1" fmla="val 56028"/>
              <a:gd name="adj2" fmla="val -661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ランニングの始まる年月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吹き出し 53"/>
          <p:cNvSpPr/>
          <p:nvPr/>
        </p:nvSpPr>
        <p:spPr>
          <a:xfrm>
            <a:off x="5228366" y="3259964"/>
            <a:ext cx="2172905" cy="272072"/>
          </a:xfrm>
          <a:prstGeom prst="wedgeRoundRectCallout">
            <a:avLst>
              <a:gd name="adj1" fmla="val -99060"/>
              <a:gd name="adj2" fmla="val -7759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ランニングが終了する年月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角丸四角形吹き出し 54"/>
          <p:cNvSpPr/>
          <p:nvPr/>
        </p:nvSpPr>
        <p:spPr>
          <a:xfrm>
            <a:off x="6534500" y="3640202"/>
            <a:ext cx="1370828" cy="266986"/>
          </a:xfrm>
          <a:prstGeom prst="wedgeRoundRectCallout">
            <a:avLst>
              <a:gd name="adj1" fmla="val -130621"/>
              <a:gd name="adj2" fmla="val 642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初めて確定された日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角丸四角形吹き出し 55"/>
          <p:cNvSpPr/>
          <p:nvPr/>
        </p:nvSpPr>
        <p:spPr>
          <a:xfrm>
            <a:off x="90370" y="3740790"/>
            <a:ext cx="1370828" cy="266986"/>
          </a:xfrm>
          <a:prstGeom prst="wedgeRoundRectCallout">
            <a:avLst>
              <a:gd name="adj1" fmla="val 83136"/>
              <a:gd name="adj2" fmla="val -208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最新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に更新された日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4131358" y="4437112"/>
            <a:ext cx="2183460" cy="266986"/>
          </a:xfrm>
          <a:prstGeom prst="wedgeRoundRectCallout">
            <a:avLst>
              <a:gd name="adj1" fmla="val -50133"/>
              <a:gd name="adj2" fmla="val -1648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SOUND PLANET-</a:t>
            </a:r>
            <a:r>
              <a:rPr lang="en-US" altLang="ja-JP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の回線番号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角丸四角形吹き出し 57"/>
          <p:cNvSpPr/>
          <p:nvPr/>
        </p:nvSpPr>
        <p:spPr>
          <a:xfrm>
            <a:off x="98946" y="1128291"/>
            <a:ext cx="1368152" cy="690399"/>
          </a:xfrm>
          <a:prstGeom prst="wedgeRoundRectCallout">
            <a:avLst>
              <a:gd name="adj1" fmla="val 77724"/>
              <a:gd name="adj2" fmla="val 565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チューナーなどシリアル管理品の場合入力される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90369" y="4650130"/>
            <a:ext cx="1370829" cy="723086"/>
          </a:xfrm>
          <a:prstGeom prst="wedgeRoundRectCallout">
            <a:avLst>
              <a:gd name="adj1" fmla="val 66599"/>
              <a:gd name="adj2" fmla="val 6223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チューナーの引き上げられた日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90370" y="5828758"/>
            <a:ext cx="1405298" cy="361543"/>
          </a:xfrm>
          <a:prstGeom prst="wedgeRoundRectCallout">
            <a:avLst>
              <a:gd name="adj1" fmla="val 87823"/>
              <a:gd name="adj2" fmla="val -5272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解約された日と理由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09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97352"/>
            <a:ext cx="2311400" cy="221109"/>
          </a:xfrm>
        </p:spPr>
        <p:txBody>
          <a:bodyPr/>
          <a:lstStyle/>
          <a:p>
            <a:fld id="{0EEA077B-C2B2-48DF-B6A6-E9B90F524B08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1268760"/>
            <a:ext cx="7162576" cy="518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　集金台帳画面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1352599" y="1939412"/>
            <a:ext cx="661781" cy="16994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2015281" y="2793073"/>
            <a:ext cx="612069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1377454" y="3826531"/>
            <a:ext cx="1225041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1989975" y="3130577"/>
            <a:ext cx="612520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7310152" y="1592187"/>
            <a:ext cx="1061008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代替処理 10"/>
          <p:cNvSpPr/>
          <p:nvPr/>
        </p:nvSpPr>
        <p:spPr>
          <a:xfrm>
            <a:off x="4601342" y="3647998"/>
            <a:ext cx="3664025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代替処理 11"/>
          <p:cNvSpPr/>
          <p:nvPr/>
        </p:nvSpPr>
        <p:spPr>
          <a:xfrm>
            <a:off x="4601344" y="3800398"/>
            <a:ext cx="3664023" cy="19852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代替処理 12"/>
          <p:cNvSpPr/>
          <p:nvPr/>
        </p:nvSpPr>
        <p:spPr>
          <a:xfrm>
            <a:off x="2602494" y="3998926"/>
            <a:ext cx="1998849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代替処理 13"/>
          <p:cNvSpPr/>
          <p:nvPr/>
        </p:nvSpPr>
        <p:spPr>
          <a:xfrm>
            <a:off x="2432719" y="5013176"/>
            <a:ext cx="1264971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1352600" y="1787725"/>
            <a:ext cx="1274750" cy="15168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吹き出し 15"/>
          <p:cNvSpPr/>
          <p:nvPr/>
        </p:nvSpPr>
        <p:spPr>
          <a:xfrm>
            <a:off x="1989974" y="940020"/>
            <a:ext cx="946802" cy="272072"/>
          </a:xfrm>
          <a:prstGeom prst="wedgeRoundRectCallout">
            <a:avLst>
              <a:gd name="adj1" fmla="val -7254"/>
              <a:gd name="adj2" fmla="val 2737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設置先名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56456" y="1752311"/>
            <a:ext cx="792088" cy="272072"/>
          </a:xfrm>
          <a:prstGeom prst="wedgeRoundRectCallout">
            <a:avLst>
              <a:gd name="adj1" fmla="val 113876"/>
              <a:gd name="adj2" fmla="val 4843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205345" y="2708920"/>
            <a:ext cx="792088" cy="272072"/>
          </a:xfrm>
          <a:prstGeom prst="wedgeRoundRectCallout">
            <a:avLst>
              <a:gd name="adj1" fmla="val 176844"/>
              <a:gd name="adj2" fmla="val 1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売上名称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60271" y="3083806"/>
            <a:ext cx="837162" cy="742725"/>
          </a:xfrm>
          <a:prstGeom prst="wedgeRoundRectCallout">
            <a:avLst>
              <a:gd name="adj1" fmla="val 178973"/>
              <a:gd name="adj2" fmla="val -208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未収がある場合は金額が出る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52044" y="4270451"/>
            <a:ext cx="845389" cy="1030757"/>
          </a:xfrm>
          <a:prstGeom prst="wedgeRoundRectCallout">
            <a:avLst>
              <a:gd name="adj1" fmla="val 95812"/>
              <a:gd name="adj2" fmla="val -8321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未来のランニングの入金があれば、該当月が出る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フローチャート : 代替処理 20"/>
          <p:cNvSpPr/>
          <p:nvPr/>
        </p:nvSpPr>
        <p:spPr>
          <a:xfrm>
            <a:off x="3944888" y="1761770"/>
            <a:ext cx="700968" cy="186235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3580997" y="937124"/>
            <a:ext cx="946802" cy="272072"/>
          </a:xfrm>
          <a:prstGeom prst="wedgeRoundRectCallout">
            <a:avLst>
              <a:gd name="adj1" fmla="val -6157"/>
              <a:gd name="adj2" fmla="val 2546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7007905" y="555218"/>
            <a:ext cx="1584176" cy="520016"/>
          </a:xfrm>
          <a:prstGeom prst="wedgeRoundRectCallout">
            <a:avLst>
              <a:gd name="adj1" fmla="val -5916"/>
              <a:gd name="adj2" fmla="val 1398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売上該当月。現在が右端となる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5048588" y="2765003"/>
            <a:ext cx="1826175" cy="272072"/>
          </a:xfrm>
          <a:prstGeom prst="wedgeRoundRectCallout">
            <a:avLst>
              <a:gd name="adj1" fmla="val -7254"/>
              <a:gd name="adj2" fmla="val 2737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入金日と入金額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5889104" y="4649793"/>
            <a:ext cx="1826175" cy="272072"/>
          </a:xfrm>
          <a:prstGeom prst="wedgeRoundRectCallout">
            <a:avLst>
              <a:gd name="adj1" fmla="val -31152"/>
              <a:gd name="adj2" fmla="val -27237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契約値引の月割額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2727536" y="4530121"/>
            <a:ext cx="1826175" cy="272072"/>
          </a:xfrm>
          <a:prstGeom prst="wedgeRoundRectCallout">
            <a:avLst>
              <a:gd name="adj1" fmla="val -23186"/>
              <a:gd name="adj2" fmla="val -1692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サービス額と理由番号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432719" y="5517232"/>
            <a:ext cx="2213137" cy="504056"/>
          </a:xfrm>
          <a:prstGeom prst="wedgeRoundRectCallout">
            <a:avLst>
              <a:gd name="adj1" fmla="val -23655"/>
              <a:gd name="adj2" fmla="val -1032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貸倒処理されると、日付と金額が表示される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44688" y="548680"/>
            <a:ext cx="5787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売上（入金管理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）に関わる情報が見れます。（至近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ヶ月分のみ）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339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55" y="1268760"/>
            <a:ext cx="3380717" cy="1396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フローチャート : 代替処理 4"/>
          <p:cNvSpPr/>
          <p:nvPr/>
        </p:nvSpPr>
        <p:spPr>
          <a:xfrm>
            <a:off x="2163800" y="1916832"/>
            <a:ext cx="1277032" cy="186235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06" y="3043386"/>
            <a:ext cx="79057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下矢印 6"/>
          <p:cNvSpPr/>
          <p:nvPr/>
        </p:nvSpPr>
        <p:spPr>
          <a:xfrm>
            <a:off x="2432720" y="2791319"/>
            <a:ext cx="648072" cy="15789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　別の集金台帳画面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7241" y="834032"/>
            <a:ext cx="5787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過去から未来まで、売上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（入金管理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）に関わる情報が見れる画面もあります。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105128" y="1396815"/>
            <a:ext cx="2016224" cy="613133"/>
          </a:xfrm>
          <a:prstGeom prst="wedgeRoundRectCallout">
            <a:avLst>
              <a:gd name="adj1" fmla="val -211219"/>
              <a:gd name="adj2" fmla="val 539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メニューバーの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照会画面　→　集金台帳照会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を押す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1647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55" y="1268760"/>
            <a:ext cx="3380717" cy="1396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フローチャート : 代替処理 4"/>
          <p:cNvSpPr/>
          <p:nvPr/>
        </p:nvSpPr>
        <p:spPr>
          <a:xfrm>
            <a:off x="2163800" y="2080246"/>
            <a:ext cx="1277032" cy="186235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2432720" y="2791319"/>
            <a:ext cx="648072" cy="15789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　契約の履歴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3971" y="834032"/>
            <a:ext cx="5787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顧客、契約、契約明細の更新履歴が見れます。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105128" y="1396815"/>
            <a:ext cx="2016224" cy="613133"/>
          </a:xfrm>
          <a:prstGeom prst="wedgeRoundRectCallout">
            <a:avLst>
              <a:gd name="adj1" fmla="val -185451"/>
              <a:gd name="adj2" fmla="val 827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メニューバーの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照会画面　→　履歴照会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を押す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3068960"/>
            <a:ext cx="7488832" cy="331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6242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　顧客検索の画面遷移まとめ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1" y="911091"/>
            <a:ext cx="2368208" cy="1558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212" y="823850"/>
            <a:ext cx="3060932" cy="167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036" y="723355"/>
            <a:ext cx="3039297" cy="217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416" y="4060497"/>
            <a:ext cx="2117300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139" y="4060497"/>
            <a:ext cx="2109733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295" y="4060497"/>
            <a:ext cx="2188285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0" y="4060497"/>
            <a:ext cx="2435193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下矢印 19"/>
          <p:cNvSpPr/>
          <p:nvPr/>
        </p:nvSpPr>
        <p:spPr>
          <a:xfrm rot="16200000">
            <a:off x="2732602" y="1485813"/>
            <a:ext cx="324036" cy="44141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9387714" y="2871952"/>
            <a:ext cx="173798" cy="118980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920552" y="1423528"/>
            <a:ext cx="1080120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顧客検索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683980" y="142352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顧客検索一覧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3060" y="460681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集金台帳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125091" y="460681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顧客画面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529064" y="460681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契約画面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905328" y="460681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契約明細画面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フローチャート : 代替処理 30"/>
          <p:cNvSpPr/>
          <p:nvPr/>
        </p:nvSpPr>
        <p:spPr>
          <a:xfrm>
            <a:off x="2197009" y="2316982"/>
            <a:ext cx="612520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代替処理 31"/>
          <p:cNvSpPr/>
          <p:nvPr/>
        </p:nvSpPr>
        <p:spPr>
          <a:xfrm>
            <a:off x="5636624" y="2290849"/>
            <a:ext cx="612520" cy="17853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 : 代替処理 32"/>
          <p:cNvSpPr/>
          <p:nvPr/>
        </p:nvSpPr>
        <p:spPr>
          <a:xfrm>
            <a:off x="8409384" y="905431"/>
            <a:ext cx="702264" cy="16920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代替処理 33"/>
          <p:cNvSpPr/>
          <p:nvPr/>
        </p:nvSpPr>
        <p:spPr>
          <a:xfrm>
            <a:off x="9052069" y="905431"/>
            <a:ext cx="702264" cy="16920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 : 代替処理 34"/>
          <p:cNvSpPr/>
          <p:nvPr/>
        </p:nvSpPr>
        <p:spPr>
          <a:xfrm>
            <a:off x="9052069" y="1716872"/>
            <a:ext cx="702264" cy="16920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 : 代替処理 35"/>
          <p:cNvSpPr/>
          <p:nvPr/>
        </p:nvSpPr>
        <p:spPr>
          <a:xfrm>
            <a:off x="9075272" y="2674176"/>
            <a:ext cx="702264" cy="16920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下矢印 36"/>
          <p:cNvSpPr/>
          <p:nvPr/>
        </p:nvSpPr>
        <p:spPr>
          <a:xfrm rot="16200000">
            <a:off x="6298468" y="1485813"/>
            <a:ext cx="324036" cy="44141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 rot="2657888">
            <a:off x="8109809" y="1470384"/>
            <a:ext cx="173798" cy="2960548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下矢印 38"/>
          <p:cNvSpPr/>
          <p:nvPr/>
        </p:nvSpPr>
        <p:spPr>
          <a:xfrm rot="3433141">
            <a:off x="7032122" y="-157516"/>
            <a:ext cx="173798" cy="5449124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 rot="3925836">
            <a:off x="5209864" y="-934803"/>
            <a:ext cx="173798" cy="6983639"/>
          </a:xfrm>
          <a:prstGeom prst="downArrow">
            <a:avLst/>
          </a:prstGeom>
          <a:solidFill>
            <a:srgbClr val="FFC000"/>
          </a:solidFill>
          <a:ln cap="flat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7301157" y="1423528"/>
            <a:ext cx="1633949" cy="4723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契約照会画面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254132" y="59399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設置先情報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17212" y="59399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支払方法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46211" y="593998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サービス・器材他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01395" y="593998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売上（入金管理）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9395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53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システム概要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0472" y="624170"/>
            <a:ext cx="89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は、顧客管理、サービス管理、売上管理、入金・未収管理などを行う、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基幹システム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となります。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6456" y="1715324"/>
            <a:ext cx="9793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システム環境があります。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本番環境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　システム入力を行う環境。（リアルタイムのデータ）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参照環境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・・・　参照のみできる環境。（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日前のデータ）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業務サポート課で使用する場合は、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参照環境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を使います。（システムに入力することはありません。）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953000" y="4725144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契約明細</a:t>
            </a:r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2648744" y="4725144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契約</a:t>
            </a:r>
            <a:endParaRPr kumimoji="1" lang="ja-JP" altLang="en-US" dirty="0"/>
          </a:p>
        </p:txBody>
      </p:sp>
      <p:sp>
        <p:nvSpPr>
          <p:cNvPr id="44" name="角丸四角形 43"/>
          <p:cNvSpPr/>
          <p:nvPr/>
        </p:nvSpPr>
        <p:spPr>
          <a:xfrm>
            <a:off x="272480" y="4725144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顧客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2520" y="429309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設置先情報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51438" y="42930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支払方法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962369" y="429309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サービス・器材他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7545288" y="4725144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集金台帳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545288" y="429309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売上（入金管理）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648744" y="5846082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契約</a:t>
            </a:r>
            <a:endParaRPr kumimoji="1" lang="ja-JP" altLang="en-US" dirty="0"/>
          </a:p>
        </p:txBody>
      </p:sp>
      <p:sp>
        <p:nvSpPr>
          <p:cNvPr id="51" name="角丸四角形 50"/>
          <p:cNvSpPr/>
          <p:nvPr/>
        </p:nvSpPr>
        <p:spPr>
          <a:xfrm>
            <a:off x="4953000" y="5285613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契約明細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4953000" y="5846082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契約明細</a:t>
            </a:r>
          </a:p>
        </p:txBody>
      </p:sp>
      <p:cxnSp>
        <p:nvCxnSpPr>
          <p:cNvPr id="39" name="カギ線コネクタ 38"/>
          <p:cNvCxnSpPr>
            <a:stCxn id="44" idx="3"/>
            <a:endCxn id="50" idx="1"/>
          </p:cNvCxnSpPr>
          <p:nvPr/>
        </p:nvCxnSpPr>
        <p:spPr>
          <a:xfrm>
            <a:off x="2216696" y="4905164"/>
            <a:ext cx="432048" cy="112093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カギ線コネクタ 55"/>
          <p:cNvCxnSpPr>
            <a:stCxn id="43" idx="3"/>
            <a:endCxn id="51" idx="1"/>
          </p:cNvCxnSpPr>
          <p:nvPr/>
        </p:nvCxnSpPr>
        <p:spPr>
          <a:xfrm>
            <a:off x="4592960" y="4905164"/>
            <a:ext cx="360040" cy="5604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カギ線コネクタ 58"/>
          <p:cNvCxnSpPr>
            <a:stCxn id="52" idx="3"/>
            <a:endCxn id="48" idx="1"/>
          </p:cNvCxnSpPr>
          <p:nvPr/>
        </p:nvCxnSpPr>
        <p:spPr>
          <a:xfrm flipV="1">
            <a:off x="6897216" y="4905164"/>
            <a:ext cx="648072" cy="112093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カギ線コネクタ 61"/>
          <p:cNvCxnSpPr>
            <a:stCxn id="51" idx="3"/>
            <a:endCxn id="48" idx="1"/>
          </p:cNvCxnSpPr>
          <p:nvPr/>
        </p:nvCxnSpPr>
        <p:spPr>
          <a:xfrm flipV="1">
            <a:off x="6897216" y="4905164"/>
            <a:ext cx="648072" cy="5604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44" idx="3"/>
            <a:endCxn id="43" idx="1"/>
          </p:cNvCxnSpPr>
          <p:nvPr/>
        </p:nvCxnSpPr>
        <p:spPr>
          <a:xfrm>
            <a:off x="2216696" y="49051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43" idx="3"/>
            <a:endCxn id="41" idx="1"/>
          </p:cNvCxnSpPr>
          <p:nvPr/>
        </p:nvCxnSpPr>
        <p:spPr>
          <a:xfrm>
            <a:off x="4592960" y="490516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41" idx="3"/>
            <a:endCxn id="48" idx="1"/>
          </p:cNvCxnSpPr>
          <p:nvPr/>
        </p:nvCxnSpPr>
        <p:spPr>
          <a:xfrm>
            <a:off x="6897216" y="490516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56456" y="1340768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環境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6456" y="3738518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主な構成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8" name="直線コネクタ 77"/>
          <p:cNvCxnSpPr>
            <a:stCxn id="50" idx="3"/>
            <a:endCxn id="52" idx="1"/>
          </p:cNvCxnSpPr>
          <p:nvPr/>
        </p:nvCxnSpPr>
        <p:spPr>
          <a:xfrm>
            <a:off x="4592960" y="602610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8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91" y="1103258"/>
            <a:ext cx="668779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118565" y="3356992"/>
            <a:ext cx="678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356" y="548680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社内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システムを立ち上げます。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4896188" y="2636912"/>
            <a:ext cx="2093899" cy="4320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7257256" y="2255386"/>
            <a:ext cx="2160240" cy="576064"/>
          </a:xfrm>
          <a:prstGeom prst="wedgeRoundRectCallout">
            <a:avLst>
              <a:gd name="adj1" fmla="val -61238"/>
              <a:gd name="adj2" fmla="val 3905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ここをクリック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34" y="4040657"/>
            <a:ext cx="4979318" cy="2449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118565" y="3666510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ログイン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7257256" y="4692458"/>
            <a:ext cx="2160240" cy="576064"/>
          </a:xfrm>
          <a:prstGeom prst="wedgeRoundRectCallout">
            <a:avLst>
              <a:gd name="adj1" fmla="val -167059"/>
              <a:gd name="adj2" fmla="val -63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ユーザー名とパスワードを入力します。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フローチャート : 代替処理 13"/>
          <p:cNvSpPr/>
          <p:nvPr/>
        </p:nvSpPr>
        <p:spPr>
          <a:xfrm>
            <a:off x="2936776" y="4725011"/>
            <a:ext cx="1728193" cy="4320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-356" y="548680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USEN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契約・入金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参照を開きます。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980728"/>
            <a:ext cx="6004566" cy="2462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フローチャート : 代替処理 14"/>
          <p:cNvSpPr/>
          <p:nvPr/>
        </p:nvSpPr>
        <p:spPr>
          <a:xfrm>
            <a:off x="200472" y="2698529"/>
            <a:ext cx="1728193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吹き出し 15"/>
          <p:cNvSpPr/>
          <p:nvPr/>
        </p:nvSpPr>
        <p:spPr>
          <a:xfrm>
            <a:off x="7018362" y="1923987"/>
            <a:ext cx="2160240" cy="576064"/>
          </a:xfrm>
          <a:prstGeom prst="wedgeRoundRectCallout">
            <a:avLst>
              <a:gd name="adj1" fmla="val -282020"/>
              <a:gd name="adj2" fmla="val 1003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USEN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契約・入金参照を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開きます。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77136" y="2564904"/>
            <a:ext cx="3628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3"/>
              </a:rPr>
              <a:t>USEN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3"/>
              </a:rPr>
              <a:t>情報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3"/>
              </a:rPr>
              <a:t>分析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を使用することはありません。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356" y="3789040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　使用したいメニューをクリックします。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7" y="4127594"/>
            <a:ext cx="4511708" cy="232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フローチャート : 代替処理 19"/>
          <p:cNvSpPr/>
          <p:nvPr/>
        </p:nvSpPr>
        <p:spPr>
          <a:xfrm>
            <a:off x="2072680" y="4509120"/>
            <a:ext cx="2093899" cy="4320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吹き出し 20"/>
          <p:cNvSpPr/>
          <p:nvPr/>
        </p:nvSpPr>
        <p:spPr>
          <a:xfrm>
            <a:off x="6825208" y="4158852"/>
            <a:ext cx="2160240" cy="576064"/>
          </a:xfrm>
          <a:prstGeom prst="wedgeRoundRectCallout">
            <a:avLst>
              <a:gd name="adj1" fmla="val -171389"/>
              <a:gd name="adj2" fmla="val 570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顧客照会をクリック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01072" y="4941168"/>
            <a:ext cx="36289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業務サポート課で使用するメニューは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顧客照会（申請書顧客情報出力</a:t>
            </a:r>
            <a:r>
              <a:rPr lang="zh-TW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zh-TW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・集金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台帳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・スクランブル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一覧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ぐら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いです。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74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-356" y="498158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メニュー画面が下記の様になる場合がありますが、同じです。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6" y="908720"/>
            <a:ext cx="3861990" cy="3074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フローチャート : 代替処理 17"/>
          <p:cNvSpPr/>
          <p:nvPr/>
        </p:nvSpPr>
        <p:spPr>
          <a:xfrm>
            <a:off x="632520" y="1628800"/>
            <a:ext cx="1593851" cy="432048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吹き出し 22"/>
          <p:cNvSpPr/>
          <p:nvPr/>
        </p:nvSpPr>
        <p:spPr>
          <a:xfrm>
            <a:off x="4858122" y="1278532"/>
            <a:ext cx="2160240" cy="576064"/>
          </a:xfrm>
          <a:prstGeom prst="wedgeRoundRectCallout">
            <a:avLst>
              <a:gd name="adj1" fmla="val -171389"/>
              <a:gd name="adj2" fmla="val 570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顧客照会をクリック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48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1" y="1556792"/>
            <a:ext cx="680571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角丸四角形吹き出し 31"/>
          <p:cNvSpPr/>
          <p:nvPr/>
        </p:nvSpPr>
        <p:spPr>
          <a:xfrm>
            <a:off x="6681192" y="2608724"/>
            <a:ext cx="2115929" cy="1180316"/>
          </a:xfrm>
          <a:prstGeom prst="wedgeRoundRectCallout">
            <a:avLst>
              <a:gd name="adj1" fmla="val -103379"/>
              <a:gd name="adj2" fmla="val 147586"/>
              <a:gd name="adj3" fmla="val 16667"/>
            </a:avLst>
          </a:prstGeom>
          <a:solidFill>
            <a:srgbClr val="FFC000">
              <a:alpha val="57000"/>
            </a:srgbClr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ステータスを限定できます。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受注状態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確定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キャンセル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移管済（管轄支店外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356" y="498158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　顧客検索画面にて、対象顧客を検索します。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2144688" y="1867684"/>
            <a:ext cx="1944216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代替処理 10"/>
          <p:cNvSpPr/>
          <p:nvPr/>
        </p:nvSpPr>
        <p:spPr>
          <a:xfrm>
            <a:off x="2144688" y="2081630"/>
            <a:ext cx="1224136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代替処理 11"/>
          <p:cNvSpPr/>
          <p:nvPr/>
        </p:nvSpPr>
        <p:spPr>
          <a:xfrm>
            <a:off x="6105128" y="2049056"/>
            <a:ext cx="2088232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5241032" y="4099932"/>
            <a:ext cx="2232248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代替処理 15"/>
          <p:cNvSpPr/>
          <p:nvPr/>
        </p:nvSpPr>
        <p:spPr>
          <a:xfrm>
            <a:off x="2504728" y="5069944"/>
            <a:ext cx="2016224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代替処理 16"/>
          <p:cNvSpPr/>
          <p:nvPr/>
        </p:nvSpPr>
        <p:spPr>
          <a:xfrm>
            <a:off x="5313040" y="1884100"/>
            <a:ext cx="519252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代替処理 18"/>
          <p:cNvSpPr/>
          <p:nvPr/>
        </p:nvSpPr>
        <p:spPr>
          <a:xfrm>
            <a:off x="4160912" y="3027432"/>
            <a:ext cx="1080120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代替処理 19"/>
          <p:cNvSpPr/>
          <p:nvPr/>
        </p:nvSpPr>
        <p:spPr>
          <a:xfrm>
            <a:off x="4376936" y="4876780"/>
            <a:ext cx="1080120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代替処理 20"/>
          <p:cNvSpPr/>
          <p:nvPr/>
        </p:nvSpPr>
        <p:spPr>
          <a:xfrm>
            <a:off x="4896188" y="5092804"/>
            <a:ext cx="1280948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2323376" y="988071"/>
            <a:ext cx="2413600" cy="496713"/>
          </a:xfrm>
          <a:prstGeom prst="wedgeRoundRectCallout">
            <a:avLst>
              <a:gd name="adj1" fmla="val -31616"/>
              <a:gd name="adj2" fmla="val 12706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デフォルトで札幌支店が表示されますので、消去・変更してください。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5529064" y="1300051"/>
            <a:ext cx="2413600" cy="400757"/>
          </a:xfrm>
          <a:prstGeom prst="wedgeRoundRectCallout">
            <a:avLst>
              <a:gd name="adj1" fmla="val -22252"/>
              <a:gd name="adj2" fmla="val 1277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半角カナ。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%%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でカナを挟むとあいまい検索ができます。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※1</a:t>
            </a:r>
            <a:endParaRPr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91128" y="1780159"/>
            <a:ext cx="1549503" cy="496713"/>
          </a:xfrm>
          <a:prstGeom prst="wedgeRoundRectCallout">
            <a:avLst>
              <a:gd name="adj1" fmla="val 82106"/>
              <a:gd name="adj2" fmla="val 311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で検索できます。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4376936" y="6021288"/>
            <a:ext cx="1765527" cy="496713"/>
          </a:xfrm>
          <a:prstGeom prst="wedgeRoundRectCallout">
            <a:avLst>
              <a:gd name="adj1" fmla="val 72271"/>
              <a:gd name="adj2" fmla="val -5894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検索条件を消去できます。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7813702" y="3940399"/>
            <a:ext cx="1549503" cy="496713"/>
          </a:xfrm>
          <a:prstGeom prst="wedgeRoundRectCallout">
            <a:avLst>
              <a:gd name="adj1" fmla="val -70343"/>
              <a:gd name="adj2" fmla="val 2159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一括請求先名で検索できます。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91129" y="4869160"/>
            <a:ext cx="1549503" cy="496713"/>
          </a:xfrm>
          <a:prstGeom prst="wedgeRoundRectCallout">
            <a:avLst>
              <a:gd name="adj1" fmla="val 100547"/>
              <a:gd name="adj2" fmla="val 15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契約品目を限定して検索できます。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7149244" y="4987436"/>
            <a:ext cx="1549503" cy="496713"/>
          </a:xfrm>
          <a:prstGeom prst="wedgeRoundRectCallout">
            <a:avLst>
              <a:gd name="adj1" fmla="val -106611"/>
              <a:gd name="adj2" fmla="val -110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シリアル№で検索できます。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698528" y="2594434"/>
            <a:ext cx="2286920" cy="1180316"/>
          </a:xfrm>
          <a:prstGeom prst="wedgeRoundRectCallout">
            <a:avLst>
              <a:gd name="adj1" fmla="val -100880"/>
              <a:gd name="adj2" fmla="val -8805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ステータスを限定できます。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受注状態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確定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キャンセル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移管済（管轄支店外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6681192" y="2600154"/>
            <a:ext cx="2376264" cy="1180316"/>
          </a:xfrm>
          <a:prstGeom prst="wedgeRoundRectCallout">
            <a:avLst>
              <a:gd name="adj1" fmla="val -110043"/>
              <a:gd name="adj2" fmla="val -9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ステータスを限定できます。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受注状態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確定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キャンセル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移管済（管轄支店外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561294" y="6100639"/>
            <a:ext cx="2000218" cy="496713"/>
          </a:xfrm>
          <a:prstGeom prst="wedgeRoundRectCallout">
            <a:avLst>
              <a:gd name="adj1" fmla="val -24299"/>
              <a:gd name="adj2" fmla="val -608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検索条件を入れたら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ボタンを押すと検索されます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フローチャート : 代替処理 33"/>
          <p:cNvSpPr/>
          <p:nvPr/>
        </p:nvSpPr>
        <p:spPr>
          <a:xfrm>
            <a:off x="5185468" y="548680"/>
            <a:ext cx="4448052" cy="693790"/>
          </a:xfrm>
          <a:prstGeom prst="flowChartAlternateProcess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★注意　管轄支店を消去して検索すると、全件検索となりますので、システムに負荷がかかります。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「顧客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CD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」「カナ名称」「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TEL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」「シリアル番号」「契約品目」「チェーン店」「一括請求先」　以外の項目検索は、管轄支店を絞って検索してください。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6473171" y="6140834"/>
            <a:ext cx="1000109" cy="416321"/>
          </a:xfrm>
          <a:prstGeom prst="wedgeRoundRectCallout">
            <a:avLst>
              <a:gd name="adj1" fmla="val 17260"/>
              <a:gd name="adj2" fmla="val -8582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検索画面を閉じます。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8797121" y="1510968"/>
            <a:ext cx="1000109" cy="416321"/>
          </a:xfrm>
          <a:prstGeom prst="wedgeRoundRectCallout">
            <a:avLst>
              <a:gd name="adj1" fmla="val -79365"/>
              <a:gd name="adj2" fmla="val -1344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」検索画面を閉じます。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フローチャート : 代替処理 39"/>
          <p:cNvSpPr/>
          <p:nvPr/>
        </p:nvSpPr>
        <p:spPr>
          <a:xfrm>
            <a:off x="6105128" y="2276872"/>
            <a:ext cx="1456166" cy="216024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吹き出し 40"/>
          <p:cNvSpPr/>
          <p:nvPr/>
        </p:nvSpPr>
        <p:spPr>
          <a:xfrm>
            <a:off x="8337376" y="2203616"/>
            <a:ext cx="1459854" cy="416321"/>
          </a:xfrm>
          <a:prstGeom prst="wedgeRoundRectCallout">
            <a:avLst>
              <a:gd name="adj1" fmla="val -102655"/>
              <a:gd name="adj2" fmla="val -59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電話番号（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ﾊｲﾌｫﾝあり）で検索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フローチャート : 代替処理 41"/>
          <p:cNvSpPr/>
          <p:nvPr/>
        </p:nvSpPr>
        <p:spPr>
          <a:xfrm>
            <a:off x="91129" y="5589241"/>
            <a:ext cx="2557616" cy="928760"/>
          </a:xfrm>
          <a:prstGeom prst="flowChartAlternateProcess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</a:rPr>
              <a:t>黄色の項目は、あいまい検索が可能です。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方法</a:t>
            </a:r>
            <a:r>
              <a:rPr lang="ja-JP" altLang="en-US" sz="1000" dirty="0" smtClean="0">
                <a:solidFill>
                  <a:schemeClr val="tx1"/>
                </a:solidFill>
              </a:rPr>
              <a:t>は、</a:t>
            </a:r>
            <a:r>
              <a:rPr lang="en-US" altLang="ja-JP" sz="1000" dirty="0" smtClean="0">
                <a:solidFill>
                  <a:schemeClr val="tx1"/>
                </a:solidFill>
              </a:rPr>
              <a:t>%</a:t>
            </a:r>
            <a:r>
              <a:rPr lang="ja-JP" altLang="en-US" sz="1000" dirty="0" smtClean="0">
                <a:solidFill>
                  <a:schemeClr val="tx1"/>
                </a:solidFill>
              </a:rPr>
              <a:t>　（半角）をで、挟みます。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（例）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カナ名称　→　</a:t>
            </a:r>
            <a:r>
              <a:rPr lang="en-US" altLang="ja-JP" sz="1000" dirty="0" smtClean="0">
                <a:solidFill>
                  <a:schemeClr val="tx1"/>
                </a:solidFill>
              </a:rPr>
              <a:t>%</a:t>
            </a:r>
            <a:r>
              <a:rPr lang="ja-JP" altLang="en-US" sz="1000" dirty="0" smtClean="0">
                <a:solidFill>
                  <a:schemeClr val="tx1"/>
                </a:solidFill>
              </a:rPr>
              <a:t>ｻﾂﾎﾟﾛ</a:t>
            </a:r>
            <a:r>
              <a:rPr lang="en-US" altLang="ja-JP" sz="1000" dirty="0" smtClean="0">
                <a:solidFill>
                  <a:schemeClr val="tx1"/>
                </a:solidFill>
              </a:rPr>
              <a:t>%</a:t>
            </a: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設置場所　→　</a:t>
            </a:r>
            <a:r>
              <a:rPr lang="en-US" altLang="ja-JP" sz="1000" dirty="0" smtClean="0">
                <a:solidFill>
                  <a:schemeClr val="tx1"/>
                </a:solidFill>
              </a:rPr>
              <a:t>%</a:t>
            </a:r>
            <a:r>
              <a:rPr lang="ja-JP" altLang="en-US" sz="1000" dirty="0" smtClean="0">
                <a:solidFill>
                  <a:schemeClr val="tx1"/>
                </a:solidFill>
              </a:rPr>
              <a:t>サッポロ</a:t>
            </a:r>
            <a:r>
              <a:rPr lang="en-US" altLang="ja-JP" sz="1000" dirty="0">
                <a:solidFill>
                  <a:schemeClr val="tx1"/>
                </a:solidFill>
              </a:rPr>
              <a:t>% </a:t>
            </a:r>
            <a:r>
              <a:rPr lang="ja-JP" altLang="en-US" sz="1000" dirty="0" smtClean="0">
                <a:solidFill>
                  <a:schemeClr val="tx1"/>
                </a:solidFill>
              </a:rPr>
              <a:t>　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3" name="フローチャート : 代替処理 42"/>
          <p:cNvSpPr/>
          <p:nvPr/>
        </p:nvSpPr>
        <p:spPr>
          <a:xfrm>
            <a:off x="27142" y="2646709"/>
            <a:ext cx="1576921" cy="1293690"/>
          </a:xfrm>
          <a:prstGeom prst="flowChartAlternateProcess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</a:rPr>
              <a:t>※1</a:t>
            </a:r>
          </a:p>
          <a:p>
            <a:r>
              <a:rPr lang="ja-JP" altLang="en-US" sz="1000" dirty="0">
                <a:solidFill>
                  <a:schemeClr val="tx1"/>
                </a:solidFill>
              </a:rPr>
              <a:t>カナ</a:t>
            </a:r>
            <a:r>
              <a:rPr lang="ja-JP" altLang="en-US" sz="1000" dirty="0" smtClean="0">
                <a:solidFill>
                  <a:schemeClr val="tx1"/>
                </a:solidFill>
              </a:rPr>
              <a:t>は、小文字も大文字半角で入力するルールです。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ッ→ﾂ　ュ</a:t>
            </a:r>
            <a:r>
              <a:rPr lang="ja-JP" altLang="en-US" sz="1400" dirty="0">
                <a:solidFill>
                  <a:schemeClr val="tx1"/>
                </a:solidFill>
              </a:rPr>
              <a:t>→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ﾕ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8" y="3445388"/>
            <a:ext cx="3013274" cy="285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077B-C2B2-48DF-B6A6-E9B90F524B0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37" y="821440"/>
            <a:ext cx="6805719" cy="167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フローチャート : 代替処理 5"/>
          <p:cNvSpPr/>
          <p:nvPr/>
        </p:nvSpPr>
        <p:spPr>
          <a:xfrm>
            <a:off x="3080792" y="1434430"/>
            <a:ext cx="1728192" cy="222737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5385048" y="2166547"/>
            <a:ext cx="1080120" cy="652698"/>
          </a:xfrm>
          <a:prstGeom prst="wedgeRoundRectCallout">
            <a:avLst>
              <a:gd name="adj1" fmla="val -140665"/>
              <a:gd name="adj2" fmla="val -1207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チェーン店を絞り込んで検索できます。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7761312" y="1657167"/>
            <a:ext cx="1800200" cy="619705"/>
          </a:xfrm>
          <a:prstGeom prst="wedgeRoundRectCallout">
            <a:avLst>
              <a:gd name="adj1" fmla="val -80635"/>
              <a:gd name="adj2" fmla="val -335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スライドすると隠れている項目が現れます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2794811"/>
            <a:ext cx="232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フローチャート : 代替処理 9"/>
          <p:cNvSpPr/>
          <p:nvPr/>
        </p:nvSpPr>
        <p:spPr>
          <a:xfrm>
            <a:off x="2360712" y="2780928"/>
            <a:ext cx="557580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3584848" y="2636912"/>
            <a:ext cx="1440160" cy="748761"/>
          </a:xfrm>
          <a:prstGeom prst="wedgeRoundRectCallout">
            <a:avLst>
              <a:gd name="adj1" fmla="val -90640"/>
              <a:gd name="adj2" fmla="val 52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カーソルを入れると右端に「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」が現れるので、押すと値リストが表示される。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076" y="3393434"/>
            <a:ext cx="3240359" cy="3059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角丸四角形吹き出し 16"/>
          <p:cNvSpPr/>
          <p:nvPr/>
        </p:nvSpPr>
        <p:spPr>
          <a:xfrm>
            <a:off x="3674531" y="4149080"/>
            <a:ext cx="1440160" cy="652698"/>
          </a:xfrm>
          <a:prstGeom prst="wedgeRoundRectCallout">
            <a:avLst>
              <a:gd name="adj1" fmla="val 85409"/>
              <a:gd name="adj2" fmla="val -36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を入力して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検索ボタンを押すと一覧が表示されます。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674531" y="4149080"/>
            <a:ext cx="1440160" cy="652698"/>
          </a:xfrm>
          <a:prstGeom prst="wedgeRoundRectCallout">
            <a:avLst>
              <a:gd name="adj1" fmla="val -107956"/>
              <a:gd name="adj2" fmla="val -29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を入力して検索ボタンを押すと一覧が表示されます。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ローチャート : 代替処理 19"/>
          <p:cNvSpPr/>
          <p:nvPr/>
        </p:nvSpPr>
        <p:spPr>
          <a:xfrm>
            <a:off x="495908" y="4285334"/>
            <a:ext cx="557580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代替処理 20"/>
          <p:cNvSpPr/>
          <p:nvPr/>
        </p:nvSpPr>
        <p:spPr>
          <a:xfrm>
            <a:off x="1371764" y="5917178"/>
            <a:ext cx="557580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356" y="498158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値リストを使って検索　（例　チェーン店）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84848" y="2636912"/>
            <a:ext cx="1440160" cy="748761"/>
          </a:xfrm>
          <a:prstGeom prst="wedgeRoundRectCallout">
            <a:avLst>
              <a:gd name="adj1" fmla="val -109399"/>
              <a:gd name="adj2" fmla="val -100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カーソルを入れると右端に「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」が現れるので、押すと値リストが表示される。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1496616" y="2564904"/>
            <a:ext cx="648072" cy="15789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下矢印 24"/>
          <p:cNvSpPr/>
          <p:nvPr/>
        </p:nvSpPr>
        <p:spPr>
          <a:xfrm>
            <a:off x="1507007" y="3212976"/>
            <a:ext cx="648072" cy="15789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160912" y="5157192"/>
            <a:ext cx="735276" cy="43204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8985448" y="5701154"/>
            <a:ext cx="504056" cy="43204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902719" y="5239489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次ページ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続く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88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38" y="980728"/>
            <a:ext cx="297478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角丸四角形吹き出し 23"/>
          <p:cNvSpPr/>
          <p:nvPr/>
        </p:nvSpPr>
        <p:spPr>
          <a:xfrm>
            <a:off x="3662862" y="800708"/>
            <a:ext cx="1866202" cy="1332148"/>
          </a:xfrm>
          <a:prstGeom prst="wedgeRoundRectCallout">
            <a:avLst>
              <a:gd name="adj1" fmla="val -124968"/>
              <a:gd name="adj2" fmla="val 1491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チェーン店名、またはチェーン店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を入力して検索すると、該当するものが、絞られるので、検索したいチェーン店選び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を押す。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フローチャート : 代替処理 25"/>
          <p:cNvSpPr/>
          <p:nvPr/>
        </p:nvSpPr>
        <p:spPr>
          <a:xfrm>
            <a:off x="347498" y="1196752"/>
            <a:ext cx="1491631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ローチャート : 代替処理 26"/>
          <p:cNvSpPr/>
          <p:nvPr/>
        </p:nvSpPr>
        <p:spPr>
          <a:xfrm>
            <a:off x="272480" y="1798745"/>
            <a:ext cx="2448272" cy="190095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ローチャート : 代替処理 28"/>
          <p:cNvSpPr/>
          <p:nvPr/>
        </p:nvSpPr>
        <p:spPr>
          <a:xfrm>
            <a:off x="1728362" y="3501008"/>
            <a:ext cx="560342" cy="285641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959" y="2204864"/>
            <a:ext cx="5909433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右矢印 29"/>
          <p:cNvSpPr/>
          <p:nvPr/>
        </p:nvSpPr>
        <p:spPr>
          <a:xfrm>
            <a:off x="3080792" y="4005064"/>
            <a:ext cx="479921" cy="43204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6249144" y="664956"/>
            <a:ext cx="2262418" cy="1332148"/>
          </a:xfrm>
          <a:prstGeom prst="wedgeRoundRectCallout">
            <a:avLst>
              <a:gd name="adj1" fmla="val -45559"/>
              <a:gd name="adj2" fmla="val 12964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チェーン店名が入力されるので、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ボタンを押して検索する。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初めからチェーン店マスタの正式名称が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分かったいたら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、直接入力しても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フローチャート : 代替処理 31"/>
          <p:cNvSpPr/>
          <p:nvPr/>
        </p:nvSpPr>
        <p:spPr>
          <a:xfrm>
            <a:off x="5745088" y="3038005"/>
            <a:ext cx="1800200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 : 代替処理 32"/>
          <p:cNvSpPr/>
          <p:nvPr/>
        </p:nvSpPr>
        <p:spPr>
          <a:xfrm>
            <a:off x="8841432" y="5786323"/>
            <a:ext cx="864096" cy="306973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値リストを使って検索　（例　チェーン店）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249144" y="662252"/>
            <a:ext cx="2262418" cy="1332148"/>
          </a:xfrm>
          <a:prstGeom prst="wedgeRoundRectCallout">
            <a:avLst>
              <a:gd name="adj1" fmla="val 87633"/>
              <a:gd name="adj2" fmla="val 331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チェーン店名が入力されるので、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ボタンを押して検索する。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初めからチェーン店マスタの正式名称が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分かったいたら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、直接入力しても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3662862" y="800708"/>
            <a:ext cx="1866202" cy="1332148"/>
          </a:xfrm>
          <a:prstGeom prst="wedgeRoundRectCallout">
            <a:avLst>
              <a:gd name="adj1" fmla="val -146683"/>
              <a:gd name="adj2" fmla="val -1153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チェーン店名、またはチェーン店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を入力して検索すると、該当するものが、絞られるので、検索したいチェーン店を選び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OK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を押す。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3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196842"/>
            <a:ext cx="7515373" cy="410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152044" y="476672"/>
            <a:ext cx="979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　顧客照会一覧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1963" y="836712"/>
            <a:ext cx="7803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契約明細細単位の一覧が表示されます。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8265368" y="1412776"/>
            <a:ext cx="1512168" cy="666074"/>
          </a:xfrm>
          <a:prstGeom prst="wedgeRoundRectCallout">
            <a:avLst>
              <a:gd name="adj1" fmla="val -82665"/>
              <a:gd name="adj2" fmla="val 266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灰色は、解約となっている契約明細です。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352600" y="5517232"/>
            <a:ext cx="936104" cy="666074"/>
          </a:xfrm>
          <a:prstGeom prst="wedgeRoundRectCallout">
            <a:avLst>
              <a:gd name="adj1" fmla="val -11201"/>
              <a:gd name="adj2" fmla="val -950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検索された、顧客の件数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2864768" y="5513428"/>
            <a:ext cx="936104" cy="666074"/>
          </a:xfrm>
          <a:prstGeom prst="wedgeRoundRectCallout">
            <a:avLst>
              <a:gd name="adj1" fmla="val -11201"/>
              <a:gd name="adj2" fmla="val -950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検索された、契約の件数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7089778" y="5661248"/>
            <a:ext cx="1512168" cy="666074"/>
          </a:xfrm>
          <a:prstGeom prst="wedgeRoundRectCallout">
            <a:avLst>
              <a:gd name="adj1" fmla="val -68235"/>
              <a:gd name="adj2" fmla="val -1184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参照したい顧客にカーソルを合わせて、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選択ボタンを押す。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フローチャート : 代替処理 20"/>
          <p:cNvSpPr/>
          <p:nvPr/>
        </p:nvSpPr>
        <p:spPr>
          <a:xfrm>
            <a:off x="6321152" y="4869160"/>
            <a:ext cx="1800200" cy="380189"/>
          </a:xfrm>
          <a:prstGeom prst="flowChartAlternateProcess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吹き出し 22"/>
          <p:cNvSpPr/>
          <p:nvPr/>
        </p:nvSpPr>
        <p:spPr>
          <a:xfrm>
            <a:off x="5048588" y="5653640"/>
            <a:ext cx="1560596" cy="666074"/>
          </a:xfrm>
          <a:prstGeom prst="wedgeRoundRectCallout">
            <a:avLst>
              <a:gd name="adj1" fmla="val -151742"/>
              <a:gd name="adj2" fmla="val -171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スライドすると、他の項目が見れます。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タイトル 12"/>
          <p:cNvSpPr txBox="1">
            <a:spLocks/>
          </p:cNvSpPr>
          <p:nvPr/>
        </p:nvSpPr>
        <p:spPr>
          <a:xfrm>
            <a:off x="0" y="12204"/>
            <a:ext cx="7018362" cy="43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UNIS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システム操作方法・画面説明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1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13961</TotalTime>
  <Words>1071</Words>
  <Application>Microsoft Office PowerPoint</Application>
  <PresentationFormat>A4 210 x 297 mm</PresentationFormat>
  <Paragraphs>227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4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尚之</dc:creator>
  <cp:lastModifiedBy>大谷　美哉</cp:lastModifiedBy>
  <cp:revision>639</cp:revision>
  <cp:lastPrinted>2018-10-03T09:00:27Z</cp:lastPrinted>
  <dcterms:created xsi:type="dcterms:W3CDTF">2012-07-25T10:26:12Z</dcterms:created>
  <dcterms:modified xsi:type="dcterms:W3CDTF">2019-06-04T03:22:06Z</dcterms:modified>
</cp:coreProperties>
</file>