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notesMasterIdLst>
    <p:notesMasterId r:id="rId14"/>
  </p:notesMasterIdLst>
  <p:sldIdLst>
    <p:sldId id="318" r:id="rId2"/>
    <p:sldId id="387" r:id="rId3"/>
    <p:sldId id="381" r:id="rId4"/>
    <p:sldId id="382" r:id="rId5"/>
    <p:sldId id="383" r:id="rId6"/>
    <p:sldId id="384" r:id="rId7"/>
    <p:sldId id="394" r:id="rId8"/>
    <p:sldId id="395" r:id="rId9"/>
    <p:sldId id="386" r:id="rId10"/>
    <p:sldId id="396" r:id="rId11"/>
    <p:sldId id="388" r:id="rId12"/>
    <p:sldId id="392" r:id="rId1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12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 autoAdjust="0"/>
    <p:restoredTop sz="94109" autoAdjust="0"/>
  </p:normalViewPr>
  <p:slideViewPr>
    <p:cSldViewPr snapToGrid="0">
      <p:cViewPr varScale="1">
        <p:scale>
          <a:sx n="92" d="100"/>
          <a:sy n="92" d="100"/>
        </p:scale>
        <p:origin x="1325" y="67"/>
      </p:cViewPr>
      <p:guideLst>
        <p:guide orient="horz" pos="4020"/>
        <p:guide pos="12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6E759-DE31-454C-81EF-9CB2E84232A6}" type="datetimeFigureOut">
              <a:rPr kumimoji="1" lang="ja-JP" altLang="en-US" smtClean="0"/>
              <a:t>2019/6/18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EC70C-B438-4224-896D-BCA004BEFE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76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05CDA5-EB33-471D-AB33-A4233FF2B3B0}" type="slidenum">
              <a:rPr lang="en-US" altLang="ja-JP" sz="11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sz="110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683498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05CDA5-EB33-471D-AB33-A4233FF2B3B0}" type="slidenum">
              <a:rPr lang="en-US" altLang="ja-JP" sz="11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ja-JP" sz="110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171063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05CDA5-EB33-471D-AB33-A4233FF2B3B0}" type="slidenum">
              <a:rPr lang="en-US" altLang="ja-JP" sz="11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ja-JP" sz="110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13180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05CDA5-EB33-471D-AB33-A4233FF2B3B0}" type="slidenum">
              <a:rPr lang="en-US" altLang="ja-JP" sz="11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ja-JP" sz="1100" dirty="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23788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05CDA5-EB33-471D-AB33-A4233FF2B3B0}" type="slidenum">
              <a:rPr lang="en-US" altLang="ja-JP" sz="11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ja-JP" sz="1100" dirty="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5690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05CDA5-EB33-471D-AB33-A4233FF2B3B0}" type="slidenum">
              <a:rPr lang="en-US" altLang="ja-JP" sz="11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ja-JP" sz="1100" dirty="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2993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05CDA5-EB33-471D-AB33-A4233FF2B3B0}" type="slidenum">
              <a:rPr lang="en-US" altLang="ja-JP" sz="11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 sz="110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53222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05CDA5-EB33-471D-AB33-A4233FF2B3B0}" type="slidenum">
              <a:rPr lang="en-US" altLang="ja-JP" sz="11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 sz="110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37489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05CDA5-EB33-471D-AB33-A4233FF2B3B0}" type="slidenum">
              <a:rPr lang="en-US" altLang="ja-JP" sz="11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ja-JP" sz="110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28508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05CDA5-EB33-471D-AB33-A4233FF2B3B0}" type="slidenum">
              <a:rPr lang="en-US" altLang="ja-JP" sz="11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ja-JP" sz="110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76284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805CDA5-EB33-471D-AB33-A4233FF2B3B0}" type="slidenum">
              <a:rPr lang="en-US" altLang="ja-JP" sz="11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ja-JP" sz="1100" smtClean="0">
              <a:ea typeface="ＭＳ Ｐゴシック" pitchFamily="50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10379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566160"/>
            <a:ext cx="7772400" cy="639762"/>
          </a:xfrm>
        </p:spPr>
        <p:txBody>
          <a:bodyPr/>
          <a:lstStyle>
            <a:lvl1pPr algn="ct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5532120"/>
            <a:ext cx="6400800" cy="986790"/>
          </a:xfrm>
        </p:spPr>
        <p:txBody>
          <a:bodyPr/>
          <a:lstStyle>
            <a:lvl1pPr marL="0" indent="0" algn="ctr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3470910"/>
            <a:ext cx="9091887" cy="95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ja-JP" altLang="en-US" sz="2000" dirty="0">
              <a:solidFill>
                <a:srgbClr val="FFFFFF"/>
              </a:solidFill>
              <a:latin typeface="Meiryo UI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68285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A319A-0818-483F-BAB2-8A251B21BDA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6725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6051" y="73025"/>
            <a:ext cx="2128838" cy="6019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7950" y="73025"/>
            <a:ext cx="6235700" cy="6019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524C-AD6E-44A0-9CE4-AADC3EF0FF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31250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610" y="404580"/>
            <a:ext cx="8229600" cy="562002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35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7692" y="92784"/>
            <a:ext cx="82296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8360687" y="92784"/>
            <a:ext cx="717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fld id="{673A78B0-36B4-4927-85E1-8E04CD53EBD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8267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67738" y="6541008"/>
            <a:ext cx="576262" cy="251907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defRPr/>
            </a:pPr>
            <a:fld id="{0564CDE2-541C-456F-983B-81BA904507E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546100"/>
            <a:ext cx="9144000" cy="952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ja-JP" altLang="en-US" sz="2000" dirty="0">
              <a:solidFill>
                <a:srgbClr val="FFFFFF"/>
              </a:solidFill>
              <a:latin typeface="Meiryo UI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519311" y="73025"/>
            <a:ext cx="6105378" cy="47625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メイリオ ボールド" panose="020B0804030504040204" pitchFamily="50" charset="-128"/>
                <a:ea typeface="メイリオ ボールド" panose="020B0804030504040204" pitchFamily="50" charset="-128"/>
                <a:cs typeface="メイリオ ボールド" panose="020B080403050404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pic>
        <p:nvPicPr>
          <p:cNvPr id="9" name="Picture 2" descr="I:\disk\0029_ビズキューブ・コンサルティング様\サービスロゴ_120322_OL (3).png"/>
          <p:cNvPicPr>
            <a:picLocks noChangeAspect="1" noChangeArrowheads="1"/>
          </p:cNvPicPr>
          <p:nvPr userDrawn="1"/>
        </p:nvPicPr>
        <p:blipFill>
          <a:blip r:embed="rId2" cstate="print"/>
          <a:srcRect l="35101" t="90826" r="34927"/>
          <a:stretch>
            <a:fillRect/>
          </a:stretch>
        </p:blipFill>
        <p:spPr bwMode="auto">
          <a:xfrm>
            <a:off x="7807226" y="139700"/>
            <a:ext cx="1304065" cy="24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74452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928FE-E5E0-4DF3-BDCC-43558B1CAB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7087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4038600" cy="5184775"/>
          </a:xfrm>
        </p:spPr>
        <p:txBody>
          <a:bodyPr/>
          <a:lstStyle>
            <a:lvl1pPr>
              <a:defRPr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86288" y="908050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8517A-68F2-4085-8BE3-B45CBF0944F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9843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519E2-949F-438E-9872-FD1FC7BDE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309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26DE-E8F5-4624-9302-D22AB21D3CD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8828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FD03-1D7D-430D-BFFB-5B80CBE650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46100"/>
            <a:ext cx="9144000" cy="952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ja-JP" altLang="en-US" sz="2000" dirty="0">
              <a:solidFill>
                <a:srgbClr val="FFFFFF"/>
              </a:solidFill>
              <a:latin typeface="Meiryo UI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946281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546100"/>
            <a:ext cx="9144000" cy="95250"/>
          </a:xfrm>
          <a:prstGeom prst="rect">
            <a:avLst/>
          </a:prstGeom>
          <a:gradFill flip="none" rotWithShape="1">
            <a:gsLst>
              <a:gs pos="40000">
                <a:srgbClr val="996633"/>
              </a:gs>
              <a:gs pos="100000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ja-JP" altLang="en-US" sz="2000" dirty="0">
              <a:solidFill>
                <a:srgbClr val="FFFFFF"/>
              </a:solidFill>
              <a:latin typeface="Meiryo UI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2993-F4A5-42DB-AB25-82C1267A58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228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884F5-5374-4435-8D8F-AFDA53063F6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57945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73025"/>
            <a:ext cx="822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82296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1" sz="1400">
                <a:solidFill>
                  <a:schemeClr val="tx1"/>
                </a:solidFill>
                <a:latin typeface="Arial" charset="0"/>
                <a:ea typeface="メイリオ" panose="020B0604030504040204" pitchFamily="5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245225"/>
            <a:ext cx="8713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kumimoji="1" sz="1400">
                <a:solidFill>
                  <a:schemeClr val="tx1"/>
                </a:solidFill>
                <a:latin typeface="Arial" charset="0"/>
                <a:ea typeface="メイリオ" panose="020B0604030504040204" pitchFamily="5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453190"/>
            <a:ext cx="5762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DCD1176-5D80-4177-B40E-08A989562220}" type="slidenum">
              <a:rPr lang="en-US" altLang="ja-JP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9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Meiryo UI" panose="020B0604030504040204" pitchFamily="50" charset="-128"/>
          <a:ea typeface="メイリオ" panose="020B0604030504040204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Meiryo UI" panose="020B0604030504040204" pitchFamily="50" charset="-128"/>
          <a:ea typeface="メイリオ" panose="020B0604030504040204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Meiryo UI" panose="020B0604030504040204" pitchFamily="50" charset="-128"/>
          <a:ea typeface="メイリオ" panose="020B0604030504040204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Meiryo UI" panose="020B0604030504040204" pitchFamily="50" charset="-128"/>
          <a:ea typeface="メイリオ" panose="020B0604030504040204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Meiryo UI" panose="020B0604030504040204" pitchFamily="50" charset="-128"/>
          <a:ea typeface="メイリオ" panose="020B0604030504040204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jp/url?q=http://gigazine.net/news/20080418_docomo_new/&amp;sa=U&amp;ei=yVghU5nrJ8OVlQWw94D4Bg&amp;ved=0CCAQ9QEwAA&amp;usg=AFQjCNHGWChxa6jU1s7ENRSduAltR6P0tA" TargetMode="External"/><Relationship Id="rId13" Type="http://schemas.openxmlformats.org/officeDocument/2006/relationships/image" Target="../media/image41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jpeg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895780" y="2314076"/>
            <a:ext cx="5301762" cy="403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サービス業に特化した定額制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</a:t>
            </a:r>
            <a:endParaRPr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サブタイトル 4"/>
          <p:cNvSpPr>
            <a:spLocks noGrp="1"/>
          </p:cNvSpPr>
          <p:nvPr>
            <p:ph type="subTitle" idx="1"/>
          </p:nvPr>
        </p:nvSpPr>
        <p:spPr>
          <a:xfrm>
            <a:off x="1104900" y="5810490"/>
            <a:ext cx="6934200" cy="708419"/>
          </a:xfrm>
        </p:spPr>
        <p:txBody>
          <a:bodyPr/>
          <a:lstStyle/>
          <a:p>
            <a:r>
              <a:rPr kumimoji="1" lang="en-US" altLang="ja-JP" dirty="0" smtClean="0"/>
              <a:t>2019</a:t>
            </a:r>
            <a:r>
              <a:rPr kumimoji="1" lang="ja-JP" altLang="en-US" dirty="0" smtClean="0"/>
              <a:t>年</a:t>
            </a:r>
            <a:r>
              <a:rPr lang="ja-JP" altLang="en-US" dirty="0"/>
              <a:t>●</a:t>
            </a:r>
            <a:r>
              <a:rPr kumimoji="1" lang="ja-JP" altLang="en-US" dirty="0" smtClean="0"/>
              <a:t>月●日</a:t>
            </a:r>
            <a:endParaRPr kumimoji="1" lang="en-US" altLang="ja-JP" dirty="0" smtClean="0"/>
          </a:p>
          <a:p>
            <a:r>
              <a:rPr kumimoji="1" lang="ja-JP" altLang="en-US" dirty="0" smtClean="0"/>
              <a:t>株式会社 </a:t>
            </a:r>
            <a:r>
              <a:rPr kumimoji="1" lang="en-US" altLang="ja-JP" dirty="0" smtClean="0"/>
              <a:t>USEN</a:t>
            </a:r>
            <a:endParaRPr kumimoji="1" lang="ja-JP" altLang="en-US" dirty="0"/>
          </a:p>
        </p:txBody>
      </p:sp>
      <p:pic>
        <p:nvPicPr>
          <p:cNvPr id="6" name="Picture 2" descr="I:\disk\0029_ビズキューブ・コンサルティング様\サービスロゴ_120322_OL (3).png"/>
          <p:cNvPicPr>
            <a:picLocks noChangeAspect="1" noChangeArrowheads="1"/>
          </p:cNvPicPr>
          <p:nvPr/>
        </p:nvPicPr>
        <p:blipFill>
          <a:blip r:embed="rId2" cstate="print"/>
          <a:srcRect l="35101" t="90826" r="34927"/>
          <a:stretch>
            <a:fillRect/>
          </a:stretch>
        </p:blipFill>
        <p:spPr bwMode="auto">
          <a:xfrm>
            <a:off x="2291075" y="2631440"/>
            <a:ext cx="4561849" cy="84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サブタイトル 4"/>
          <p:cNvSpPr txBox="1">
            <a:spLocks/>
          </p:cNvSpPr>
          <p:nvPr/>
        </p:nvSpPr>
        <p:spPr bwMode="auto">
          <a:xfrm>
            <a:off x="263342" y="439829"/>
            <a:ext cx="2861823" cy="7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200">
                <a:solidFill>
                  <a:schemeClr val="tx1"/>
                </a:solidFill>
                <a:latin typeface="Meiryo UI" panose="020B0604030504040204" pitchFamily="50" charset="-128"/>
                <a:ea typeface="メイリオ" panose="020B0604030504040204" pitchFamily="50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200">
                <a:solidFill>
                  <a:schemeClr val="tx1"/>
                </a:solidFill>
                <a:latin typeface="Meiryo UI" panose="020B0604030504040204" pitchFamily="50" charset="-128"/>
                <a:ea typeface="メイリオ" panose="020B0604030504040204" pitchFamily="50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200">
                <a:solidFill>
                  <a:schemeClr val="tx1"/>
                </a:solidFill>
                <a:latin typeface="Meiryo UI" panose="020B0604030504040204" pitchFamily="50" charset="-128"/>
                <a:ea typeface="メイリオ" panose="020B0604030504040204" pitchFamily="50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200">
                <a:solidFill>
                  <a:schemeClr val="tx1"/>
                </a:solidFill>
                <a:latin typeface="Meiryo UI" panose="020B0604030504040204" pitchFamily="50" charset="-128"/>
                <a:ea typeface="メイリオ" panose="020B0604030504040204" pitchFamily="50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defTabSz="914400"/>
            <a:r>
              <a:rPr lang="ja-JP" alt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株式会社 ●●●● 御中</a:t>
            </a:r>
            <a:endParaRPr lang="ja-JP" alt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83" y="6282035"/>
            <a:ext cx="1362838" cy="4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056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64CDE2-541C-456F-983B-81BA904507E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9657" y="97739"/>
            <a:ext cx="6735003" cy="476250"/>
          </a:xfrm>
        </p:spPr>
        <p:txBody>
          <a:bodyPr/>
          <a:lstStyle/>
          <a:p>
            <a:r>
              <a:rPr lang="ja-JP" altLang="en-US" dirty="0"/>
              <a:t>入会企業の主な業種</a:t>
            </a:r>
            <a:endParaRPr kumimoji="1" lang="ja-JP" altLang="en-US" dirty="0"/>
          </a:p>
        </p:txBody>
      </p:sp>
      <p:sp>
        <p:nvSpPr>
          <p:cNvPr id="137" name="テキスト ボックス 136"/>
          <p:cNvSpPr txBox="1"/>
          <p:nvPr/>
        </p:nvSpPr>
        <p:spPr bwMode="auto">
          <a:xfrm>
            <a:off x="928062" y="1626887"/>
            <a:ext cx="3211451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居酒屋</a:t>
            </a: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ダイニング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ラーメン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カフェ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ヘアサロン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レストラン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宅配サービス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携帯電話販売代理店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ホームセンター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スーパーマーケット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アパレルショップ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11.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リサイクルショップ</a:t>
            </a:r>
            <a:endParaRPr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5245076" y="1626887"/>
            <a:ext cx="3211451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ja-JP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12</a:t>
            </a: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リラクゼーションサロン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エステティックサロン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14.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中食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調剤薬局</a:t>
            </a: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ドラックストア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16.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中古車買取専門店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17.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結婚式場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学習塾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駐車場管理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介護サービス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21.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カラオケ</a:t>
            </a:r>
          </a:p>
          <a:p>
            <a:pPr>
              <a:spcAft>
                <a:spcPts val="1200"/>
              </a:spcAft>
              <a:defRPr/>
            </a:pP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22.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スポーツクラブ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4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64CDE2-541C-456F-983B-81BA904507E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金額／</a:t>
            </a:r>
            <a:r>
              <a:rPr lang="ja-JP" altLang="en-US" dirty="0" smtClean="0"/>
              <a:t>オプション</a:t>
            </a:r>
            <a:endParaRPr kumimoji="1" lang="ja-JP" altLang="en-US" dirty="0"/>
          </a:p>
        </p:txBody>
      </p:sp>
      <p:sp>
        <p:nvSpPr>
          <p:cNvPr id="25" name="テキスト ボックス 3"/>
          <p:cNvSpPr txBox="1">
            <a:spLocks noChangeArrowheads="1"/>
          </p:cNvSpPr>
          <p:nvPr/>
        </p:nvSpPr>
        <p:spPr bwMode="auto">
          <a:xfrm>
            <a:off x="461962" y="5085184"/>
            <a:ext cx="82200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ご契約は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年間です。途中退会はお受けしておりません。また、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年目以降は自動更新と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なります。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拠点あたりの価格です。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上記記載の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発行数以上をご希望のお客様は、別途お見積り・ご相談ください。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各月額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費用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にオプション価格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を追加することで最大同時受講者数を増やす事が可能です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6"/>
          <p:cNvSpPr txBox="1">
            <a:spLocks noChangeArrowheads="1"/>
          </p:cNvSpPr>
          <p:nvPr/>
        </p:nvSpPr>
        <p:spPr bwMode="auto">
          <a:xfrm>
            <a:off x="3419872" y="873692"/>
            <a:ext cx="30492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初期登録費用、システム運用料として</a:t>
            </a:r>
          </a:p>
        </p:txBody>
      </p:sp>
      <p:sp>
        <p:nvSpPr>
          <p:cNvPr id="29" name="テキスト ボックス 7"/>
          <p:cNvSpPr txBox="1">
            <a:spLocks noChangeArrowheads="1"/>
          </p:cNvSpPr>
          <p:nvPr/>
        </p:nvSpPr>
        <p:spPr bwMode="auto">
          <a:xfrm>
            <a:off x="277813" y="2297175"/>
            <a:ext cx="241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800" dirty="0">
                <a:solidFill>
                  <a:schemeClr val="accent3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月額</a:t>
            </a: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費用（</a:t>
            </a:r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拠点</a:t>
            </a: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>
            <p:extLst/>
          </p:nvPr>
        </p:nvGraphicFramePr>
        <p:xfrm>
          <a:off x="755576" y="1268512"/>
          <a:ext cx="6192688" cy="7763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/>
                <a:gridCol w="3096344"/>
              </a:tblGrid>
              <a:tr h="4411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対象社数</a:t>
                      </a:r>
                      <a:endParaRPr kumimoji="1" lang="ja-JP" altLang="en-US" sz="14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9046" marR="99046" marT="45679" marB="45679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金額（税別）</a:t>
                      </a:r>
                      <a:endParaRPr kumimoji="1" lang="ja-JP" altLang="en-US" sz="14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9046" marR="99046" marT="45679" marB="45679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１社</a:t>
                      </a:r>
                      <a:endParaRPr lang="ja-JP" altLang="en-US" sz="1600" b="1" i="0" u="none" strike="noStrik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9046" marR="99046" marT="45679" marB="45679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100,000</a:t>
                      </a:r>
                      <a:r>
                        <a:rPr lang="ja-JP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円</a:t>
                      </a:r>
                      <a:endParaRPr lang="ja-JP" alt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0318" marR="10318" marT="9516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テキスト ボックス 7"/>
          <p:cNvSpPr txBox="1">
            <a:spLocks noChangeArrowheads="1"/>
          </p:cNvSpPr>
          <p:nvPr/>
        </p:nvSpPr>
        <p:spPr bwMode="auto">
          <a:xfrm>
            <a:off x="306388" y="836712"/>
            <a:ext cx="3110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800" dirty="0">
                <a:solidFill>
                  <a:schemeClr val="accent3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入会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登録手数料</a:t>
            </a: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拠点</a:t>
            </a: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44" name="表 43"/>
          <p:cNvGraphicFramePr>
            <a:graphicFrameLocks noGrp="1"/>
          </p:cNvGraphicFramePr>
          <p:nvPr>
            <p:extLst/>
          </p:nvPr>
        </p:nvGraphicFramePr>
        <p:xfrm>
          <a:off x="755576" y="2666507"/>
          <a:ext cx="7775650" cy="2311780"/>
        </p:xfrm>
        <a:graphic>
          <a:graphicData uri="http://schemas.openxmlformats.org/drawingml/2006/table">
            <a:tbl>
              <a:tblPr/>
              <a:tblGrid>
                <a:gridCol w="1555130"/>
                <a:gridCol w="1555130"/>
                <a:gridCol w="1555130"/>
                <a:gridCol w="1555130"/>
                <a:gridCol w="1555130"/>
              </a:tblGrid>
              <a:tr h="442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最大</a:t>
                      </a:r>
                      <a:r>
                        <a:rPr lang="en-US" altLang="ja-JP" sz="14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ID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発行数</a:t>
                      </a:r>
                      <a:endParaRPr lang="ja-JP" altLang="en-US" sz="1400" b="1" i="0" u="none" strike="noStrike" dirty="0">
                        <a:solidFill>
                          <a:srgbClr val="FFFFFF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金額（税別</a:t>
                      </a:r>
                      <a:r>
                        <a:rPr lang="zh-TW" altLang="en-US" sz="14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） 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1" i="0" u="none" strike="noStrike" dirty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  <a:r>
                        <a:rPr lang="ja-JP" altLang="en-US" sz="1400" b="1" i="0" u="none" strike="noStrike" dirty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講座あたりの受講者上限 </a:t>
                      </a: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ja-JP" altLang="en-US" sz="1400" b="1" i="0" u="none" strike="noStrike" dirty="0">
                        <a:solidFill>
                          <a:srgbClr val="FFFFFF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ja-JP" altLang="en-US" sz="1400" b="1" i="0" u="none" strike="noStrike" dirty="0">
                        <a:solidFill>
                          <a:srgbClr val="FFFFFF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0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通学型</a:t>
                      </a:r>
                      <a:endParaRPr lang="ja-JP" altLang="en-US" sz="1400" b="1" i="0" u="none" strike="noStrike" dirty="0">
                        <a:solidFill>
                          <a:srgbClr val="FFFFFF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通常</a:t>
                      </a:r>
                      <a:endParaRPr lang="ja-JP" altLang="en-US" sz="1400" b="1" i="0" u="none" strike="noStrike" dirty="0">
                        <a:solidFill>
                          <a:srgbClr val="FFFFFF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追加オプション</a:t>
                      </a:r>
                      <a:endParaRPr lang="en-US" altLang="ja-JP" sz="1200" b="1" i="0" u="none" strike="noStrike" dirty="0" smtClean="0">
                        <a:solidFill>
                          <a:srgbClr val="FFFFFF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14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20,000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</a:t>
                      </a:r>
                      <a:endParaRPr lang="ja-JP" altLang="en-US" sz="1400" b="1" i="0" u="none" strike="noStrike" dirty="0">
                        <a:solidFill>
                          <a:srgbClr val="FFFFFF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追加オプション</a:t>
                      </a:r>
                      <a:endParaRPr lang="en-US" altLang="ja-JP" sz="1200" b="1" i="0" u="none" strike="noStrike" dirty="0" smtClean="0">
                        <a:solidFill>
                          <a:srgbClr val="FFFFFF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ctr" rtl="0" fontAlgn="ctr"/>
                      <a:r>
                        <a:rPr lang="en-US" altLang="ja-JP" sz="14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30,000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FFFFFF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</a:t>
                      </a:r>
                      <a:endParaRPr lang="ja-JP" altLang="en-US" sz="1400" b="1" i="0" u="none" strike="noStrike" dirty="0">
                        <a:solidFill>
                          <a:srgbClr val="FFFFFF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29730">
                <a:tc>
                  <a:txBody>
                    <a:bodyPr/>
                    <a:lstStyle/>
                    <a:p>
                      <a:pPr algn="ctr" rtl="0" fontAlgn="ctr">
                        <a:tabLst>
                          <a:tab pos="722313" algn="l"/>
                        </a:tabLst>
                      </a:pPr>
                      <a:r>
                        <a:rPr lang="en-US" altLang="ja-JP" sz="1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50</a:t>
                      </a:r>
                      <a:r>
                        <a:rPr lang="ja-JP" altLang="en-U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名 </a:t>
                      </a: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tabLst/>
                      </a:pPr>
                      <a:r>
                        <a:rPr lang="en-US" altLang="ja-JP" sz="1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70,000</a:t>
                      </a:r>
                      <a:r>
                        <a:rPr lang="ja-JP" altLang="en-U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 </a:t>
                      </a: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</a:t>
                      </a:r>
                      <a:r>
                        <a:rPr lang="ja-JP" altLang="en-U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名様まで </a:t>
                      </a: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8</a:t>
                      </a:r>
                      <a:r>
                        <a:rPr lang="ja-JP" altLang="en-US" sz="1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名様まで </a:t>
                      </a: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12</a:t>
                      </a:r>
                      <a:r>
                        <a:rPr lang="ja-JP" altLang="en-US" sz="1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名様まで </a:t>
                      </a: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100</a:t>
                      </a:r>
                      <a:r>
                        <a:rPr lang="ja-JP" altLang="en-U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名 </a:t>
                      </a: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/>
                      </a:pPr>
                      <a:r>
                        <a:rPr lang="en-US" altLang="ja-JP" sz="1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 90,000</a:t>
                      </a:r>
                      <a:r>
                        <a:rPr lang="ja-JP" altLang="en-U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 </a:t>
                      </a: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29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200</a:t>
                      </a:r>
                      <a:r>
                        <a:rPr lang="ja-JP" altLang="en-US" sz="1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名</a:t>
                      </a:r>
                      <a:endParaRPr lang="ja-JP" alt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tabLst/>
                      </a:pPr>
                      <a:r>
                        <a:rPr lang="en-US" altLang="ja-JP" sz="16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 100,000</a:t>
                      </a:r>
                      <a:r>
                        <a:rPr lang="ja-JP" altLang="en-U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円 </a:t>
                      </a:r>
                    </a:p>
                  </a:txBody>
                  <a:tcPr marL="9489" marR="9489" marT="8761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0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64CDE2-541C-456F-983B-81BA904507E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導入</a:t>
            </a:r>
            <a:r>
              <a:rPr lang="ja-JP" altLang="en-US" dirty="0" smtClean="0"/>
              <a:t>事例</a:t>
            </a:r>
            <a:endParaRPr kumimoji="1" lang="ja-JP" altLang="en-US" dirty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 bwMode="auto">
          <a:xfrm>
            <a:off x="323528" y="1000060"/>
            <a:ext cx="4620568" cy="2337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R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社／東京都</a:t>
            </a:r>
            <a:endParaRPr kumimoji="1" lang="en-US" altLang="ja-JP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飲食店　</a:t>
            </a:r>
            <a:r>
              <a:rPr kumimoji="1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kumimoji="1" lang="ja-JP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店舗を運営</a:t>
            </a:r>
            <a:endParaRPr kumimoji="1" lang="en-US" altLang="ja-JP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 bwMode="auto">
          <a:xfrm>
            <a:off x="414165" y="3645025"/>
            <a:ext cx="847831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■入会動機・課題</a:t>
            </a:r>
            <a:endParaRPr lang="en-US" altLang="ja-JP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169863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新たに出店を考えているが、お店を任せられる社員がいない。</a:t>
            </a:r>
            <a:endParaRPr lang="en-US" altLang="ja-JP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169863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育成方法もわからないので、何とかしたいと考えていた。</a:t>
            </a:r>
            <a:endParaRPr lang="en-US" altLang="ja-JP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39" y="1000060"/>
            <a:ext cx="3508862" cy="2337096"/>
          </a:xfrm>
          <a:prstGeom prst="rect">
            <a:avLst/>
          </a:prstGeom>
        </p:spPr>
      </p:pic>
      <p:sp>
        <p:nvSpPr>
          <p:cNvPr id="9" name="サブタイトル 2"/>
          <p:cNvSpPr txBox="1">
            <a:spLocks/>
          </p:cNvSpPr>
          <p:nvPr/>
        </p:nvSpPr>
        <p:spPr bwMode="auto">
          <a:xfrm>
            <a:off x="413779" y="5013176"/>
            <a:ext cx="8478315" cy="140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■入会後の状況</a:t>
            </a:r>
            <a:endParaRPr lang="en-US" altLang="ja-JP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169863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出店も行い安定してリピーターが増えている。</a:t>
            </a:r>
            <a:endParaRPr lang="en-US" altLang="ja-JP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169863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スタッフの定着率もあがり、接客レベルが上がり続けている。</a:t>
            </a:r>
            <a:endParaRPr lang="en-US" altLang="ja-JP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169863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これまでは、店長という役職を与えてから育成していたが、今では店長予備軍が増加</a:t>
            </a:r>
            <a:endParaRPr lang="en-US" altLang="ja-JP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base">
              <a:spcAft>
                <a:spcPct val="0"/>
              </a:spcAft>
              <a:buFontTx/>
              <a:buNone/>
            </a:pPr>
            <a:endParaRPr lang="en-US" altLang="ja-JP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64CDE2-541C-456F-983B-81BA904507E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サービス業における人材教育の課題</a:t>
            </a:r>
            <a:endParaRPr kumimoji="1" lang="ja-JP" altLang="en-US" dirty="0"/>
          </a:p>
        </p:txBody>
      </p:sp>
      <p:sp>
        <p:nvSpPr>
          <p:cNvPr id="112" name="テキスト ボックス 26"/>
          <p:cNvSpPr txBox="1">
            <a:spLocks noChangeArrowheads="1"/>
          </p:cNvSpPr>
          <p:nvPr/>
        </p:nvSpPr>
        <p:spPr bwMode="auto">
          <a:xfrm>
            <a:off x="947950" y="1617647"/>
            <a:ext cx="7297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スタ</a:t>
            </a:r>
            <a:r>
              <a:rPr lang="ja-JP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ッ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フがすぐに辞めてしまう（</a:t>
            </a:r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離職率が高い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）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3" name="テキスト ボックス 26"/>
          <p:cNvSpPr txBox="1">
            <a:spLocks noChangeArrowheads="1"/>
          </p:cNvSpPr>
          <p:nvPr/>
        </p:nvSpPr>
        <p:spPr bwMode="auto">
          <a:xfrm>
            <a:off x="947950" y="2369539"/>
            <a:ext cx="720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教える人によって、</a:t>
            </a:r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抜け</a:t>
            </a:r>
            <a:r>
              <a:rPr lang="ja-JP" altLang="en-US" sz="2000" b="1" spc="-500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・</a:t>
            </a:r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漏れ</a:t>
            </a:r>
            <a:r>
              <a:rPr lang="ja-JP" altLang="en-US" sz="2000" b="1" spc="-500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・</a:t>
            </a:r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バラつき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、が出てしまう。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4" name="テキスト ボックス 26"/>
          <p:cNvSpPr txBox="1">
            <a:spLocks noChangeArrowheads="1"/>
          </p:cNvSpPr>
          <p:nvPr/>
        </p:nvSpPr>
        <p:spPr bwMode="auto">
          <a:xfrm>
            <a:off x="947949" y="5240765"/>
            <a:ext cx="715351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評価や教育の仕組みがなく</a:t>
            </a:r>
            <a:r>
              <a:rPr lang="ja-JP" altLang="en-US" sz="2000" b="1" spc="-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、</a:t>
            </a:r>
            <a:endParaRPr lang="en-US" altLang="ja-JP" sz="2000" b="1" spc="-50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ja-JP" altLang="en-US" sz="2000" b="1" spc="-5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ja-JP" altLang="en-US" sz="2000" b="1" spc="-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　　　　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教育</a:t>
            </a:r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が店長任せ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に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なってしまって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いる。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15" name="テキスト ボックス 26"/>
          <p:cNvSpPr txBox="1">
            <a:spLocks noChangeArrowheads="1"/>
          </p:cNvSpPr>
          <p:nvPr/>
        </p:nvSpPr>
        <p:spPr bwMode="auto">
          <a:xfrm>
            <a:off x="947949" y="3121431"/>
            <a:ext cx="715351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現場が忙しく</a:t>
            </a:r>
            <a:r>
              <a:rPr lang="ja-JP" altLang="en-US" sz="2000" b="1" spc="-5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、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スタ</a:t>
            </a:r>
            <a:r>
              <a:rPr lang="ja-JP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ッ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フ間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で</a:t>
            </a:r>
            <a:endParaRPr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　　　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コミュニケーションをとる</a:t>
            </a:r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機会が不足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している。</a:t>
            </a:r>
          </a:p>
        </p:txBody>
      </p:sp>
      <p:sp>
        <p:nvSpPr>
          <p:cNvPr id="116" name="テキスト ボックス 26"/>
          <p:cNvSpPr txBox="1">
            <a:spLocks noChangeArrowheads="1"/>
          </p:cNvSpPr>
          <p:nvPr/>
        </p:nvSpPr>
        <p:spPr bwMode="auto">
          <a:xfrm>
            <a:off x="947949" y="4181099"/>
            <a:ext cx="715351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教育にあまり時</a:t>
            </a:r>
            <a:r>
              <a:rPr lang="ja-JP" altLang="en-US" sz="2000" b="1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間</a:t>
            </a:r>
            <a:r>
              <a:rPr lang="ja-JP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・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費用もかけられず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、</a:t>
            </a:r>
            <a:endParaRPr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  <a:p>
            <a:pPr>
              <a:buClr>
                <a:schemeClr val="accent3">
                  <a:lumMod val="75000"/>
                </a:schemeClr>
              </a:buClr>
              <a:defRPr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　　　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できて</a:t>
            </a:r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いるスタッフとできないスタッフの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</a:rPr>
              <a:t>差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</a:rPr>
              <a:t>がある。</a:t>
            </a:r>
            <a:endParaRPr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75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64CDE2-541C-456F-983B-81BA904507E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概要</a:t>
            </a:r>
            <a:endParaRPr kumimoji="1" lang="ja-JP" altLang="en-US" b="1" dirty="0"/>
          </a:p>
        </p:txBody>
      </p:sp>
      <p:sp>
        <p:nvSpPr>
          <p:cNvPr id="24" name="テキスト ボックス 9"/>
          <p:cNvSpPr txBox="1">
            <a:spLocks noChangeArrowheads="1"/>
          </p:cNvSpPr>
          <p:nvPr/>
        </p:nvSpPr>
        <p:spPr bwMode="auto">
          <a:xfrm>
            <a:off x="3916677" y="3429000"/>
            <a:ext cx="490268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株式会社ホスピタリティ＆グローイング・ジャパン　</a:t>
            </a:r>
            <a:endParaRPr lang="en-US" altLang="ja-JP" sz="1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代表</a:t>
            </a:r>
            <a:r>
              <a:rPr lang="ja-JP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取締役</a:t>
            </a: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グローイング・アカデミー　学長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有本 均</a:t>
            </a:r>
            <a:endParaRPr lang="en-US" altLang="ja-JP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7" name="Picture 8" descr="C:\Documents and Settings\admin15\デスクトップ\ari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13100"/>
            <a:ext cx="3134009" cy="31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Documents and Settings\admin15\デスクトップ\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35" y="1148470"/>
            <a:ext cx="8593529" cy="165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9"/>
          <p:cNvSpPr txBox="1">
            <a:spLocks noChangeArrowheads="1"/>
          </p:cNvSpPr>
          <p:nvPr/>
        </p:nvSpPr>
        <p:spPr bwMode="auto">
          <a:xfrm>
            <a:off x="3926585" y="4941168"/>
            <a:ext cx="49026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元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：日本マクドナルド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株式会社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ハンバーガー大学　学長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元：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株式会社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ファーストリテイリング　ユニクロ大学　学長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元：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株式会社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バーガーキング・ジャパン　代表取締役社長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2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64CDE2-541C-456F-983B-81BA904507E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サービスの</a:t>
            </a:r>
            <a:r>
              <a:rPr lang="ja-JP" altLang="en-US" dirty="0" smtClean="0"/>
              <a:t>ポイント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 bwMode="auto">
          <a:xfrm>
            <a:off x="1763187" y="1542199"/>
            <a:ext cx="65532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日本唯一の</a:t>
            </a:r>
            <a:endParaRPr lang="en-US" altLang="ja-JP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サービス業に特化した定額制研修サービス</a:t>
            </a:r>
            <a:r>
              <a:rPr lang="ja-JP" altLang="en-US" sz="2400" b="1" spc="-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</a:t>
            </a:r>
            <a:endParaRPr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8" name="テキスト ボックス 37"/>
          <p:cNvSpPr txBox="1"/>
          <p:nvPr/>
        </p:nvSpPr>
        <p:spPr bwMode="auto">
          <a:xfrm>
            <a:off x="1735248" y="5229200"/>
            <a:ext cx="7157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ディスカッションやロールプレイング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中心の講座</a:t>
            </a:r>
            <a:endParaRPr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1" name="テキスト ボックス 40"/>
          <p:cNvSpPr txBox="1"/>
          <p:nvPr/>
        </p:nvSpPr>
        <p:spPr bwMode="auto">
          <a:xfrm>
            <a:off x="1735248" y="3520432"/>
            <a:ext cx="7157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ja-JP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超える豊富な講座数　</a:t>
            </a:r>
            <a:endParaRPr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605105" y="1362509"/>
            <a:ext cx="942559" cy="94255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605105" y="3218961"/>
            <a:ext cx="942559" cy="94255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>
              <a:defRPr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605105" y="4976208"/>
            <a:ext cx="942559" cy="94255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 anchorCtr="1"/>
          <a:lstStyle/>
          <a:p>
            <a:pPr algn="ctr">
              <a:defRPr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endParaRPr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0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64CDE2-541C-456F-983B-81BA904507E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ポイント①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ja-JP" alt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サービス業に特化した定額制研修サービス</a:t>
            </a:r>
          </a:p>
        </p:txBody>
      </p:sp>
      <p:sp>
        <p:nvSpPr>
          <p:cNvPr id="41" name="テキスト ボックス 40"/>
          <p:cNvSpPr txBox="1"/>
          <p:nvPr/>
        </p:nvSpPr>
        <p:spPr bwMode="auto">
          <a:xfrm>
            <a:off x="326057" y="930426"/>
            <a:ext cx="7488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創業</a:t>
            </a:r>
            <a:r>
              <a:rPr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年間で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1,700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社（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万店）、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25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万人</a:t>
            </a:r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以上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の受講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実績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0" name="テキスト ボックス 179"/>
          <p:cNvSpPr txBox="1"/>
          <p:nvPr/>
        </p:nvSpPr>
        <p:spPr bwMode="auto">
          <a:xfrm>
            <a:off x="454398" y="6071955"/>
            <a:ext cx="82940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パート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・アルバイトを含め全スタッフ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が、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月額定額制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で何回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でも受講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可能</a:t>
            </a:r>
            <a:endParaRPr lang="en-US" altLang="ja-JP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601903" y="1527643"/>
            <a:ext cx="8260753" cy="3949843"/>
            <a:chOff x="601903" y="1527643"/>
            <a:chExt cx="8260753" cy="3949843"/>
          </a:xfrm>
        </p:grpSpPr>
        <p:pic>
          <p:nvPicPr>
            <p:cNvPr id="117" name="図 36" descr="kei.gi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86" t="13951" b="17755"/>
            <a:stretch>
              <a:fillRect/>
            </a:stretch>
          </p:blipFill>
          <p:spPr bwMode="auto">
            <a:xfrm>
              <a:off x="5959972" y="4149420"/>
              <a:ext cx="1463809" cy="322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図 80" descr="header_logoafd.gi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812" y="4055766"/>
              <a:ext cx="865320" cy="510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図 119" descr="logo_primaryLogo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561" y="4173932"/>
              <a:ext cx="1282095" cy="273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図 129" descr="logo_mystay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910" y="4061586"/>
              <a:ext cx="862018" cy="49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正方形/長方形 122"/>
            <p:cNvSpPr/>
            <p:nvPr/>
          </p:nvSpPr>
          <p:spPr>
            <a:xfrm>
              <a:off x="877566" y="4064946"/>
              <a:ext cx="1053009" cy="4919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36000" rIns="0" bIns="0" anchor="ctr"/>
            <a:lstStyle/>
            <a:p>
              <a:pPr algn="ctr">
                <a:defRPr/>
              </a:pPr>
              <a:r>
                <a:rPr lang="ja-JP" altLang="en-US" sz="140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宿泊業</a:t>
              </a:r>
              <a:endParaRPr lang="ja-JP" altLang="en-US" sz="14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133" name="図 42" descr="img_logo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921" y="2083981"/>
              <a:ext cx="496780" cy="47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正方形/長方形 136"/>
            <p:cNvSpPr/>
            <p:nvPr/>
          </p:nvSpPr>
          <p:spPr>
            <a:xfrm>
              <a:off x="877566" y="2085398"/>
              <a:ext cx="1053009" cy="8248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36000" rIns="0" bIns="0"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飲食業</a:t>
              </a:r>
            </a:p>
          </p:txBody>
        </p:sp>
        <p:pic>
          <p:nvPicPr>
            <p:cNvPr id="139" name="図 41" descr="murasaki_logo_h.gif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010" y="3348696"/>
              <a:ext cx="1107198" cy="31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図 48" descr="99c69893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1041"/>
            <a:stretch>
              <a:fillRect/>
            </a:stretch>
          </p:blipFill>
          <p:spPr bwMode="auto">
            <a:xfrm>
              <a:off x="2198020" y="3340069"/>
              <a:ext cx="847246" cy="33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図 64" descr="asahi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601" y="3367298"/>
              <a:ext cx="1079404" cy="276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" name="図 63" descr="ゴルフドゥ-ロゴ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766" y="3396167"/>
              <a:ext cx="1105335" cy="218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図 126" descr="logo_top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505" y="3420962"/>
              <a:ext cx="1332004" cy="169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" name="正方形/長方形 145"/>
            <p:cNvSpPr/>
            <p:nvPr/>
          </p:nvSpPr>
          <p:spPr>
            <a:xfrm>
              <a:off x="877566" y="3262736"/>
              <a:ext cx="1053009" cy="4919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36000" rIns="0" bIns="0"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小売業</a:t>
              </a:r>
            </a:p>
          </p:txBody>
        </p:sp>
        <p:pic>
          <p:nvPicPr>
            <p:cNvPr id="148" name="図 11" descr="ecc.gif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903" y="5065348"/>
              <a:ext cx="1026403" cy="22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図 68" descr="logo_001.gif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250" y="5093635"/>
              <a:ext cx="1565896" cy="17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" name="正方形/長方形 164"/>
            <p:cNvSpPr/>
            <p:nvPr/>
          </p:nvSpPr>
          <p:spPr>
            <a:xfrm>
              <a:off x="877566" y="4940753"/>
              <a:ext cx="1053009" cy="4919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36000" rIns="0" bIns="0"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bg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その他</a:t>
              </a:r>
            </a:p>
          </p:txBody>
        </p:sp>
        <p:pic>
          <p:nvPicPr>
            <p:cNvPr id="169" name="Picture 75" descr="http://luck-you.jp/img/bigecho_logo.gif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629" y="5026075"/>
              <a:ext cx="761332" cy="307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" name="コンテンツ プレースホルダー 2"/>
            <p:cNvSpPr txBox="1">
              <a:spLocks/>
            </p:cNvSpPr>
            <p:nvPr/>
          </p:nvSpPr>
          <p:spPr bwMode="auto">
            <a:xfrm>
              <a:off x="601903" y="1527643"/>
              <a:ext cx="4106862" cy="325437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  <a:defRPr/>
              </a:pPr>
              <a:r>
                <a:rPr lang="ja-JP" altLang="en-US" sz="1600" b="1" dirty="0">
                  <a:solidFill>
                    <a:schemeClr val="accent3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■</a:t>
              </a:r>
              <a:r>
                <a:rPr lang="ja-JP" altLang="en-US" sz="1600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導入企業（一例）</a:t>
              </a:r>
              <a:endParaRPr lang="en-US" altLang="ja-JP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0132" y="4143362"/>
              <a:ext cx="1423995" cy="335085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7103" y="5050825"/>
              <a:ext cx="1292889" cy="297365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4836" y="4950772"/>
              <a:ext cx="746178" cy="526714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8961" y="2687599"/>
              <a:ext cx="1215158" cy="241689"/>
            </a:xfrm>
            <a:prstGeom prst="rect">
              <a:avLst/>
            </a:prstGeom>
          </p:spPr>
        </p:pic>
        <p:pic>
          <p:nvPicPr>
            <p:cNvPr id="1030" name="Picture 6" descr="ãä¸çã®å±±ã¡ãããã®ç»åæ¤ç´¢çµæ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618" y="2132770"/>
              <a:ext cx="885515" cy="378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7936" y="2006975"/>
              <a:ext cx="610811" cy="629937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0551" y="2106223"/>
              <a:ext cx="1064216" cy="43144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6571" y="2095073"/>
              <a:ext cx="588637" cy="453741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8812" y="2110367"/>
              <a:ext cx="846305" cy="423153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6080" y="2695489"/>
              <a:ext cx="1267759" cy="291691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7577" y="2597653"/>
              <a:ext cx="489166" cy="490635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201" y="2587886"/>
              <a:ext cx="669871" cy="502403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3531" y="2717750"/>
              <a:ext cx="1224933" cy="290455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5504" y="2143430"/>
              <a:ext cx="803311" cy="357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91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64CDE2-541C-456F-983B-81BA904507E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ポイント②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100</a:t>
            </a:r>
            <a:r>
              <a:rPr lang="ja-JP" alt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を超える豊富な講座</a:t>
            </a:r>
            <a:endParaRPr kumimoji="1" lang="ja-JP" altLang="en-US" dirty="0"/>
          </a:p>
        </p:txBody>
      </p:sp>
      <p:graphicFrame>
        <p:nvGraphicFramePr>
          <p:cNvPr id="78" name="表 77"/>
          <p:cNvGraphicFramePr>
            <a:graphicFrameLocks noGrp="1"/>
          </p:cNvGraphicFramePr>
          <p:nvPr>
            <p:extLst/>
          </p:nvPr>
        </p:nvGraphicFramePr>
        <p:xfrm>
          <a:off x="455503" y="1535153"/>
          <a:ext cx="8232993" cy="4824538"/>
        </p:xfrm>
        <a:graphic>
          <a:graphicData uri="http://schemas.openxmlformats.org/drawingml/2006/table">
            <a:tbl>
              <a:tblPr/>
              <a:tblGrid>
                <a:gridCol w="2733374"/>
                <a:gridCol w="5499619"/>
              </a:tblGrid>
              <a:tr h="38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項目</a:t>
                      </a:r>
                    </a:p>
                  </a:txBody>
                  <a:tcPr marL="99054" marR="9905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セミナー名</a:t>
                      </a:r>
                    </a:p>
                  </a:txBody>
                  <a:tcPr marL="99054" marR="9905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1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指導者育成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出来る上司は知っている　“部下育成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Ⅱ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・コーチング入門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″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81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若手リーダー・基礎力育成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スタッフの心を一つにする“チームワークの高め方”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若手リーダー・基礎力育成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お店が変わる　“効果的な店舗ミーティング”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81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若手リーダー・基礎力育成</a:t>
                      </a:r>
                    </a:p>
                  </a:txBody>
                  <a:tcPr marL="10318" marR="10318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教え上手のリーダーになる！　”後輩指導法”</a:t>
                      </a:r>
                    </a:p>
                  </a:txBody>
                  <a:tcPr marL="10318" marR="10318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スーパー店長育成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お客さまの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割をリピーターにする　“リピーターを増やす”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57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スーパー店長育成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～元マクドナルド・ユニクロの教育トップが伝授する～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アルバイト戦力化の手法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スーパー店長育成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店長が把握すべき数値基礎シリーズ①　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"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数値管理基礎編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"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93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ビジネスパソコンスキル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お店で使えるエクセル～基礎～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スーパー店長育成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店長が把握すべき数値基礎シリーズ②　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"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人件費の仕組み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"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285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スーパーバイジング</a:t>
                      </a:r>
                    </a:p>
                  </a:txBody>
                  <a:tcPr marL="10318" marR="10318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～元マクドナルド・ユニクロの教育トップが伝授する～</a:t>
                      </a:r>
                      <a:b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</a:b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エリアマネージャーの使命</a:t>
                      </a:r>
                    </a:p>
                  </a:txBody>
                  <a:tcPr marL="10318" marR="10318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おもてなしの魅力と魔法</a:t>
                      </a:r>
                    </a:p>
                  </a:txBody>
                  <a:tcPr marL="10318" marR="10318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～元ディズニー教育担当者とつくる～　　ホスピタリティのレシピ</a:t>
                      </a:r>
                    </a:p>
                  </a:txBody>
                  <a:tcPr marL="10318" marR="10318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0" name="正方形/長方形 79"/>
          <p:cNvSpPr/>
          <p:nvPr/>
        </p:nvSpPr>
        <p:spPr>
          <a:xfrm>
            <a:off x="712380" y="780219"/>
            <a:ext cx="770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どんな内容の講座があるの？</a:t>
            </a: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179512" y="1173959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600" dirty="0">
                <a:solidFill>
                  <a:schemeClr val="accent3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講座の一例</a:t>
            </a:r>
            <a:endParaRPr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2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64CDE2-541C-456F-983B-81BA904507E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ポイント②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100</a:t>
            </a:r>
            <a:r>
              <a:rPr lang="ja-JP" alt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を超える豊富な講座</a:t>
            </a:r>
            <a:endParaRPr kumimoji="1" lang="ja-JP" altLang="en-US" dirty="0"/>
          </a:p>
        </p:txBody>
      </p:sp>
      <p:sp>
        <p:nvSpPr>
          <p:cNvPr id="70" name="コンテンツ プレースホルダー 2"/>
          <p:cNvSpPr txBox="1">
            <a:spLocks/>
          </p:cNvSpPr>
          <p:nvPr/>
        </p:nvSpPr>
        <p:spPr bwMode="auto">
          <a:xfrm>
            <a:off x="1048863" y="1125185"/>
            <a:ext cx="7164914" cy="38896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ts val="2000"/>
              </a:lnSpc>
              <a:spcBef>
                <a:spcPct val="20000"/>
              </a:spcBef>
              <a:defRPr/>
            </a:pPr>
            <a:r>
              <a:rPr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現場</a:t>
            </a:r>
            <a:r>
              <a:rPr lang="ja-JP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経験・</a:t>
            </a:r>
            <a:r>
              <a:rPr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人財育成経験のある</a:t>
            </a:r>
            <a:r>
              <a:rPr lang="ja-JP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講師陣が登壇</a:t>
            </a:r>
            <a:endParaRPr lang="en-US" altLang="ja-JP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3" name="Picture 2" descr="C:\Users\ARI\Desktop\つるとんたん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474" y="3431602"/>
            <a:ext cx="688043" cy="11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22" y="5762917"/>
            <a:ext cx="1883483" cy="41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C:\Users\ARI\Desktop\e533308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52" y="5619637"/>
            <a:ext cx="1422331" cy="70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713" y="4987717"/>
            <a:ext cx="1798472" cy="3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320" y="4951870"/>
            <a:ext cx="1466408" cy="35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8" descr="https://encrypted-tbn3.gstatic.com/images?q=tbn:ANd9GcSkbSaztxSBQZj_GeaEEdQU2zF7O4JQvyxdog1dJAzRKJ5c8G8AwOy8ZJ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22" y="4931956"/>
            <a:ext cx="1554073" cy="39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 descr="C:\Users\ARI\Desktop\disney-logo1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713" y="3604176"/>
            <a:ext cx="1585949" cy="8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82277"/>
            <a:ext cx="1309672" cy="8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 descr="C:\Users\ARI\Desktop\20120806161504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316" y="2296919"/>
            <a:ext cx="889939" cy="82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 descr="C:\Users\ARI\Desktop\1279805783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907" y="2265054"/>
            <a:ext cx="884625" cy="8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" descr="C:\Users\ARI\Desktop\gyukaku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899" y="2262400"/>
            <a:ext cx="889940" cy="88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図 34" descr="f8462a2f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185" y="2265054"/>
            <a:ext cx="858061" cy="8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図 30" descr="logomark.gif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491" y="2265055"/>
            <a:ext cx="881970" cy="88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テキスト ボックス 35"/>
          <p:cNvSpPr txBox="1"/>
          <p:nvPr/>
        </p:nvSpPr>
        <p:spPr bwMode="auto">
          <a:xfrm>
            <a:off x="683568" y="1796207"/>
            <a:ext cx="21581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ja-JP" altLang="en-US" sz="1600" dirty="0">
                <a:solidFill>
                  <a:schemeClr val="accent3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講師陣の出身企業</a:t>
            </a:r>
          </a:p>
        </p:txBody>
      </p:sp>
      <p:pic>
        <p:nvPicPr>
          <p:cNvPr id="44" name="Picture 3" descr="C:\Users\hinamoto77\Desktop\fuka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08671" y="1917410"/>
            <a:ext cx="2732980" cy="409947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93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64CDE2-541C-456F-983B-81BA904507E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ポイント</a:t>
            </a:r>
            <a:r>
              <a:rPr lang="ja-JP" alt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②</a:t>
            </a: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en-US" altLang="ja-JP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100</a:t>
            </a:r>
            <a:r>
              <a:rPr lang="ja-JP" alt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を超える豊富な講座</a:t>
            </a:r>
            <a:endParaRPr kumimoji="1" lang="ja-JP" altLang="en-US" dirty="0"/>
          </a:p>
        </p:txBody>
      </p:sp>
      <p:sp>
        <p:nvSpPr>
          <p:cNvPr id="46" name="コンテンツ プレースホルダー 2"/>
          <p:cNvSpPr txBox="1">
            <a:spLocks/>
          </p:cNvSpPr>
          <p:nvPr/>
        </p:nvSpPr>
        <p:spPr bwMode="auto">
          <a:xfrm>
            <a:off x="1205567" y="1269355"/>
            <a:ext cx="6732866" cy="987959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ja-JP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教室（</a:t>
            </a:r>
            <a:r>
              <a:rPr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全国</a:t>
            </a:r>
            <a:r>
              <a:rPr lang="en-US" altLang="ja-JP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都市</a:t>
            </a:r>
            <a:r>
              <a:rPr lang="ja-JP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）へ</a:t>
            </a:r>
            <a:r>
              <a:rPr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の通学型で</a:t>
            </a:r>
            <a:r>
              <a:rPr lang="en-US" altLang="ja-JP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</a:t>
            </a:r>
            <a:r>
              <a:rPr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種類</a:t>
            </a:r>
            <a:r>
              <a:rPr lang="ja-JP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endParaRPr lang="en-US" altLang="ja-JP" sz="20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ja-JP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オンデマンド型</a:t>
            </a:r>
            <a:r>
              <a:rPr lang="ja-JP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</a:t>
            </a:r>
            <a:r>
              <a:rPr lang="en-US" altLang="ja-JP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</a:t>
            </a:r>
            <a:r>
              <a:rPr lang="ja-JP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種類超の講座</a:t>
            </a:r>
          </a:p>
        </p:txBody>
      </p:sp>
      <p:sp>
        <p:nvSpPr>
          <p:cNvPr id="59" name="正方形/長方形 111"/>
          <p:cNvSpPr>
            <a:spLocks noChangeArrowheads="1"/>
          </p:cNvSpPr>
          <p:nvPr/>
        </p:nvSpPr>
        <p:spPr bwMode="auto">
          <a:xfrm>
            <a:off x="4859991" y="4200490"/>
            <a:ext cx="37077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福岡県福岡市中央区天神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2-4-38 NTT-KF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ビル</a:t>
            </a:r>
            <a:r>
              <a:rPr lang="en-US" altLang="ja-JP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9F</a:t>
            </a: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417357" y="2735591"/>
            <a:ext cx="4041663" cy="4801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ja-JP" altLang="en-US" b="1" dirty="0" smtClean="0">
                <a:solidFill>
                  <a:schemeClr val="accent3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グロー</a:t>
            </a:r>
            <a:r>
              <a:rPr lang="ja-JP" alt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</a:t>
            </a:r>
            <a:r>
              <a:rPr lang="ja-JP" altLang="en-US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ン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・アカデミー新宿校</a:t>
            </a: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576282" y="3166175"/>
            <a:ext cx="360716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東京都新宿区西新宿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1-24-1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エステック情報ビル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</a:t>
            </a:r>
            <a:r>
              <a:rPr lang="en-US" altLang="ja-JP" sz="1200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4800199" y="2735591"/>
            <a:ext cx="3704695" cy="4801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グロー</a:t>
            </a:r>
            <a:r>
              <a:rPr lang="ja-JP" alt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</a:t>
            </a:r>
            <a:r>
              <a:rPr lang="ja-JP" altLang="en-US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ン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・アカデミー横浜校</a:t>
            </a:r>
          </a:p>
        </p:txBody>
      </p:sp>
      <p:sp>
        <p:nvSpPr>
          <p:cNvPr id="52" name="正方形/長方形 105"/>
          <p:cNvSpPr>
            <a:spLocks noChangeArrowheads="1"/>
          </p:cNvSpPr>
          <p:nvPr/>
        </p:nvSpPr>
        <p:spPr bwMode="auto">
          <a:xfrm>
            <a:off x="4843522" y="3108472"/>
            <a:ext cx="405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神奈川県横浜市西区北幸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2-5-15 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プレミア横浜西口ビル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3F</a:t>
            </a: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420586" y="3820756"/>
            <a:ext cx="3974974" cy="4801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グロー</a:t>
            </a:r>
            <a:r>
              <a:rPr lang="ja-JP" alt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</a:t>
            </a:r>
            <a:r>
              <a:rPr lang="ja-JP" altLang="en-US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ン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・アカデミー大阪校</a:t>
            </a:r>
          </a:p>
        </p:txBody>
      </p:sp>
      <p:sp>
        <p:nvSpPr>
          <p:cNvPr id="57" name="正方形/長方形 108"/>
          <p:cNvSpPr>
            <a:spLocks noChangeArrowheads="1"/>
          </p:cNvSpPr>
          <p:nvPr/>
        </p:nvSpPr>
        <p:spPr bwMode="auto">
          <a:xfrm>
            <a:off x="576282" y="4258194"/>
            <a:ext cx="3514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大阪府大阪市中央区本町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3-2-6 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本町ドリームビル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6F</a:t>
            </a: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4800199" y="3820756"/>
            <a:ext cx="3745563" cy="4801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グロー</a:t>
            </a:r>
            <a:r>
              <a:rPr lang="ja-JP" alt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</a:t>
            </a:r>
            <a:r>
              <a:rPr lang="ja-JP" altLang="en-US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ン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・アカデミー福岡校</a:t>
            </a:r>
          </a:p>
        </p:txBody>
      </p:sp>
      <p:sp>
        <p:nvSpPr>
          <p:cNvPr id="60" name="正方形/長方形 59"/>
          <p:cNvSpPr/>
          <p:nvPr/>
        </p:nvSpPr>
        <p:spPr bwMode="auto">
          <a:xfrm>
            <a:off x="417356" y="5025982"/>
            <a:ext cx="4041664" cy="4801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グロー</a:t>
            </a:r>
            <a:r>
              <a:rPr lang="ja-JP" alt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</a:t>
            </a:r>
            <a:r>
              <a:rPr lang="ja-JP" altLang="en-US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ン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・アカデミー名古屋校</a:t>
            </a:r>
          </a:p>
        </p:txBody>
      </p:sp>
      <p:sp>
        <p:nvSpPr>
          <p:cNvPr id="66" name="正方形/長方形 114"/>
          <p:cNvSpPr>
            <a:spLocks noChangeArrowheads="1"/>
          </p:cNvSpPr>
          <p:nvPr/>
        </p:nvSpPr>
        <p:spPr bwMode="auto">
          <a:xfrm>
            <a:off x="593193" y="5447711"/>
            <a:ext cx="428677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愛知県名古屋市中村区名駅南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1-21-19 Daiwa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名駅ビル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8F</a:t>
            </a:r>
          </a:p>
        </p:txBody>
      </p:sp>
      <p:sp>
        <p:nvSpPr>
          <p:cNvPr id="67" name="正方形/長方形 66"/>
          <p:cNvSpPr/>
          <p:nvPr/>
        </p:nvSpPr>
        <p:spPr bwMode="auto">
          <a:xfrm>
            <a:off x="4800199" y="5027967"/>
            <a:ext cx="4101374" cy="4801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●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グロー</a:t>
            </a:r>
            <a:r>
              <a:rPr lang="ja-JP" alt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</a:t>
            </a:r>
            <a:r>
              <a:rPr lang="ja-JP" altLang="en-US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ン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グ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・アカデミー札幌校</a:t>
            </a:r>
          </a:p>
        </p:txBody>
      </p:sp>
      <p:sp>
        <p:nvSpPr>
          <p:cNvPr id="78" name="正方形/長方形 117"/>
          <p:cNvSpPr>
            <a:spLocks noChangeArrowheads="1"/>
          </p:cNvSpPr>
          <p:nvPr/>
        </p:nvSpPr>
        <p:spPr bwMode="auto">
          <a:xfrm>
            <a:off x="4859991" y="5390008"/>
            <a:ext cx="42777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北海道札幌市北区北七条西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4-1-2 KDX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札幌ビル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7F</a:t>
            </a:r>
          </a:p>
        </p:txBody>
      </p:sp>
    </p:spTree>
    <p:extLst>
      <p:ext uri="{BB962C8B-B14F-4D97-AF65-F5344CB8AC3E}">
        <p14:creationId xmlns:p14="http://schemas.microsoft.com/office/powerpoint/2010/main" val="19092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564CDE2-541C-456F-983B-81BA904507E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79657" y="97739"/>
            <a:ext cx="6735003" cy="476250"/>
          </a:xfrm>
        </p:spPr>
        <p:txBody>
          <a:bodyPr/>
          <a:lstStyle/>
          <a:p>
            <a:r>
              <a:rPr lang="ja-JP" altLang="en-US" sz="1600" dirty="0"/>
              <a:t>ポイント③</a:t>
            </a:r>
            <a:r>
              <a:rPr lang="ja-JP" altLang="en-US" dirty="0"/>
              <a:t>　</a:t>
            </a:r>
            <a:r>
              <a:rPr lang="ja-JP" altLang="en-US" sz="1800" dirty="0"/>
              <a:t>ディスカッションやロールプレイング中心の</a:t>
            </a:r>
            <a:r>
              <a:rPr lang="ja-JP" altLang="en-US" sz="1800" dirty="0" smtClean="0"/>
              <a:t>講座</a:t>
            </a:r>
            <a:endParaRPr kumimoji="1" lang="ja-JP" altLang="en-US" sz="1800" dirty="0"/>
          </a:p>
        </p:txBody>
      </p:sp>
      <p:sp>
        <p:nvSpPr>
          <p:cNvPr id="137" name="テキスト ボックス 136"/>
          <p:cNvSpPr txBox="1"/>
          <p:nvPr/>
        </p:nvSpPr>
        <p:spPr bwMode="auto">
          <a:xfrm>
            <a:off x="446149" y="873125"/>
            <a:ext cx="83169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一方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通行の座学講義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ではなく、</a:t>
            </a:r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ディスカッションやロールプレイングを多く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取り入れた双方向型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の体験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学習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形式</a:t>
            </a:r>
            <a:endParaRPr lang="en-US" altLang="ja-JP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spcAft>
                <a:spcPts val="1200"/>
              </a:spcAft>
              <a:defRPr/>
            </a:pP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今日、お店に戻って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すぐに使える・できる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</a:t>
            </a:r>
            <a:r>
              <a:rPr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ノウハウが学べる。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181772" y="2274788"/>
            <a:ext cx="4845677" cy="4275397"/>
            <a:chOff x="2411760" y="1886455"/>
            <a:chExt cx="5119355" cy="4516866"/>
          </a:xfrm>
        </p:grpSpPr>
        <p:pic>
          <p:nvPicPr>
            <p:cNvPr id="151" name="Picture 19" descr="C:\Users\hinamoto77\Desktop\ＧＡ資料素材\77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9" y="3876255"/>
              <a:ext cx="2527066" cy="2527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20" descr="C:\Users\hinamoto77\Desktop\パンフ素材-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18546" y="3900849"/>
              <a:ext cx="2578716" cy="248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" name="図 40" descr="【HGタイ】提案書パーツ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20"/>
            <a:stretch/>
          </p:blipFill>
          <p:spPr bwMode="auto">
            <a:xfrm>
              <a:off x="2411760" y="1886455"/>
              <a:ext cx="5112568" cy="2014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891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theme/theme1.xml><?xml version="1.0" encoding="utf-8"?>
<a:theme xmlns:a="http://schemas.openxmlformats.org/drawingml/2006/main" name="1_標準デザイン">
  <a:themeElements>
    <a:clrScheme name="ユーザー定義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6973</TotalTime>
  <Words>829</Words>
  <Application>Microsoft Office PowerPoint</Application>
  <PresentationFormat>画面に合わせる (4:3)</PresentationFormat>
  <Paragraphs>170</Paragraphs>
  <Slides>12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HGP創英角ｺﾞｼｯｸUB</vt:lpstr>
      <vt:lpstr>Meiryo UI</vt:lpstr>
      <vt:lpstr>ＭＳ Ｐゴシック</vt:lpstr>
      <vt:lpstr>メイリオ</vt:lpstr>
      <vt:lpstr>メイリオ ボールド</vt:lpstr>
      <vt:lpstr>游ゴシック</vt:lpstr>
      <vt:lpstr>Arial</vt:lpstr>
      <vt:lpstr>Times New Roman</vt:lpstr>
      <vt:lpstr>Wingdings</vt:lpstr>
      <vt:lpstr>1_標準デザイン</vt:lpstr>
      <vt:lpstr>PowerPoint プレゼンテーション</vt:lpstr>
      <vt:lpstr>サービス業における人材教育の課題</vt:lpstr>
      <vt:lpstr>サービス概要</vt:lpstr>
      <vt:lpstr>サービスのポイント</vt:lpstr>
      <vt:lpstr>ポイント①　サービス業に特化した定額制研修サービス</vt:lpstr>
      <vt:lpstr>ポイント②　100を超える豊富な講座</vt:lpstr>
      <vt:lpstr>ポイント②　100を超える豊富な講座</vt:lpstr>
      <vt:lpstr>ポイント②　100を超える豊富な講座</vt:lpstr>
      <vt:lpstr>ポイント③　ディスカッションやロールプレイング中心の講座</vt:lpstr>
      <vt:lpstr>入会企業の主な業種</vt:lpstr>
      <vt:lpstr>金額／オプション</vt:lpstr>
      <vt:lpstr>導入事例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営業マニュアル ver 1.8</dc:title>
  <dc:creator>sakamoto@tk.usen.co.jp</dc:creator>
  <cp:lastModifiedBy>大谷　美哉</cp:lastModifiedBy>
  <cp:revision>644</cp:revision>
  <cp:lastPrinted>2018-03-26T08:24:41Z</cp:lastPrinted>
  <dcterms:created xsi:type="dcterms:W3CDTF">2018-02-27T01:23:44Z</dcterms:created>
  <dcterms:modified xsi:type="dcterms:W3CDTF">2019-06-18T01:36:13Z</dcterms:modified>
</cp:coreProperties>
</file>