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20"/>
  </p:notesMasterIdLst>
  <p:sldIdLst>
    <p:sldId id="552" r:id="rId2"/>
    <p:sldId id="687" r:id="rId3"/>
    <p:sldId id="678" r:id="rId4"/>
    <p:sldId id="685" r:id="rId5"/>
    <p:sldId id="686" r:id="rId6"/>
    <p:sldId id="688" r:id="rId7"/>
    <p:sldId id="689" r:id="rId8"/>
    <p:sldId id="575" r:id="rId9"/>
    <p:sldId id="580" r:id="rId10"/>
    <p:sldId id="539" r:id="rId11"/>
    <p:sldId id="683" r:id="rId12"/>
    <p:sldId id="542" r:id="rId13"/>
    <p:sldId id="682" r:id="rId14"/>
    <p:sldId id="690" r:id="rId15"/>
    <p:sldId id="684" r:id="rId16"/>
    <p:sldId id="644" r:id="rId17"/>
    <p:sldId id="691" r:id="rId18"/>
    <p:sldId id="648" r:id="rId19"/>
  </p:sldIdLst>
  <p:sldSz cx="9906000" cy="6858000" type="A4"/>
  <p:notesSz cx="6797675" cy="9926638"/>
  <p:defaultTextStyle>
    <a:defPPr>
      <a:defRPr lang="ja-JP"/>
    </a:defPPr>
    <a:lvl1pPr algn="l" rtl="0" eaLnBrk="0" fontAlgn="base" hangingPunct="0">
      <a:spcBef>
        <a:spcPct val="0"/>
      </a:spcBef>
      <a:spcAft>
        <a:spcPct val="0"/>
      </a:spcAft>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algn="l" defTabSz="914400" rtl="0" eaLnBrk="1" latinLnBrk="0" hangingPunct="1">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6pPr>
    <a:lvl7pPr marL="2743200" algn="l" defTabSz="914400" rtl="0" eaLnBrk="1" latinLnBrk="0" hangingPunct="1">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7pPr>
    <a:lvl8pPr marL="3200400" algn="l" defTabSz="914400" rtl="0" eaLnBrk="1" latinLnBrk="0" hangingPunct="1">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8pPr>
    <a:lvl9pPr marL="3657600" algn="l" defTabSz="914400" rtl="0" eaLnBrk="1" latinLnBrk="0" hangingPunct="1">
      <a:defRPr kumimoji="1" kern="1200">
        <a:solidFill>
          <a:schemeClr val="tx1"/>
        </a:solidFill>
        <a:latin typeface="HGP創英角ｺﾞｼｯｸUB" panose="020B0900000000000000" pitchFamily="50" charset="-128"/>
        <a:ea typeface="HGP創英角ｺﾞｼｯｸUB" panose="020B0900000000000000"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a:srgbClr val="DA6D00"/>
    <a:srgbClr val="CC6600"/>
    <a:srgbClr val="E63700"/>
    <a:srgbClr val="FFCCCC"/>
    <a:srgbClr val="FF9900"/>
    <a:srgbClr val="FFFF00"/>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8401" autoAdjust="0"/>
  </p:normalViewPr>
  <p:slideViewPr>
    <p:cSldViewPr>
      <p:cViewPr varScale="1">
        <p:scale>
          <a:sx n="66" d="100"/>
          <a:sy n="66" d="100"/>
        </p:scale>
        <p:origin x="638" y="5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22" tIns="46013" rIns="92022" bIns="46013" numCol="1" anchor="t" anchorCtr="0" compatLnSpc="1">
            <a:prstTxWarp prst="textNoShape">
              <a:avLst/>
            </a:prstTxWarp>
          </a:bodyPr>
          <a:lstStyle>
            <a:lvl1pPr algn="l" defTabSz="920750" eaLnBrk="1" hangingPunct="1">
              <a:defRPr sz="1300" smtClean="0">
                <a:latin typeface="Arial" panose="020B0604020202020204" pitchFamily="34"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22" tIns="46013" rIns="92022" bIns="46013" numCol="1" anchor="t" anchorCtr="0" compatLnSpc="1">
            <a:prstTxWarp prst="textNoShape">
              <a:avLst/>
            </a:prstTxWarp>
          </a:bodyPr>
          <a:lstStyle>
            <a:lvl1pPr algn="r" defTabSz="920750" eaLnBrk="1" hangingPunct="1">
              <a:defRPr sz="1300" smtClean="0">
                <a:latin typeface="Arial" panose="020B0604020202020204" pitchFamily="34" charset="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719138" y="742950"/>
            <a:ext cx="538003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22" tIns="46013" rIns="92022" bIns="4601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22" tIns="46013" rIns="92022" bIns="46013" numCol="1" anchor="b" anchorCtr="0" compatLnSpc="1">
            <a:prstTxWarp prst="textNoShape">
              <a:avLst/>
            </a:prstTxWarp>
          </a:bodyPr>
          <a:lstStyle>
            <a:lvl1pPr algn="l" defTabSz="920750" eaLnBrk="1" hangingPunct="1">
              <a:defRPr sz="1300" smtClean="0">
                <a:latin typeface="Arial" panose="020B0604020202020204" pitchFamily="34"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22" tIns="46013" rIns="92022" bIns="46013" numCol="1" anchor="b" anchorCtr="0" compatLnSpc="1">
            <a:prstTxWarp prst="textNoShape">
              <a:avLst/>
            </a:prstTxWarp>
          </a:bodyPr>
          <a:lstStyle>
            <a:lvl1pPr algn="r" defTabSz="920750" eaLnBrk="1" hangingPunct="1">
              <a:defRPr sz="1300" smtClean="0">
                <a:latin typeface="Arial" panose="020B0604020202020204" pitchFamily="34" charset="0"/>
                <a:ea typeface="ＭＳ Ｐゴシック" panose="020B0600070205080204" pitchFamily="50" charset="-128"/>
              </a:defRPr>
            </a:lvl1pPr>
          </a:lstStyle>
          <a:p>
            <a:pPr>
              <a:defRPr/>
            </a:pPr>
            <a:fld id="{325B015E-9CFE-49CA-92E8-43A47A0C8E59}" type="slidenum">
              <a:rPr lang="en-US" altLang="ja-JP"/>
              <a:pPr>
                <a:defRPr/>
              </a:pPr>
              <a:t>‹#›</a:t>
            </a:fld>
            <a:endParaRPr lang="en-US" altLang="ja-JP"/>
          </a:p>
        </p:txBody>
      </p:sp>
    </p:spTree>
    <p:extLst>
      <p:ext uri="{BB962C8B-B14F-4D97-AF65-F5344CB8AC3E}">
        <p14:creationId xmlns:p14="http://schemas.microsoft.com/office/powerpoint/2010/main" val="4161593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550CF45F-22CC-4241-9278-1BA15AEE9977}" type="slidenum">
              <a:rPr lang="en-US" altLang="ja-JP">
                <a:ea typeface="ＭＳ Ｐゴシック" panose="020B0600070205080204" pitchFamily="50" charset="-128"/>
              </a:rPr>
              <a:pPr defTabSz="914400">
                <a:spcBef>
                  <a:spcPct val="0"/>
                </a:spcBef>
              </a:pPr>
              <a:t>0</a:t>
            </a:fld>
            <a:endParaRPr lang="en-US" altLang="ja-JP">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xfrm>
            <a:off x="715963" y="742950"/>
            <a:ext cx="5380037" cy="3724275"/>
          </a:xfrm>
          <a:ln/>
        </p:spPr>
      </p:sp>
      <p:sp>
        <p:nvSpPr>
          <p:cNvPr id="4100"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60615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ja-JP" smtClean="0">
                <a:latin typeface="Arial" panose="020B0604020202020204" pitchFamily="34" charset="0"/>
              </a:rPr>
              <a:t>This is a predetermined divider slide and should not be modified</a:t>
            </a:r>
            <a:endParaRPr lang="en-US" altLang="ja-JP" smtClean="0">
              <a:latin typeface="Arial" panose="020B0604020202020204" pitchFamily="34" charset="0"/>
            </a:endParaRPr>
          </a:p>
        </p:txBody>
      </p:sp>
    </p:spTree>
    <p:extLst>
      <p:ext uri="{BB962C8B-B14F-4D97-AF65-F5344CB8AC3E}">
        <p14:creationId xmlns:p14="http://schemas.microsoft.com/office/powerpoint/2010/main" val="90415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25B015E-9CFE-49CA-92E8-43A47A0C8E59}" type="slidenum">
              <a:rPr lang="en-US" altLang="ja-JP" smtClean="0"/>
              <a:pPr>
                <a:defRPr/>
              </a:pPr>
              <a:t>17</a:t>
            </a:fld>
            <a:endParaRPr lang="en-US" altLang="ja-JP"/>
          </a:p>
        </p:txBody>
      </p:sp>
    </p:spTree>
    <p:extLst>
      <p:ext uri="{BB962C8B-B14F-4D97-AF65-F5344CB8AC3E}">
        <p14:creationId xmlns:p14="http://schemas.microsoft.com/office/powerpoint/2010/main" val="112041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63D87826-BA0B-49FB-A59F-52CD4B97389E}" type="slidenum">
              <a:rPr lang="en-US" altLang="ja-JP" smtClean="0">
                <a:ea typeface="ＭＳ Ｐゴシック" panose="020B0600070205080204" pitchFamily="50" charset="-128"/>
              </a:rPr>
              <a:pPr defTabSz="914400">
                <a:spcBef>
                  <a:spcPct val="0"/>
                </a:spcBef>
              </a:pPr>
              <a:t>4</a:t>
            </a:fld>
            <a:endParaRPr lang="en-US" altLang="ja-JP" smtClean="0">
              <a:ea typeface="ＭＳ Ｐゴシック" panose="020B0600070205080204" pitchFamily="50" charset="-128"/>
            </a:endParaRPr>
          </a:p>
        </p:txBody>
      </p:sp>
      <p:sp>
        <p:nvSpPr>
          <p:cNvPr id="9219" name="Rectangle 2"/>
          <p:cNvSpPr>
            <a:spLocks noGrp="1" noRot="1" noChangeAspect="1" noChangeArrowheads="1" noTextEdit="1"/>
          </p:cNvSpPr>
          <p:nvPr>
            <p:ph type="sldImg"/>
          </p:nvPr>
        </p:nvSpPr>
        <p:spPr>
          <a:xfrm>
            <a:off x="712788" y="742950"/>
            <a:ext cx="5380037" cy="3724275"/>
          </a:xfrm>
          <a:ln/>
        </p:spPr>
      </p:sp>
      <p:sp>
        <p:nvSpPr>
          <p:cNvPr id="9220" name="Rectangle 3"/>
          <p:cNvSpPr>
            <a:spLocks noGrp="1" noChangeArrowheads="1"/>
          </p:cNvSpPr>
          <p:nvPr>
            <p:ph type="body" idx="1"/>
          </p:nvPr>
        </p:nvSpPr>
        <p:spPr>
          <a:xfrm>
            <a:off x="908050" y="4714875"/>
            <a:ext cx="49815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425871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862E19F8-4833-43B4-8C6F-5B705DE06809}" type="slidenum">
              <a:rPr lang="en-US" altLang="ja-JP" smtClean="0">
                <a:ea typeface="ＭＳ Ｐゴシック" panose="020B0600070205080204" pitchFamily="50" charset="-128"/>
              </a:rPr>
              <a:pPr defTabSz="914400">
                <a:spcBef>
                  <a:spcPct val="0"/>
                </a:spcBef>
              </a:pPr>
              <a:t>5</a:t>
            </a:fld>
            <a:endParaRPr lang="en-US" altLang="ja-JP" smtClean="0">
              <a:ea typeface="ＭＳ Ｐゴシック" panose="020B0600070205080204" pitchFamily="50" charset="-128"/>
            </a:endParaRPr>
          </a:p>
        </p:txBody>
      </p:sp>
      <p:sp>
        <p:nvSpPr>
          <p:cNvPr id="11267" name="Rectangle 2"/>
          <p:cNvSpPr>
            <a:spLocks noGrp="1" noRot="1" noChangeAspect="1" noChangeArrowheads="1" noTextEdit="1"/>
          </p:cNvSpPr>
          <p:nvPr>
            <p:ph type="sldImg"/>
          </p:nvPr>
        </p:nvSpPr>
        <p:spPr>
          <a:xfrm>
            <a:off x="722313" y="742950"/>
            <a:ext cx="5376862" cy="3724275"/>
          </a:xfrm>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88051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B84BFF62-5A80-4CCE-A503-8A8E5B32F90A}" type="slidenum">
              <a:rPr lang="en-US" altLang="ja-JP" smtClean="0">
                <a:ea typeface="ＭＳ Ｐゴシック" panose="020B0600070205080204" pitchFamily="50" charset="-128"/>
              </a:rPr>
              <a:pPr defTabSz="914400">
                <a:spcBef>
                  <a:spcPct val="0"/>
                </a:spcBef>
              </a:pPr>
              <a:t>6</a:t>
            </a:fld>
            <a:endParaRPr lang="en-US" altLang="ja-JP" smtClean="0">
              <a:ea typeface="ＭＳ Ｐゴシック" panose="020B0600070205080204" pitchFamily="50" charset="-128"/>
            </a:endParaRPr>
          </a:p>
        </p:txBody>
      </p:sp>
      <p:sp>
        <p:nvSpPr>
          <p:cNvPr id="13315" name="Rectangle 2"/>
          <p:cNvSpPr>
            <a:spLocks noGrp="1" noRot="1" noChangeAspect="1" noChangeArrowheads="1" noTextEdit="1"/>
          </p:cNvSpPr>
          <p:nvPr>
            <p:ph type="sldImg"/>
          </p:nvPr>
        </p:nvSpPr>
        <p:spPr>
          <a:xfrm>
            <a:off x="722313" y="742950"/>
            <a:ext cx="5376862" cy="3724275"/>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6597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0843A0C3-5DEB-4F8A-B3F5-7FA3275BDDCC}" type="slidenum">
              <a:rPr lang="en-US" altLang="ja-JP">
                <a:ea typeface="ＭＳ Ｐゴシック" panose="020B0600070205080204" pitchFamily="50" charset="-128"/>
              </a:rPr>
              <a:pPr defTabSz="914400">
                <a:spcBef>
                  <a:spcPct val="0"/>
                </a:spcBef>
              </a:pPr>
              <a:t>7</a:t>
            </a:fld>
            <a:endParaRPr lang="en-US" altLang="ja-JP">
              <a:ea typeface="ＭＳ Ｐゴシック" panose="020B0600070205080204" pitchFamily="50" charset="-128"/>
            </a:endParaRPr>
          </a:p>
        </p:txBody>
      </p:sp>
      <p:sp>
        <p:nvSpPr>
          <p:cNvPr id="19459" name="Rectangle 2"/>
          <p:cNvSpPr>
            <a:spLocks noGrp="1" noRot="1" noChangeAspect="1" noChangeArrowheads="1" noTextEdit="1"/>
          </p:cNvSpPr>
          <p:nvPr>
            <p:ph type="sldImg"/>
          </p:nvPr>
        </p:nvSpPr>
        <p:spPr>
          <a:xfrm>
            <a:off x="711200" y="742950"/>
            <a:ext cx="5380038" cy="3724275"/>
          </a:xfrm>
          <a:ln/>
        </p:spPr>
      </p:sp>
      <p:sp>
        <p:nvSpPr>
          <p:cNvPr id="19460"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65243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96C4F017-BE20-4182-90B0-A7B960E0CD19}" type="slidenum">
              <a:rPr lang="en-US" altLang="ja-JP">
                <a:ea typeface="ＭＳ Ｐゴシック" panose="020B0600070205080204" pitchFamily="50" charset="-128"/>
              </a:rPr>
              <a:pPr defTabSz="914400">
                <a:spcBef>
                  <a:spcPct val="0"/>
                </a:spcBef>
              </a:pPr>
              <a:t>8</a:t>
            </a:fld>
            <a:endParaRPr lang="en-US" altLang="ja-JP">
              <a:ea typeface="ＭＳ Ｐゴシック" panose="020B0600070205080204" pitchFamily="50"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75684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9F4EE454-8567-4296-9ED3-D025BDB1858E}" type="slidenum">
              <a:rPr lang="en-US" altLang="ja-JP">
                <a:ea typeface="ＭＳ Ｐゴシック" panose="020B0600070205080204" pitchFamily="50" charset="-128"/>
              </a:rPr>
              <a:pPr defTabSz="914400">
                <a:spcBef>
                  <a:spcPct val="0"/>
                </a:spcBef>
              </a:pPr>
              <a:t>9</a:t>
            </a:fld>
            <a:endParaRPr lang="en-US" altLang="ja-JP">
              <a:ea typeface="ＭＳ Ｐゴシック" panose="020B0600070205080204" pitchFamily="50" charset="-128"/>
            </a:endParaRPr>
          </a:p>
        </p:txBody>
      </p:sp>
      <p:sp>
        <p:nvSpPr>
          <p:cNvPr id="26627" name="Rectangle 2"/>
          <p:cNvSpPr>
            <a:spLocks noGrp="1" noRot="1" noChangeAspect="1" noChangeArrowheads="1" noTextEdit="1"/>
          </p:cNvSpPr>
          <p:nvPr>
            <p:ph type="sldImg"/>
          </p:nvPr>
        </p:nvSpPr>
        <p:spPr>
          <a:xfrm>
            <a:off x="720725" y="742950"/>
            <a:ext cx="5380038" cy="3724275"/>
          </a:xfrm>
          <a:ln/>
        </p:spPr>
      </p:sp>
      <p:sp>
        <p:nvSpPr>
          <p:cNvPr id="26628" name="Rectangle 3"/>
          <p:cNvSpPr>
            <a:spLocks noGrp="1" noChangeArrowheads="1"/>
          </p:cNvSpPr>
          <p:nvPr>
            <p:ph type="body" idx="1"/>
          </p:nvPr>
        </p:nvSpPr>
        <p:spPr>
          <a:noFill/>
        </p:spPr>
        <p:txBody>
          <a:bodyPr lIns="88135" tIns="44065" rIns="88135" bIns="44065"/>
          <a:lstStyle/>
          <a:p>
            <a:pPr eaLnBrk="1" hangingPunct="1"/>
            <a:r>
              <a:rPr lang="ja-JP" altLang="en-US" smtClean="0">
                <a:latin typeface="Arial" panose="020B0604020202020204" pitchFamily="34" charset="0"/>
              </a:rPr>
              <a:t>サイト概要とお金の動き（アクティブはユーザーを持っている）</a:t>
            </a:r>
          </a:p>
          <a:p>
            <a:pPr eaLnBrk="1" hangingPunct="1"/>
            <a:r>
              <a:rPr lang="ja-JP" altLang="en-US" smtClean="0">
                <a:latin typeface="Arial" panose="020B0604020202020204" pitchFamily="34" charset="0"/>
              </a:rPr>
              <a:t>・規模感</a:t>
            </a:r>
          </a:p>
          <a:p>
            <a:pPr eaLnBrk="1" hangingPunct="1"/>
            <a:r>
              <a:rPr lang="ja-JP" altLang="en-US" smtClean="0">
                <a:latin typeface="Arial" panose="020B0604020202020204" pitchFamily="34" charset="0"/>
              </a:rPr>
              <a:t>・何をやっているか？</a:t>
            </a:r>
          </a:p>
          <a:p>
            <a:pPr eaLnBrk="1" hangingPunct="1"/>
            <a:endParaRPr lang="ja-JP" altLang="en-US" smtClean="0">
              <a:latin typeface="Arial" panose="020B0604020202020204" pitchFamily="34" charset="0"/>
            </a:endParaRPr>
          </a:p>
          <a:p>
            <a:pPr eaLnBrk="1" hangingPunct="1"/>
            <a:r>
              <a:rPr lang="ja-JP" altLang="en-US" smtClean="0">
                <a:latin typeface="Arial" panose="020B0604020202020204" pitchFamily="34" charset="0"/>
              </a:rPr>
              <a:t>ファンくるのユーザーさんが毎月１億近く、実際に買い物をしている</a:t>
            </a:r>
          </a:p>
          <a:p>
            <a:pPr eaLnBrk="1" hangingPunct="1"/>
            <a:r>
              <a:rPr lang="ja-JP" altLang="en-US" smtClean="0">
                <a:latin typeface="Arial" panose="020B0604020202020204" pitchFamily="34" charset="0"/>
              </a:rPr>
              <a:t>実際にお金が動くところが特徴（実商品を購入しているから）</a:t>
            </a:r>
          </a:p>
          <a:p>
            <a:pPr eaLnBrk="1" hangingPunct="1"/>
            <a:r>
              <a:rPr lang="ja-JP" altLang="en-US" smtClean="0">
                <a:latin typeface="Arial" panose="020B0604020202020204" pitchFamily="34" charset="0"/>
              </a:rPr>
              <a:t>月間で１万人以上会員が増えている</a:t>
            </a:r>
          </a:p>
          <a:p>
            <a:pPr eaLnBrk="1" hangingPunct="1"/>
            <a:r>
              <a:rPr lang="ja-JP" altLang="en-US" smtClean="0">
                <a:latin typeface="Arial" panose="020B0604020202020204" pitchFamily="34" charset="0"/>
              </a:rPr>
              <a:t>会員様のためにも、いいコンテンツをそろえていきたい⇒クライアント様にもメリットとなる（世に広く認知）</a:t>
            </a:r>
          </a:p>
          <a:p>
            <a:pPr eaLnBrk="1" hangingPunct="1"/>
            <a:endParaRPr lang="en-US" altLang="ja-JP" smtClean="0">
              <a:latin typeface="Arial" panose="020B0604020202020204" pitchFamily="34" charset="0"/>
            </a:endParaRPr>
          </a:p>
        </p:txBody>
      </p:sp>
    </p:spTree>
    <p:extLst>
      <p:ext uri="{BB962C8B-B14F-4D97-AF65-F5344CB8AC3E}">
        <p14:creationId xmlns:p14="http://schemas.microsoft.com/office/powerpoint/2010/main" val="13416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54747EB7-B2CB-4858-B2A7-1E57186761EC}" type="slidenum">
              <a:rPr lang="en-US" altLang="ja-JP">
                <a:ea typeface="ＭＳ Ｐゴシック" panose="020B0600070205080204" pitchFamily="50" charset="-128"/>
              </a:rPr>
              <a:pPr defTabSz="914400">
                <a:spcBef>
                  <a:spcPct val="0"/>
                </a:spcBef>
              </a:pPr>
              <a:t>10</a:t>
            </a:fld>
            <a:endParaRPr lang="en-US" altLang="ja-JP">
              <a:ea typeface="ＭＳ Ｐゴシック" panose="020B0600070205080204" pitchFamily="50"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63024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a:spcBef>
                <a:spcPct val="0"/>
              </a:spcBef>
            </a:pPr>
            <a:fld id="{126AF16D-6ADB-4418-88E3-A72B1C85C3AE}" type="slidenum">
              <a:rPr lang="en-US" altLang="ja-JP">
                <a:ea typeface="ＭＳ Ｐゴシック" panose="020B0600070205080204" pitchFamily="50" charset="-128"/>
              </a:rPr>
              <a:pPr defTabSz="914400">
                <a:spcBef>
                  <a:spcPct val="0"/>
                </a:spcBef>
              </a:pPr>
              <a:t>11</a:t>
            </a:fld>
            <a:endParaRPr lang="en-US" altLang="ja-JP">
              <a:ea typeface="ＭＳ Ｐゴシック" panose="020B0600070205080204" pitchFamily="50"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28937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65906"/>
            <a:ext cx="89154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4DD9C74-EC7D-4B83-B7BD-49A339CA59E4}" type="datetime1">
              <a:rPr lang="ja-JP" altLang="en-US" smtClean="0"/>
              <a:t>2017/10/16</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9223580" y="15875"/>
            <a:ext cx="674688" cy="331788"/>
          </a:xfrm>
          <a:prstGeom prst="rect">
            <a:avLst/>
          </a:prstGeom>
          <a:ln/>
        </p:spPr>
        <p:txBody>
          <a:bodyPr/>
          <a:lstStyle>
            <a:lvl1pPr>
              <a:defRPr/>
            </a:lvl1pPr>
          </a:lstStyle>
          <a:p>
            <a:pPr>
              <a:defRPr/>
            </a:pPr>
            <a:fld id="{DB35F8D9-8A4B-4BEE-BCCA-F9C1A4135AF1}" type="slidenum">
              <a:rPr lang="en-US" altLang="ja-JP"/>
              <a:pPr>
                <a:defRPr/>
              </a:pPr>
              <a:t>‹#›</a:t>
            </a:fld>
            <a:endParaRPr lang="en-US" altLang="ja-JP"/>
          </a:p>
        </p:txBody>
      </p:sp>
    </p:spTree>
    <p:extLst>
      <p:ext uri="{BB962C8B-B14F-4D97-AF65-F5344CB8AC3E}">
        <p14:creationId xmlns:p14="http://schemas.microsoft.com/office/powerpoint/2010/main" val="34575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980F90A-0869-442C-8918-8B8ED49325D7}" type="datetime1">
              <a:rPr lang="ja-JP" altLang="en-US" smtClean="0"/>
              <a:t>2017/10/16</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9223580" y="15875"/>
            <a:ext cx="674688" cy="331788"/>
          </a:xfrm>
          <a:prstGeom prst="rect">
            <a:avLst/>
          </a:prstGeom>
          <a:ln/>
        </p:spPr>
        <p:txBody>
          <a:bodyPr/>
          <a:lstStyle>
            <a:lvl1pPr>
              <a:defRPr sz="1400">
                <a:latin typeface="+mj-ea"/>
                <a:ea typeface="+mj-ea"/>
              </a:defRPr>
            </a:lvl1pPr>
          </a:lstStyle>
          <a:p>
            <a:pPr>
              <a:defRPr/>
            </a:pPr>
            <a:fld id="{694F3E68-B2BB-4D24-A30A-F7DC7767CB54}" type="slidenum">
              <a:rPr lang="en-US" altLang="ja-JP" smtClean="0"/>
              <a:pPr>
                <a:defRPr/>
              </a:pPr>
              <a:t>‹#›</a:t>
            </a:fld>
            <a:endParaRPr lang="en-US" altLang="ja-JP"/>
          </a:p>
        </p:txBody>
      </p:sp>
    </p:spTree>
    <p:extLst>
      <p:ext uri="{BB962C8B-B14F-4D97-AF65-F5344CB8AC3E}">
        <p14:creationId xmlns:p14="http://schemas.microsoft.com/office/powerpoint/2010/main" val="286448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95300" y="1600200"/>
            <a:ext cx="4381500" cy="218598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29200" y="1600200"/>
            <a:ext cx="4381500" cy="218598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95300" y="3938588"/>
            <a:ext cx="4381500" cy="21875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5029200" y="3938588"/>
            <a:ext cx="4381500" cy="21875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F6CA7318-B829-47A3-8391-1F4271BEE49B}" type="datetime1">
              <a:rPr lang="ja-JP" altLang="en-US" smtClean="0"/>
              <a:t>2017/10/16</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9223580" y="15875"/>
            <a:ext cx="674688" cy="331788"/>
          </a:xfrm>
          <a:prstGeom prst="rect">
            <a:avLst/>
          </a:prstGeom>
          <a:ln/>
        </p:spPr>
        <p:txBody>
          <a:bodyPr/>
          <a:lstStyle>
            <a:lvl1pPr>
              <a:defRPr/>
            </a:lvl1pPr>
          </a:lstStyle>
          <a:p>
            <a:pPr>
              <a:defRPr/>
            </a:pPr>
            <a:fld id="{68D85B33-6951-4733-B175-B2BB9543AB92}" type="slidenum">
              <a:rPr lang="en-US" altLang="ja-JP"/>
              <a:pPr>
                <a:defRPr/>
              </a:pPr>
              <a:t>‹#›</a:t>
            </a:fld>
            <a:endParaRPr lang="en-US" altLang="ja-JP"/>
          </a:p>
        </p:txBody>
      </p:sp>
    </p:spTree>
    <p:extLst>
      <p:ext uri="{BB962C8B-B14F-4D97-AF65-F5344CB8AC3E}">
        <p14:creationId xmlns:p14="http://schemas.microsoft.com/office/powerpoint/2010/main" val="26542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8"/>
            <a:ext cx="8915400" cy="585152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685D5DDD-D892-45F8-8CE0-4F106C4733AB}" type="datetime1">
              <a:rPr lang="ja-JP" altLang="en-US" smtClean="0"/>
              <a:t>2017/10/16</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9223580" y="15875"/>
            <a:ext cx="674688" cy="331788"/>
          </a:xfrm>
          <a:prstGeom prst="rect">
            <a:avLst/>
          </a:prstGeom>
          <a:ln/>
        </p:spPr>
        <p:txBody>
          <a:bodyPr/>
          <a:lstStyle>
            <a:lvl1pPr>
              <a:defRPr/>
            </a:lvl1pPr>
          </a:lstStyle>
          <a:p>
            <a:pPr>
              <a:defRPr/>
            </a:pPr>
            <a:fld id="{DAADB061-1F37-4116-B18F-1A059E17B4DD}" type="slidenum">
              <a:rPr lang="en-US" altLang="ja-JP"/>
              <a:pPr>
                <a:defRPr/>
              </a:pPr>
              <a:t>‹#›</a:t>
            </a:fld>
            <a:endParaRPr lang="en-US" altLang="ja-JP"/>
          </a:p>
        </p:txBody>
      </p:sp>
    </p:spTree>
    <p:extLst>
      <p:ext uri="{BB962C8B-B14F-4D97-AF65-F5344CB8AC3E}">
        <p14:creationId xmlns:p14="http://schemas.microsoft.com/office/powerpoint/2010/main" val="2986659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ea typeface="+mn-ea"/>
              </a:defRPr>
            </a:lvl1pPr>
          </a:lstStyle>
          <a:p>
            <a:pPr>
              <a:defRPr/>
            </a:pPr>
            <a:fld id="{A6109E8E-2A04-4E38-A76B-FBC79EE83202}" type="datetime1">
              <a:rPr lang="ja-JP" altLang="en-US" smtClean="0"/>
              <a:t>2017/10/16</a:t>
            </a:fld>
            <a:endParaRPr lang="en-US" altLang="ja-JP"/>
          </a:p>
        </p:txBody>
      </p:sp>
      <p:sp>
        <p:nvSpPr>
          <p:cNvPr id="34821"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ja-JP"/>
          </a:p>
        </p:txBody>
      </p:sp>
      <p:pic>
        <p:nvPicPr>
          <p:cNvPr id="1031" name="Picture 1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476250"/>
            <a:ext cx="9906000" cy="1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1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88" y="15875"/>
            <a:ext cx="54133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Grp="1" noChangeArrowheads="1"/>
          </p:cNvSpPr>
          <p:nvPr>
            <p:ph type="sldNum" sz="quarter" idx="4"/>
          </p:nvPr>
        </p:nvSpPr>
        <p:spPr>
          <a:xfrm>
            <a:off x="9201472" y="9757"/>
            <a:ext cx="674688" cy="331788"/>
          </a:xfrm>
          <a:prstGeom prst="rect">
            <a:avLst/>
          </a:prstGeom>
          <a:ln/>
        </p:spPr>
        <p:txBody>
          <a:bodyPr/>
          <a:lstStyle>
            <a:lvl1pPr algn="r">
              <a:defRPr sz="1400">
                <a:latin typeface="+mj-ea"/>
                <a:ea typeface="+mj-ea"/>
              </a:defRPr>
            </a:lvl1pPr>
          </a:lstStyle>
          <a:p>
            <a:pPr>
              <a:defRPr/>
            </a:pPr>
            <a:fld id="{694F3E68-B2BB-4D24-A30A-F7DC7767CB54}"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5" r:id="rId1"/>
    <p:sldLayoutId id="2147483670" r:id="rId2"/>
    <p:sldLayoutId id="2147483675" r:id="rId3"/>
    <p:sldLayoutId id="2147483677" r:id="rId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6.jpeg"/></Relationships>
</file>

<file path=ppt/slides/_rels/slide1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6.xml.rels><?xml version="1.0" encoding="UTF-8" standalone="yes"?>
<Relationships xmlns="http://schemas.openxmlformats.org/package/2006/relationships"><Relationship Id="rId8" Type="http://schemas.openxmlformats.org/officeDocument/2006/relationships/image" Target="../media/image161.jpeg"/><Relationship Id="rId13" Type="http://schemas.openxmlformats.org/officeDocument/2006/relationships/image" Target="../media/image166.png"/><Relationship Id="rId3" Type="http://schemas.openxmlformats.org/officeDocument/2006/relationships/image" Target="../media/image156.jpeg"/><Relationship Id="rId7" Type="http://schemas.openxmlformats.org/officeDocument/2006/relationships/image" Target="../media/image160.jpeg"/><Relationship Id="rId12" Type="http://schemas.openxmlformats.org/officeDocument/2006/relationships/image" Target="../media/image165.png"/><Relationship Id="rId2" Type="http://schemas.openxmlformats.org/officeDocument/2006/relationships/image" Target="../media/image155.jpeg"/><Relationship Id="rId1" Type="http://schemas.openxmlformats.org/officeDocument/2006/relationships/slideLayout" Target="../slideLayouts/slideLayout2.xml"/><Relationship Id="rId6" Type="http://schemas.openxmlformats.org/officeDocument/2006/relationships/image" Target="../media/image159.jpeg"/><Relationship Id="rId11" Type="http://schemas.openxmlformats.org/officeDocument/2006/relationships/image" Target="../media/image164.png"/><Relationship Id="rId5" Type="http://schemas.openxmlformats.org/officeDocument/2006/relationships/image" Target="../media/image158.jpeg"/><Relationship Id="rId10" Type="http://schemas.openxmlformats.org/officeDocument/2006/relationships/image" Target="../media/image163.jpeg"/><Relationship Id="rId4" Type="http://schemas.openxmlformats.org/officeDocument/2006/relationships/image" Target="../media/image157.jpeg"/><Relationship Id="rId9" Type="http://schemas.openxmlformats.org/officeDocument/2006/relationships/image" Target="../media/image162.jpeg"/><Relationship Id="rId14" Type="http://schemas.openxmlformats.org/officeDocument/2006/relationships/image" Target="../media/image16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6" Type="http://schemas.openxmlformats.org/officeDocument/2006/relationships/image" Target="../media/image33.jpe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jpeg"/><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62.png"/><Relationship Id="rId63" Type="http://schemas.openxmlformats.org/officeDocument/2006/relationships/image" Target="../media/image70.png"/><Relationship Id="rId68" Type="http://schemas.openxmlformats.org/officeDocument/2006/relationships/image" Target="../media/image75.png"/><Relationship Id="rId76" Type="http://schemas.openxmlformats.org/officeDocument/2006/relationships/image" Target="../media/image83.png"/><Relationship Id="rId84" Type="http://schemas.openxmlformats.org/officeDocument/2006/relationships/image" Target="../media/image91.png"/><Relationship Id="rId89" Type="http://schemas.openxmlformats.org/officeDocument/2006/relationships/image" Target="../media/image96.jpeg"/><Relationship Id="rId97" Type="http://schemas.openxmlformats.org/officeDocument/2006/relationships/image" Target="../media/image104.png"/><Relationship Id="rId7" Type="http://schemas.openxmlformats.org/officeDocument/2006/relationships/image" Target="../media/image14.png"/><Relationship Id="rId71" Type="http://schemas.openxmlformats.org/officeDocument/2006/relationships/image" Target="../media/image78.png"/><Relationship Id="rId92" Type="http://schemas.openxmlformats.org/officeDocument/2006/relationships/image" Target="../media/image99.png"/><Relationship Id="rId2" Type="http://schemas.openxmlformats.org/officeDocument/2006/relationships/image" Target="../media/image9.png"/><Relationship Id="rId16" Type="http://schemas.openxmlformats.org/officeDocument/2006/relationships/image" Target="../media/image23.gif"/><Relationship Id="rId29" Type="http://schemas.openxmlformats.org/officeDocument/2006/relationships/image" Target="../media/image36.jpeg"/><Relationship Id="rId11" Type="http://schemas.openxmlformats.org/officeDocument/2006/relationships/image" Target="../media/image18.jpeg"/><Relationship Id="rId24" Type="http://schemas.openxmlformats.org/officeDocument/2006/relationships/image" Target="../media/image31.gif"/><Relationship Id="rId32" Type="http://schemas.openxmlformats.org/officeDocument/2006/relationships/image" Target="../media/image39.gif"/><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jpeg"/><Relationship Id="rId74" Type="http://schemas.openxmlformats.org/officeDocument/2006/relationships/image" Target="../media/image81.jpeg"/><Relationship Id="rId79" Type="http://schemas.openxmlformats.org/officeDocument/2006/relationships/image" Target="../media/image86.png"/><Relationship Id="rId87" Type="http://schemas.openxmlformats.org/officeDocument/2006/relationships/image" Target="../media/image94.png"/><Relationship Id="rId5" Type="http://schemas.openxmlformats.org/officeDocument/2006/relationships/image" Target="../media/image12.jpeg"/><Relationship Id="rId61" Type="http://schemas.openxmlformats.org/officeDocument/2006/relationships/image" Target="../media/image68.png"/><Relationship Id="rId82" Type="http://schemas.openxmlformats.org/officeDocument/2006/relationships/image" Target="../media/image89.jpeg"/><Relationship Id="rId90" Type="http://schemas.openxmlformats.org/officeDocument/2006/relationships/image" Target="../media/image97.png"/><Relationship Id="rId95" Type="http://schemas.openxmlformats.org/officeDocument/2006/relationships/image" Target="../media/image102.png"/><Relationship Id="rId19" Type="http://schemas.openxmlformats.org/officeDocument/2006/relationships/image" Target="../media/image2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 Id="rId35" Type="http://schemas.openxmlformats.org/officeDocument/2006/relationships/image" Target="../media/image42.jpeg"/><Relationship Id="rId43" Type="http://schemas.openxmlformats.org/officeDocument/2006/relationships/image" Target="../media/image50.gif"/><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jpeg"/><Relationship Id="rId77" Type="http://schemas.openxmlformats.org/officeDocument/2006/relationships/image" Target="../media/image84.pn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jpeg"/><Relationship Id="rId80" Type="http://schemas.openxmlformats.org/officeDocument/2006/relationships/image" Target="../media/image87.png"/><Relationship Id="rId85" Type="http://schemas.openxmlformats.org/officeDocument/2006/relationships/image" Target="../media/image92.png"/><Relationship Id="rId93" Type="http://schemas.openxmlformats.org/officeDocument/2006/relationships/image" Target="../media/image100.png"/><Relationship Id="rId98" Type="http://schemas.openxmlformats.org/officeDocument/2006/relationships/image" Target="../media/image105.png"/><Relationship Id="rId3" Type="http://schemas.openxmlformats.org/officeDocument/2006/relationships/image" Target="../media/image10.jpeg"/><Relationship Id="rId12" Type="http://schemas.openxmlformats.org/officeDocument/2006/relationships/image" Target="../media/image19.jpeg"/><Relationship Id="rId17" Type="http://schemas.openxmlformats.org/officeDocument/2006/relationships/image" Target="../media/image24.gif"/><Relationship Id="rId25" Type="http://schemas.openxmlformats.org/officeDocument/2006/relationships/image" Target="../media/image32.jpeg"/><Relationship Id="rId33" Type="http://schemas.openxmlformats.org/officeDocument/2006/relationships/image" Target="../media/image40.jpeg"/><Relationship Id="rId38" Type="http://schemas.openxmlformats.org/officeDocument/2006/relationships/image" Target="../media/image45.gif"/><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gif"/><Relationship Id="rId20" Type="http://schemas.openxmlformats.org/officeDocument/2006/relationships/image" Target="../media/image27.jpeg"/><Relationship Id="rId41" Type="http://schemas.openxmlformats.org/officeDocument/2006/relationships/image" Target="../media/image48.jpe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83" Type="http://schemas.openxmlformats.org/officeDocument/2006/relationships/image" Target="../media/image90.png"/><Relationship Id="rId88" Type="http://schemas.openxmlformats.org/officeDocument/2006/relationships/image" Target="../media/image95.jpeg"/><Relationship Id="rId91" Type="http://schemas.openxmlformats.org/officeDocument/2006/relationships/image" Target="../media/image98.jpeg"/><Relationship Id="rId9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3.jpeg"/><Relationship Id="rId15" Type="http://schemas.openxmlformats.org/officeDocument/2006/relationships/image" Target="../media/image22.jpeg"/><Relationship Id="rId23" Type="http://schemas.openxmlformats.org/officeDocument/2006/relationships/image" Target="../media/image30.gif"/><Relationship Id="rId28" Type="http://schemas.openxmlformats.org/officeDocument/2006/relationships/image" Target="../media/image35.jpe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jpeg"/><Relationship Id="rId31" Type="http://schemas.openxmlformats.org/officeDocument/2006/relationships/image" Target="../media/image38.jpe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73" Type="http://schemas.openxmlformats.org/officeDocument/2006/relationships/image" Target="../media/image80.jpeg"/><Relationship Id="rId78" Type="http://schemas.openxmlformats.org/officeDocument/2006/relationships/image" Target="../media/image85.png"/><Relationship Id="rId81" Type="http://schemas.openxmlformats.org/officeDocument/2006/relationships/image" Target="../media/image88.jpeg"/><Relationship Id="rId86" Type="http://schemas.openxmlformats.org/officeDocument/2006/relationships/image" Target="../media/image93.png"/><Relationship Id="rId94" Type="http://schemas.openxmlformats.org/officeDocument/2006/relationships/image" Target="../media/image101.png"/><Relationship Id="rId4" Type="http://schemas.openxmlformats.org/officeDocument/2006/relationships/image" Target="../media/image11.png"/><Relationship Id="rId9" Type="http://schemas.openxmlformats.org/officeDocument/2006/relationships/image" Target="../media/image16.gif"/><Relationship Id="rId13" Type="http://schemas.openxmlformats.org/officeDocument/2006/relationships/image" Target="../media/image20.jpeg"/><Relationship Id="rId18" Type="http://schemas.openxmlformats.org/officeDocument/2006/relationships/image" Target="../media/image25.jpeg"/><Relationship Id="rId39"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jpeg"/><Relationship Id="rId26" Type="http://schemas.openxmlformats.org/officeDocument/2006/relationships/image" Target="../media/image106.png"/><Relationship Id="rId3" Type="http://schemas.openxmlformats.org/officeDocument/2006/relationships/image" Target="../media/image107.jpe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oleObject" Target="../embeddings/Microsoft_Excel_97-2003_______1.xls"/><Relationship Id="rId2" Type="http://schemas.openxmlformats.org/officeDocument/2006/relationships/slideLayout" Target="../slideLayouts/slideLayout2.xml"/><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vmlDrawing" Target="../drawings/vmlDrawing1.vml"/><Relationship Id="rId6" Type="http://schemas.openxmlformats.org/officeDocument/2006/relationships/image" Target="../media/image110.png"/><Relationship Id="rId11" Type="http://schemas.openxmlformats.org/officeDocument/2006/relationships/image" Target="../media/image115.jpeg"/><Relationship Id="rId24" Type="http://schemas.openxmlformats.org/officeDocument/2006/relationships/oleObject" Target="../embeddings/oleObject1.bin"/><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10" Type="http://schemas.openxmlformats.org/officeDocument/2006/relationships/image" Target="../media/image114.png"/><Relationship Id="rId19" Type="http://schemas.openxmlformats.org/officeDocument/2006/relationships/image" Target="../media/image123.jpe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128.emf"/></Relationships>
</file>

<file path=ppt/slides/_rels/slide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2.wmf"/><Relationship Id="rId5" Type="http://schemas.openxmlformats.org/officeDocument/2006/relationships/image" Target="../media/image131.jpeg"/><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2.wmf"/></Relationships>
</file>

<file path=ppt/slides/_rels/slide7.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6.jpeg"/><Relationship Id="rId5" Type="http://schemas.openxmlformats.org/officeDocument/2006/relationships/image" Target="../media/image132.wmf"/><Relationship Id="rId4" Type="http://schemas.openxmlformats.org/officeDocument/2006/relationships/image" Target="../media/image135.jpeg"/></Relationships>
</file>

<file path=ppt/slides/_rels/slide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2.wmf"/><Relationship Id="rId5" Type="http://schemas.openxmlformats.org/officeDocument/2006/relationships/image" Target="../media/image6.png"/><Relationship Id="rId4" Type="http://schemas.openxmlformats.org/officeDocument/2006/relationships/image" Target="../media/image1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26120" y="5442839"/>
            <a:ext cx="3995004" cy="461665"/>
          </a:xfrm>
          <a:prstGeom prst="rect">
            <a:avLst/>
          </a:prstGeom>
          <a:noFill/>
        </p:spPr>
        <p:txBody>
          <a:bodyPr wrap="none" rtlCol="0">
            <a:noAutofit/>
          </a:bodyPr>
          <a:lstStyle/>
          <a:p>
            <a:pPr algn="ct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居酒屋・レストラン業態様向け</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203895" y="6573032"/>
            <a:ext cx="665567" cy="253916"/>
          </a:xfrm>
          <a:prstGeom prst="rect">
            <a:avLst/>
          </a:prstGeom>
          <a:noFill/>
        </p:spPr>
        <p:txBody>
          <a:bodyPr wrap="none" rtlCol="0">
            <a:noAutofit/>
          </a:bodyPr>
          <a:lstStyle/>
          <a:p>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Ver1.22</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1002" y="1763371"/>
            <a:ext cx="6372225"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3997" y="6030020"/>
            <a:ext cx="2244329" cy="57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bwMode="auto">
          <a:xfrm>
            <a:off x="6668419" y="5589240"/>
            <a:ext cx="1589373" cy="644688"/>
          </a:xfrm>
          <a:prstGeom prst="rect">
            <a:avLst/>
          </a:prstGeom>
          <a:solidFill>
            <a:schemeClr val="bg1">
              <a:lumMod val="65000"/>
            </a:schemeClr>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bwMode="auto">
          <a:xfrm>
            <a:off x="6668419" y="5136363"/>
            <a:ext cx="1591200" cy="451361"/>
          </a:xfrm>
          <a:prstGeom prst="rect">
            <a:avLst/>
          </a:prstGeom>
          <a:solidFill>
            <a:srgbClr val="DA6D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bwMode="auto">
          <a:xfrm>
            <a:off x="6668419" y="4095488"/>
            <a:ext cx="1589373" cy="1072800"/>
          </a:xfrm>
          <a:prstGeom prst="rect">
            <a:avLst/>
          </a:prstGeom>
          <a:solidFill>
            <a:srgbClr val="FFC0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bwMode="auto">
          <a:xfrm>
            <a:off x="1628757" y="1493403"/>
            <a:ext cx="1589373" cy="474273"/>
          </a:xfrm>
          <a:prstGeom prst="rect">
            <a:avLst/>
          </a:prstGeom>
          <a:solidFill>
            <a:srgbClr val="FFC0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bwMode="auto">
          <a:xfrm>
            <a:off x="1628757" y="1976965"/>
            <a:ext cx="1589373" cy="2142000"/>
          </a:xfrm>
          <a:prstGeom prst="rect">
            <a:avLst/>
          </a:prstGeom>
          <a:solidFill>
            <a:srgbClr val="DA6D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608" name="Line 6"/>
          <p:cNvSpPr>
            <a:spLocks noChangeShapeType="1"/>
          </p:cNvSpPr>
          <p:nvPr/>
        </p:nvSpPr>
        <p:spPr bwMode="auto">
          <a:xfrm>
            <a:off x="4953188" y="76517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auto">
          <a:xfrm>
            <a:off x="4151232" y="4095488"/>
            <a:ext cx="1589373" cy="2141824"/>
          </a:xfrm>
          <a:prstGeom prst="rect">
            <a:avLst/>
          </a:prstGeom>
          <a:solidFill>
            <a:srgbClr val="FFCCCC"/>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617" name="Text Box 16"/>
          <p:cNvSpPr txBox="1">
            <a:spLocks noChangeArrowheads="1"/>
          </p:cNvSpPr>
          <p:nvPr/>
        </p:nvSpPr>
        <p:spPr bwMode="auto">
          <a:xfrm>
            <a:off x="108264" y="4774934"/>
            <a:ext cx="1144865"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請求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15</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5622" name="AutoShape 23"/>
          <p:cNvSpPr>
            <a:spLocks noChangeArrowheads="1"/>
          </p:cNvSpPr>
          <p:nvPr/>
        </p:nvSpPr>
        <p:spPr bwMode="auto">
          <a:xfrm rot="5400000" flipH="1">
            <a:off x="-994704" y="3795569"/>
            <a:ext cx="4712801" cy="162209"/>
          </a:xfrm>
          <a:prstGeom prst="leftRightArrow">
            <a:avLst>
              <a:gd name="adj1" fmla="val 51546"/>
              <a:gd name="adj2" fmla="val 123411"/>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23" name="Text Box 25"/>
          <p:cNvSpPr txBox="1">
            <a:spLocks noChangeArrowheads="1"/>
          </p:cNvSpPr>
          <p:nvPr/>
        </p:nvSpPr>
        <p:spPr bwMode="auto">
          <a:xfrm>
            <a:off x="8912542" y="5654717"/>
            <a:ext cx="853119"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smtClean="0">
                <a:solidFill>
                  <a:srgbClr val="FF3300"/>
                </a:solidFill>
                <a:latin typeface="Meiryo UI" panose="020B0604030504040204" pitchFamily="50" charset="-128"/>
                <a:ea typeface="Meiryo UI" panose="020B0604030504040204" pitchFamily="50" charset="-128"/>
                <a:cs typeface="Meiryo UI" panose="020B0604030504040204" pitchFamily="50" charset="-128"/>
              </a:rPr>
              <a:t>店舗残</a:t>
            </a:r>
            <a:endParaRPr lang="en-US" altLang="ja-JP" sz="1400" b="1" dirty="0" smtClean="0">
              <a:solidFill>
                <a:srgbClr val="FF33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400" b="1" dirty="0" smtClean="0">
                <a:solidFill>
                  <a:srgbClr val="FF3300"/>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400" b="1" dirty="0" smtClean="0">
                <a:solidFill>
                  <a:srgbClr val="FF33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en-US" sz="1400" b="1" dirty="0">
              <a:solidFill>
                <a:srgbClr val="FF33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24" name="Text Box 26"/>
          <p:cNvSpPr txBox="1">
            <a:spLocks noChangeArrowheads="1"/>
          </p:cNvSpPr>
          <p:nvPr/>
        </p:nvSpPr>
        <p:spPr bwMode="auto">
          <a:xfrm>
            <a:off x="8912542" y="4593003"/>
            <a:ext cx="853119"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請求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4,200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44" name="テキスト ボックス 43"/>
          <p:cNvSpPr txBox="1"/>
          <p:nvPr/>
        </p:nvSpPr>
        <p:spPr>
          <a:xfrm>
            <a:off x="6748586" y="5648615"/>
            <a:ext cx="1436612" cy="523220"/>
          </a:xfrm>
          <a:prstGeom prst="rect">
            <a:avLst/>
          </a:prstGeom>
          <a:noFill/>
        </p:spPr>
        <p:txBody>
          <a:bodyPr wrap="none" rtlCol="0">
            <a:no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店舗残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457356" y="4929293"/>
            <a:ext cx="965329" cy="523220"/>
          </a:xfrm>
          <a:prstGeom prst="rect">
            <a:avLst/>
          </a:prstGeom>
          <a:noFill/>
        </p:spPr>
        <p:txBody>
          <a:bodyPr wrap="none" rtlCol="0">
            <a:no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飲食代</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６</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953854" y="5036544"/>
            <a:ext cx="965329" cy="523220"/>
          </a:xfrm>
          <a:prstGeom prst="rect">
            <a:avLst/>
          </a:prstGeom>
          <a:noFill/>
        </p:spPr>
        <p:txBody>
          <a:bodyPr wrap="none" rtlCol="0">
            <a:no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飲食代</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953858" y="2708920"/>
            <a:ext cx="965328" cy="523220"/>
          </a:xfrm>
          <a:prstGeom prst="rect">
            <a:avLst/>
          </a:prstGeom>
          <a:noFill/>
        </p:spPr>
        <p:txBody>
          <a:bodyPr wrap="none" rtlCol="0">
            <a:no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手数料</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805579" y="1465620"/>
            <a:ext cx="1261885" cy="523220"/>
          </a:xfrm>
          <a:prstGeom prst="rect">
            <a:avLst/>
          </a:prstGeom>
          <a:noFill/>
        </p:spPr>
        <p:txBody>
          <a:bodyPr wrap="none" rtlCol="0">
            <a:no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謝礼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交通費</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AutoShape 23"/>
          <p:cNvSpPr>
            <a:spLocks noChangeArrowheads="1"/>
          </p:cNvSpPr>
          <p:nvPr/>
        </p:nvSpPr>
        <p:spPr bwMode="auto">
          <a:xfrm rot="5400000" flipH="1">
            <a:off x="7912665" y="4745932"/>
            <a:ext cx="1421558" cy="176511"/>
          </a:xfrm>
          <a:prstGeom prst="leftRightArrow">
            <a:avLst>
              <a:gd name="adj1" fmla="val 51546"/>
              <a:gd name="adj2" fmla="val 123411"/>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23"/>
          <p:cNvSpPr>
            <a:spLocks noChangeArrowheads="1"/>
          </p:cNvSpPr>
          <p:nvPr/>
        </p:nvSpPr>
        <p:spPr bwMode="auto">
          <a:xfrm rot="5400000" flipH="1">
            <a:off x="8312372" y="5825237"/>
            <a:ext cx="599936" cy="162209"/>
          </a:xfrm>
          <a:prstGeom prst="leftRightArrow">
            <a:avLst>
              <a:gd name="adj1" fmla="val 51546"/>
              <a:gd name="adj2" fmla="val 123411"/>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Text Box 16"/>
          <p:cNvSpPr txBox="1">
            <a:spLocks noChangeArrowheads="1"/>
          </p:cNvSpPr>
          <p:nvPr/>
        </p:nvSpPr>
        <p:spPr bwMode="auto">
          <a:xfrm>
            <a:off x="344487" y="6309320"/>
            <a:ext cx="9217025" cy="369332"/>
          </a:xfrm>
          <a:prstGeom prst="rect">
            <a:avLst/>
          </a:prstGeom>
          <a:solidFill>
            <a:schemeClr val="bg1"/>
          </a:solidFill>
          <a:ln>
            <a:noFill/>
          </a:ln>
          <a:effectLst/>
          <a:extLs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飲食代の中で実施費用を捻出！</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レジに現金を残しながら実施可能！</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9</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213581" y="6597352"/>
            <a:ext cx="5501827" cy="276999"/>
          </a:xfrm>
          <a:prstGeom prst="rect">
            <a:avLst/>
          </a:prstGeom>
          <a:solidFill>
            <a:schemeClr val="bg1"/>
          </a:solidFill>
        </p:spPr>
        <p:txBody>
          <a:bodyPr wrap="none" rtlCol="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但し、業態</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客単価</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エリア</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実施内容によって</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は、必ずしもこの限りではありません。</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353"/>
          <p:cNvSpPr txBox="1">
            <a:spLocks noChangeArrowheads="1"/>
          </p:cNvSpPr>
          <p:nvPr/>
        </p:nvSpPr>
        <p:spPr bwMode="auto">
          <a:xfrm>
            <a:off x="6095989" y="3573016"/>
            <a:ext cx="2752677" cy="30777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（別途で固定費が若干発生します）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9"/>
          <p:cNvSpPr>
            <a:spLocks noChangeArrowheads="1"/>
          </p:cNvSpPr>
          <p:nvPr/>
        </p:nvSpPr>
        <p:spPr bwMode="auto">
          <a:xfrm>
            <a:off x="661988" y="-26988"/>
            <a:ext cx="4677884"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最安値のレポート費用</a:t>
            </a:r>
          </a:p>
        </p:txBody>
      </p:sp>
      <p:sp>
        <p:nvSpPr>
          <p:cNvPr id="38" name="正方形/長方形 37"/>
          <p:cNvSpPr/>
          <p:nvPr/>
        </p:nvSpPr>
        <p:spPr bwMode="auto">
          <a:xfrm>
            <a:off x="1628757" y="4095488"/>
            <a:ext cx="1589373" cy="2141824"/>
          </a:xfrm>
          <a:prstGeom prst="rect">
            <a:avLst/>
          </a:prstGeom>
          <a:solidFill>
            <a:srgbClr val="FFCCCC"/>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940539" y="4929293"/>
            <a:ext cx="965329" cy="523220"/>
          </a:xfrm>
          <a:prstGeom prst="rect">
            <a:avLst/>
          </a:prstGeom>
          <a:noFill/>
        </p:spPr>
        <p:txBody>
          <a:bodyPr wrap="none" rtlCol="0">
            <a:no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飲食代</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６</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,000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736711" y="5114278"/>
            <a:ext cx="1436612" cy="523220"/>
          </a:xfrm>
          <a:prstGeom prst="rect">
            <a:avLst/>
          </a:prstGeom>
          <a:noFill/>
        </p:spPr>
        <p:txBody>
          <a:bodyPr wrap="none" rtlCol="0">
            <a:no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手数料</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748586" y="4365104"/>
            <a:ext cx="1436612" cy="523220"/>
          </a:xfrm>
          <a:prstGeom prst="rect">
            <a:avLst/>
          </a:prstGeom>
          <a:noFill/>
        </p:spPr>
        <p:txBody>
          <a:bodyPr wrap="none" rtlCol="0">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謝礼</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618" name="Text Box 17"/>
          <p:cNvSpPr txBox="1">
            <a:spLocks noChangeArrowheads="1"/>
          </p:cNvSpPr>
          <p:nvPr/>
        </p:nvSpPr>
        <p:spPr bwMode="auto">
          <a:xfrm>
            <a:off x="4186454" y="5617576"/>
            <a:ext cx="1519968" cy="523220"/>
          </a:xfrm>
          <a:prstGeom prst="rect">
            <a:avLst/>
          </a:prstGeom>
          <a:noFill/>
          <a:ln w="19050" algn="ctr">
            <a:noFill/>
            <a:miter lim="800000"/>
            <a:headEnd/>
            <a:tailEnd/>
          </a:ln>
          <a:effectLs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客単価</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,000</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名で来店の場合</a:t>
            </a:r>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1166" y="1420986"/>
            <a:ext cx="1098017" cy="14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Line 25"/>
          <p:cNvSpPr>
            <a:spLocks noChangeShapeType="1"/>
          </p:cNvSpPr>
          <p:nvPr/>
        </p:nvSpPr>
        <p:spPr bwMode="auto">
          <a:xfrm>
            <a:off x="4952813" y="69392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9"/>
          <p:cNvSpPr>
            <a:spLocks noChangeArrowheads="1"/>
          </p:cNvSpPr>
          <p:nvPr/>
        </p:nvSpPr>
        <p:spPr bwMode="auto">
          <a:xfrm>
            <a:off x="661988" y="-26988"/>
            <a:ext cx="5370381"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．毎月</a:t>
            </a: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多くのお客様の声が</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集まる</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10</a:t>
            </a:fld>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8" name="Group 557"/>
          <p:cNvGrpSpPr>
            <a:grpSpLocks/>
          </p:cNvGrpSpPr>
          <p:nvPr/>
        </p:nvGrpSpPr>
        <p:grpSpPr bwMode="auto">
          <a:xfrm>
            <a:off x="6126394" y="4439127"/>
            <a:ext cx="516716" cy="565785"/>
            <a:chOff x="3486" y="2380"/>
            <a:chExt cx="1055" cy="1344"/>
          </a:xfrm>
          <a:solidFill>
            <a:schemeClr val="bg1">
              <a:lumMod val="50000"/>
            </a:schemeClr>
          </a:solidFill>
        </p:grpSpPr>
        <p:grpSp>
          <p:nvGrpSpPr>
            <p:cNvPr id="159" name="Group 558"/>
            <p:cNvGrpSpPr>
              <a:grpSpLocks/>
            </p:cNvGrpSpPr>
            <p:nvPr/>
          </p:nvGrpSpPr>
          <p:grpSpPr bwMode="auto">
            <a:xfrm>
              <a:off x="3507" y="2405"/>
              <a:ext cx="1034" cy="1319"/>
              <a:chOff x="1632" y="872"/>
              <a:chExt cx="1776" cy="2268"/>
            </a:xfrm>
            <a:grpFill/>
          </p:grpSpPr>
          <p:sp>
            <p:nvSpPr>
              <p:cNvPr id="168"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0" name="Group 566"/>
            <p:cNvGrpSpPr>
              <a:grpSpLocks/>
            </p:cNvGrpSpPr>
            <p:nvPr/>
          </p:nvGrpSpPr>
          <p:grpSpPr bwMode="auto">
            <a:xfrm>
              <a:off x="3486" y="2380"/>
              <a:ext cx="1034" cy="1319"/>
              <a:chOff x="1632" y="872"/>
              <a:chExt cx="1776" cy="2268"/>
            </a:xfrm>
            <a:grpFill/>
          </p:grpSpPr>
          <p:sp>
            <p:nvSpPr>
              <p:cNvPr id="161"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175" name="Picture 519" descr="OTH_0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2990" y="2492896"/>
            <a:ext cx="2260543" cy="117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 name="Group 557"/>
          <p:cNvGrpSpPr>
            <a:grpSpLocks/>
          </p:cNvGrpSpPr>
          <p:nvPr/>
        </p:nvGrpSpPr>
        <p:grpSpPr bwMode="auto">
          <a:xfrm>
            <a:off x="6846474" y="4439127"/>
            <a:ext cx="516716" cy="565785"/>
            <a:chOff x="3486" y="2380"/>
            <a:chExt cx="1055" cy="1344"/>
          </a:xfrm>
          <a:solidFill>
            <a:schemeClr val="bg1">
              <a:lumMod val="50000"/>
            </a:schemeClr>
          </a:solidFill>
        </p:grpSpPr>
        <p:grpSp>
          <p:nvGrpSpPr>
            <p:cNvPr id="177" name="Group 558"/>
            <p:cNvGrpSpPr>
              <a:grpSpLocks/>
            </p:cNvGrpSpPr>
            <p:nvPr/>
          </p:nvGrpSpPr>
          <p:grpSpPr bwMode="auto">
            <a:xfrm>
              <a:off x="3507" y="2405"/>
              <a:ext cx="1034" cy="1319"/>
              <a:chOff x="1632" y="872"/>
              <a:chExt cx="1776" cy="2268"/>
            </a:xfrm>
            <a:grpFill/>
          </p:grpSpPr>
          <p:sp>
            <p:nvSpPr>
              <p:cNvPr id="186"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8" name="Group 566"/>
            <p:cNvGrpSpPr>
              <a:grpSpLocks/>
            </p:cNvGrpSpPr>
            <p:nvPr/>
          </p:nvGrpSpPr>
          <p:grpSpPr bwMode="auto">
            <a:xfrm>
              <a:off x="3486" y="2380"/>
              <a:ext cx="1034" cy="1319"/>
              <a:chOff x="1632" y="872"/>
              <a:chExt cx="1776" cy="2268"/>
            </a:xfrm>
            <a:grpFill/>
          </p:grpSpPr>
          <p:sp>
            <p:nvSpPr>
              <p:cNvPr id="179"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93" name="Group 557"/>
          <p:cNvGrpSpPr>
            <a:grpSpLocks/>
          </p:cNvGrpSpPr>
          <p:nvPr/>
        </p:nvGrpSpPr>
        <p:grpSpPr bwMode="auto">
          <a:xfrm>
            <a:off x="7577187" y="4439127"/>
            <a:ext cx="516716" cy="565785"/>
            <a:chOff x="3486" y="2380"/>
            <a:chExt cx="1055" cy="1344"/>
          </a:xfrm>
          <a:solidFill>
            <a:schemeClr val="bg1">
              <a:lumMod val="50000"/>
            </a:schemeClr>
          </a:solidFill>
        </p:grpSpPr>
        <p:grpSp>
          <p:nvGrpSpPr>
            <p:cNvPr id="194" name="Group 558"/>
            <p:cNvGrpSpPr>
              <a:grpSpLocks/>
            </p:cNvGrpSpPr>
            <p:nvPr/>
          </p:nvGrpSpPr>
          <p:grpSpPr bwMode="auto">
            <a:xfrm>
              <a:off x="3507" y="2405"/>
              <a:ext cx="1034" cy="1319"/>
              <a:chOff x="1632" y="872"/>
              <a:chExt cx="1776" cy="2268"/>
            </a:xfrm>
            <a:grpFill/>
          </p:grpSpPr>
          <p:sp>
            <p:nvSpPr>
              <p:cNvPr id="203"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5" name="Group 566"/>
            <p:cNvGrpSpPr>
              <a:grpSpLocks/>
            </p:cNvGrpSpPr>
            <p:nvPr/>
          </p:nvGrpSpPr>
          <p:grpSpPr bwMode="auto">
            <a:xfrm>
              <a:off x="3486" y="2380"/>
              <a:ext cx="1034" cy="1319"/>
              <a:chOff x="1632" y="872"/>
              <a:chExt cx="1776" cy="2268"/>
            </a:xfrm>
            <a:grpFill/>
          </p:grpSpPr>
          <p:sp>
            <p:nvSpPr>
              <p:cNvPr id="196"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8"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10" name="Group 557"/>
          <p:cNvGrpSpPr>
            <a:grpSpLocks/>
          </p:cNvGrpSpPr>
          <p:nvPr/>
        </p:nvGrpSpPr>
        <p:grpSpPr bwMode="auto">
          <a:xfrm>
            <a:off x="8284211" y="4439127"/>
            <a:ext cx="516716" cy="565785"/>
            <a:chOff x="3486" y="2380"/>
            <a:chExt cx="1055" cy="1344"/>
          </a:xfrm>
          <a:solidFill>
            <a:schemeClr val="bg1">
              <a:lumMod val="50000"/>
            </a:schemeClr>
          </a:solidFill>
        </p:grpSpPr>
        <p:grpSp>
          <p:nvGrpSpPr>
            <p:cNvPr id="211" name="Group 558"/>
            <p:cNvGrpSpPr>
              <a:grpSpLocks/>
            </p:cNvGrpSpPr>
            <p:nvPr/>
          </p:nvGrpSpPr>
          <p:grpSpPr bwMode="auto">
            <a:xfrm>
              <a:off x="3507" y="2405"/>
              <a:ext cx="1034" cy="1319"/>
              <a:chOff x="1632" y="872"/>
              <a:chExt cx="1776" cy="2268"/>
            </a:xfrm>
            <a:grpFill/>
          </p:grpSpPr>
          <p:sp>
            <p:nvSpPr>
              <p:cNvPr id="220"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21"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26"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2" name="Group 566"/>
            <p:cNvGrpSpPr>
              <a:grpSpLocks/>
            </p:cNvGrpSpPr>
            <p:nvPr/>
          </p:nvGrpSpPr>
          <p:grpSpPr bwMode="auto">
            <a:xfrm>
              <a:off x="3486" y="2380"/>
              <a:ext cx="1034" cy="1319"/>
              <a:chOff x="1632" y="872"/>
              <a:chExt cx="1776" cy="2268"/>
            </a:xfrm>
            <a:grpFill/>
          </p:grpSpPr>
          <p:sp>
            <p:nvSpPr>
              <p:cNvPr id="213"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27" name="Group 557"/>
          <p:cNvGrpSpPr>
            <a:grpSpLocks/>
          </p:cNvGrpSpPr>
          <p:nvPr/>
        </p:nvGrpSpPr>
        <p:grpSpPr bwMode="auto">
          <a:xfrm>
            <a:off x="5416947" y="4439127"/>
            <a:ext cx="516716" cy="565785"/>
            <a:chOff x="3486" y="2380"/>
            <a:chExt cx="1055" cy="1344"/>
          </a:xfrm>
          <a:solidFill>
            <a:schemeClr val="bg1">
              <a:lumMod val="50000"/>
            </a:schemeClr>
          </a:solidFill>
        </p:grpSpPr>
        <p:grpSp>
          <p:nvGrpSpPr>
            <p:cNvPr id="228" name="Group 558"/>
            <p:cNvGrpSpPr>
              <a:grpSpLocks/>
            </p:cNvGrpSpPr>
            <p:nvPr/>
          </p:nvGrpSpPr>
          <p:grpSpPr bwMode="auto">
            <a:xfrm>
              <a:off x="3507" y="2405"/>
              <a:ext cx="1034" cy="1319"/>
              <a:chOff x="1632" y="872"/>
              <a:chExt cx="1776" cy="2268"/>
            </a:xfrm>
            <a:grpFill/>
          </p:grpSpPr>
          <p:sp>
            <p:nvSpPr>
              <p:cNvPr id="237"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38"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39"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42"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9" name="Group 566"/>
            <p:cNvGrpSpPr>
              <a:grpSpLocks/>
            </p:cNvGrpSpPr>
            <p:nvPr/>
          </p:nvGrpSpPr>
          <p:grpSpPr bwMode="auto">
            <a:xfrm>
              <a:off x="3486" y="2380"/>
              <a:ext cx="1034" cy="1319"/>
              <a:chOff x="1632" y="872"/>
              <a:chExt cx="1776" cy="2268"/>
            </a:xfrm>
            <a:grpFill/>
          </p:grpSpPr>
          <p:sp>
            <p:nvSpPr>
              <p:cNvPr id="230"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33"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36"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44" name="Group 557"/>
          <p:cNvGrpSpPr>
            <a:grpSpLocks/>
          </p:cNvGrpSpPr>
          <p:nvPr/>
        </p:nvGrpSpPr>
        <p:grpSpPr bwMode="auto">
          <a:xfrm>
            <a:off x="9009137" y="4439127"/>
            <a:ext cx="516716" cy="565785"/>
            <a:chOff x="3486" y="2380"/>
            <a:chExt cx="1055" cy="1344"/>
          </a:xfrm>
          <a:solidFill>
            <a:schemeClr val="bg1">
              <a:lumMod val="50000"/>
            </a:schemeClr>
          </a:solidFill>
        </p:grpSpPr>
        <p:grpSp>
          <p:nvGrpSpPr>
            <p:cNvPr id="245" name="Group 558"/>
            <p:cNvGrpSpPr>
              <a:grpSpLocks/>
            </p:cNvGrpSpPr>
            <p:nvPr/>
          </p:nvGrpSpPr>
          <p:grpSpPr bwMode="auto">
            <a:xfrm>
              <a:off x="3507" y="2405"/>
              <a:ext cx="1034" cy="1319"/>
              <a:chOff x="1632" y="872"/>
              <a:chExt cx="1776" cy="2268"/>
            </a:xfrm>
            <a:grpFill/>
          </p:grpSpPr>
          <p:sp>
            <p:nvSpPr>
              <p:cNvPr id="254"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6" name="Group 566"/>
            <p:cNvGrpSpPr>
              <a:grpSpLocks/>
            </p:cNvGrpSpPr>
            <p:nvPr/>
          </p:nvGrpSpPr>
          <p:grpSpPr bwMode="auto">
            <a:xfrm>
              <a:off x="3486" y="2380"/>
              <a:ext cx="1034" cy="1319"/>
              <a:chOff x="1632" y="872"/>
              <a:chExt cx="1776" cy="2268"/>
            </a:xfrm>
            <a:grpFill/>
          </p:grpSpPr>
          <p:sp>
            <p:nvSpPr>
              <p:cNvPr id="247"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261" name="Group 557"/>
          <p:cNvGrpSpPr>
            <a:grpSpLocks/>
          </p:cNvGrpSpPr>
          <p:nvPr/>
        </p:nvGrpSpPr>
        <p:grpSpPr bwMode="auto">
          <a:xfrm>
            <a:off x="2177984" y="4439127"/>
            <a:ext cx="516716" cy="565785"/>
            <a:chOff x="3486" y="2380"/>
            <a:chExt cx="1055" cy="1344"/>
          </a:xfrm>
          <a:solidFill>
            <a:schemeClr val="bg1">
              <a:lumMod val="50000"/>
            </a:schemeClr>
          </a:solidFill>
        </p:grpSpPr>
        <p:grpSp>
          <p:nvGrpSpPr>
            <p:cNvPr id="262" name="Group 558"/>
            <p:cNvGrpSpPr>
              <a:grpSpLocks/>
            </p:cNvGrpSpPr>
            <p:nvPr/>
          </p:nvGrpSpPr>
          <p:grpSpPr bwMode="auto">
            <a:xfrm>
              <a:off x="3507" y="2405"/>
              <a:ext cx="1034" cy="1319"/>
              <a:chOff x="1632" y="872"/>
              <a:chExt cx="1776" cy="2268"/>
            </a:xfrm>
            <a:grpFill/>
          </p:grpSpPr>
          <p:sp>
            <p:nvSpPr>
              <p:cNvPr id="271" name="AutoShape 559"/>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AutoShape 560"/>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Oval 561"/>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Oval 562"/>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AutoShape 563"/>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Rectangle 564"/>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AutoShape 565"/>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3" name="Group 566"/>
            <p:cNvGrpSpPr>
              <a:grpSpLocks/>
            </p:cNvGrpSpPr>
            <p:nvPr/>
          </p:nvGrpSpPr>
          <p:grpSpPr bwMode="auto">
            <a:xfrm>
              <a:off x="3486" y="2380"/>
              <a:ext cx="1034" cy="1319"/>
              <a:chOff x="1632" y="872"/>
              <a:chExt cx="1776" cy="2268"/>
            </a:xfrm>
            <a:grpFill/>
          </p:grpSpPr>
          <p:sp>
            <p:nvSpPr>
              <p:cNvPr id="264" name="AutoShape 567"/>
              <p:cNvSpPr>
                <a:spLocks noChangeArrowheads="1"/>
              </p:cNvSpPr>
              <p:nvPr/>
            </p:nvSpPr>
            <p:spPr bwMode="auto">
              <a:xfrm rot="19647686" flipH="1">
                <a:off x="1632"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AutoShape 568"/>
              <p:cNvSpPr>
                <a:spLocks noChangeArrowheads="1"/>
              </p:cNvSpPr>
              <p:nvPr/>
            </p:nvSpPr>
            <p:spPr bwMode="auto">
              <a:xfrm rot="5400000">
                <a:off x="2317"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Oval 569"/>
              <p:cNvSpPr>
                <a:spLocks noChangeArrowheads="1"/>
              </p:cNvSpPr>
              <p:nvPr/>
            </p:nvSpPr>
            <p:spPr bwMode="auto">
              <a:xfrm>
                <a:off x="2196" y="872"/>
                <a:ext cx="648" cy="64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Oval 570"/>
              <p:cNvSpPr>
                <a:spLocks noChangeArrowheads="1"/>
              </p:cNvSpPr>
              <p:nvPr/>
            </p:nvSpPr>
            <p:spPr bwMode="auto">
              <a:xfrm>
                <a:off x="2184" y="1534"/>
                <a:ext cx="672" cy="672"/>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68" name="AutoShape 571"/>
              <p:cNvSpPr>
                <a:spLocks noChangeArrowheads="1"/>
              </p:cNvSpPr>
              <p:nvPr/>
            </p:nvSpPr>
            <p:spPr bwMode="auto">
              <a:xfrm rot="5400000">
                <a:off x="1915" y="2596"/>
                <a:ext cx="816" cy="272"/>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1432" tIns="45716" rIns="91432" bIns="45716"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Rectangle 572"/>
              <p:cNvSpPr>
                <a:spLocks noChangeArrowheads="1"/>
              </p:cNvSpPr>
              <p:nvPr/>
            </p:nvSpPr>
            <p:spPr bwMode="auto">
              <a:xfrm>
                <a:off x="2191" y="1800"/>
                <a:ext cx="666" cy="6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AutoShape 573"/>
              <p:cNvSpPr>
                <a:spLocks noChangeArrowheads="1"/>
              </p:cNvSpPr>
              <p:nvPr/>
            </p:nvSpPr>
            <p:spPr bwMode="auto">
              <a:xfrm rot="1952314">
                <a:off x="2496" y="1756"/>
                <a:ext cx="912" cy="224"/>
              </a:xfrm>
              <a:prstGeom prst="flowChartTerminator">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278" name="Picture 519" descr="OTH_0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1696" y="2492896"/>
            <a:ext cx="2260543" cy="117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形吹き出し 1"/>
          <p:cNvSpPr/>
          <p:nvPr/>
        </p:nvSpPr>
        <p:spPr bwMode="auto">
          <a:xfrm>
            <a:off x="2108305"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0" name="円形吹き出し 279"/>
          <p:cNvSpPr/>
          <p:nvPr/>
        </p:nvSpPr>
        <p:spPr bwMode="auto">
          <a:xfrm>
            <a:off x="5355392"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1" name="円形吹き出し 280"/>
          <p:cNvSpPr/>
          <p:nvPr/>
        </p:nvSpPr>
        <p:spPr bwMode="auto">
          <a:xfrm>
            <a:off x="6073231"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4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2" name="円形吹き出し 281"/>
          <p:cNvSpPr/>
          <p:nvPr/>
        </p:nvSpPr>
        <p:spPr bwMode="auto">
          <a:xfrm>
            <a:off x="6795552"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kumimoji="1" lang="en-US" altLang="ja-JP" sz="14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4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3" name="円形吹き出し 282"/>
          <p:cNvSpPr/>
          <p:nvPr/>
        </p:nvSpPr>
        <p:spPr bwMode="auto">
          <a:xfrm>
            <a:off x="7518322"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4" name="円形吹き出し 283"/>
          <p:cNvSpPr/>
          <p:nvPr/>
        </p:nvSpPr>
        <p:spPr bwMode="auto">
          <a:xfrm>
            <a:off x="8235713" y="3789040"/>
            <a:ext cx="621875"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400" b="1" i="0" u="none" strike="noStrike" cap="none" normalizeH="0" baseline="0" dirty="0" smtClean="0">
                <a:ln>
                  <a:noFill/>
                </a:ln>
                <a:solidFill>
                  <a:schemeClr val="accent6">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5" name="円形吹き出し 284"/>
          <p:cNvSpPr/>
          <p:nvPr/>
        </p:nvSpPr>
        <p:spPr bwMode="auto">
          <a:xfrm>
            <a:off x="8963644" y="3789040"/>
            <a:ext cx="611921" cy="576046"/>
          </a:xfrm>
          <a:prstGeom prst="wedgeEllipseCallout">
            <a:avLst/>
          </a:prstGeom>
          <a:no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点</a:t>
            </a:r>
          </a:p>
        </p:txBody>
      </p:sp>
      <p:sp>
        <p:nvSpPr>
          <p:cNvPr id="287" name="Text Box 15"/>
          <p:cNvSpPr txBox="1">
            <a:spLocks noChangeArrowheads="1"/>
          </p:cNvSpPr>
          <p:nvPr/>
        </p:nvSpPr>
        <p:spPr bwMode="auto">
          <a:xfrm>
            <a:off x="1326178" y="2000715"/>
            <a:ext cx="2291578" cy="36933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月間</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レポートのみ</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1"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9021" y="1436526"/>
            <a:ext cx="1192886" cy="144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 Box 16"/>
          <p:cNvSpPr txBox="1">
            <a:spLocks noChangeArrowheads="1"/>
          </p:cNvSpPr>
          <p:nvPr/>
        </p:nvSpPr>
        <p:spPr bwMode="auto">
          <a:xfrm>
            <a:off x="344487" y="6309320"/>
            <a:ext cx="9217025" cy="369332"/>
          </a:xfrm>
          <a:prstGeom prst="rect">
            <a:avLst/>
          </a:prstGeom>
          <a:solidFill>
            <a:schemeClr val="bg1"/>
          </a:solidFill>
          <a:ln>
            <a:noFill/>
          </a:ln>
          <a:effectLst/>
          <a:extLs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様々な来店日で複数の評価が取得できる</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真の改善点が明確になる！</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Text Box 24"/>
          <p:cNvSpPr txBox="1">
            <a:spLocks noChangeArrowheads="1"/>
          </p:cNvSpPr>
          <p:nvPr/>
        </p:nvSpPr>
        <p:spPr bwMode="auto">
          <a:xfrm>
            <a:off x="1147811" y="5406577"/>
            <a:ext cx="2560316" cy="33855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改善点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がよく分からない・・・</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Text Box 353"/>
          <p:cNvSpPr txBox="1">
            <a:spLocks noChangeArrowheads="1"/>
          </p:cNvSpPr>
          <p:nvPr/>
        </p:nvSpPr>
        <p:spPr bwMode="auto">
          <a:xfrm>
            <a:off x="6165349" y="5406577"/>
            <a:ext cx="2622834" cy="33855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本当の改善点がハッキリする</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Text Box 15"/>
          <p:cNvSpPr txBox="1">
            <a:spLocks noChangeArrowheads="1"/>
          </p:cNvSpPr>
          <p:nvPr/>
        </p:nvSpPr>
        <p:spPr bwMode="auto">
          <a:xfrm>
            <a:off x="6309277" y="2000715"/>
            <a:ext cx="2291578" cy="36933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月間</a:t>
            </a:r>
            <a:r>
              <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レポート</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9" name="図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472" y="5189854"/>
            <a:ext cx="770283" cy="75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図 14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22017" y="5214867"/>
            <a:ext cx="774808" cy="709140"/>
          </a:xfrm>
          <a:prstGeom prst="rect">
            <a:avLst/>
          </a:prstGeom>
        </p:spPr>
      </p:pic>
    </p:spTree>
    <p:extLst>
      <p:ext uri="{BB962C8B-B14F-4D97-AF65-F5344CB8AC3E}">
        <p14:creationId xmlns:p14="http://schemas.microsoft.com/office/powerpoint/2010/main" val="7087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30"/>
          <p:cNvSpPr>
            <a:spLocks noChangeArrowheads="1"/>
          </p:cNvSpPr>
          <p:nvPr/>
        </p:nvSpPr>
        <p:spPr bwMode="auto">
          <a:xfrm>
            <a:off x="1905691" y="2071387"/>
            <a:ext cx="1020891" cy="4061577"/>
          </a:xfrm>
          <a:prstGeom prst="downArrow">
            <a:avLst>
              <a:gd name="adj1" fmla="val 50000"/>
              <a:gd name="adj2" fmla="val 25000"/>
            </a:avLst>
          </a:prstGeom>
          <a:solidFill>
            <a:schemeClr val="bg1">
              <a:lumMod val="65000"/>
            </a:schemeClr>
          </a:solidFill>
          <a:ln w="19050" algn="ctr">
            <a:noFill/>
            <a:miter lim="800000"/>
            <a:headEnd/>
            <a:tailEnd/>
          </a:ln>
          <a:effectLs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27" name="AutoShape 30"/>
          <p:cNvSpPr>
            <a:spLocks noChangeArrowheads="1"/>
          </p:cNvSpPr>
          <p:nvPr/>
        </p:nvSpPr>
        <p:spPr bwMode="auto">
          <a:xfrm>
            <a:off x="6958847" y="2071387"/>
            <a:ext cx="1020891" cy="4061577"/>
          </a:xfrm>
          <a:prstGeom prst="downArrow">
            <a:avLst>
              <a:gd name="adj1" fmla="val 50000"/>
              <a:gd name="adj2" fmla="val 25000"/>
            </a:avLst>
          </a:prstGeom>
          <a:solidFill>
            <a:srgbClr val="FF0000"/>
          </a:solidFill>
          <a:ln w="1905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02" name="Line 5"/>
          <p:cNvSpPr>
            <a:spLocks noChangeShapeType="1"/>
          </p:cNvSpPr>
          <p:nvPr/>
        </p:nvSpPr>
        <p:spPr bwMode="auto">
          <a:xfrm>
            <a:off x="4941313" y="76517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05" name="AutoShape 8"/>
          <p:cNvSpPr>
            <a:spLocks noChangeArrowheads="1"/>
          </p:cNvSpPr>
          <p:nvPr/>
        </p:nvSpPr>
        <p:spPr bwMode="auto">
          <a:xfrm>
            <a:off x="972566" y="6166693"/>
            <a:ext cx="2920952" cy="574675"/>
          </a:xfrm>
          <a:prstGeom prst="roundRect">
            <a:avLst>
              <a:gd name="adj" fmla="val 16667"/>
            </a:avLst>
          </a:prstGeom>
          <a:solidFill>
            <a:srgbClr val="CCFF66"/>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12" name="AutoShape 15"/>
          <p:cNvSpPr>
            <a:spLocks noChangeArrowheads="1"/>
          </p:cNvSpPr>
          <p:nvPr/>
        </p:nvSpPr>
        <p:spPr bwMode="auto">
          <a:xfrm>
            <a:off x="753467" y="6236543"/>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改善が進</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みにくい</a:t>
            </a:r>
            <a:endPar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753467" y="1773447"/>
            <a:ext cx="8407275" cy="574675"/>
            <a:chOff x="753467" y="1469281"/>
            <a:chExt cx="8407275" cy="574675"/>
          </a:xfrm>
        </p:grpSpPr>
        <p:sp>
          <p:nvSpPr>
            <p:cNvPr id="29699" name="AutoShape 2"/>
            <p:cNvSpPr>
              <a:spLocks noChangeArrowheads="1"/>
            </p:cNvSpPr>
            <p:nvPr/>
          </p:nvSpPr>
          <p:spPr bwMode="auto">
            <a:xfrm>
              <a:off x="972566" y="1469281"/>
              <a:ext cx="2920952" cy="574675"/>
            </a:xfrm>
            <a:prstGeom prst="roundRect">
              <a:avLst>
                <a:gd name="adj" fmla="val 16667"/>
              </a:avLst>
            </a:prstGeom>
            <a:solidFill>
              <a:srgbClr val="CCFF66"/>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04" name="AutoShape 7"/>
            <p:cNvSpPr>
              <a:spLocks noChangeArrowheads="1"/>
            </p:cNvSpPr>
            <p:nvPr/>
          </p:nvSpPr>
          <p:spPr bwMode="auto">
            <a:xfrm>
              <a:off x="753467" y="1574535"/>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latin typeface="Meiryo UI" panose="020B0604030504040204" pitchFamily="50" charset="-128"/>
                  <a:ea typeface="Meiryo UI" panose="020B0604030504040204" pitchFamily="50" charset="-128"/>
                  <a:cs typeface="Meiryo UI" panose="020B0604030504040204" pitchFamily="50" charset="-128"/>
                </a:rPr>
                <a:t>レポートコストが高い</a:t>
              </a:r>
              <a:endParaRPr lang="ja-JP" altLang="en-US" sz="24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17" name="AutoShape 20"/>
            <p:cNvSpPr>
              <a:spLocks noChangeArrowheads="1"/>
            </p:cNvSpPr>
            <p:nvPr/>
          </p:nvSpPr>
          <p:spPr bwMode="auto">
            <a:xfrm>
              <a:off x="6020691" y="1469281"/>
              <a:ext cx="2920952" cy="574675"/>
            </a:xfrm>
            <a:prstGeom prst="roundRect">
              <a:avLst>
                <a:gd name="adj" fmla="val 16667"/>
              </a:avLst>
            </a:prstGeom>
            <a:solidFill>
              <a:srgbClr val="FFCC00"/>
            </a:solidFill>
            <a:ln w="19050" algn="ctr">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18" name="AutoShape 21"/>
            <p:cNvSpPr>
              <a:spLocks noChangeArrowheads="1"/>
            </p:cNvSpPr>
            <p:nvPr/>
          </p:nvSpPr>
          <p:spPr bwMode="auto">
            <a:xfrm>
              <a:off x="5801592" y="1574535"/>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レポートコストが</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安い</a:t>
              </a:r>
            </a:p>
          </p:txBody>
        </p:sp>
      </p:grpSp>
      <p:sp>
        <p:nvSpPr>
          <p:cNvPr id="29719" name="AutoShape 22"/>
          <p:cNvSpPr>
            <a:spLocks noChangeArrowheads="1"/>
          </p:cNvSpPr>
          <p:nvPr/>
        </p:nvSpPr>
        <p:spPr bwMode="auto">
          <a:xfrm>
            <a:off x="6020691" y="6166693"/>
            <a:ext cx="2920952" cy="574675"/>
          </a:xfrm>
          <a:prstGeom prst="roundRect">
            <a:avLst>
              <a:gd name="adj" fmla="val 16667"/>
            </a:avLst>
          </a:prstGeom>
          <a:solidFill>
            <a:srgbClr val="FFCC00"/>
          </a:solidFill>
          <a:ln w="19050" algn="ctr">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753467" y="2878075"/>
            <a:ext cx="8407275" cy="574675"/>
            <a:chOff x="753467" y="2694831"/>
            <a:chExt cx="8407275" cy="574675"/>
          </a:xfrm>
        </p:grpSpPr>
        <p:sp>
          <p:nvSpPr>
            <p:cNvPr id="29706" name="AutoShape 9"/>
            <p:cNvSpPr>
              <a:spLocks noChangeArrowheads="1"/>
            </p:cNvSpPr>
            <p:nvPr/>
          </p:nvSpPr>
          <p:spPr bwMode="auto">
            <a:xfrm>
              <a:off x="972566" y="2694831"/>
              <a:ext cx="2920952" cy="574675"/>
            </a:xfrm>
            <a:prstGeom prst="roundRect">
              <a:avLst>
                <a:gd name="adj" fmla="val 16667"/>
              </a:avLst>
            </a:prstGeom>
            <a:solidFill>
              <a:srgbClr val="CCFF66"/>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09" name="AutoShape 12"/>
            <p:cNvSpPr>
              <a:spLocks noChangeArrowheads="1"/>
            </p:cNvSpPr>
            <p:nvPr/>
          </p:nvSpPr>
          <p:spPr bwMode="auto">
            <a:xfrm>
              <a:off x="753467" y="27662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latin typeface="Meiryo UI" panose="020B0604030504040204" pitchFamily="50" charset="-128"/>
                  <a:ea typeface="Meiryo UI" panose="020B0604030504040204" pitchFamily="50" charset="-128"/>
                  <a:cs typeface="Meiryo UI" panose="020B0604030504040204" pitchFamily="50" charset="-128"/>
                </a:rPr>
                <a:t>レポート数が少ない</a:t>
              </a:r>
              <a:endParaRPr lang="ja-JP" altLang="en-US" sz="24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20" name="AutoShape 23"/>
            <p:cNvSpPr>
              <a:spLocks noChangeArrowheads="1"/>
            </p:cNvSpPr>
            <p:nvPr/>
          </p:nvSpPr>
          <p:spPr bwMode="auto">
            <a:xfrm>
              <a:off x="6020691" y="2694831"/>
              <a:ext cx="2920952" cy="574675"/>
            </a:xfrm>
            <a:prstGeom prst="roundRect">
              <a:avLst>
                <a:gd name="adj" fmla="val 16667"/>
              </a:avLst>
            </a:prstGeom>
            <a:solidFill>
              <a:srgbClr val="FFCC00"/>
            </a:solidFill>
            <a:ln w="19050" algn="ctr">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23" name="AutoShape 26"/>
            <p:cNvSpPr>
              <a:spLocks noChangeArrowheads="1"/>
            </p:cNvSpPr>
            <p:nvPr/>
          </p:nvSpPr>
          <p:spPr bwMode="auto">
            <a:xfrm>
              <a:off x="5801592" y="27662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レポート数が</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多い</a:t>
              </a:r>
            </a:p>
          </p:txBody>
        </p:sp>
      </p:grpSp>
      <p:grpSp>
        <p:nvGrpSpPr>
          <p:cNvPr id="5" name="グループ化 4"/>
          <p:cNvGrpSpPr/>
          <p:nvPr/>
        </p:nvGrpSpPr>
        <p:grpSpPr>
          <a:xfrm>
            <a:off x="753467" y="3957437"/>
            <a:ext cx="8407275" cy="574675"/>
            <a:chOff x="753467" y="3847356"/>
            <a:chExt cx="8407275" cy="574675"/>
          </a:xfrm>
        </p:grpSpPr>
        <p:sp>
          <p:nvSpPr>
            <p:cNvPr id="29707" name="AutoShape 10"/>
            <p:cNvSpPr>
              <a:spLocks noChangeArrowheads="1"/>
            </p:cNvSpPr>
            <p:nvPr/>
          </p:nvSpPr>
          <p:spPr bwMode="auto">
            <a:xfrm>
              <a:off x="972566" y="3847356"/>
              <a:ext cx="2920952" cy="574675"/>
            </a:xfrm>
            <a:prstGeom prst="roundRect">
              <a:avLst>
                <a:gd name="adj" fmla="val 16667"/>
              </a:avLst>
            </a:prstGeom>
            <a:solidFill>
              <a:srgbClr val="CCFF66"/>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10" name="AutoShape 13"/>
            <p:cNvSpPr>
              <a:spLocks noChangeArrowheads="1"/>
            </p:cNvSpPr>
            <p:nvPr/>
          </p:nvSpPr>
          <p:spPr bwMode="auto">
            <a:xfrm>
              <a:off x="753467" y="39473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客観性</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乏しい</a:t>
              </a:r>
              <a:endPar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21" name="AutoShape 24"/>
            <p:cNvSpPr>
              <a:spLocks noChangeArrowheads="1"/>
            </p:cNvSpPr>
            <p:nvPr/>
          </p:nvSpPr>
          <p:spPr bwMode="auto">
            <a:xfrm>
              <a:off x="6020691" y="3847356"/>
              <a:ext cx="2920952" cy="574675"/>
            </a:xfrm>
            <a:prstGeom prst="roundRect">
              <a:avLst>
                <a:gd name="adj" fmla="val 16667"/>
              </a:avLst>
            </a:prstGeom>
            <a:solidFill>
              <a:srgbClr val="FFCC00"/>
            </a:solidFill>
            <a:ln w="19050" algn="ctr">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24" name="AutoShape 27"/>
            <p:cNvSpPr>
              <a:spLocks noChangeArrowheads="1"/>
            </p:cNvSpPr>
            <p:nvPr/>
          </p:nvSpPr>
          <p:spPr bwMode="auto">
            <a:xfrm>
              <a:off x="5801592" y="39473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客観性</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生まれる</a:t>
              </a:r>
            </a:p>
          </p:txBody>
        </p:sp>
      </p:grpSp>
      <p:grpSp>
        <p:nvGrpSpPr>
          <p:cNvPr id="6" name="グループ化 5"/>
          <p:cNvGrpSpPr/>
          <p:nvPr/>
        </p:nvGrpSpPr>
        <p:grpSpPr>
          <a:xfrm>
            <a:off x="753467" y="5086573"/>
            <a:ext cx="8407275" cy="574675"/>
            <a:chOff x="753467" y="5014168"/>
            <a:chExt cx="8407275" cy="574675"/>
          </a:xfrm>
        </p:grpSpPr>
        <p:sp>
          <p:nvSpPr>
            <p:cNvPr id="29708" name="AutoShape 11"/>
            <p:cNvSpPr>
              <a:spLocks noChangeArrowheads="1"/>
            </p:cNvSpPr>
            <p:nvPr/>
          </p:nvSpPr>
          <p:spPr bwMode="auto">
            <a:xfrm>
              <a:off x="972566" y="5014168"/>
              <a:ext cx="2920952" cy="574675"/>
            </a:xfrm>
            <a:prstGeom prst="roundRect">
              <a:avLst>
                <a:gd name="adj" fmla="val 16667"/>
              </a:avLst>
            </a:prstGeom>
            <a:solidFill>
              <a:srgbClr val="CCFF66"/>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11" name="AutoShape 14"/>
            <p:cNvSpPr>
              <a:spLocks noChangeArrowheads="1"/>
            </p:cNvSpPr>
            <p:nvPr/>
          </p:nvSpPr>
          <p:spPr bwMode="auto">
            <a:xfrm>
              <a:off x="753467" y="51284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現場が納得しない</a:t>
              </a:r>
              <a:endPar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22" name="AutoShape 25"/>
            <p:cNvSpPr>
              <a:spLocks noChangeArrowheads="1"/>
            </p:cNvSpPr>
            <p:nvPr/>
          </p:nvSpPr>
          <p:spPr bwMode="auto">
            <a:xfrm>
              <a:off x="6020691" y="5014168"/>
              <a:ext cx="2920952" cy="574675"/>
            </a:xfrm>
            <a:prstGeom prst="roundRect">
              <a:avLst>
                <a:gd name="adj" fmla="val 16667"/>
              </a:avLst>
            </a:prstGeom>
            <a:solidFill>
              <a:srgbClr val="FFCC00"/>
            </a:solidFill>
            <a:ln w="19050" algn="ctr">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9725" name="AutoShape 28"/>
            <p:cNvSpPr>
              <a:spLocks noChangeArrowheads="1"/>
            </p:cNvSpPr>
            <p:nvPr/>
          </p:nvSpPr>
          <p:spPr bwMode="auto">
            <a:xfrm>
              <a:off x="5801592" y="5128468"/>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現場が</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納得する</a:t>
              </a:r>
            </a:p>
          </p:txBody>
        </p:sp>
      </p:grpSp>
      <p:sp>
        <p:nvSpPr>
          <p:cNvPr id="29726" name="AutoShape 29"/>
          <p:cNvSpPr>
            <a:spLocks noChangeArrowheads="1"/>
          </p:cNvSpPr>
          <p:nvPr/>
        </p:nvSpPr>
        <p:spPr bwMode="auto">
          <a:xfrm>
            <a:off x="5801592" y="6236543"/>
            <a:ext cx="3359150" cy="360363"/>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改善が</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進みやすい</a:t>
            </a:r>
            <a:endPar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9"/>
          <p:cNvSpPr>
            <a:spLocks noChangeArrowheads="1"/>
          </p:cNvSpPr>
          <p:nvPr/>
        </p:nvSpPr>
        <p:spPr bwMode="auto">
          <a:xfrm>
            <a:off x="661988" y="-26988"/>
            <a:ext cx="5008102"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a:t>
            </a: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が支持を集める理由</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11</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53" name="AutoShape 34"/>
          <p:cNvSpPr>
            <a:spLocks noChangeArrowheads="1"/>
          </p:cNvSpPr>
          <p:nvPr/>
        </p:nvSpPr>
        <p:spPr bwMode="auto">
          <a:xfrm>
            <a:off x="6354124" y="4524666"/>
            <a:ext cx="2223533" cy="493322"/>
          </a:xfrm>
          <a:prstGeom prst="roundRect">
            <a:avLst>
              <a:gd name="adj" fmla="val 16667"/>
            </a:avLst>
          </a:prstGeom>
          <a:solidFill>
            <a:srgbClr val="FFFF00"/>
          </a:solidFill>
          <a:ln>
            <a:noFill/>
          </a:ln>
        </p:spPr>
        <p:txBody>
          <a:bodyPr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Line 13"/>
          <p:cNvSpPr>
            <a:spLocks noChangeShapeType="1"/>
          </p:cNvSpPr>
          <p:nvPr/>
        </p:nvSpPr>
        <p:spPr bwMode="auto">
          <a:xfrm>
            <a:off x="7463277" y="2653570"/>
            <a:ext cx="0" cy="1871096"/>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squar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30" name="AutoShape 11"/>
          <p:cNvSpPr>
            <a:spLocks noChangeArrowheads="1"/>
          </p:cNvSpPr>
          <p:nvPr/>
        </p:nvSpPr>
        <p:spPr bwMode="auto">
          <a:xfrm>
            <a:off x="1360912" y="4514750"/>
            <a:ext cx="2142469" cy="503238"/>
          </a:xfrm>
          <a:prstGeom prst="roundRect">
            <a:avLst>
              <a:gd name="adj" fmla="val 16667"/>
            </a:avLst>
          </a:prstGeom>
          <a:solidFill>
            <a:schemeClr val="bg1">
              <a:lumMod val="75000"/>
            </a:schemeClr>
          </a:solidFill>
          <a:ln>
            <a:noFill/>
          </a:ln>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Line 25"/>
          <p:cNvSpPr>
            <a:spLocks noChangeShapeType="1"/>
          </p:cNvSpPr>
          <p:nvPr/>
        </p:nvSpPr>
        <p:spPr bwMode="auto">
          <a:xfrm>
            <a:off x="4952813" y="69392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28" name="AutoShape 8"/>
          <p:cNvSpPr>
            <a:spLocks noChangeArrowheads="1"/>
          </p:cNvSpPr>
          <p:nvPr/>
        </p:nvSpPr>
        <p:spPr bwMode="auto">
          <a:xfrm>
            <a:off x="1354711" y="2174809"/>
            <a:ext cx="2142469" cy="503238"/>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29" name="Text Box 9"/>
          <p:cNvSpPr txBox="1">
            <a:spLocks noChangeArrowheads="1"/>
          </p:cNvSpPr>
          <p:nvPr/>
        </p:nvSpPr>
        <p:spPr bwMode="auto">
          <a:xfrm>
            <a:off x="1252948" y="2246247"/>
            <a:ext cx="23552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spcBef>
                <a:spcPct val="50000"/>
              </a:spcBef>
            </a:pPr>
            <a:r>
              <a:rPr lang="ja-JP" altLang="en-US" sz="1600" b="1">
                <a:latin typeface="Meiryo UI" panose="020B0604030504040204" pitchFamily="50" charset="-128"/>
                <a:ea typeface="Meiryo UI" panose="020B0604030504040204" pitchFamily="50" charset="-128"/>
                <a:cs typeface="Meiryo UI" panose="020B0604030504040204" pitchFamily="50" charset="-128"/>
              </a:rPr>
              <a:t>モニター</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来店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32" name="Line 13"/>
          <p:cNvSpPr>
            <a:spLocks noChangeShapeType="1"/>
          </p:cNvSpPr>
          <p:nvPr/>
        </p:nvSpPr>
        <p:spPr bwMode="auto">
          <a:xfrm>
            <a:off x="2420719" y="2678047"/>
            <a:ext cx="5226" cy="1801812"/>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squar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36" name="AutoShape 17"/>
          <p:cNvSpPr>
            <a:spLocks noChangeArrowheads="1"/>
          </p:cNvSpPr>
          <p:nvPr/>
        </p:nvSpPr>
        <p:spPr bwMode="auto">
          <a:xfrm>
            <a:off x="3716611" y="3985119"/>
            <a:ext cx="804341" cy="853986"/>
          </a:xfrm>
          <a:prstGeom prst="foldedCorner">
            <a:avLst>
              <a:gd name="adj" fmla="val 12500"/>
            </a:avLst>
          </a:prstGeom>
          <a:solidFill>
            <a:schemeClr val="bg1"/>
          </a:solidFill>
          <a:ln w="19050">
            <a:solidFill>
              <a:schemeClr val="bg2"/>
            </a:solidFill>
            <a:round/>
            <a:headEnd/>
            <a:tailEnd/>
          </a:ln>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37" name="Text Box 18"/>
          <p:cNvSpPr txBox="1">
            <a:spLocks noChangeArrowheads="1"/>
          </p:cNvSpPr>
          <p:nvPr/>
        </p:nvSpPr>
        <p:spPr bwMode="auto">
          <a:xfrm>
            <a:off x="3835343" y="4093690"/>
            <a:ext cx="595035" cy="338554"/>
          </a:xfrm>
          <a:prstGeom prst="rect">
            <a:avLst/>
          </a:prstGeom>
          <a:noFill/>
          <a:ln w="1905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様</a:t>
            </a:r>
          </a:p>
          <a:p>
            <a:pPr algn="ctr" eaLnBrk="1" hangingPunct="1"/>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報告書</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501810" y="2808222"/>
            <a:ext cx="1850186" cy="358775"/>
            <a:chOff x="1501810" y="3126309"/>
            <a:chExt cx="1850186" cy="358775"/>
          </a:xfrm>
        </p:grpSpPr>
        <p:sp>
          <p:nvSpPr>
            <p:cNvPr id="56340" name="AutoShape 21"/>
            <p:cNvSpPr>
              <a:spLocks noChangeArrowheads="1"/>
            </p:cNvSpPr>
            <p:nvPr/>
          </p:nvSpPr>
          <p:spPr bwMode="auto">
            <a:xfrm>
              <a:off x="1523615" y="3126309"/>
              <a:ext cx="1800000" cy="358775"/>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41" name="Text Box 22"/>
            <p:cNvSpPr txBox="1">
              <a:spLocks noChangeArrowheads="1"/>
            </p:cNvSpPr>
            <p:nvPr/>
          </p:nvSpPr>
          <p:spPr bwMode="auto">
            <a:xfrm>
              <a:off x="1501810" y="3140596"/>
              <a:ext cx="1850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アンケートチェック作業</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348" name="AutoShape 29"/>
          <p:cNvSpPr>
            <a:spLocks noChangeArrowheads="1"/>
          </p:cNvSpPr>
          <p:nvPr/>
        </p:nvSpPr>
        <p:spPr bwMode="auto">
          <a:xfrm>
            <a:off x="1523615" y="3830993"/>
            <a:ext cx="1800000" cy="358775"/>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49" name="Text Box 30"/>
          <p:cNvSpPr txBox="1">
            <a:spLocks noChangeArrowheads="1"/>
          </p:cNvSpPr>
          <p:nvPr/>
        </p:nvSpPr>
        <p:spPr bwMode="auto">
          <a:xfrm>
            <a:off x="1890329" y="3845280"/>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400" b="1">
                <a:latin typeface="Meiryo UI" panose="020B0604030504040204" pitchFamily="50" charset="-128"/>
                <a:ea typeface="Meiryo UI" panose="020B0604030504040204" pitchFamily="50" charset="-128"/>
                <a:cs typeface="Meiryo UI" panose="020B0604030504040204" pitchFamily="50" charset="-128"/>
              </a:rPr>
              <a:t>報告書作成</a:t>
            </a:r>
          </a:p>
        </p:txBody>
      </p:sp>
      <p:sp>
        <p:nvSpPr>
          <p:cNvPr id="56351" name="AutoShape 32"/>
          <p:cNvSpPr>
            <a:spLocks noChangeArrowheads="1"/>
          </p:cNvSpPr>
          <p:nvPr/>
        </p:nvSpPr>
        <p:spPr bwMode="auto">
          <a:xfrm>
            <a:off x="6354124" y="2198760"/>
            <a:ext cx="2223533" cy="493322"/>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6352" name="Text Box 33"/>
          <p:cNvSpPr txBox="1">
            <a:spLocks noChangeArrowheads="1"/>
          </p:cNvSpPr>
          <p:nvPr/>
        </p:nvSpPr>
        <p:spPr bwMode="auto">
          <a:xfrm>
            <a:off x="6244994" y="2265587"/>
            <a:ext cx="24417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spcBef>
                <a:spcPct val="500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モニター</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来店</a:t>
            </a:r>
          </a:p>
        </p:txBody>
      </p:sp>
      <p:sp>
        <p:nvSpPr>
          <p:cNvPr id="56354" name="Text Box 35"/>
          <p:cNvSpPr txBox="1">
            <a:spLocks noChangeArrowheads="1"/>
          </p:cNvSpPr>
          <p:nvPr/>
        </p:nvSpPr>
        <p:spPr bwMode="auto">
          <a:xfrm>
            <a:off x="6550704" y="4575555"/>
            <a:ext cx="1861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spcBef>
                <a:spcPct val="50000"/>
              </a:spcBef>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画面アップ</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9"/>
          <p:cNvSpPr>
            <a:spLocks noChangeArrowheads="1"/>
          </p:cNvSpPr>
          <p:nvPr/>
        </p:nvSpPr>
        <p:spPr bwMode="auto">
          <a:xfrm>
            <a:off x="661988" y="-26988"/>
            <a:ext cx="4929555"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圧倒的</a:t>
            </a: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な速さのレポート納品</a:t>
            </a:r>
          </a:p>
        </p:txBody>
      </p:sp>
      <p:grpSp>
        <p:nvGrpSpPr>
          <p:cNvPr id="2" name="グループ化 1"/>
          <p:cNvGrpSpPr/>
          <p:nvPr/>
        </p:nvGrpSpPr>
        <p:grpSpPr>
          <a:xfrm>
            <a:off x="6540796" y="2808222"/>
            <a:ext cx="1850186" cy="358775"/>
            <a:chOff x="6540796" y="3647308"/>
            <a:chExt cx="1850186" cy="358775"/>
          </a:xfrm>
        </p:grpSpPr>
        <p:sp>
          <p:nvSpPr>
            <p:cNvPr id="49" name="AutoShape 21"/>
            <p:cNvSpPr>
              <a:spLocks noChangeArrowheads="1"/>
            </p:cNvSpPr>
            <p:nvPr/>
          </p:nvSpPr>
          <p:spPr bwMode="auto">
            <a:xfrm>
              <a:off x="6565890" y="3647308"/>
              <a:ext cx="1800000" cy="358775"/>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Text Box 22"/>
            <p:cNvSpPr txBox="1">
              <a:spLocks noChangeArrowheads="1"/>
            </p:cNvSpPr>
            <p:nvPr/>
          </p:nvSpPr>
          <p:spPr bwMode="auto">
            <a:xfrm>
              <a:off x="6540796" y="3661595"/>
              <a:ext cx="1850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アンケートチェック作業</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148" name="Picture 4" descr="http://manwatching2010.com/rev/img/mai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22441" y="4400411"/>
            <a:ext cx="521932" cy="521932"/>
          </a:xfrm>
          <a:prstGeom prst="rect">
            <a:avLst/>
          </a:prstGeom>
          <a:noFill/>
          <a:extLst>
            <a:ext uri="{909E8E84-426E-40DD-AFC4-6F175D3DCCD1}">
              <a14:hiddenFill xmlns:a14="http://schemas.microsoft.com/office/drawing/2010/main">
                <a:solidFill>
                  <a:srgbClr val="FFFFFF"/>
                </a:solidFill>
              </a14:hiddenFill>
            </a:ext>
          </a:extLst>
        </p:spPr>
      </p:pic>
      <p:sp>
        <p:nvSpPr>
          <p:cNvPr id="44" name="スライド番号プレースホルダー 1"/>
          <p:cNvSpPr>
            <a:spLocks noGrp="1"/>
          </p:cNvSpPr>
          <p:nvPr>
            <p:ph type="sldNum" sz="quarter" idx="12"/>
          </p:nvPr>
        </p:nvSpPr>
        <p:spPr>
          <a:xfrm>
            <a:off x="9223580" y="15875"/>
            <a:ext cx="674688" cy="331788"/>
          </a:xfrm>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12</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AutoShape 29"/>
          <p:cNvSpPr>
            <a:spLocks noChangeArrowheads="1"/>
          </p:cNvSpPr>
          <p:nvPr/>
        </p:nvSpPr>
        <p:spPr bwMode="auto">
          <a:xfrm>
            <a:off x="1524898" y="3329221"/>
            <a:ext cx="1800000" cy="358775"/>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Text Box 30"/>
          <p:cNvSpPr txBox="1">
            <a:spLocks noChangeArrowheads="1"/>
          </p:cNvSpPr>
          <p:nvPr/>
        </p:nvSpPr>
        <p:spPr bwMode="auto">
          <a:xfrm>
            <a:off x="1698660" y="3343508"/>
            <a:ext cx="1459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全アンケート集計</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31" name="Text Box 12"/>
          <p:cNvSpPr txBox="1">
            <a:spLocks noChangeArrowheads="1"/>
          </p:cNvSpPr>
          <p:nvPr/>
        </p:nvSpPr>
        <p:spPr bwMode="auto">
          <a:xfrm>
            <a:off x="1252948" y="4575555"/>
            <a:ext cx="23552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spcBef>
                <a:spcPct val="500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報告書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到着</a:t>
            </a:r>
          </a:p>
        </p:txBody>
      </p:sp>
      <p:pic>
        <p:nvPicPr>
          <p:cNvPr id="1026" name="Picture 2" descr="「パソコン　イラスト」の画像検索結果"/>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05578" y="5012592"/>
            <a:ext cx="555934" cy="504640"/>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5019" y="1586847"/>
            <a:ext cx="1237883" cy="1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AutoShape 23"/>
          <p:cNvSpPr>
            <a:spLocks noChangeArrowheads="1"/>
          </p:cNvSpPr>
          <p:nvPr/>
        </p:nvSpPr>
        <p:spPr bwMode="auto">
          <a:xfrm rot="5400000" flipH="1">
            <a:off x="-284125" y="3515964"/>
            <a:ext cx="2812097" cy="162209"/>
          </a:xfrm>
          <a:prstGeom prst="leftRightArrow">
            <a:avLst>
              <a:gd name="adj1" fmla="val 51546"/>
              <a:gd name="adj2" fmla="val 123411"/>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Text Box 16"/>
          <p:cNvSpPr txBox="1">
            <a:spLocks noChangeArrowheads="1"/>
          </p:cNvSpPr>
          <p:nvPr/>
        </p:nvSpPr>
        <p:spPr bwMode="auto">
          <a:xfrm>
            <a:off x="266900" y="3336135"/>
            <a:ext cx="785793" cy="307777"/>
          </a:xfrm>
          <a:prstGeom prst="rect">
            <a:avLst/>
          </a:prstGeom>
          <a:solidFill>
            <a:schemeClr val="bg1"/>
          </a:solidFill>
          <a:ln>
            <a:noFill/>
          </a:ln>
          <a:effectLs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ヶ月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Text Box 16"/>
          <p:cNvSpPr txBox="1">
            <a:spLocks noChangeArrowheads="1"/>
          </p:cNvSpPr>
          <p:nvPr/>
        </p:nvSpPr>
        <p:spPr bwMode="auto">
          <a:xfrm>
            <a:off x="8854065" y="3834621"/>
            <a:ext cx="835486" cy="307777"/>
          </a:xfrm>
          <a:prstGeom prst="rect">
            <a:avLst/>
          </a:prstGeom>
          <a:solidFill>
            <a:schemeClr val="bg1"/>
          </a:solidFill>
          <a:ln>
            <a:noFill/>
          </a:ln>
          <a:effectLs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Text Box 16"/>
          <p:cNvSpPr txBox="1">
            <a:spLocks noChangeArrowheads="1"/>
          </p:cNvSpPr>
          <p:nvPr/>
        </p:nvSpPr>
        <p:spPr bwMode="auto">
          <a:xfrm>
            <a:off x="345245" y="6309320"/>
            <a:ext cx="9217025" cy="369332"/>
          </a:xfrm>
          <a:prstGeom prst="rect">
            <a:avLst/>
          </a:prstGeom>
          <a:solidFill>
            <a:schemeClr val="bg1"/>
          </a:solidFill>
          <a:ln>
            <a:noFill/>
          </a:ln>
          <a:effectLst/>
          <a:extLs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defRPr/>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フィードバックの速さが圧倒的に違う</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ため改善点はすぐ実行可能！</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13"/>
          <p:cNvSpPr txBox="1">
            <a:spLocks noChangeArrowheads="1"/>
          </p:cNvSpPr>
          <p:nvPr/>
        </p:nvSpPr>
        <p:spPr bwMode="auto">
          <a:xfrm>
            <a:off x="1223216" y="5090456"/>
            <a:ext cx="2425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昔過ぎて思い出せない・・・</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Text Box 46"/>
          <p:cNvSpPr txBox="1">
            <a:spLocks noChangeArrowheads="1"/>
          </p:cNvSpPr>
          <p:nvPr/>
        </p:nvSpPr>
        <p:spPr bwMode="auto">
          <a:xfrm>
            <a:off x="6037675" y="5090456"/>
            <a:ext cx="2858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速いので週次の</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MTG</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でも使える</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472" y="5189854"/>
            <a:ext cx="770283" cy="75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22017" y="5214867"/>
            <a:ext cx="774808" cy="709140"/>
          </a:xfrm>
          <a:prstGeom prst="rect">
            <a:avLst/>
          </a:prstGeom>
        </p:spPr>
      </p:pic>
      <p:sp>
        <p:nvSpPr>
          <p:cNvPr id="54" name="AutoShape 23"/>
          <p:cNvSpPr>
            <a:spLocks noChangeArrowheads="1"/>
          </p:cNvSpPr>
          <p:nvPr/>
        </p:nvSpPr>
        <p:spPr bwMode="auto">
          <a:xfrm rot="5400000" flipH="1">
            <a:off x="7384347" y="3515964"/>
            <a:ext cx="2812097" cy="162209"/>
          </a:xfrm>
          <a:prstGeom prst="leftRightArrow">
            <a:avLst>
              <a:gd name="adj1" fmla="val 51546"/>
              <a:gd name="adj2" fmla="val 123411"/>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2384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0"/>
          <p:cNvSpPr>
            <a:spLocks noChangeArrowheads="1"/>
          </p:cNvSpPr>
          <p:nvPr/>
        </p:nvSpPr>
        <p:spPr bwMode="auto">
          <a:xfrm>
            <a:off x="6165261" y="1809228"/>
            <a:ext cx="2609614" cy="3131940"/>
          </a:xfrm>
          <a:prstGeom prst="rect">
            <a:avLst/>
          </a:prstGeom>
          <a:solidFill>
            <a:schemeClr val="bg1"/>
          </a:solidFill>
          <a:ln w="19050" algn="ctr">
            <a:solidFill>
              <a:schemeClr val="bg2"/>
            </a:solidFill>
            <a:miter lim="800000"/>
            <a:headEnd/>
            <a:tailEnd/>
          </a:ln>
        </p:spPr>
        <p:txBody>
          <a:bodyPr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Line 25"/>
          <p:cNvSpPr>
            <a:spLocks noChangeShapeType="1"/>
          </p:cNvSpPr>
          <p:nvPr/>
        </p:nvSpPr>
        <p:spPr bwMode="auto">
          <a:xfrm>
            <a:off x="4952813" y="69392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5308" name="Text Box 13"/>
          <p:cNvSpPr txBox="1">
            <a:spLocks noChangeArrowheads="1"/>
          </p:cNvSpPr>
          <p:nvPr/>
        </p:nvSpPr>
        <p:spPr bwMode="auto">
          <a:xfrm>
            <a:off x="943237" y="5421474"/>
            <a:ext cx="32896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ずっと同じ設問で満点目指しても</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314" name="Text Box 19"/>
          <p:cNvSpPr txBox="1">
            <a:spLocks noChangeArrowheads="1"/>
          </p:cNvSpPr>
          <p:nvPr/>
        </p:nvSpPr>
        <p:spPr bwMode="auto">
          <a:xfrm>
            <a:off x="6003261" y="5405339"/>
            <a:ext cx="36302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業態毎や目標に合わせて変更可能！</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315" name="Rectangle 20"/>
          <p:cNvSpPr>
            <a:spLocks noChangeArrowheads="1"/>
          </p:cNvSpPr>
          <p:nvPr/>
        </p:nvSpPr>
        <p:spPr bwMode="auto">
          <a:xfrm>
            <a:off x="1126348" y="1809228"/>
            <a:ext cx="2609614" cy="3131940"/>
          </a:xfrm>
          <a:prstGeom prst="rect">
            <a:avLst/>
          </a:prstGeom>
          <a:solidFill>
            <a:schemeClr val="bg1"/>
          </a:solidFill>
          <a:ln w="19050" algn="ctr">
            <a:solidFill>
              <a:schemeClr val="bg2"/>
            </a:solidFill>
            <a:miter lim="800000"/>
            <a:headEnd/>
            <a:tailEnd/>
          </a:ln>
        </p:spPr>
        <p:txBody>
          <a:bodyPr anchor="ctr">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55324" name="Text Box 37"/>
          <p:cNvSpPr txBox="1">
            <a:spLocks noChangeArrowheads="1"/>
          </p:cNvSpPr>
          <p:nvPr/>
        </p:nvSpPr>
        <p:spPr bwMode="auto">
          <a:xfrm>
            <a:off x="6551520" y="4461620"/>
            <a:ext cx="1827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柔軟</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にカスタマイズ</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Rectangle 9"/>
          <p:cNvSpPr>
            <a:spLocks noChangeArrowheads="1"/>
          </p:cNvSpPr>
          <p:nvPr/>
        </p:nvSpPr>
        <p:spPr bwMode="auto">
          <a:xfrm>
            <a:off x="661988" y="-26988"/>
            <a:ext cx="5152373"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．調査項目をカスタマイズできる</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Text Box 16"/>
          <p:cNvSpPr txBox="1">
            <a:spLocks noChangeArrowheads="1"/>
          </p:cNvSpPr>
          <p:nvPr/>
        </p:nvSpPr>
        <p:spPr bwMode="auto">
          <a:xfrm>
            <a:off x="344488" y="6309320"/>
            <a:ext cx="9217025" cy="369332"/>
          </a:xfrm>
          <a:prstGeom prst="rect">
            <a:avLst/>
          </a:prstGeom>
          <a:solidFill>
            <a:schemeClr val="bg1"/>
          </a:solidFill>
          <a:ln>
            <a:noFill/>
          </a:ln>
          <a:effectLst/>
          <a:extLs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業態毎や目標に合わせてカスタマイズ！</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ＰＤＣＡのサイクルが早まります！</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9223580" y="15875"/>
            <a:ext cx="674688" cy="331788"/>
          </a:xfrm>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13</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317" name="Text Box 22"/>
          <p:cNvSpPr txBox="1">
            <a:spLocks noChangeArrowheads="1"/>
          </p:cNvSpPr>
          <p:nvPr/>
        </p:nvSpPr>
        <p:spPr bwMode="auto">
          <a:xfrm>
            <a:off x="1601017" y="4461620"/>
            <a:ext cx="16385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固定・変更</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できず</a:t>
            </a:r>
          </a:p>
        </p:txBody>
      </p:sp>
      <p:sp>
        <p:nvSpPr>
          <p:cNvPr id="2" name="正方形/長方形 1"/>
          <p:cNvSpPr/>
          <p:nvPr/>
        </p:nvSpPr>
        <p:spPr bwMode="auto">
          <a:xfrm>
            <a:off x="5425071" y="2637209"/>
            <a:ext cx="352003" cy="403552"/>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472" y="5189854"/>
            <a:ext cx="770283" cy="75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5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2017" y="5214867"/>
            <a:ext cx="774808" cy="709140"/>
          </a:xfrm>
          <a:prstGeom prst="rect">
            <a:avLst/>
          </a:prstGeom>
        </p:spPr>
      </p:pic>
      <p:sp>
        <p:nvSpPr>
          <p:cNvPr id="23" name="Text Box 21"/>
          <p:cNvSpPr txBox="1">
            <a:spLocks noChangeArrowheads="1"/>
          </p:cNvSpPr>
          <p:nvPr/>
        </p:nvSpPr>
        <p:spPr bwMode="auto">
          <a:xfrm>
            <a:off x="1179420" y="1925000"/>
            <a:ext cx="2175255" cy="24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Ｑ１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Ｑ２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Ｑ３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Ｑ４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Ｑ５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Ｑ６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p:txBody>
      </p:sp>
      <p:pic>
        <p:nvPicPr>
          <p:cNvPr id="55326" name="Picture 39" descr="mark-58-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94517" y="2270048"/>
            <a:ext cx="1360158" cy="188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1"/>
          <p:cNvSpPr txBox="1">
            <a:spLocks noChangeArrowheads="1"/>
          </p:cNvSpPr>
          <p:nvPr/>
        </p:nvSpPr>
        <p:spPr bwMode="auto">
          <a:xfrm>
            <a:off x="6378145" y="1925000"/>
            <a:ext cx="2175255" cy="24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Ｑ１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Ｑ２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Ｑ３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Ｑ４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Ｑ５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a:p>
            <a:pPr eaLnBrk="1" hangingPunct="1">
              <a:spcBef>
                <a:spcPct val="0"/>
              </a:spcBef>
              <a:buFontTx/>
              <a:buNone/>
            </a:pPr>
            <a:r>
              <a:rPr lang="ja-JP" altLang="en-US"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Ｑ６ </a:t>
            </a:r>
            <a:r>
              <a:rPr lang="en-US" altLang="ja-JP" sz="1800" b="1" dirty="0">
                <a:solidFill>
                  <a:srgbClr val="C0C0C0"/>
                </a:solidFill>
                <a:latin typeface="Meiryo UI" panose="020B0604030504040204" pitchFamily="50" charset="-128"/>
                <a:ea typeface="Meiryo UI" panose="020B0604030504040204" pitchFamily="50" charset="-128"/>
                <a:cs typeface="Meiryo UI" panose="020B0604030504040204" pitchFamily="50" charset="-128"/>
              </a:rPr>
              <a:t>________</a:t>
            </a: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1517">
            <a:off x="6958892" y="2422880"/>
            <a:ext cx="1516550" cy="1672350"/>
          </a:xfrm>
          <a:prstGeom prst="rect">
            <a:avLst/>
          </a:prstGeom>
        </p:spPr>
      </p:pic>
    </p:spTree>
    <p:extLst>
      <p:ext uri="{BB962C8B-B14F-4D97-AF65-F5344CB8AC3E}">
        <p14:creationId xmlns:p14="http://schemas.microsoft.com/office/powerpoint/2010/main" val="2200482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14</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9"/>
          <p:cNvSpPr>
            <a:spLocks noChangeArrowheads="1"/>
          </p:cNvSpPr>
          <p:nvPr/>
        </p:nvSpPr>
        <p:spPr bwMode="auto">
          <a:xfrm>
            <a:off x="661988" y="-26988"/>
            <a:ext cx="3805850"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アンケート集計管理画面</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6702" y="790664"/>
            <a:ext cx="3045224" cy="204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3918" y="2841061"/>
            <a:ext cx="3060890" cy="11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966" y="4746563"/>
            <a:ext cx="3018792" cy="156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3918" y="2921855"/>
            <a:ext cx="3060890" cy="180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34690" y="790664"/>
            <a:ext cx="3025673" cy="302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7082" y="3837298"/>
            <a:ext cx="3060890" cy="11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17082" y="3928076"/>
            <a:ext cx="3060890" cy="180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87273" y="790664"/>
            <a:ext cx="3018255" cy="448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448944" y="5780873"/>
            <a:ext cx="3804247" cy="307777"/>
          </a:xfrm>
          <a:prstGeom prst="rect">
            <a:avLst/>
          </a:prstGeom>
          <a:noFill/>
        </p:spPr>
        <p:txBody>
          <a:bodyPr wrap="none" rtlCol="0" anchor="ctr">
            <a:no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http://newadmin.fancrew.jp/Managers/login/</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608598" y="6140913"/>
            <a:ext cx="828000" cy="307777"/>
          </a:xfrm>
          <a:prstGeom prst="rect">
            <a:avLst/>
          </a:prstGeom>
          <a:solidFill>
            <a:srgbClr val="FFFF00"/>
          </a:solidFill>
        </p:spPr>
        <p:txBody>
          <a:bodyPr wrap="none" rtlCol="0" anchor="ctr">
            <a:no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デモ</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448944" y="6140913"/>
            <a:ext cx="1207382" cy="307777"/>
          </a:xfrm>
          <a:prstGeom prst="rect">
            <a:avLst/>
          </a:prstGeom>
          <a:noFill/>
        </p:spPr>
        <p:txBody>
          <a:bodyPr wrap="none" rtlCol="0" anchor="ctr">
            <a:noAutofit/>
          </a:bodyPr>
          <a:lstStyle/>
          <a:p>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demosentaku</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608598" y="6493724"/>
            <a:ext cx="828000" cy="307777"/>
          </a:xfrm>
          <a:prstGeom prst="rect">
            <a:avLst/>
          </a:prstGeom>
          <a:solidFill>
            <a:srgbClr val="FFFF00"/>
          </a:solidFill>
        </p:spPr>
        <p:txBody>
          <a:bodyPr wrap="none" rtlCol="0" anchor="ctr">
            <a:no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デモ</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PASS</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48944" y="6493724"/>
            <a:ext cx="1029449" cy="307777"/>
          </a:xfrm>
          <a:prstGeom prst="rect">
            <a:avLst/>
          </a:prstGeom>
          <a:noFill/>
        </p:spPr>
        <p:txBody>
          <a:bodyPr wrap="none" rtlCol="0" anchor="ctr">
            <a:no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B9nH2LXS</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608598" y="5780873"/>
            <a:ext cx="828000" cy="307777"/>
          </a:xfrm>
          <a:prstGeom prst="rect">
            <a:avLst/>
          </a:prstGeom>
          <a:solidFill>
            <a:srgbClr val="FFFF00"/>
          </a:solidFill>
        </p:spPr>
        <p:txBody>
          <a:bodyPr wrap="none" rtlCol="0" anchor="ctr">
            <a:noAutofit/>
          </a:bodyPr>
          <a:lstStyle/>
          <a:p>
            <a:pPr algn="ct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デモ</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URL</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709463" y="6493724"/>
            <a:ext cx="4171335" cy="307777"/>
          </a:xfrm>
          <a:prstGeom prst="rect">
            <a:avLst/>
          </a:prstGeom>
          <a:noFill/>
        </p:spPr>
        <p:txBody>
          <a:bodyPr wrap="none" rtlCol="0" anchor="ctr">
            <a:noAutofit/>
          </a:bodyPr>
          <a:lstStyle/>
          <a:p>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セキュリティの関係上、</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PASS</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は定期更新されます</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521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15</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9"/>
          <p:cNvSpPr>
            <a:spLocks noChangeArrowheads="1"/>
          </p:cNvSpPr>
          <p:nvPr/>
        </p:nvSpPr>
        <p:spPr bwMode="auto">
          <a:xfrm>
            <a:off x="661988" y="-26988"/>
            <a:ext cx="5200463"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提供直後の写真撮影（オプション）</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4" descr="お通し２"/>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387" y="5378546"/>
            <a:ext cx="1825005" cy="1362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5" descr="お通し"/>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0010" y="5401628"/>
            <a:ext cx="1811593" cy="13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DSC_055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48744" y="3895521"/>
            <a:ext cx="1858017" cy="13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5843092_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
          <a:stretch/>
        </p:blipFill>
        <p:spPr bwMode="auto">
          <a:xfrm>
            <a:off x="2864768" y="2199159"/>
            <a:ext cx="1468999" cy="146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p:cNvSpPr txBox="1">
            <a:spLocks noChangeArrowheads="1"/>
          </p:cNvSpPr>
          <p:nvPr/>
        </p:nvSpPr>
        <p:spPr bwMode="auto">
          <a:xfrm>
            <a:off x="140368" y="960983"/>
            <a:ext cx="1936524" cy="276999"/>
          </a:xfrm>
          <a:prstGeom prst="rect">
            <a:avLst/>
          </a:prstGeom>
          <a:noFill/>
          <a:ln>
            <a:noFill/>
          </a:ln>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見た目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26" descr="5649087_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64768" y="667273"/>
            <a:ext cx="1485577" cy="1461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7" descr="5716862_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99137" y="2193346"/>
            <a:ext cx="1454454" cy="1448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3" descr="区役所駅前店"/>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272603" y="2204864"/>
            <a:ext cx="1974020" cy="148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29" descr="東長崎店"/>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17296" y="663057"/>
            <a:ext cx="1974020" cy="148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池袋北口店"/>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586495" y="2204864"/>
            <a:ext cx="1921826" cy="148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テキスト ボックス 15"/>
          <p:cNvSpPr txBox="1"/>
          <p:nvPr/>
        </p:nvSpPr>
        <p:spPr>
          <a:xfrm>
            <a:off x="499137" y="2193346"/>
            <a:ext cx="300082" cy="230832"/>
          </a:xfrm>
          <a:prstGeom prst="rect">
            <a:avLst/>
          </a:prstGeom>
          <a:solidFill>
            <a:srgbClr val="FFFF00"/>
          </a:solidFill>
        </p:spPr>
        <p:txBody>
          <a:bodyPr wrap="none" rtlCol="0">
            <a:noAutofit/>
          </a:bodyPr>
          <a:lstStyle/>
          <a:p>
            <a:pPr algn="ctr"/>
            <a:r>
              <a:rPr kumimoji="1" lang="ja-JP" altLang="en-US" sz="9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864768" y="2199159"/>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 Box 16"/>
          <p:cNvSpPr txBox="1">
            <a:spLocks noChangeArrowheads="1"/>
          </p:cNvSpPr>
          <p:nvPr/>
        </p:nvSpPr>
        <p:spPr bwMode="auto">
          <a:xfrm>
            <a:off x="5005013" y="960983"/>
            <a:ext cx="1936524" cy="276999"/>
          </a:xfrm>
          <a:prstGeom prst="rect">
            <a:avLst/>
          </a:prstGeom>
          <a:noFill/>
          <a:ln>
            <a:noFill/>
          </a:ln>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．個数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皿の向きチェック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27"/>
          <p:cNvSpPr txBox="1">
            <a:spLocks noChangeArrowheads="1"/>
          </p:cNvSpPr>
          <p:nvPr/>
        </p:nvSpPr>
        <p:spPr bwMode="auto">
          <a:xfrm>
            <a:off x="376387" y="5378546"/>
            <a:ext cx="554768" cy="230832"/>
          </a:xfrm>
          <a:prstGeom prst="rect">
            <a:avLst/>
          </a:prstGeom>
          <a:solidFill>
            <a:srgbClr val="FFFF00"/>
          </a:solidFill>
          <a:ln>
            <a:noFill/>
          </a:ln>
          <a:effectLst/>
        </p:spPr>
        <p:txBody>
          <a:bodyPr>
            <a:noAutofit/>
          </a:bodyPr>
          <a:lstStyle>
            <a:lvl1pPr eaLnBrk="0" hangingPunct="0">
              <a:defRPr kumimoji="1">
                <a:solidFill>
                  <a:schemeClr val="tx1"/>
                </a:solidFill>
                <a:latin typeface="HGP創英角ｺﾞｼｯｸUB" pitchFamily="50" charset="-128"/>
                <a:ea typeface="ＭＳ Ｐゴシック" pitchFamily="50" charset="-128"/>
              </a:defRPr>
            </a:lvl1pPr>
            <a:lvl2pPr marL="742950" indent="-285750" eaLnBrk="0" hangingPunct="0">
              <a:defRPr kumimoji="1">
                <a:solidFill>
                  <a:schemeClr val="tx1"/>
                </a:solidFill>
                <a:latin typeface="HGP創英角ｺﾞｼｯｸUB" pitchFamily="50" charset="-128"/>
                <a:ea typeface="ＭＳ Ｐゴシック" pitchFamily="50" charset="-128"/>
              </a:defRPr>
            </a:lvl2pPr>
            <a:lvl3pPr marL="1143000" indent="-228600" eaLnBrk="0" hangingPunct="0">
              <a:defRPr kumimoji="1">
                <a:solidFill>
                  <a:schemeClr val="tx1"/>
                </a:solidFill>
                <a:latin typeface="HGP創英角ｺﾞｼｯｸUB" pitchFamily="50" charset="-128"/>
                <a:ea typeface="ＭＳ Ｐゴシック" pitchFamily="50" charset="-128"/>
              </a:defRPr>
            </a:lvl3pPr>
            <a:lvl4pPr marL="1600200" indent="-228600" eaLnBrk="0" hangingPunct="0">
              <a:defRPr kumimoji="1">
                <a:solidFill>
                  <a:schemeClr val="tx1"/>
                </a:solidFill>
                <a:latin typeface="HGP創英角ｺﾞｼｯｸUB" pitchFamily="50" charset="-128"/>
                <a:ea typeface="ＭＳ Ｐゴシック" pitchFamily="50" charset="-128"/>
              </a:defRPr>
            </a:lvl4pPr>
            <a:lvl5pPr marL="2057400" indent="-228600" eaLnBrk="0" hangingPunct="0">
              <a:defRPr kumimoji="1">
                <a:solidFill>
                  <a:schemeClr val="tx1"/>
                </a:solidFill>
                <a:latin typeface="HGP創英角ｺﾞｼｯｸUB" pitchFamily="50" charset="-128"/>
                <a:ea typeface="ＭＳ Ｐゴシック"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9pPr>
          </a:lstStyle>
          <a:p>
            <a:pPr algn="ctr" eaLnBrk="1" hangingPunct="1">
              <a:spcBef>
                <a:spcPct val="50000"/>
              </a:spcBef>
            </a:pP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p>
        </p:txBody>
      </p:sp>
      <p:sp>
        <p:nvSpPr>
          <p:cNvPr id="27" name="Text Box 16"/>
          <p:cNvSpPr txBox="1">
            <a:spLocks noChangeArrowheads="1"/>
          </p:cNvSpPr>
          <p:nvPr/>
        </p:nvSpPr>
        <p:spPr bwMode="auto">
          <a:xfrm>
            <a:off x="140368" y="4149080"/>
            <a:ext cx="1936524" cy="276999"/>
          </a:xfrm>
          <a:prstGeom prst="rect">
            <a:avLst/>
          </a:prstGeom>
          <a:noFill/>
          <a:ln>
            <a:noFill/>
          </a:ln>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３．お通し内容のチェック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Text Box 27"/>
          <p:cNvSpPr txBox="1">
            <a:spLocks noChangeArrowheads="1"/>
          </p:cNvSpPr>
          <p:nvPr/>
        </p:nvSpPr>
        <p:spPr bwMode="auto">
          <a:xfrm>
            <a:off x="2670010" y="5401628"/>
            <a:ext cx="554768" cy="230832"/>
          </a:xfrm>
          <a:prstGeom prst="rect">
            <a:avLst/>
          </a:prstGeom>
          <a:solidFill>
            <a:srgbClr val="FFFF00"/>
          </a:solidFill>
          <a:ln>
            <a:noFill/>
          </a:ln>
          <a:effectLst/>
        </p:spPr>
        <p:txBody>
          <a:bodyPr>
            <a:noAutofit/>
          </a:bodyPr>
          <a:lstStyle>
            <a:lvl1pPr eaLnBrk="0" hangingPunct="0">
              <a:defRPr kumimoji="1">
                <a:solidFill>
                  <a:schemeClr val="tx1"/>
                </a:solidFill>
                <a:latin typeface="HGP創英角ｺﾞｼｯｸUB" pitchFamily="50" charset="-128"/>
                <a:ea typeface="ＭＳ Ｐゴシック" pitchFamily="50" charset="-128"/>
              </a:defRPr>
            </a:lvl1pPr>
            <a:lvl2pPr marL="742950" indent="-285750" eaLnBrk="0" hangingPunct="0">
              <a:defRPr kumimoji="1">
                <a:solidFill>
                  <a:schemeClr val="tx1"/>
                </a:solidFill>
                <a:latin typeface="HGP創英角ｺﾞｼｯｸUB" pitchFamily="50" charset="-128"/>
                <a:ea typeface="ＭＳ Ｐゴシック" pitchFamily="50" charset="-128"/>
              </a:defRPr>
            </a:lvl2pPr>
            <a:lvl3pPr marL="1143000" indent="-228600" eaLnBrk="0" hangingPunct="0">
              <a:defRPr kumimoji="1">
                <a:solidFill>
                  <a:schemeClr val="tx1"/>
                </a:solidFill>
                <a:latin typeface="HGP創英角ｺﾞｼｯｸUB" pitchFamily="50" charset="-128"/>
                <a:ea typeface="ＭＳ Ｐゴシック" pitchFamily="50" charset="-128"/>
              </a:defRPr>
            </a:lvl3pPr>
            <a:lvl4pPr marL="1600200" indent="-228600" eaLnBrk="0" hangingPunct="0">
              <a:defRPr kumimoji="1">
                <a:solidFill>
                  <a:schemeClr val="tx1"/>
                </a:solidFill>
                <a:latin typeface="HGP創英角ｺﾞｼｯｸUB" pitchFamily="50" charset="-128"/>
                <a:ea typeface="ＭＳ Ｐゴシック" pitchFamily="50" charset="-128"/>
              </a:defRPr>
            </a:lvl4pPr>
            <a:lvl5pPr marL="2057400" indent="-228600" eaLnBrk="0" hangingPunct="0">
              <a:defRPr kumimoji="1">
                <a:solidFill>
                  <a:schemeClr val="tx1"/>
                </a:solidFill>
                <a:latin typeface="HGP創英角ｺﾞｼｯｸUB" pitchFamily="50" charset="-128"/>
                <a:ea typeface="ＭＳ Ｐゴシック"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9pPr>
          </a:lstStyle>
          <a:p>
            <a:pPr algn="ctr" eaLnBrk="1" hangingPunct="1">
              <a:spcBef>
                <a:spcPct val="50000"/>
              </a:spcBef>
            </a:pPr>
            <a:r>
              <a:rPr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9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27"/>
          <p:cNvSpPr txBox="1">
            <a:spLocks noChangeArrowheads="1"/>
          </p:cNvSpPr>
          <p:nvPr/>
        </p:nvSpPr>
        <p:spPr bwMode="auto">
          <a:xfrm>
            <a:off x="2648744" y="3895521"/>
            <a:ext cx="554768" cy="230832"/>
          </a:xfrm>
          <a:prstGeom prst="rect">
            <a:avLst/>
          </a:prstGeom>
          <a:solidFill>
            <a:srgbClr val="FFFF00"/>
          </a:solidFill>
          <a:ln>
            <a:noFill/>
          </a:ln>
          <a:effectLst/>
        </p:spPr>
        <p:txBody>
          <a:bodyPr>
            <a:noAutofit/>
          </a:bodyPr>
          <a:lstStyle>
            <a:lvl1pPr eaLnBrk="0" hangingPunct="0">
              <a:defRPr kumimoji="1">
                <a:solidFill>
                  <a:schemeClr val="tx1"/>
                </a:solidFill>
                <a:latin typeface="HGP創英角ｺﾞｼｯｸUB" pitchFamily="50" charset="-128"/>
                <a:ea typeface="ＭＳ Ｐゴシック" pitchFamily="50" charset="-128"/>
              </a:defRPr>
            </a:lvl1pPr>
            <a:lvl2pPr marL="742950" indent="-285750" eaLnBrk="0" hangingPunct="0">
              <a:defRPr kumimoji="1">
                <a:solidFill>
                  <a:schemeClr val="tx1"/>
                </a:solidFill>
                <a:latin typeface="HGP創英角ｺﾞｼｯｸUB" pitchFamily="50" charset="-128"/>
                <a:ea typeface="ＭＳ Ｐゴシック" pitchFamily="50" charset="-128"/>
              </a:defRPr>
            </a:lvl2pPr>
            <a:lvl3pPr marL="1143000" indent="-228600" eaLnBrk="0" hangingPunct="0">
              <a:defRPr kumimoji="1">
                <a:solidFill>
                  <a:schemeClr val="tx1"/>
                </a:solidFill>
                <a:latin typeface="HGP創英角ｺﾞｼｯｸUB" pitchFamily="50" charset="-128"/>
                <a:ea typeface="ＭＳ Ｐゴシック" pitchFamily="50" charset="-128"/>
              </a:defRPr>
            </a:lvl3pPr>
            <a:lvl4pPr marL="1600200" indent="-228600" eaLnBrk="0" hangingPunct="0">
              <a:defRPr kumimoji="1">
                <a:solidFill>
                  <a:schemeClr val="tx1"/>
                </a:solidFill>
                <a:latin typeface="HGP創英角ｺﾞｼｯｸUB" pitchFamily="50" charset="-128"/>
                <a:ea typeface="ＭＳ Ｐゴシック" pitchFamily="50" charset="-128"/>
              </a:defRPr>
            </a:lvl4pPr>
            <a:lvl5pPr marL="2057400" indent="-228600" eaLnBrk="0" hangingPunct="0">
              <a:defRPr kumimoji="1">
                <a:solidFill>
                  <a:schemeClr val="tx1"/>
                </a:solidFill>
                <a:latin typeface="HGP創英角ｺﾞｼｯｸUB" pitchFamily="50" charset="-128"/>
                <a:ea typeface="ＭＳ Ｐゴシック"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ＭＳ Ｐゴシック" pitchFamily="50" charset="-128"/>
              </a:defRPr>
            </a:lvl9pPr>
          </a:lstStyle>
          <a:p>
            <a:pPr algn="ctr" eaLnBrk="1" hangingPunct="1">
              <a:spcBef>
                <a:spcPct val="50000"/>
              </a:spcBef>
            </a:pPr>
            <a:r>
              <a:rPr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9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69" name="Picture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13040" y="5373216"/>
            <a:ext cx="1850566" cy="138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617296" y="5373216"/>
            <a:ext cx="1847253" cy="135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rot="10800000">
            <a:off x="7617296" y="3888183"/>
            <a:ext cx="1847251" cy="1385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 Box 16"/>
          <p:cNvSpPr txBox="1">
            <a:spLocks noChangeArrowheads="1"/>
          </p:cNvSpPr>
          <p:nvPr/>
        </p:nvSpPr>
        <p:spPr bwMode="auto">
          <a:xfrm>
            <a:off x="5005013" y="4149080"/>
            <a:ext cx="1936524" cy="276999"/>
          </a:xfrm>
          <a:prstGeom prst="rect">
            <a:avLst/>
          </a:prstGeom>
          <a:noFill/>
          <a:ln>
            <a:noFill/>
          </a:ln>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．焼き加減のチェック</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Line 25"/>
          <p:cNvSpPr>
            <a:spLocks noChangeShapeType="1"/>
          </p:cNvSpPr>
          <p:nvPr/>
        </p:nvSpPr>
        <p:spPr bwMode="auto">
          <a:xfrm>
            <a:off x="4952813" y="693925"/>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Line 25"/>
          <p:cNvSpPr>
            <a:spLocks noChangeShapeType="1"/>
          </p:cNvSpPr>
          <p:nvPr/>
        </p:nvSpPr>
        <p:spPr bwMode="auto">
          <a:xfrm>
            <a:off x="67153" y="3789040"/>
            <a:ext cx="9824778"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272603" y="2204864"/>
            <a:ext cx="300082" cy="230832"/>
          </a:xfrm>
          <a:prstGeom prst="rect">
            <a:avLst/>
          </a:prstGeom>
          <a:solidFill>
            <a:srgbClr val="FFFF00"/>
          </a:solidFill>
        </p:spPr>
        <p:txBody>
          <a:bodyPr wrap="none" rtlCol="0">
            <a:noAutofit/>
          </a:bodyPr>
          <a:lstStyle/>
          <a:p>
            <a:pPr algn="ctr"/>
            <a:r>
              <a:rPr kumimoji="1" lang="ja-JP" altLang="en-US" sz="9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864768" y="667273"/>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617296" y="663057"/>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586495" y="2204864"/>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617296" y="3888183"/>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617296" y="5373216"/>
            <a:ext cx="300083" cy="230832"/>
          </a:xfrm>
          <a:prstGeom prst="rect">
            <a:avLst/>
          </a:prstGeom>
          <a:solidFill>
            <a:srgbClr val="FFFF00"/>
          </a:solidFill>
        </p:spPr>
        <p:txBody>
          <a:bodyPr wrap="none" rtlCol="0">
            <a:noAutofit/>
          </a:bodyPr>
          <a:lstStyle/>
          <a:p>
            <a:pPr algn="ctr"/>
            <a:r>
              <a:rPr lang="en-US" altLang="ja-JP" sz="9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313040" y="5373216"/>
            <a:ext cx="300083" cy="230832"/>
          </a:xfrm>
          <a:prstGeom prst="rect">
            <a:avLst/>
          </a:prstGeom>
          <a:solidFill>
            <a:srgbClr val="FFFF00"/>
          </a:solidFill>
        </p:spPr>
        <p:txBody>
          <a:bodyPr wrap="none" rtlCol="0">
            <a:noAutofit/>
          </a:bodyPr>
          <a:lstStyle/>
          <a:p>
            <a:pPr algn="ctr"/>
            <a:r>
              <a:rPr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20" name="Picture 4" descr="http://www.improbic.net/design/file/?download=checkre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059307" y="868611"/>
            <a:ext cx="445421" cy="47968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improbic.net/design/file/?download=checkre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059307" y="4050702"/>
            <a:ext cx="445421" cy="4796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improbic.net/design/file/?download=checkre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95960" y="871717"/>
            <a:ext cx="445421" cy="4796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improbic.net/design/file/?download=checkre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95960" y="4050702"/>
            <a:ext cx="445421" cy="47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218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4"/>
          <p:cNvSpPr txBox="1">
            <a:spLocks noChangeArrowheads="1"/>
          </p:cNvSpPr>
          <p:nvPr/>
        </p:nvSpPr>
        <p:spPr bwMode="auto">
          <a:xfrm>
            <a:off x="0" y="690563"/>
            <a:ext cx="10137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弊社の飲食クライアント様におけるファンくるの使われ方は以下の</a:t>
            </a:r>
            <a:r>
              <a:rPr lang="ja-JP" altLang="en-US" sz="2800" b="1">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a:t>
            </a: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に整理できます。</a:t>
            </a:r>
            <a:endParaRPr lang="en-US" altLang="ja-JP" sz="22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a:spLocks noChangeArrowheads="1"/>
          </p:cNvSpPr>
          <p:nvPr/>
        </p:nvSpPr>
        <p:spPr bwMode="auto">
          <a:xfrm>
            <a:off x="200025" y="2638425"/>
            <a:ext cx="705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２．課題の発見・仮説の検証</a:t>
            </a:r>
            <a:endParaRPr lang="en-US" altLang="ja-JP" sz="3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a:spLocks noChangeArrowheads="1"/>
          </p:cNvSpPr>
          <p:nvPr/>
        </p:nvSpPr>
        <p:spPr bwMode="auto">
          <a:xfrm>
            <a:off x="200025" y="1414463"/>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QSC</a:t>
            </a:r>
            <a:r>
              <a:rPr lang="ja-JP" altLang="en-US"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向上のマネジメントツールとして</a:t>
            </a:r>
            <a:endParaRPr lang="en-US" altLang="ja-JP" sz="3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200025" y="3933825"/>
            <a:ext cx="705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３．店長・スタッフの人事評価</a:t>
            </a:r>
            <a:endParaRPr lang="en-US" altLang="ja-JP" sz="3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a:spLocks noChangeArrowheads="1"/>
          </p:cNvSpPr>
          <p:nvPr/>
        </p:nvSpPr>
        <p:spPr bwMode="auto">
          <a:xfrm>
            <a:off x="200025" y="5157788"/>
            <a:ext cx="7056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４．従業員モチベーションアップ</a:t>
            </a:r>
            <a:endParaRPr lang="en-US" altLang="ja-JP" sz="360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1281113" y="1990725"/>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モニター好評価を得る⇒お客様に再来店してもらえる⇒売上が上がる</a:t>
            </a:r>
            <a:endParaRPr lang="en-US" altLang="ja-JP" sz="22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a:spLocks noChangeArrowheads="1"/>
          </p:cNvSpPr>
          <p:nvPr/>
        </p:nvSpPr>
        <p:spPr bwMode="auto">
          <a:xfrm>
            <a:off x="1279525" y="321310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本部が掴めない課題を見つけ改善する。お客様の嗜好を反映する。</a:t>
            </a:r>
            <a:endParaRPr lang="en-US" altLang="ja-JP" sz="22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1279525" y="45116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業績のみでの店長評価は限界。お客様満足度を評価に組み入れる。</a:t>
            </a:r>
            <a:endParaRPr lang="en-US" altLang="ja-JP" sz="22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1279525" y="573563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00" b="1">
                <a:solidFill>
                  <a:srgbClr val="000000"/>
                </a:solidFill>
                <a:latin typeface="Meiryo UI" panose="020B0604030504040204" pitchFamily="50" charset="-128"/>
                <a:ea typeface="Meiryo UI" panose="020B0604030504040204" pitchFamily="50" charset="-128"/>
                <a:cs typeface="Meiryo UI" panose="020B0604030504040204" pitchFamily="50" charset="-128"/>
              </a:rPr>
              <a:t>アンケートを褒める材料に。スタッフの離職率低下に活かす。</a:t>
            </a:r>
            <a:endParaRPr lang="en-US" altLang="ja-JP" sz="22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55" name="Rectangle 9"/>
          <p:cNvSpPr>
            <a:spLocks noChangeArrowheads="1"/>
          </p:cNvSpPr>
          <p:nvPr/>
        </p:nvSpPr>
        <p:spPr bwMode="auto">
          <a:xfrm>
            <a:off x="661988" y="-26988"/>
            <a:ext cx="195103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活用の事例</a:t>
            </a:r>
          </a:p>
        </p:txBody>
      </p:sp>
      <p:sp>
        <p:nvSpPr>
          <p:cNvPr id="31756"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E7B8486-AB75-4856-995E-0F3D1AED952C}" type="slidenum">
              <a:rPr lang="en-US" altLang="ja-JP" sz="1800" b="1" smtClean="0">
                <a:latin typeface="Meiryo UI" panose="020B0604030504040204" pitchFamily="50" charset="-128"/>
                <a:ea typeface="Meiryo UI" panose="020B0604030504040204" pitchFamily="50" charset="-128"/>
                <a:cs typeface="Meiryo UI" panose="020B0604030504040204" pitchFamily="50" charset="-128"/>
              </a:rPr>
              <a:pPr>
                <a:spcBef>
                  <a:spcPct val="0"/>
                </a:spcBef>
                <a:buFontTx/>
                <a:buNone/>
              </a:pPr>
              <a:t>16</a:t>
            </a:fld>
            <a:endParaRPr lang="en-US" altLang="ja-JP" sz="1800" b="1"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6583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p:cNvCxnSpPr/>
          <p:nvPr/>
        </p:nvCxnSpPr>
        <p:spPr bwMode="auto">
          <a:xfrm>
            <a:off x="2534204" y="5495966"/>
            <a:ext cx="7070584" cy="0"/>
          </a:xfrm>
          <a:prstGeom prst="line">
            <a:avLst/>
          </a:prstGeom>
          <a:solidFill>
            <a:srgbClr val="FF0000"/>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2534204" y="3695766"/>
            <a:ext cx="7070584" cy="0"/>
          </a:xfrm>
          <a:prstGeom prst="line">
            <a:avLst/>
          </a:prstGeom>
          <a:solidFill>
            <a:srgbClr val="FF0000"/>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コネクタ 45"/>
          <p:cNvCxnSpPr/>
          <p:nvPr/>
        </p:nvCxnSpPr>
        <p:spPr bwMode="auto">
          <a:xfrm>
            <a:off x="2534204" y="2410255"/>
            <a:ext cx="7070584" cy="0"/>
          </a:xfrm>
          <a:prstGeom prst="line">
            <a:avLst/>
          </a:prstGeom>
          <a:solidFill>
            <a:srgbClr val="FF0000"/>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a:off x="2534204" y="1094381"/>
            <a:ext cx="7070584" cy="0"/>
          </a:xfrm>
          <a:prstGeom prst="line">
            <a:avLst/>
          </a:prstGeom>
          <a:solidFill>
            <a:srgbClr val="FF0000"/>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スライド番号プレースホルダー 1"/>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17</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7381846" y="2704587"/>
            <a:ext cx="1747618" cy="300575"/>
            <a:chOff x="6652380" y="2884086"/>
            <a:chExt cx="1747618" cy="300575"/>
          </a:xfrm>
        </p:grpSpPr>
        <p:cxnSp>
          <p:nvCxnSpPr>
            <p:cNvPr id="17" name="直線コネクタ 16"/>
            <p:cNvCxnSpPr/>
            <p:nvPr/>
          </p:nvCxnSpPr>
          <p:spPr bwMode="auto">
            <a:xfrm>
              <a:off x="6672712" y="3050117"/>
              <a:ext cx="1694140" cy="0"/>
            </a:xfrm>
            <a:prstGeom prst="line">
              <a:avLst/>
            </a:prstGeom>
            <a:solidFill>
              <a:srgbClr val="FF0000"/>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6"/>
            <p:cNvSpPr txBox="1">
              <a:spLocks noChangeArrowheads="1"/>
            </p:cNvSpPr>
            <p:nvPr/>
          </p:nvSpPr>
          <p:spPr bwMode="auto">
            <a:xfrm>
              <a:off x="6652380" y="2884086"/>
              <a:ext cx="1747618"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２０，０００円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１店舗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7011577" y="1389600"/>
            <a:ext cx="2117887" cy="307777"/>
            <a:chOff x="6282111" y="1444675"/>
            <a:chExt cx="2117887" cy="307777"/>
          </a:xfrm>
        </p:grpSpPr>
        <p:cxnSp>
          <p:nvCxnSpPr>
            <p:cNvPr id="15" name="直線コネクタ 14"/>
            <p:cNvCxnSpPr/>
            <p:nvPr/>
          </p:nvCxnSpPr>
          <p:spPr bwMode="auto">
            <a:xfrm>
              <a:off x="6672712" y="1609957"/>
              <a:ext cx="1694140" cy="0"/>
            </a:xfrm>
            <a:prstGeom prst="line">
              <a:avLst/>
            </a:prstGeom>
            <a:solidFill>
              <a:srgbClr val="FF0000"/>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7"/>
            <p:cNvSpPr>
              <a:spLocks noChangeArrowheads="1"/>
            </p:cNvSpPr>
            <p:nvPr/>
          </p:nvSpPr>
          <p:spPr bwMode="auto">
            <a:xfrm>
              <a:off x="6282111" y="1444675"/>
              <a:ext cx="21178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５０</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，０００円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１店舗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Text Box 6"/>
          <p:cNvSpPr txBox="1">
            <a:spLocks noChangeArrowheads="1"/>
          </p:cNvSpPr>
          <p:nvPr/>
        </p:nvSpPr>
        <p:spPr bwMode="auto">
          <a:xfrm>
            <a:off x="5187867" y="4000731"/>
            <a:ext cx="1067944"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謝礼立替分</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7"/>
          <p:cNvSpPr>
            <a:spLocks noChangeArrowheads="1"/>
          </p:cNvSpPr>
          <p:nvPr/>
        </p:nvSpPr>
        <p:spPr bwMode="auto">
          <a:xfrm>
            <a:off x="7264851" y="1933765"/>
            <a:ext cx="18646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２０，０００円</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１店舗</a:t>
            </a:r>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7"/>
          <p:cNvSpPr>
            <a:spLocks noChangeArrowheads="1"/>
          </p:cNvSpPr>
          <p:nvPr/>
        </p:nvSpPr>
        <p:spPr bwMode="auto">
          <a:xfrm>
            <a:off x="7620718" y="3248752"/>
            <a:ext cx="15087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，０００円</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１店舗</a:t>
            </a:r>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6"/>
          <p:cNvSpPr txBox="1">
            <a:spLocks noChangeArrowheads="1"/>
          </p:cNvSpPr>
          <p:nvPr/>
        </p:nvSpPr>
        <p:spPr bwMode="auto">
          <a:xfrm>
            <a:off x="3872880" y="4000731"/>
            <a:ext cx="1233054"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・モニター謝礼</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Text Box 6"/>
          <p:cNvSpPr txBox="1">
            <a:spLocks noChangeArrowheads="1"/>
          </p:cNvSpPr>
          <p:nvPr/>
        </p:nvSpPr>
        <p:spPr bwMode="auto">
          <a:xfrm>
            <a:off x="3872880" y="4701968"/>
            <a:ext cx="1157713"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・送客手数料</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3872880" y="5733256"/>
            <a:ext cx="2467366"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・報告会実施</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報告書</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PPT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9"/>
          <p:cNvSpPr>
            <a:spLocks noChangeArrowheads="1"/>
          </p:cNvSpPr>
          <p:nvPr/>
        </p:nvSpPr>
        <p:spPr bwMode="auto">
          <a:xfrm>
            <a:off x="661988" y="-26988"/>
            <a:ext cx="2667718"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ファンくる価格表（事例協力</a:t>
            </a: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_</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特別価格）</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3"/>
          <p:cNvSpPr>
            <a:spLocks noChangeArrowheads="1"/>
          </p:cNvSpPr>
          <p:nvPr/>
        </p:nvSpPr>
        <p:spPr bwMode="auto">
          <a:xfrm>
            <a:off x="625513" y="3558050"/>
            <a:ext cx="2645778" cy="294925"/>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成果費用</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3"/>
          <p:cNvSpPr>
            <a:spLocks noChangeArrowheads="1"/>
          </p:cNvSpPr>
          <p:nvPr/>
        </p:nvSpPr>
        <p:spPr bwMode="auto">
          <a:xfrm>
            <a:off x="625513" y="5350040"/>
            <a:ext cx="2645778" cy="294925"/>
          </a:xfrm>
          <a:prstGeom prst="rect">
            <a:avLst/>
          </a:prstGeom>
          <a:solidFill>
            <a:schemeClr val="accent6">
              <a:lumMod val="60000"/>
              <a:lumOff val="40000"/>
            </a:schemeClr>
          </a:solidFill>
          <a:ln>
            <a:noFill/>
          </a:ln>
          <a:effectLst/>
          <a:extLst/>
        </p:spPr>
        <p:txBody>
          <a:bodyPr wrap="none" anchor="ctr">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a:t>
            </a:r>
          </a:p>
        </p:txBody>
      </p:sp>
      <p:sp>
        <p:nvSpPr>
          <p:cNvPr id="36" name="Text Box 6"/>
          <p:cNvSpPr txBox="1">
            <a:spLocks noChangeArrowheads="1"/>
          </p:cNvSpPr>
          <p:nvPr/>
        </p:nvSpPr>
        <p:spPr bwMode="auto">
          <a:xfrm>
            <a:off x="7253606" y="4000731"/>
            <a:ext cx="1875858"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飲食</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代金（組）</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6"/>
          <p:cNvSpPr txBox="1">
            <a:spLocks noChangeArrowheads="1"/>
          </p:cNvSpPr>
          <p:nvPr/>
        </p:nvSpPr>
        <p:spPr bwMode="auto">
          <a:xfrm>
            <a:off x="7253606" y="4701968"/>
            <a:ext cx="1875858"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飲食</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代金（組）</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２０％</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6"/>
          <p:cNvSpPr txBox="1">
            <a:spLocks noChangeArrowheads="1"/>
          </p:cNvSpPr>
          <p:nvPr/>
        </p:nvSpPr>
        <p:spPr bwMode="auto">
          <a:xfrm>
            <a:off x="7574207" y="4228137"/>
            <a:ext cx="1555257" cy="26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（謝礼上限額応相談）</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bwMode="auto">
          <a:xfrm rot="10800000">
            <a:off x="8182727" y="3014635"/>
            <a:ext cx="270755" cy="192899"/>
          </a:xfrm>
          <a:prstGeom prst="triangle">
            <a:avLst/>
          </a:prstGeom>
          <a:solidFill>
            <a:srgbClr val="FFFF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5187867" y="4701968"/>
            <a:ext cx="1265114" cy="5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レシート添削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アンケート添削</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二等辺三角形 33"/>
          <p:cNvSpPr/>
          <p:nvPr/>
        </p:nvSpPr>
        <p:spPr bwMode="auto">
          <a:xfrm rot="10800000">
            <a:off x="8182727" y="1698899"/>
            <a:ext cx="270755" cy="192899"/>
          </a:xfrm>
          <a:prstGeom prst="triangle">
            <a:avLst/>
          </a:prstGeom>
          <a:solidFill>
            <a:srgbClr val="FFFF00"/>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Text Box 6"/>
          <p:cNvSpPr txBox="1">
            <a:spLocks noChangeArrowheads="1"/>
          </p:cNvSpPr>
          <p:nvPr/>
        </p:nvSpPr>
        <p:spPr bwMode="auto">
          <a:xfrm>
            <a:off x="3872880" y="6371208"/>
            <a:ext cx="2499426"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・画像撮影システム（月額費用）</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Text Box 6"/>
          <p:cNvSpPr txBox="1">
            <a:spLocks noChangeArrowheads="1"/>
          </p:cNvSpPr>
          <p:nvPr/>
        </p:nvSpPr>
        <p:spPr bwMode="auto">
          <a:xfrm>
            <a:off x="7516499" y="6371208"/>
            <a:ext cx="1612965"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，０００円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１店舗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Text Box 6"/>
          <p:cNvSpPr txBox="1">
            <a:spLocks noChangeArrowheads="1"/>
          </p:cNvSpPr>
          <p:nvPr/>
        </p:nvSpPr>
        <p:spPr bwMode="auto">
          <a:xfrm>
            <a:off x="7247194" y="5733256"/>
            <a:ext cx="1882270"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１５０，０００円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１回毎</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Text Box 6"/>
          <p:cNvSpPr txBox="1">
            <a:spLocks noChangeArrowheads="1"/>
          </p:cNvSpPr>
          <p:nvPr/>
        </p:nvSpPr>
        <p:spPr bwMode="auto">
          <a:xfrm>
            <a:off x="3872880" y="6053187"/>
            <a:ext cx="2249358"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・カスタマイズ集計資料作成</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Text Box 6"/>
          <p:cNvSpPr txBox="1">
            <a:spLocks noChangeArrowheads="1"/>
          </p:cNvSpPr>
          <p:nvPr/>
        </p:nvSpPr>
        <p:spPr bwMode="auto">
          <a:xfrm>
            <a:off x="7814657" y="6053187"/>
            <a:ext cx="1314807" cy="3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応相談</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１回毎</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5"/>
          <p:cNvSpPr txBox="1">
            <a:spLocks noChangeArrowheads="1"/>
          </p:cNvSpPr>
          <p:nvPr/>
        </p:nvSpPr>
        <p:spPr bwMode="auto">
          <a:xfrm>
            <a:off x="3872880" y="1389600"/>
            <a:ext cx="2459351" cy="9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・導入初期</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回契約更新毎</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店舗</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ページ作成</a:t>
            </a: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アンケート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設計</a:t>
            </a: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告知</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メール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配信</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Rectangle 3"/>
          <p:cNvSpPr>
            <a:spLocks noChangeArrowheads="1"/>
          </p:cNvSpPr>
          <p:nvPr/>
        </p:nvSpPr>
        <p:spPr bwMode="auto">
          <a:xfrm>
            <a:off x="625513" y="946919"/>
            <a:ext cx="2645778" cy="294925"/>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年間掲載料金</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3"/>
          <p:cNvSpPr>
            <a:spLocks noChangeArrowheads="1"/>
          </p:cNvSpPr>
          <p:nvPr/>
        </p:nvSpPr>
        <p:spPr bwMode="auto">
          <a:xfrm>
            <a:off x="625513" y="2261906"/>
            <a:ext cx="2645778" cy="294925"/>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月額</a:t>
            </a:r>
            <a:r>
              <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ASP</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使用料金</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5"/>
          <p:cNvSpPr txBox="1">
            <a:spLocks noChangeArrowheads="1"/>
          </p:cNvSpPr>
          <p:nvPr/>
        </p:nvSpPr>
        <p:spPr bwMode="auto">
          <a:xfrm>
            <a:off x="3872880" y="2704587"/>
            <a:ext cx="2416070" cy="73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08" tIns="42154" rIns="84308" bIns="42154">
            <a:noAutofit/>
          </a:bodyPr>
          <a:lstStyle>
            <a:lvl1pPr defTabSz="890588">
              <a:spcBef>
                <a:spcPct val="20000"/>
              </a:spcBef>
              <a:buChar char="•"/>
              <a:defRPr kumimoji="1" sz="3200">
                <a:solidFill>
                  <a:schemeClr val="tx1"/>
                </a:solidFill>
                <a:latin typeface="Arial" charset="0"/>
                <a:ea typeface="ＭＳ Ｐゴシック" pitchFamily="50" charset="-128"/>
              </a:defRPr>
            </a:lvl1pPr>
            <a:lvl2pPr marL="422275" indent="-285750" defTabSz="890588">
              <a:spcBef>
                <a:spcPct val="20000"/>
              </a:spcBef>
              <a:buChar char="–"/>
              <a:defRPr kumimoji="1" sz="2800">
                <a:solidFill>
                  <a:schemeClr val="tx1"/>
                </a:solidFill>
                <a:latin typeface="Arial" charset="0"/>
                <a:ea typeface="ＭＳ Ｐゴシック" pitchFamily="50" charset="-128"/>
              </a:defRPr>
            </a:lvl2pPr>
            <a:lvl3pPr marL="842963" indent="-228600" defTabSz="890588">
              <a:spcBef>
                <a:spcPct val="20000"/>
              </a:spcBef>
              <a:buChar char="•"/>
              <a:defRPr kumimoji="1" sz="2400">
                <a:solidFill>
                  <a:schemeClr val="tx1"/>
                </a:solidFill>
                <a:latin typeface="Arial" charset="0"/>
                <a:ea typeface="ＭＳ Ｐゴシック" pitchFamily="50" charset="-128"/>
              </a:defRPr>
            </a:lvl3pPr>
            <a:lvl4pPr marL="1265238" indent="-228600" defTabSz="890588">
              <a:spcBef>
                <a:spcPct val="20000"/>
              </a:spcBef>
              <a:buChar char="–"/>
              <a:defRPr kumimoji="1" sz="2000">
                <a:solidFill>
                  <a:schemeClr val="tx1"/>
                </a:solidFill>
                <a:latin typeface="Arial" charset="0"/>
                <a:ea typeface="ＭＳ Ｐゴシック" pitchFamily="50" charset="-128"/>
              </a:defRPr>
            </a:lvl4pPr>
            <a:lvl5pPr marL="1685925" indent="-228600" defTabSz="890588">
              <a:spcBef>
                <a:spcPct val="20000"/>
              </a:spcBef>
              <a:buChar char="»"/>
              <a:defRPr kumimoji="1" sz="2000">
                <a:solidFill>
                  <a:schemeClr val="tx1"/>
                </a:solidFill>
                <a:latin typeface="Arial" charset="0"/>
                <a:ea typeface="ＭＳ Ｐゴシック"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・月額システム利用</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アンケート集計</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アンケート速報メール配信</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4097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47675" y="38608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333333"/>
                </a:solidFill>
                <a:latin typeface="Meiryo UI" panose="020B0604030504040204" pitchFamily="50" charset="-128"/>
                <a:ea typeface="Meiryo UI" panose="020B0604030504040204" pitchFamily="50" charset="-128"/>
                <a:cs typeface="Meiryo UI" panose="020B0604030504040204" pitchFamily="50" charset="-128"/>
              </a:rPr>
              <a:t>「良いお店を探している消費者」</a:t>
            </a:r>
          </a:p>
        </p:txBody>
      </p:sp>
      <p:sp>
        <p:nvSpPr>
          <p:cNvPr id="5123" name="Text Box 4"/>
          <p:cNvSpPr txBox="1">
            <a:spLocks noChangeArrowheads="1"/>
          </p:cNvSpPr>
          <p:nvPr/>
        </p:nvSpPr>
        <p:spPr bwMode="auto">
          <a:xfrm>
            <a:off x="6157913" y="3862388"/>
            <a:ext cx="3619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333333"/>
                </a:solidFill>
                <a:latin typeface="Meiryo UI" panose="020B0604030504040204" pitchFamily="50" charset="-128"/>
                <a:ea typeface="Meiryo UI" panose="020B0604030504040204" pitchFamily="50" charset="-128"/>
                <a:cs typeface="Meiryo UI" panose="020B0604030504040204" pitchFamily="50" charset="-128"/>
              </a:rPr>
              <a:t>「ファンを増やしたい飲食店さま」</a:t>
            </a:r>
            <a:endParaRPr lang="en-US" altLang="ja-JP" sz="2000" b="1">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2000" b="1">
                <a:solidFill>
                  <a:srgbClr val="333333"/>
                </a:solidFill>
                <a:latin typeface="Meiryo UI" panose="020B0604030504040204" pitchFamily="50" charset="-128"/>
                <a:ea typeface="Meiryo UI" panose="020B0604030504040204" pitchFamily="50" charset="-128"/>
                <a:cs typeface="Meiryo UI" panose="020B0604030504040204" pitchFamily="50" charset="-128"/>
              </a:rPr>
              <a:t>「お客様の声が聞きたい」</a:t>
            </a:r>
          </a:p>
        </p:txBody>
      </p:sp>
      <p:sp>
        <p:nvSpPr>
          <p:cNvPr id="5124" name="Text Box 8"/>
          <p:cNvSpPr txBox="1">
            <a:spLocks noChangeArrowheads="1"/>
          </p:cNvSpPr>
          <p:nvPr/>
        </p:nvSpPr>
        <p:spPr bwMode="auto">
          <a:xfrm>
            <a:off x="73025" y="765175"/>
            <a:ext cx="98488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333333"/>
                </a:solidFill>
                <a:latin typeface="Meiryo UI" panose="020B0604030504040204" pitchFamily="50" charset="-128"/>
                <a:ea typeface="Meiryo UI" panose="020B0604030504040204" pitchFamily="50" charset="-128"/>
                <a:cs typeface="Meiryo UI" panose="020B0604030504040204" pitchFamily="50" charset="-128"/>
              </a:rPr>
              <a:t>「ファンくる」とは、モニター調査を利用した</a:t>
            </a:r>
          </a:p>
          <a:p>
            <a:pPr algn="ctr" eaLnBrk="1" hangingPunct="1">
              <a:spcBef>
                <a:spcPct val="0"/>
              </a:spcBef>
              <a:buFontTx/>
              <a:buNone/>
            </a:pPr>
            <a:r>
              <a:rPr lang="en-US" altLang="ja-JP"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ファンづくり</a:t>
            </a:r>
            <a:r>
              <a:rPr lang="en-US" altLang="ja-JP"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a:solidFill>
                  <a:srgbClr val="FF0000"/>
                </a:solidFill>
                <a:latin typeface="Meiryo UI" panose="020B0604030504040204" pitchFamily="50" charset="-128"/>
                <a:ea typeface="Meiryo UI" panose="020B0604030504040204" pitchFamily="50" charset="-128"/>
                <a:cs typeface="Meiryo UI" panose="020B0604030504040204" pitchFamily="50" charset="-128"/>
              </a:rPr>
              <a:t>のためのサービスです。</a:t>
            </a:r>
          </a:p>
        </p:txBody>
      </p:sp>
      <p:sp>
        <p:nvSpPr>
          <p:cNvPr id="5125" name="Rectangle 9"/>
          <p:cNvSpPr>
            <a:spLocks noChangeArrowheads="1"/>
          </p:cNvSpPr>
          <p:nvPr/>
        </p:nvSpPr>
        <p:spPr bwMode="auto">
          <a:xfrm>
            <a:off x="647700" y="0"/>
            <a:ext cx="2744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a:t>
            </a:r>
            <a:r>
              <a:rPr lang="en-US" altLang="ja-JP"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とは？</a:t>
            </a:r>
          </a:p>
        </p:txBody>
      </p:sp>
      <p:pic>
        <p:nvPicPr>
          <p:cNvPr id="5126" name="Picture 10" descr="fancrew_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050" y="2625725"/>
            <a:ext cx="19827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Oval 11"/>
          <p:cNvSpPr>
            <a:spLocks noChangeArrowheads="1"/>
          </p:cNvSpPr>
          <p:nvPr/>
        </p:nvSpPr>
        <p:spPr bwMode="auto">
          <a:xfrm>
            <a:off x="117475" y="4724400"/>
            <a:ext cx="2017713" cy="1944688"/>
          </a:xfrm>
          <a:prstGeom prst="ellipse">
            <a:avLst/>
          </a:prstGeom>
          <a:solidFill>
            <a:srgbClr val="FF9933"/>
          </a:solidFill>
          <a:ln w="19050" algn="ctr">
            <a:solidFill>
              <a:srgbClr val="FF9933"/>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28" name="Oval 12"/>
          <p:cNvSpPr>
            <a:spLocks noChangeArrowheads="1"/>
          </p:cNvSpPr>
          <p:nvPr/>
        </p:nvSpPr>
        <p:spPr bwMode="auto">
          <a:xfrm>
            <a:off x="2635250" y="4724400"/>
            <a:ext cx="2017713" cy="1944688"/>
          </a:xfrm>
          <a:prstGeom prst="ellipse">
            <a:avLst/>
          </a:prstGeom>
          <a:solidFill>
            <a:srgbClr val="FF9933"/>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29" name="Oval 13"/>
          <p:cNvSpPr>
            <a:spLocks noChangeArrowheads="1"/>
          </p:cNvSpPr>
          <p:nvPr/>
        </p:nvSpPr>
        <p:spPr bwMode="auto">
          <a:xfrm>
            <a:off x="5240338" y="4724400"/>
            <a:ext cx="2017712" cy="1944688"/>
          </a:xfrm>
          <a:prstGeom prst="ellipse">
            <a:avLst/>
          </a:prstGeom>
          <a:solidFill>
            <a:srgbClr val="FF9933"/>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30" name="Oval 14"/>
          <p:cNvSpPr>
            <a:spLocks noChangeArrowheads="1"/>
          </p:cNvSpPr>
          <p:nvPr/>
        </p:nvSpPr>
        <p:spPr bwMode="auto">
          <a:xfrm>
            <a:off x="7805738" y="4724400"/>
            <a:ext cx="2017712" cy="19446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31" name="AutoShape 15"/>
          <p:cNvSpPr>
            <a:spLocks noChangeArrowheads="1"/>
          </p:cNvSpPr>
          <p:nvPr/>
        </p:nvSpPr>
        <p:spPr bwMode="auto">
          <a:xfrm rot="5400000">
            <a:off x="2139951" y="5481637"/>
            <a:ext cx="576262" cy="360363"/>
          </a:xfrm>
          <a:prstGeom prst="triangle">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32" name="AutoShape 16"/>
          <p:cNvSpPr>
            <a:spLocks noChangeArrowheads="1"/>
          </p:cNvSpPr>
          <p:nvPr/>
        </p:nvSpPr>
        <p:spPr bwMode="auto">
          <a:xfrm rot="5400000">
            <a:off x="4659313" y="5481638"/>
            <a:ext cx="576262" cy="360362"/>
          </a:xfrm>
          <a:prstGeom prst="triangle">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33" name="AutoShape 17"/>
          <p:cNvSpPr>
            <a:spLocks noChangeArrowheads="1"/>
          </p:cNvSpPr>
          <p:nvPr/>
        </p:nvSpPr>
        <p:spPr bwMode="auto">
          <a:xfrm rot="5400000">
            <a:off x="7221538" y="5481638"/>
            <a:ext cx="576262" cy="360362"/>
          </a:xfrm>
          <a:prstGeom prst="triangle">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34" name="Text Box 18"/>
          <p:cNvSpPr txBox="1">
            <a:spLocks noChangeArrowheads="1"/>
          </p:cNvSpPr>
          <p:nvPr/>
        </p:nvSpPr>
        <p:spPr bwMode="auto">
          <a:xfrm>
            <a:off x="117475" y="5229225"/>
            <a:ext cx="197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モニターとして</a:t>
            </a:r>
          </a:p>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お店を体験</a:t>
            </a:r>
          </a:p>
        </p:txBody>
      </p:sp>
      <p:sp>
        <p:nvSpPr>
          <p:cNvPr id="5135" name="Text Box 19"/>
          <p:cNvSpPr txBox="1">
            <a:spLocks noChangeArrowheads="1"/>
          </p:cNvSpPr>
          <p:nvPr/>
        </p:nvSpPr>
        <p:spPr bwMode="auto">
          <a:xfrm>
            <a:off x="2855913" y="5229225"/>
            <a:ext cx="1630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顧客の声を</a:t>
            </a:r>
          </a:p>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集める</a:t>
            </a:r>
          </a:p>
        </p:txBody>
      </p:sp>
      <p:sp>
        <p:nvSpPr>
          <p:cNvPr id="5136" name="Text Box 20"/>
          <p:cNvSpPr txBox="1">
            <a:spLocks noChangeArrowheads="1"/>
          </p:cNvSpPr>
          <p:nvPr/>
        </p:nvSpPr>
        <p:spPr bwMode="auto">
          <a:xfrm>
            <a:off x="5526088" y="5229225"/>
            <a:ext cx="1403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店舗改善</a:t>
            </a:r>
          </a:p>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に励む</a:t>
            </a:r>
          </a:p>
        </p:txBody>
      </p:sp>
      <p:sp>
        <p:nvSpPr>
          <p:cNvPr id="5137" name="Text Box 21"/>
          <p:cNvSpPr txBox="1">
            <a:spLocks noChangeArrowheads="1"/>
          </p:cNvSpPr>
          <p:nvPr/>
        </p:nvSpPr>
        <p:spPr bwMode="auto">
          <a:xfrm>
            <a:off x="8183563" y="5270500"/>
            <a:ext cx="1223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ファン化</a:t>
            </a:r>
          </a:p>
          <a:p>
            <a:pPr algn="ctr" eaLnBrk="1" hangingPunct="1">
              <a:spcBef>
                <a:spcPct val="0"/>
              </a:spcBef>
              <a:buFontTx/>
              <a:buNone/>
            </a:pPr>
            <a:r>
              <a:rPr lang="ja-JP" altLang="en-US" sz="27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が進む</a:t>
            </a:r>
          </a:p>
        </p:txBody>
      </p:sp>
      <p:pic>
        <p:nvPicPr>
          <p:cNvPr id="5138" name="Picture 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825" y="2041525"/>
            <a:ext cx="134143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73275" y="1982788"/>
            <a:ext cx="147796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40" name="直線矢印コネクタ 2"/>
          <p:cNvCxnSpPr>
            <a:cxnSpLocks noChangeShapeType="1"/>
          </p:cNvCxnSpPr>
          <p:nvPr/>
        </p:nvCxnSpPr>
        <p:spPr bwMode="auto">
          <a:xfrm>
            <a:off x="3944938" y="3390900"/>
            <a:ext cx="2016125" cy="0"/>
          </a:xfrm>
          <a:prstGeom prst="straightConnector1">
            <a:avLst/>
          </a:prstGeom>
          <a:noFill/>
          <a:ln w="101600" algn="ctr">
            <a:solidFill>
              <a:srgbClr val="FFCC66"/>
            </a:solidFill>
            <a:round/>
            <a:headEnd type="triangle" w="sm" len="sm"/>
            <a:tailEnd type="triangle" w="sm" len="sm"/>
          </a:ln>
          <a:extLst>
            <a:ext uri="{909E8E84-426E-40DD-AFC4-6F175D3DCCD1}">
              <a14:hiddenFill xmlns:a14="http://schemas.microsoft.com/office/drawing/2010/main">
                <a:noFill/>
              </a14:hiddenFill>
            </a:ext>
          </a:extLst>
        </p:spPr>
      </p:cxnSp>
      <p:pic>
        <p:nvPicPr>
          <p:cNvPr id="5141" name="図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821488" y="1768475"/>
            <a:ext cx="19685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スライド番号プレースホルダー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ADA18CA-CB88-45C2-A5C5-D5BDA4FBC7D7}" type="slidenum">
              <a:rPr lang="en-US" altLang="ja-JP" sz="1800" smtClean="0">
                <a:latin typeface="HG創英角ｺﾞｼｯｸUB" panose="020B0909000000000000" pitchFamily="49" charset="-128"/>
                <a:ea typeface="HG創英角ｺﾞｼｯｸUB" panose="020B0909000000000000" pitchFamily="49" charset="-128"/>
              </a:rPr>
              <a:pPr>
                <a:spcBef>
                  <a:spcPct val="0"/>
                </a:spcBef>
                <a:buFontTx/>
                <a:buNone/>
              </a:pPr>
              <a:t>1</a:t>
            </a:fld>
            <a:endParaRPr lang="en-US" altLang="ja-JP" sz="180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76497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surutontan.co.jp/shop/store/img/shinjuku/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3466" y="5755011"/>
            <a:ext cx="590118" cy="10583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9" descr="http://www.r-school.net/2010/03/31/%E3%83%88%E3%83%A9%E3%82%B8%E3%83%AD%E3%82%B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4462" y="2170392"/>
            <a:ext cx="1032855" cy="31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7" descr="http://www.jaf.or.jp/jafnavi/membership/facility/detail/bronco/img/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8081" y="4220330"/>
            <a:ext cx="1147389" cy="35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3" descr="http://lvimg.jp/job/img/job_pict/07/88507/logo.jpg/96x9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69959" y="2986126"/>
            <a:ext cx="991859" cy="32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661988" y="-26988"/>
            <a:ext cx="3744936"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a:t>
            </a: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主要取引先</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16" descr="hd_yama_logo02_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5757" y="2474857"/>
            <a:ext cx="1296653" cy="25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60024" y="4963045"/>
            <a:ext cx="650028" cy="54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3" descr="yoshinoya_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8318" y="3661422"/>
            <a:ext cx="898258" cy="47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http://dream-double.co.jp/wordpress/wp-content/themes/twentyeleven/shops/img/shop_detail_logo_toritetsu.gif"/>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0144" t="6016" r="11384" b="5604"/>
          <a:stretch/>
        </p:blipFill>
        <p:spPr bwMode="auto">
          <a:xfrm>
            <a:off x="1784648" y="771286"/>
            <a:ext cx="603482" cy="4868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http://r.gnst.jp/fs/img/ae/6130618l.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52417" y="4234692"/>
            <a:ext cx="877154" cy="56527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http://uds.gnst.jp/rest/img/3pey9ps40000/s_0008.jpg?t=137140522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43553" y="6224467"/>
            <a:ext cx="395810" cy="5594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うまい鮨勘"/>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344841" y="1359611"/>
            <a:ext cx="1191001" cy="3620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descr="http://tvguidemap-trend.blog.so-net.ne.jp/_images/blog/_578/tvguidemap-trend/E88289E381AE.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661177" y="2731136"/>
            <a:ext cx="605991" cy="60599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6" descr="http://image1-3.tabelog.k-img.com/restaurant/images/Rvw/22769/22769310.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9231" y="5986376"/>
            <a:ext cx="936733" cy="3949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http://img.delivery.rakuten.co.jp/data/img/article/17781/874856.jp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7235990" y="3513641"/>
            <a:ext cx="759779" cy="735014"/>
          </a:xfrm>
          <a:prstGeom prst="rect">
            <a:avLst/>
          </a:prstGeom>
          <a:noFill/>
          <a:extLst>
            <a:ext uri="{909E8E84-426E-40DD-AFC4-6F175D3DCCD1}">
              <a14:hiddenFill xmlns:a14="http://schemas.microsoft.com/office/drawing/2010/main">
                <a:solidFill>
                  <a:srgbClr val="FFFFFF"/>
                </a:solidFill>
              </a14:hiddenFill>
            </a:ext>
          </a:extLst>
        </p:spPr>
      </p:pic>
      <p:sp>
        <p:nvSpPr>
          <p:cNvPr id="46" name="AutoShape 54" descr="data:image/jpeg;base64,/9j/4AAQSkZJRgABAQAAAQABAAD/2wCEAAkGBxQTEBQQEhAVFhUXFhoaFhcWFxQaFBgUFBcYFxcfGxYYHCghGBolHBgXIT0iJSkrLi4uFyAzODMsNygtLiwBCgoKDg0OGxAQGywkICQ3LC4sNCwsLCwvLCwsLCwsLCwsLCwsLCwsLCwsLCwsLCwsLCwsLCwsLCwsLCwsLCwsLP/AABEIALcBEwMBEQACEQEDEQH/xAAcAAEAAgMBAQEAAAAAAAAAAAAABgcEBQgDAgH/xABHEAACAQIDBQUECAMGAgsAAAABAgADEQQSIQUGBzFBEyJRYXEUgaGxIzJCUmJykcEVgtEIM2ODkqJE8BYkNVNzo7KzwsPh/8QAGwEBAAIDAQEAAAAAAAAAAAAAAAMEAQIFBgf/xAAzEQEAAgIBAgQEBAYCAwEAAAAAAQIDEQQSMRMhQVEFImGxFDJxgZGhwdHh8DNCBlJiI//aAAwDAQACEQMRAD8AvGAgICAgICAgICAgICAgICAgICAgICAgICAgICAgICAgICAgICAgICAgICAgICAgYG2dsUcLSNbEVRTpggZjc6toBYAmbVpNp1ViZiO7QNxM2WDb25fclYj9Qkk/D5fZp4tfd4PxV2UP+MJ9KOI+fZzb8Ll9v5weJX3eDcXNmf8AfVD6Uav7iZ/CZfY8Wrfbr734XHh/ZquYp9ZGUq4B5HKeYPiJFkxWx/mbVtFuzfSNsQNPu/tf2o1qqE9klQ0qeg75paVHB8CxK/5d+s3vXp1EsRO2l2lvjbbOF2VS652rt4AUKrog87hWJ9B4ySuH/wDKbz+38WvV83SmUgbkBAQEBAQEBAQEBAQEBAQEBAQEBAQEBAQECLcS9hnF7NrUUXNUUCpTAtcvTN7C/Ui498lwX6LxLS9d105hInYUSGEn2Pw/2hiVWpSwpyMLq7siKVPIgMbkegkNs+OvlMpYxWlcPCfcqrs+nWbEZO1qsoGQ5rU0Gl2sNSSdPISjyM0ZJjSxjp0pzjMQKdN6jfVRSx9FFz8pXiNzpK5y2lxU2lW5VxRB6UkUWB6ZmuffOpXi449Nqls1vRp9k74Y3DU1o4fFvTprfKgCFRc3OjKesktipad2hpGW0PjAbzYmnj12jmFTEBib1BdWLIaZuqkaZTbS1tInHWadHoVyT1bdU4VmKKXADFQWA5BiNbeV5xp7rz1gICAgICAgICAgICAgICAgICAgICAgICAgfLMALk29YFb70cJ8Lia7YlMQcPnOZ1AQ0yx+sQCRlJ5nmL3lrHyrVjUxtFfFFp2p7aFGjhNpFEtiKFGsv1wjLURSCwIAysDqPCXomb4/aZV51W3k6JXfPZyqAMdhgoAAAqJYAcgAOQnM8HJPpK111927wOMp1qa1aTh0YXVlN1I5XB6iRzExOpbvPa2z0xFCph6t8lRSrWJBysLHUcoraazuCVFcUtxcNs+lQbDtVZ6tQrldlIyhSTayg3uUnR4+e2SZ6lXJjrWPJ4/9FMF/GaWyy1YL2YWq4ZSxxJp9pYd2ypaw66mZ8W/hTf8A3R4derpYG7u79L+PrgKmY00xFVeYzEUVqPTuQLalFv6nlNr3nweqPZilPn06VnKWyAgICAgICAgICAgICAgICAgICAgICAgICBFeJuw3xmzK1GncuLOqj7ZpnNlt1uLgedpNgvFLxMtLxMx5OZqlViMjMxA+ySbD+U8p1tR3UtzHk85lh90aTOyoilmY2VVF2ZjyAHUzHbzIjbq3dLZrYbA4bDPbNTpIrW1GYDva+t5xsluq8yv1jUKn3g4tYuhtDEU6QovQSoUVWU37ndJzqQdWBOt+cu04tbUiZ7obZpidIrvNv/WxtfDV6tGmPZ2zKgzZWOZW71z+ESbHgikTET3R2yzMxLXtvVW/iP8AE1WmtbMWsFJp5ihpnusT0Pjz1m3hR0dHo18SerqYZ27X9rOOFTLXLl86hRZmBBIW1uRPSbdFenp9GOud7bpOJW0xqca5H5KXw7kj/D4/ZtGW/u6TwFUvSpuylSyKSptcEqCQbdROVMalcjsyJhkgICAgICAgICAgICAgICAgICAgICAgICBSvHfZ2EpdjUp0lXFVXJcqSA1JBYllGhYsV73PQy/w7WncT2Vs8QqKXlZd3BTauAKezpQFLGZO+zHMawXUlWPLxyC1vO15zuXW+9zO4+y5itWey2ZTTKj3t4N9rVevg8QFLsWNOtfLmYknLUUEgXPIg+su4+XqNWhBfDudwq7Ebs1kx/8ADWNPts4S+c9lmZQw71r2sR0lyMsTTr9EE4/m6Uz2dwYxNRVc4zDhWAIan2jgqwuCCQtxaV7cysTrUpIwb9UU3t3X9gxy4R6vaAimxcLl7rkg6XPKxk+PL106ohpbH0zpfu7+4GAwjCpRwwLjk9QtUYeYzGyn8oE5l8+S/lMrUUrHZKJE3ICAgICAgICAgICAgICAgICAgICAgICAgIFP8aN0MXiMRTxWHpNVQUsjKli6lWY3Cc2BzdLnSXeLlrWOm3kr5qTPnCL8M9xHxOLvi8LVXDorFs6ugd9Aq3NieebT7vnrPnzxWvyz5tMePc/M1+9e7OK2Ri+3p5zTpsHo1wCV590OeQboQed/ObY8lctdT+5NJrbydKYZyyKxFiVBI8CRcicme629IHPfEfd2rU3gNCmO9ijTdLX0QqEdj6dm5PpOngyRGHc+itkrM3dAYeiERUXkqhR6KLCcyVlTvHXZJbF4Gqo1q/Q3GpuHBTT/ADGl7iW1W0fugzRuYXJTWwA8Bb9JRTvqAgICAgICAgICAgICAgICAgICAgICAgICAgICB8VaQYFWUMDoQQCCPMHnA+4CB8GkubPlGa1r2F7eF/CB9wPHEYRHKM9NWKNmQsASrWtdb8jYnWZiZhjT2mGSAgICAgICAgICAgICAgICAgICAgICAgICAgICAgeeIrqil3YKqi5J5ATW1orG57MxEzOofmFxK1EWojBlYXBHK0UvF46q9i1ZrOpes2YICAgICB8swAJOgHMnkAIH6rAi4NweRHK0D9gICAgICAgICAgICAgICAgICAgfLVACASATy15+kD6gIHji8QKdN6jXyopY21NlFzYdeURG50Kn2dxuRsQRWwrJhyO6yHPVBvoWGgtbwuQfHpdtw515T5oIzxvzTPYnETAYpmSniLMqliKishKrzIuLH0GvlKubHbDXrv5QlpaLz017onvTvI2KbKt1pKe6vVj4t/TpPKc3m2zz0x5V+7s4OPGONz3fO6+8TYV7G7UmPeXqD95fP5zHC5s4Lan8smfBGSPqtPCYpKiCpTYMrC4I/wCdJ6al63rFqzuJcm1ZrOpe03YICAgVRxo30q4dqeCwztTdlFR6isQwW7BVFvEqSfQeMucXDFvmsgzXmvlCma+0qzs7vXqM1QWqEuxLr4Nr3l8jpL8ViPKIVuufdanAXeBu0q4Co7spQPRU6ogQkVAD9m+ZNOWh5dafMxxqLR+6xgtM+UrplBYICAgICAgICAgICBibWxwoUKtdhcU0ZyLgXCAm1zy5TNY6piGJnUbUPtnjDjqjt2HZ0Kf2QFDvb8TNoT6ATpV4lIjz81W2efRq04n7UH/GX9adH9km/wCGxezXxr+72p8Vtphi3tCG/wBk0qeUelhf9SZj8Lj12Z8az8r8VNpMLGuo81QKR+h1994ji44JzWliPxF2ieeLa+pvYaFiDy5aWFtNNfE3z+Hx+zHi2a7F72Y2r/eY2sdCLZyBY89FsNZvGKkdoazktLU0qzKyuDZkYMh55WBBBF/MD9JvMbYiZjsszhjvXj8RtSlSfFO9MhjUVjmBVVJuM18pzZeVpU5GKlcczpPivabL4nOWUH4xbbOG2Y6q1nrkUl53ysCalrcu4Dr5yxxqdWT9EeS2qucJ1VF+o5BBBII5EcwZratbR02jcS2raazuFl4Wtnpq4+0oP6i8+Z8jF4WW2P2mYesx366Rb3e0hbt1uzvC+Ffq1Jj31/dfA/OXeHzLYLf/ADPdBnwRkj6rUwWLSqgqU2DK3Ij/AJ0PlPT48lclYtWdw5NqzWdS95u1ICBzbxjrZtsV9b5Vpr10tTBt+pP6zq8WNY4U80/MhUsIU24OYvs9r0QSfpFqU9Ot0LC/ldB+kr8qN45TYJ+Z0jOUuKG4sb242ntHEYSni3SiFQBEyqbPSVmu4Ga5JPXkROjxsVJpFpjzVcuSYnUPXgPtyouMqYNmJp1KbVACSbVUK6j1Um/5RHLpHT1M4LTvS9JzlkgICAgICAgIFa8ddqmls9KCvY16oDDqaSAs3oMwQHxvaWuJXd9+yHNOqqCnTUyAgICAgIFrcANmMcViMVl7iUuyDdM9RkcgeYCD/UPGUuZb5Yqs4InuvGc9ZUf/AGgcYTiMLRvotJntrzdguo5ck+JnQ4UfLMq2efRVEuqxAnW6tfNhlF9VJX06j4GeD+O4fD5czr80RP8ASfs9H8Pv1YI+nk3E468QNxu1t98K/VqbHvp+48G+cucPmW49vePWP99UObBGSPqtXA4xKtNalNgynkR8iOh8p6jHkrkrFqzuHItWazqWRN2pA5o4uEfxjE2/Bf17NJ1uN/xwpZvzIfJ0TcbmYvsto4OrmCgYinmJ0ARnCuSegys0jyxukwkxzq0Ok8RvhgEvmx+HFv8AFQ/IzlRivPaJXJvWPVzVvZtf2vG18VawqOSo6hFAVPflVZ1cdOisVUr26rbSTgqt9r0+elOoTYE/ZtrbkLkanrbxkXK/40mD8zo2ctbICAgICAgICBSP9oKg/tGFqEfR9myg9A4a7fqCv6TocKY1MK2f0VNLqsQEBAQEBAur+z5SbssW+Y5M6gLc2z5bscvK5GQX8pz+b3hbwb0tXHYxKNNqlRgqjmf2A6nynPyZK46za06iFmtZtOoc1cTNuHF7RqVLWVVVEXwUC+vmSxnS+HX8Tj1ya1vf31Cpy69OSa+yKy8rECQ7p7RSn2i1HCg2IvyuL3/aee+PcLLnilsVdzG4l1PhuemPqi86SLDbYo1DZaov0BupPoGAvPN5/hfLwx1XpOvp5/bbq4+XhyTqtmfKCwQNvu5t58LUuO9TP108fMeDfOXOJy7ce3vHrCHNhjJH1S7eHiRgsIiM1Q1Hdcy06YBe3LvXICdeZ6Get41fxFeunZxcs+FOrd0Qq8ckucuz3It3Saygk+YCGw87mW44U+6Dx49lVbzbZOMxdXFsgQ1CDlXUAABRr1NgNZdx06KxVBe3VO2sm7QgIZfpAsNdeo8PDWYEg3cxxw+IR8LjatJ27rH2e+hIOUorv2gJA6dJFkr1Rq0fzS0mInylfG5m8zVcOTia9CpUVlUtQFUNZ/q9pQZA1E/DrpOdlx6n5Yn9/wC/qs1t7pdIW5AQEBAQEBA0e9e62Hx9IUsQrHKSUKsQVYqVvpobeBBEkx5bY53DW1YtGpU/vJwdxFCnUq4eqMQFPdphCKxQn1sxA8Oeth0l7Hy62nUxpXtg12V7i9n1aQvVoVaYGn0lN01/mAlmLRPaUM0mGKDNmH7DBAQEDoDhCEwuxvaKrgCpUd/tX0OQAA827nIafOcfn5q0tNrTqIX+Pjm0RFWp3j2++KqXN1pg9xPDzPi3ynj+Zy7ci3tEdodzDgjHH1VBtapmr1G/G3wNp77g06ONjr9I+zzfJt1ZbT9ZYktICAgIZTvdraPa0rMe+mh8x0Pz/SeD+NcGONn6q/lt5x9J9Yei4HI8XHqe8NvOOvECudsOTiKpY3Odh7gbD4CfSPh1a14uOK9tR/OHluVMzmtv3lhy4rkBAQEBA9MOQGBbNa+uUgN7iesxLMNh/GqgYlKtXNcdlVNRxWpgHkHDXCn7t7X1mnRHq38SV6cId5TisIKLjvUAqFyzuahtmvmItexGl7g36WnP5OPptuPVax23CfyskICAgICAgICB8ugIsQCPA6iBqMfu1gnBarg8ObC5JpU+QHU28JvXJeO0y1msesOZ966yPi6r0sMMPSJ+jphSv0Y7qtY9WtfTS5M62OJisbnank/M1MkRphw83FqbRqFi2TD02AqP9onnlQfeI69Lg68pBnzRjj6pcePqWuOHey8EPaHRiE1+kbNdullI+t6WnMzc6aUm151C5j48WtqsI/t/bbYl/u010pp0A8T4t5zyHL5duRbc9vSHaw4YxRqO7UO1gT4C/wCkrUr1WivulmdRtWDG5v4z6jEajTyEzudvyZYICAgbndTE5MQFvo4Kn15j4j4zjfHcHicSbetfP+/8l/4dk6c0R7+Sczwj0RArfajhq9VgLXdvmZ9K4VJpxsdZntEfZ5TkWi2W0x7yxZaQkBAQJtuVw2xG0KYxAq06VEkgMbs5Kmxsgt1vzIlfLyK4516pqYZtG1j4XgvgVHfq4hz45kXX0VZUnmXntpNGGrx2lwWwppsKFaqlSxylyGS/S4ABt0/rM15l9+ZOCuvJSO08C9CtUoVVs9NirDzHh4g8/fOhW0WjcKto1Oll8BwDiqll1WmST3yLE2P4VJug8SE5aXlTmflT4F5znrJAQEBAQEBAQEDS73VD7K9NavZvV+jR72IZr2AI1ubZRbW7Cb4/zba27OZN46hOKqqcwyMaYDO75RS7gAZ9SO7f3zr44+WFK8+bG2bgXr1qdCmLvUcKo82NtfIc/QTNrRWNyxWNzp1fsLZNPC4enh6KBUQWsCTr1JJ1JJ6mca9ptO5X4jUaajfTYD4lA9NjnQGyE91h5eDTmfEOJbPXdZ849Pf/ACt8bNGOdT2lWLqQSCCCDYg8wRPMzExOpdV4Yx7U3PgrH9AZPxY6s1I+sfdplnVLT9JVnPpryRDBAQED6puVIYGxBuPUTW1YtE1ntLaszE7hZJxSgISdHtY9LkXHpefNY415m8R3r3/adT/D7PVzlrqs+73ldIhe2N36gqk00LqxJFuYJ1sf6z23w/4zgvhiMtum0d9+v1hweVwMkZJmkbiWKm72JJAFE3PLVb3PLS8tz8Y4fpff6RP9kH4HP/6/zhk70bq18B2HtGUNWQuFUklLEAhtLX1HK8u4s0ZImYV745p3aKTIyB0VwS/7Hp/+JV/9wzl8v/k/gvYvyp7KyQgctcRcUKm1sY68u1K6f4arTPxWdjBGscQpZZ3ZbnA/d40ME2KcDNiSCnO4oqO7e46nMfQiUeXk6rdMeifDXULJlVMQEBAQEBAQEBA029dVFwzO5dVXUumUuiKCzsAwN7IG6E/Mb4/O3k1t2c0bS2ZmFbF0Tmwwqd12KCoRUdgt0ve40vbTUeNp1q27VnuqWp6pJwW2b2u1UcgEUUepqbWbRF9Tdvh7jFyrax/qzgj5nRk5a4QIrvdusK4NaiAKo5jkHA/+Xn+s5nP4EZvnp+b7/wCVvj8no+W3b7Ks2shWlVVhYhHBBHIgG9xOLxKzHJxx69UfdfzTE4rT9J+ytZ9KeTICAgICBONhla+DFNtQBkYfl5fCxnhvicX4nPnLTy380fv3/q9FxJrn40Vt+jX4bbdTD1DQr3ZQbBrd63IH8QnRzfCsPNxRn42qzPnr036x9JVcfMvgv4eXziPX1/yk2ErCqA1M5g2gt1PK1vHynmMuDJiv4d4mLezrUyVvXqrPks3dDdYUQK9YXqn6o6U7/NvPp0ne4PAjFHXf832/y5/I5PX8te33Qr+0LhDlwdboGqofVwjL/wChp6LhT3hy88eUKZl9VIF68AMdmweIoE/3dYMPy1VFvijTm8yurRK5gn5dLSlRM0m+W3lwWCrYk2uq2pj71VtEH6/AGSYqddoq1tbpjbnncXdqptHGqhBNMNnxDm9sma7C/wB5jcAep6Tp5skY67/gqUr12dPUqYVQqiygAADkABYCchdfcBAQEBAQEBAQEDyrva3LU2PPqDy84gU/vHtt7VcLRoUxQFY9sxCViiMF77WLELepa4W9ut5dpSPzTPn6ILT6QjXBPFdntdUI/vKVSn6Huv8A/Xb3yflRvGjwzqzoqctbICBCeJe7y1MJiMSgtUSi7MOjqqEkH8VhofdK1uHXJnpkjymJj7pq55rjtSe0xLm6emcghhmbHW+IpD8Y+cp8+014uSY9p+yxxY3mrH1ZO8GyzRqEgdxiSvl1I8rSt8K+IV5WKImfmr3/AL/ul5vGnDfcdp7NVOqpECRbm4u1RqROjC4/Mv8A+fKed/8AIuN1Ya5o/wCvlP6T/l1fheXV5pPqzN9aIyU36hsvuIv+0p/+N5Z8S+P01v8Ah5f1T/FaR0Vt+zH4fby+w42nVcBqROWoDrlDaZ18GX4i4npORxaZdWmPmjtLlYc1qfLvyl0+jggEG4IuCORB5TmLaE8ZNmGtsmqwHeostUeimz/7WY+6WOLbWSPqjyxurnCdVRIFm8BNo5MfVw55VaNx+ak1x/tZv0lPmV3SJ9ljBPmvqc5aU5xWqVdobSw+yMNqaffq/cVnA7zW5BEP/mW52l7j6x0nJZBl+aemFjbm7sUtn4YYelqb5qjkDM7nmTboOQHQAesq5ck5LblLWsVjTeyNsQEBAQEBAQEBAQPxuUCBbwbvrjKqf9XNSkgYhqRp0/p1dRfOSb6DwPIcyCBYpeaR3RTXcqZenUp7WU1Vp4VxiA4Dq60UZWzJfNc9mWA73LUnlL8anH5eav8A9/PydN7PxXaU1e1rjUG39dQeYPUTkzGpXIlkzDJA8cbTDUnVhcMjAjxBBBmY7kuPiOk7jnSQwytlm1el+dfmJV5sRPGyRPtP2T8edZa694Tjb2C7Wgygd4ar6j+ouPfPDfCuVHG5Nb27T5T+k/5eh5mHxcU1jv3hXs+hvMEMPXDVyjq6nVTcSLNirlxzjv2nyb47zS0Wr3hn7c2sa7La4UD6vgx59ddLa6Sl8N+HU4dJiJ3ae8/0WOVypzz7RDVzpKjovgvtQ1tlIjNdqDNS1+4O9THoEYL/ACzlcqusn6r2K26pntLBitRqUW+rURkPo6lT85BWdTtvMbhyNisO1Oo9J/rIzI35kYq3xBnbidxtQtGp08plqknDjHdjtXCPewNUIfSr9H82Eiz16scwlxTqzqOcddRjcjd9sOtbEV1X2rEVnqVSCDZSx7NA3gFt7yecly36tRHaGtY15pPImxAQEBAQEBAQEBAQECMb0UqqI7LiqtOmQbClTVmBKgWzXuoutwRlsWN25Wlx69mllJ8Qtn1TUTEVKt1ZSKKVQyVxSp2Y5gwtf6QGwOtzYC1p0MFo1qFbJWe7L3B4j1MEVo1u/QC5RZRnA+zd/rFV6DWwuLHS2ubjxfzjuzjy68pX9szaFOvSWtSdXRgCCpBGovbTqPCc21ZrOpWonbKmGSByxv8A7J9l2liaNrL2hdPDJV74t5C5H8s7GG3VSJUcsasj8lRvTDVcjq/3WB/Q3keXH4lLU94mP4t8dum0W9lmhr6ifMJiYnUvXRO/NBd5tnmlWLAdxzcHzPMfv757v4NzY5GCKz+avlP6ek/76vO8/jzjydUdpaidhQICAgX/AMB8Jl2a9Qj+8ruR5hAqfNWHunM5k7yaXcMaqsiVUrnrjbsPsNoCuosmJXP/AJiWWp80P8xnT4l+qmvZUzV1O1ey0gfVOoVIZTZlIKkcwwNwR5gzGtsxOpdZbs7S9pwdDE3v2lJWNvvEd743nFvXptMOhWdw2c1ZICAgICAgICAgICAgIHliaC1Eam6hlZSrA8irCxB90ROvOBVO/wBuHiKrHs1qVqQQtSPa3qUqhYllNJrK6MMozfX01JtLuHPWO/kgvj2putgaqEq9GopBsQyMCCOdwRL0WifVWmstturvTidn1RVoscjfWptfsqi9dPH8Q1HwmmTFXJGpbUvNfNfm5G/2H2iCqg0qy6mk5BJHijfbHxHUDSc3Lgtj/RapkiyWyFIqzjXue+IRcfQF2ooRVQDvNSBzBh4le9p1B8rG5xcsVnpn1Q5qb84UXOipkMp9u1iS+GW/Ne765eXwngPjWCMXLt0+vn/F6Tg5Jvhjfp5fwZ+I2aMQOwylixsoX62bpbzlThZ8uHNF8Xf7/RPnx0yUmt+zQb3cPcXgVFRk7SllBaog7qMSbqwuSLWHe+r3hrPoODkRkiN+U+3f+bzWTF0z5ecIjLKEhhk7OwNSvVShRQvUcgKo8T8gOZPQTW1orG5bRG506p3W2OMJg6GFBv2dMBiNMz83NvNiT75x8l+u02X6xqNNrNGUS4mbre34JkQDtqZz0fNgNVv0zDT1sekmwZfDvuezTJTqhzPVplWKsCGBIYEWIINiCOhBnWUdPmZYXlwF26rYapgWfv02Z0X/AAXIzEeNqhP+sTncymrdS5htuNLVlNMQEBAQEBAQEBAQEBAQEBAx8dgadZDTq01dTrlYAi45e+ZiZjzhiYie7SYncbBVNHw4K2sVJOQki2bLyWp+NbMepMkjNeO0teiGpp8KNnK4qU0rIykFSleqCpHgb3F/X0tN/wAVkmNT9jw6pzK7d+EQIxV4ebNZi5wNK55gZgvuUGw9wk3j5Pdp0V9mK/C/ZhqrVGFtlNygZ+yawsAyEkEddLX63mfxOTWtnh19mZt7dCjUohaFNKLIO4EVVS3PKVUWAv16XnL53Djkx1f9vf8ApK3x8/hTr0em6u7S4Zc72asRqeijwX+vWa8LhVwRufO3+9mc/InJOo7JCygixFweYPK0vqyIbW4ZbNrm5wopHxok0/8Aavd+EnryclfVpOOso2eCOG7S/tdfJ921PN/rt+0l/G212hH4FU03V3OwuAUjD0+831qj96oR0GboPIWEr5Mtsn5ktaRXskEjbEBAhW9XDPB42v7Q2elUJGc0ioFS33gwIv5jWT4+TekaR2xxadyxsFwi2cjhylWpb7NSocvvCgX9DMzyskweFVJti7rYTCO1TDYZKbMLFlBvlve1zyFwNPISK2S1o1aW0ViOzcTRsQEBAQEBAQEBAQEBAQEBAQEBAQEBAQEBAQEBAQEBAQEBAQEBAQEBAQED/9k="/>
          <p:cNvSpPr>
            <a:spLocks noChangeAspect="1" noChangeArrowheads="1"/>
          </p:cNvSpPr>
          <p:nvPr/>
        </p:nvSpPr>
        <p:spPr bwMode="auto">
          <a:xfrm>
            <a:off x="1831975" y="13159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56" descr="data:image/jpeg;base64,/9j/4AAQSkZJRgABAQAAAQABAAD/2wCEAAkGBxQTEBQQEhAVFhUXFhoaFhcWFxQaFBgUFBcYFxcfGxYYHCghGBolHBgXIT0iJSkrLi4uFyAzODMsNygtLiwBCgoKDg0OGxAQGywkICQ3LC4sNCwsLCwvLCwsLCwsLCwsLCwsLCwsLCwsLCwsLCwsLCwsLCwsLCwsLCwsLCwsLP/AABEIALcBEwMBEQACEQEDEQH/xAAcAAEAAgMBAQEAAAAAAAAAAAAABgcEBQgDAgH/xABHEAACAQIDBQUECAMGAgsAAAABAgADEQQSIQUGBzFBEyJRYXEUgaGxIzJCUmJykcEVgtEIM2ODkqJE8BYkNVNzo7KzwsPh/8QAGwEBAAIDAQEAAAAAAAAAAAAAAAMEAQIFBgf/xAAzEQEAAgIBAgQEBAYCAwEAAAAAAQIDEQQSMRMhQVEFImGxFDJxgZGhwdHh8DNCBlJiI//aAAwDAQACEQMRAD8AvGAgICAgICAgICAgICAgICAgICAgICAgICAgICAgICAgICAgICAgICAgICAgICAgYG2dsUcLSNbEVRTpggZjc6toBYAmbVpNp1ViZiO7QNxM2WDb25fclYj9Qkk/D5fZp4tfd4PxV2UP+MJ9KOI+fZzb8Ll9v5weJX3eDcXNmf8AfVD6Uav7iZ/CZfY8Wrfbr734XHh/ZquYp9ZGUq4B5HKeYPiJFkxWx/mbVtFuzfSNsQNPu/tf2o1qqE9klQ0qeg75paVHB8CxK/5d+s3vXp1EsRO2l2lvjbbOF2VS652rt4AUKrog87hWJ9B4ySuH/wDKbz+38WvV83SmUgbkBAQEBAQEBAQEBAQEBAQEBAQEBAQEBAQECLcS9hnF7NrUUXNUUCpTAtcvTN7C/Ui498lwX6LxLS9d105hInYUSGEn2Pw/2hiVWpSwpyMLq7siKVPIgMbkegkNs+OvlMpYxWlcPCfcqrs+nWbEZO1qsoGQ5rU0Gl2sNSSdPISjyM0ZJjSxjp0pzjMQKdN6jfVRSx9FFz8pXiNzpK5y2lxU2lW5VxRB6UkUWB6ZmuffOpXi449Nqls1vRp9k74Y3DU1o4fFvTprfKgCFRc3OjKesktipad2hpGW0PjAbzYmnj12jmFTEBib1BdWLIaZuqkaZTbS1tInHWadHoVyT1bdU4VmKKXADFQWA5BiNbeV5xp7rz1gICAgICAgICAgICAgICAgICAgICAgICAgfLMALk29YFb70cJ8Lia7YlMQcPnOZ1AQ0yx+sQCRlJ5nmL3lrHyrVjUxtFfFFp2p7aFGjhNpFEtiKFGsv1wjLURSCwIAysDqPCXomb4/aZV51W3k6JXfPZyqAMdhgoAAAqJYAcgAOQnM8HJPpK111927wOMp1qa1aTh0YXVlN1I5XB6iRzExOpbvPa2z0xFCph6t8lRSrWJBysLHUcoraazuCVFcUtxcNs+lQbDtVZ6tQrldlIyhSTayg3uUnR4+e2SZ6lXJjrWPJ4/9FMF/GaWyy1YL2YWq4ZSxxJp9pYd2ypaw66mZ8W/hTf8A3R4derpYG7u79L+PrgKmY00xFVeYzEUVqPTuQLalFv6nlNr3nweqPZilPn06VnKWyAgICAgICAgICAgICAgICAgICAgICAgICBFeJuw3xmzK1GncuLOqj7ZpnNlt1uLgedpNgvFLxMtLxMx5OZqlViMjMxA+ySbD+U8p1tR3UtzHk85lh90aTOyoilmY2VVF2ZjyAHUzHbzIjbq3dLZrYbA4bDPbNTpIrW1GYDva+t5xsluq8yv1jUKn3g4tYuhtDEU6QovQSoUVWU37ndJzqQdWBOt+cu04tbUiZ7obZpidIrvNv/WxtfDV6tGmPZ2zKgzZWOZW71z+ESbHgikTET3R2yzMxLXtvVW/iP8AE1WmtbMWsFJp5ihpnusT0Pjz1m3hR0dHo18SerqYZ27X9rOOFTLXLl86hRZmBBIW1uRPSbdFenp9GOud7bpOJW0xqca5H5KXw7kj/D4/ZtGW/u6TwFUvSpuylSyKSptcEqCQbdROVMalcjsyJhkgICAgICAgICAgICAgICAgICAgICAgICBSvHfZ2EpdjUp0lXFVXJcqSA1JBYllGhYsV73PQy/w7WncT2Vs8QqKXlZd3BTauAKezpQFLGZO+zHMawXUlWPLxyC1vO15zuXW+9zO4+y5itWey2ZTTKj3t4N9rVevg8QFLsWNOtfLmYknLUUEgXPIg+su4+XqNWhBfDudwq7Ebs1kx/8ADWNPts4S+c9lmZQw71r2sR0lyMsTTr9EE4/m6Uz2dwYxNRVc4zDhWAIan2jgqwuCCQtxaV7cysTrUpIwb9UU3t3X9gxy4R6vaAimxcLl7rkg6XPKxk+PL106ohpbH0zpfu7+4GAwjCpRwwLjk9QtUYeYzGyn8oE5l8+S/lMrUUrHZKJE3ICAgICAgICAgICAgICAgICAgICAgICAgIFP8aN0MXiMRTxWHpNVQUsjKli6lWY3Cc2BzdLnSXeLlrWOm3kr5qTPnCL8M9xHxOLvi8LVXDorFs6ugd9Aq3NieebT7vnrPnzxWvyz5tMePc/M1+9e7OK2Ri+3p5zTpsHo1wCV590OeQboQed/ObY8lctdT+5NJrbydKYZyyKxFiVBI8CRcicme629IHPfEfd2rU3gNCmO9ijTdLX0QqEdj6dm5PpOngyRGHc+itkrM3dAYeiERUXkqhR6KLCcyVlTvHXZJbF4Gqo1q/Q3GpuHBTT/ADGl7iW1W0fugzRuYXJTWwA8Bb9JRTvqAgICAgICAgICAgICAgICAgICAgICAgICAgICB8VaQYFWUMDoQQCCPMHnA+4CB8GkubPlGa1r2F7eF/CB9wPHEYRHKM9NWKNmQsASrWtdb8jYnWZiZhjT2mGSAgICAgICAgICAgICAgICAgICAgICAgICAgICAgeeIrqil3YKqi5J5ATW1orG57MxEzOofmFxK1EWojBlYXBHK0UvF46q9i1ZrOpes2YICAgICB8swAJOgHMnkAIH6rAi4NweRHK0D9gICAgICAgICAgICAgICAgICAgfLVACASATy15+kD6gIHji8QKdN6jXyopY21NlFzYdeURG50Kn2dxuRsQRWwrJhyO6yHPVBvoWGgtbwuQfHpdtw515T5oIzxvzTPYnETAYpmSniLMqliKishKrzIuLH0GvlKubHbDXrv5QlpaLz017onvTvI2KbKt1pKe6vVj4t/TpPKc3m2zz0x5V+7s4OPGONz3fO6+8TYV7G7UmPeXqD95fP5zHC5s4Lan8smfBGSPqtPCYpKiCpTYMrC4I/wCdJ6al63rFqzuJcm1ZrOpe03YICAgVRxo30q4dqeCwztTdlFR6isQwW7BVFvEqSfQeMucXDFvmsgzXmvlCma+0qzs7vXqM1QWqEuxLr4Nr3l8jpL8ViPKIVuufdanAXeBu0q4Co7spQPRU6ogQkVAD9m+ZNOWh5dafMxxqLR+6xgtM+UrplBYICAgICAgICAgICBibWxwoUKtdhcU0ZyLgXCAm1zy5TNY6piGJnUbUPtnjDjqjt2HZ0Kf2QFDvb8TNoT6ATpV4lIjz81W2efRq04n7UH/GX9adH9km/wCGxezXxr+72p8Vtphi3tCG/wBk0qeUelhf9SZj8Lj12Z8az8r8VNpMLGuo81QKR+h1994ji44JzWliPxF2ieeLa+pvYaFiDy5aWFtNNfE3z+Hx+zHi2a7F72Y2r/eY2sdCLZyBY89FsNZvGKkdoazktLU0qzKyuDZkYMh55WBBBF/MD9JvMbYiZjsszhjvXj8RtSlSfFO9MhjUVjmBVVJuM18pzZeVpU5GKlcczpPivabL4nOWUH4xbbOG2Y6q1nrkUl53ysCalrcu4Dr5yxxqdWT9EeS2qucJ1VF+o5BBBII5EcwZratbR02jcS2raazuFl4Wtnpq4+0oP6i8+Z8jF4WW2P2mYesx366Rb3e0hbt1uzvC+Ffq1Jj31/dfA/OXeHzLYLf/ADPdBnwRkj6rUwWLSqgqU2DK3Ij/AJ0PlPT48lclYtWdw5NqzWdS95u1ICBzbxjrZtsV9b5Vpr10tTBt+pP6zq8WNY4U80/MhUsIU24OYvs9r0QSfpFqU9Ot0LC/ldB+kr8qN45TYJ+Z0jOUuKG4sb242ntHEYSni3SiFQBEyqbPSVmu4Ga5JPXkROjxsVJpFpjzVcuSYnUPXgPtyouMqYNmJp1KbVACSbVUK6j1Um/5RHLpHT1M4LTvS9JzlkgICAgICAgIFa8ddqmls9KCvY16oDDqaSAs3oMwQHxvaWuJXd9+yHNOqqCnTUyAgICAgIFrcANmMcViMVl7iUuyDdM9RkcgeYCD/UPGUuZb5Yqs4InuvGc9ZUf/AGgcYTiMLRvotJntrzdguo5ck+JnQ4UfLMq2efRVEuqxAnW6tfNhlF9VJX06j4GeD+O4fD5czr80RP8ASfs9H8Pv1YI+nk3E468QNxu1t98K/VqbHvp+48G+cucPmW49vePWP99UObBGSPqtXA4xKtNalNgynkR8iOh8p6jHkrkrFqzuHItWazqWRN2pA5o4uEfxjE2/Bf17NJ1uN/xwpZvzIfJ0TcbmYvsto4OrmCgYinmJ0ARnCuSegys0jyxukwkxzq0Ok8RvhgEvmx+HFv8AFQ/IzlRivPaJXJvWPVzVvZtf2vG18VawqOSo6hFAVPflVZ1cdOisVUr26rbSTgqt9r0+elOoTYE/ZtrbkLkanrbxkXK/40mD8zo2ctbICAgICAgICBSP9oKg/tGFqEfR9myg9A4a7fqCv6TocKY1MK2f0VNLqsQEBAQEBAur+z5SbssW+Y5M6gLc2z5bscvK5GQX8pz+b3hbwb0tXHYxKNNqlRgqjmf2A6nynPyZK46za06iFmtZtOoc1cTNuHF7RqVLWVVVEXwUC+vmSxnS+HX8Tj1ya1vf31Cpy69OSa+yKy8rECQ7p7RSn2i1HCg2IvyuL3/aee+PcLLnilsVdzG4l1PhuemPqi86SLDbYo1DZaov0BupPoGAvPN5/hfLwx1XpOvp5/bbq4+XhyTqtmfKCwQNvu5t58LUuO9TP108fMeDfOXOJy7ce3vHrCHNhjJH1S7eHiRgsIiM1Q1Hdcy06YBe3LvXICdeZ6Get41fxFeunZxcs+FOrd0Qq8ckucuz3It3Saygk+YCGw87mW44U+6Dx49lVbzbZOMxdXFsgQ1CDlXUAABRr1NgNZdx06KxVBe3VO2sm7QgIZfpAsNdeo8PDWYEg3cxxw+IR8LjatJ27rH2e+hIOUorv2gJA6dJFkr1Rq0fzS0mInylfG5m8zVcOTia9CpUVlUtQFUNZ/q9pQZA1E/DrpOdlx6n5Yn9/wC/qs1t7pdIW5AQEBAQEBA0e9e62Hx9IUsQrHKSUKsQVYqVvpobeBBEkx5bY53DW1YtGpU/vJwdxFCnUq4eqMQFPdphCKxQn1sxA8Oeth0l7Hy62nUxpXtg12V7i9n1aQvVoVaYGn0lN01/mAlmLRPaUM0mGKDNmH7DBAQEDoDhCEwuxvaKrgCpUd/tX0OQAA827nIafOcfn5q0tNrTqIX+Pjm0RFWp3j2++KqXN1pg9xPDzPi3ynj+Zy7ci3tEdodzDgjHH1VBtapmr1G/G3wNp77g06ONjr9I+zzfJt1ZbT9ZYktICAgIZTvdraPa0rMe+mh8x0Pz/SeD+NcGONn6q/lt5x9J9Yei4HI8XHqe8NvOOvECudsOTiKpY3Odh7gbD4CfSPh1a14uOK9tR/OHluVMzmtv3lhy4rkBAQEBA9MOQGBbNa+uUgN7iesxLMNh/GqgYlKtXNcdlVNRxWpgHkHDXCn7t7X1mnRHq38SV6cId5TisIKLjvUAqFyzuahtmvmItexGl7g36WnP5OPptuPVax23CfyskICAgICAgICB8ugIsQCPA6iBqMfu1gnBarg8ObC5JpU+QHU28JvXJeO0y1msesOZ966yPi6r0sMMPSJ+jphSv0Y7qtY9WtfTS5M62OJisbnank/M1MkRphw83FqbRqFi2TD02AqP9onnlQfeI69Lg68pBnzRjj6pcePqWuOHey8EPaHRiE1+kbNdullI+t6WnMzc6aUm151C5j48WtqsI/t/bbYl/u010pp0A8T4t5zyHL5duRbc9vSHaw4YxRqO7UO1gT4C/wCkrUr1WivulmdRtWDG5v4z6jEajTyEzudvyZYICAgbndTE5MQFvo4Kn15j4j4zjfHcHicSbetfP+/8l/4dk6c0R7+Sczwj0RArfajhq9VgLXdvmZ9K4VJpxsdZntEfZ5TkWi2W0x7yxZaQkBAQJtuVw2xG0KYxAq06VEkgMbs5Kmxsgt1vzIlfLyK4516pqYZtG1j4XgvgVHfq4hz45kXX0VZUnmXntpNGGrx2lwWwppsKFaqlSxylyGS/S4ABt0/rM15l9+ZOCuvJSO08C9CtUoVVs9NirDzHh4g8/fOhW0WjcKto1Oll8BwDiqll1WmST3yLE2P4VJug8SE5aXlTmflT4F5znrJAQEBAQEBAQEDS73VD7K9NavZvV+jR72IZr2AI1ubZRbW7Cb4/zba27OZN46hOKqqcwyMaYDO75RS7gAZ9SO7f3zr44+WFK8+bG2bgXr1qdCmLvUcKo82NtfIc/QTNrRWNyxWNzp1fsLZNPC4enh6KBUQWsCTr1JJ1JJ6mca9ptO5X4jUaajfTYD4lA9NjnQGyE91h5eDTmfEOJbPXdZ849Pf/ACt8bNGOdT2lWLqQSCCCDYg8wRPMzExOpdV4Yx7U3PgrH9AZPxY6s1I+sfdplnVLT9JVnPpryRDBAQED6puVIYGxBuPUTW1YtE1ntLaszE7hZJxSgISdHtY9LkXHpefNY415m8R3r3/adT/D7PVzlrqs+73ldIhe2N36gqk00LqxJFuYJ1sf6z23w/4zgvhiMtum0d9+v1hweVwMkZJmkbiWKm72JJAFE3PLVb3PLS8tz8Y4fpff6RP9kH4HP/6/zhk70bq18B2HtGUNWQuFUklLEAhtLX1HK8u4s0ZImYV745p3aKTIyB0VwS/7Hp/+JV/9wzl8v/k/gvYvyp7KyQgctcRcUKm1sY68u1K6f4arTPxWdjBGscQpZZ3ZbnA/d40ME2KcDNiSCnO4oqO7e46nMfQiUeXk6rdMeifDXULJlVMQEBAQEBAQEBA029dVFwzO5dVXUumUuiKCzsAwN7IG6E/Mb4/O3k1t2c0bS2ZmFbF0Tmwwqd12KCoRUdgt0ve40vbTUeNp1q27VnuqWp6pJwW2b2u1UcgEUUepqbWbRF9Tdvh7jFyrax/qzgj5nRk5a4QIrvdusK4NaiAKo5jkHA/+Xn+s5nP4EZvnp+b7/wCVvj8no+W3b7Ks2shWlVVhYhHBBHIgG9xOLxKzHJxx69UfdfzTE4rT9J+ytZ9KeTICAgICBONhla+DFNtQBkYfl5fCxnhvicX4nPnLTy380fv3/q9FxJrn40Vt+jX4bbdTD1DQr3ZQbBrd63IH8QnRzfCsPNxRn42qzPnr036x9JVcfMvgv4eXziPX1/yk2ErCqA1M5g2gt1PK1vHynmMuDJiv4d4mLezrUyVvXqrPks3dDdYUQK9YXqn6o6U7/NvPp0ne4PAjFHXf832/y5/I5PX8te33Qr+0LhDlwdboGqofVwjL/wChp6LhT3hy88eUKZl9VIF68AMdmweIoE/3dYMPy1VFvijTm8yurRK5gn5dLSlRM0m+W3lwWCrYk2uq2pj71VtEH6/AGSYqddoq1tbpjbnncXdqptHGqhBNMNnxDm9sma7C/wB5jcAep6Tp5skY67/gqUr12dPUqYVQqiygAADkABYCchdfcBAQEBAQEBAQEDyrva3LU2PPqDy84gU/vHtt7VcLRoUxQFY9sxCViiMF77WLELepa4W9ut5dpSPzTPn6ILT6QjXBPFdntdUI/vKVSn6Huv8A/Xb3yflRvGjwzqzoqctbICBCeJe7y1MJiMSgtUSi7MOjqqEkH8VhofdK1uHXJnpkjymJj7pq55rjtSe0xLm6emcghhmbHW+IpD8Y+cp8+014uSY9p+yxxY3mrH1ZO8GyzRqEgdxiSvl1I8rSt8K+IV5WKImfmr3/AL/ul5vGnDfcdp7NVOqpECRbm4u1RqROjC4/Mv8A+fKed/8AIuN1Ya5o/wCvlP6T/l1fheXV5pPqzN9aIyU36hsvuIv+0p/+N5Z8S+P01v8Ah5f1T/FaR0Vt+zH4fby+w42nVcBqROWoDrlDaZ18GX4i4npORxaZdWmPmjtLlYc1qfLvyl0+jggEG4IuCORB5TmLaE8ZNmGtsmqwHeostUeimz/7WY+6WOLbWSPqjyxurnCdVRIFm8BNo5MfVw55VaNx+ak1x/tZv0lPmV3SJ9ljBPmvqc5aU5xWqVdobSw+yMNqaffq/cVnA7zW5BEP/mW52l7j6x0nJZBl+aemFjbm7sUtn4YYelqb5qjkDM7nmTboOQHQAesq5ck5LblLWsVjTeyNsQEBAQEBAQEBAQPxuUCBbwbvrjKqf9XNSkgYhqRp0/p1dRfOSb6DwPIcyCBYpeaR3RTXcqZenUp7WU1Vp4VxiA4Dq60UZWzJfNc9mWA73LUnlL8anH5eav8A9/PydN7PxXaU1e1rjUG39dQeYPUTkzGpXIlkzDJA8cbTDUnVhcMjAjxBBBmY7kuPiOk7jnSQwytlm1el+dfmJV5sRPGyRPtP2T8edZa694Tjb2C7Wgygd4ar6j+ouPfPDfCuVHG5Nb27T5T+k/5eh5mHxcU1jv3hXs+hvMEMPXDVyjq6nVTcSLNirlxzjv2nyb47zS0Wr3hn7c2sa7La4UD6vgx59ddLa6Sl8N+HU4dJiJ3ae8/0WOVypzz7RDVzpKjovgvtQ1tlIjNdqDNS1+4O9THoEYL/ACzlcqusn6r2K26pntLBitRqUW+rURkPo6lT85BWdTtvMbhyNisO1Oo9J/rIzI35kYq3xBnbidxtQtGp08plqknDjHdjtXCPewNUIfSr9H82Eiz16scwlxTqzqOcddRjcjd9sOtbEV1X2rEVnqVSCDZSx7NA3gFt7yecly36tRHaGtY15pPImxAQEBAQEBAQEBAQECMb0UqqI7LiqtOmQbClTVmBKgWzXuoutwRlsWN25Wlx69mllJ8Qtn1TUTEVKt1ZSKKVQyVxSp2Y5gwtf6QGwOtzYC1p0MFo1qFbJWe7L3B4j1MEVo1u/QC5RZRnA+zd/rFV6DWwuLHS2ubjxfzjuzjy68pX9szaFOvSWtSdXRgCCpBGovbTqPCc21ZrOpWonbKmGSByxv8A7J9l2liaNrL2hdPDJV74t5C5H8s7GG3VSJUcsasj8lRvTDVcjq/3WB/Q3keXH4lLU94mP4t8dum0W9lmhr6ifMJiYnUvXRO/NBd5tnmlWLAdxzcHzPMfv757v4NzY5GCKz+avlP6ek/76vO8/jzjydUdpaidhQICAgX/AMB8Jl2a9Qj+8ruR5hAqfNWHunM5k7yaXcMaqsiVUrnrjbsPsNoCuosmJXP/AJiWWp80P8xnT4l+qmvZUzV1O1ey0gfVOoVIZTZlIKkcwwNwR5gzGtsxOpdZbs7S9pwdDE3v2lJWNvvEd743nFvXptMOhWdw2c1ZICAgICAgICAgICAgIHliaC1Eam6hlZSrA8irCxB90ROvOBVO/wBuHiKrHs1qVqQQtSPa3qUqhYllNJrK6MMozfX01JtLuHPWO/kgvj2putgaqEq9GopBsQyMCCOdwRL0WifVWmstturvTidn1RVoscjfWptfsqi9dPH8Q1HwmmTFXJGpbUvNfNfm5G/2H2iCqg0qy6mk5BJHijfbHxHUDSc3Lgtj/RapkiyWyFIqzjXue+IRcfQF2ooRVQDvNSBzBh4le9p1B8rG5xcsVnpn1Q5qb84UXOipkMp9u1iS+GW/Ne765eXwngPjWCMXLt0+vn/F6Tg5Jvhjfp5fwZ+I2aMQOwylixsoX62bpbzlThZ8uHNF8Xf7/RPnx0yUmt+zQb3cPcXgVFRk7SllBaog7qMSbqwuSLWHe+r3hrPoODkRkiN+U+3f+bzWTF0z5ecIjLKEhhk7OwNSvVShRQvUcgKo8T8gOZPQTW1orG5bRG506p3W2OMJg6GFBv2dMBiNMz83NvNiT75x8l+u02X6xqNNrNGUS4mbre34JkQDtqZz0fNgNVv0zDT1sekmwZfDvuezTJTqhzPVplWKsCGBIYEWIINiCOhBnWUdPmZYXlwF26rYapgWfv02Z0X/AAXIzEeNqhP+sTncymrdS5htuNLVlNMQEBAQEBAQEBAQEBAQEBAx8dgadZDTq01dTrlYAi45e+ZiZjzhiYie7SYncbBVNHw4K2sVJOQki2bLyWp+NbMepMkjNeO0teiGpp8KNnK4qU0rIykFSleqCpHgb3F/X0tN/wAVkmNT9jw6pzK7d+EQIxV4ebNZi5wNK55gZgvuUGw9wk3j5Pdp0V9mK/C/ZhqrVGFtlNygZ+yawsAyEkEddLX63mfxOTWtnh19mZt7dCjUohaFNKLIO4EVVS3PKVUWAv16XnL53Djkx1f9vf8ApK3x8/hTr0em6u7S4Zc72asRqeijwX+vWa8LhVwRufO3+9mc/InJOo7JCygixFweYPK0vqyIbW4ZbNrm5wopHxok0/8Aavd+EnryclfVpOOso2eCOG7S/tdfJ921PN/rt+0l/G212hH4FU03V3OwuAUjD0+831qj96oR0GboPIWEr5Mtsn5ktaRXskEjbEBAhW9XDPB42v7Q2elUJGc0ioFS33gwIv5jWT4+TekaR2xxadyxsFwi2cjhylWpb7NSocvvCgX9DMzyskweFVJti7rYTCO1TDYZKbMLFlBvlve1zyFwNPISK2S1o1aW0ViOzcTRsQEBAQEBAQEBAQEBAQEBAQEBAQEBAQEBAQEBAQEBAQEBAQEBAQEBAQED/9k="/>
          <p:cNvSpPr>
            <a:spLocks noChangeAspect="1" noChangeArrowheads="1"/>
          </p:cNvSpPr>
          <p:nvPr/>
        </p:nvSpPr>
        <p:spPr bwMode="auto">
          <a:xfrm>
            <a:off x="1984375" y="14683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48" name="Picture 58" descr="http://www2.npcity.com/cms_images3/moritown/shop_logo/tenya_logo.gif"/>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24170" r="22735"/>
          <a:stretch/>
        </p:blipFill>
        <p:spPr bwMode="auto">
          <a:xfrm>
            <a:off x="1280592" y="3633149"/>
            <a:ext cx="700705" cy="4399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0" descr="http://www.gvb.com/hrc/hrc-title.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121352" y="3592827"/>
            <a:ext cx="846105" cy="514432"/>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62" descr="data:image/jpeg;base64,/9j/4AAQSkZJRgABAQAAAQABAAD/2wCEAAkGBxQSEhQUExQVFRUXGR8VFhYXFiAcHxIYIBshGR4dGxscICghGyAlGx4cKTEmJSw3OjA6GiA1ODMsNygtLisBCgoKDg0OGxAQGywkICYsLCwsLzQ0LCw0LCwsLCw0LDQ0NCwsNC80LDQsLDQsLSwsLDQsLCwsLCwsLCwsLCwsLP/AABEIAJAAbAMBEQACEQEDEQH/xAAcAAACAgMBAQAAAAAAAAAAAAAABQQGAgMHAQj/xAA9EAACAQIEBAQDBgQDCQAAAAABAgMEEQAFEiEGEzFBFCJRYQcygSMzQlJxkWJyobFjksEVFhc0Q0SCk6L/xAAbAQEAAwEBAQEAAAAAAAAAAAAAAgMEAQUGB//EADYRAAIBAgQCBwcDBAMAAAAAAAABAgMRBBIhMUFRBRMiYXGhwQYjMoGR0fAUQrFScpLxFaLh/9oADAMBAAIRAxEAPwDuOADABgAwAYAMAaqqYIjMQxAF7KpYn9ANz9MLXB89Zj8T8wll1pMsSi4CRqCrC+xOoEk2t6Y9WOEppaq4LX8KONp5qhqectIZLyKVVQAdy7Ob39AAB3OKMVh4xWaIOvjGEBgAwAYAMAGADABgDw44wIa3iVdTRwRtUOp0toICRt6NI21x3C3I9MZcVjcPhV76du7dv5fcnGEpbEN6mtk3MsMA/LHGZD/7HIH/AMY+er+1dNaUaTfe36JepdHDc2RajK5JFZJKyqZXBVheMXUixHljBG2Mb9rMVe6hBfX1kWLDxKrN8KaQiyS1CenmVh+xX/XGqHttjU+1CD+v3OPDLgzXkfAEtDVR1MciVPLuRGxMJuRpvqGsNYE7EC/tj0oe2dCtHJWpuF+Keb0RXLDyWx0XLeJ4pJBFIr08zfLHMAOZ1+7cEo+wvYG4uLgY9bD16WIjnoyUkt7cPFcCmUXHcfDFxEMAGADABgAwAYAqPGmdBSKcSGMMAZ5FPmVWuEjjt5jJJZradwEY7G2MmMxE6EPdRzTey4K28nwsu/S7Jwjd67GeXKgijEScuMKNCaCmgemk7r9cfmOL6zrpdZLNK+rve/zR6MEraEkLjNdErhpOF0Lo8x0BgDXV0qSoUkUOh6qf3B9iPUYuoV6lCaqU3ZriiMop7hkuZPDKtLOxcPfw8zHeSwuYpDa2tRuD+MBtrqSf0bonpSOPpNvScfiXqu7nyfiYKlPI+4swx6pUe4AMAGADAELNsyjponllbSij6seyqO7E7ADqTgk27A5tw7RVbO9U8KRzzku0lQSxgBsOXFCvYKFBYspbTuOlvlOm+kcLVnklUcoR2jDS/e5O9/C2xqpwklsWAZZI33tVKx7iMLEp/QAFh/mx848dRhpSoxXe7yfnp5F3VvizH/d2H8Rmf+eolb+hfE/+ZxK0iox8IxXod6pHrcO0/wCFXT3SaRT+4bBdNYt/E0/FJ/yh1aA5TIv3VVMm2wktKt/Uh/Mf8wxD9fTqaVqMX3q8X5afVDI1szzxNVH95Cky/ngbS31ikP8AZziXUYKsvd1HB8par/KK9DmaS3JFBm8MzFEe0gFzE4KOo9SjWa3vijEdH16Ec8o3j/UtV9Vp9SUaiehnm1DzomjDFG6o46xSDdGH6NbHMBjJYOvGtHhuua4r5oTjmVh1w3mhqaeOVl0uQVkQG/LkU6XW/swOP1S8ZJSi7p6rwex5zVhngcDABgDw44CgjMFmZKyW762KUUSjUQpuAUHeR1BYsbaV22AJPyvSlbEY7FPAYbaPxPm+N+5bLm/GxqpqMI5pEccRVDoskNIpWRxHHzKkKZCW0ggKjDSdzfV0/XFdL2Vhn6upX15KPq36E3VeXNYzzLM6iEsss+WRMoDMjzSFlB6bWBN/YY2x9ksK/wB83/j9ir9TLkL6ziWZEkK1OVysgBEUbuXkLfKqC/mY9gMTXslg7azqf9fsP1Emx4zVqnpSP7XkS/1s+POfQOBe05r/ABf8JGldZ3GmfO5oUZ6ilKqu5aGZZQB+jBG+gBOM79ms7tQqpvlJOPq0Rc3FXkiTQ5/TysEWTTIRcRSqY3I9kcAn6Y8rFdD43Cq9Sm7c1qvIlGrGRKzDL4p1CzRrIAbjUL6T6qeqn3GMmGxdbDSzUpNEnFPcgtTz0+8Raoj7xSNeQD/DkPzH+F+v5hjdGrhcZpWSpz4SXwv+5cPFfRkLSjsS+C69XmqRGbxuEqE7EM2qKRSp3UhohdTuCxvj7bofrVhFTqq0oNx8Vun3qz0fIyVbXui3DHqFQYAMAIOIc2kVxT0+nnMupnYErTp0DMotqLG4Vbi+lt9sRlONOOeX+ydOm5uyOfz0dOiRww1E7TAikjk1EgKSElVfLy7hFNwu/l63GKMOnTlKpGnGKd5O3Hiu8vnCNkrlymo43j5TIpjsF0EbADoPpYftjzlUmpZ09TZlTVmLdLwHRS0cZAJbW8wj1MerDyOxJ7k2ONGZT7VSo7+H/pVla0UTYua6GVZ4TBc2V7q8etu2tbFCfVgL7C+OOlmTcJX7tUwpWfaQ1xlLjRW0qyoVa9rhgQbFWB1KwPYggEYnTqSpyUokZRUlZkOpjqOWYZ4IcwivqvMQsunuNPL5bMBexut9ht1x6lPHQ3d4vyMUsO+DF1RWyQ28PHUjoFpahC4cX/6c8ZflW3vruNhsMebjehcBi053UXzj6x+x2MqkdCRG3NeRoGaGqSxlhdrq/prUEjSwG0ib/wBsfMV6MsIo0cWlKm/hkt13rw4xe5atXpubeHp0FatQiBPFqYJ1PzJURXZQfU6eYCe+lT3x9F0JVqQU8FOWbLaUHzi/TZlFVL4kXwY90oPcAGAKcb+LrRcB7xkH0Qx2S/8A5iT+uMmO/Y3tr/Kv5GvDbMrOV1LsKOnVNC07pHNruG5qws7Ko6aVGklu/MW3fFlSkoxqVpP4r28G9PzuOxleSgi448m1tDYUrjfiyXL3UmzB7skYTYotg2uQm4Yk7BRt3vj1cDgYYmLtw3f8WX3MlarKDLFxHMvhJrrq5kZjWM9ZGkGlUt6liMYsNB9ctdnv3ItqPsajCnQqqhjqIUAt+YgWJ+pxRNpybRZFWWovzyRvsYlZk50nLZlNmVQjOdJ7E6bX7XONGHS7U3+1X80iuo9lzF9blOWwsvNSnjdz5HdtLsfUOTqvv1v3xZGvipJ5W2ly2/0RcKa3HtDTlFCF3cA7M5u1r7AnbVYdzue+Mk5KUr2t+alsVlXMWR5dfLxWIAKmPm1Go/i8xLxMe6lVC+2lSOmPWxGEp4mn+mn8Lsl3Pgzzc7UrkCTMoY6w6nSMGanmGtgty8bIx3/hUY+d6EhUcqMtXaNSLfhJNebLquzOmqdtsfTmY9wAYAqfGFO6SwzQWadj4fktstSm77sPuylmYNY9WFjcWSpxqwyy23vyJ05uDuiNPwvKsKzLKRVRieSyqHSR5dLFLMASBoVQbg2x1xpuPVtdnTyCqNSzI25ZWrNEsi9x5huCjjZlIO4KtcEHfbHjVqbpzcGv9HpQlmjc8qcthkdZZIo2dPldlBKDr1PS2EatSMWotpdxyUIvVkGicVUwnBvBGCICOkznZpR7AeVT31OfTFsvcwyfue/hyILtyvwHIxkLhTxICsSzAXNO4nt6qAVksPXls9ve2NOFd5uH9St9vNFVVaX5C3jqirJo41otG5+0fWAXS2y7ggob3O/0xq6PnQpSl1zfciutGU0so6yGiaCmhidtTRoqFh0JA7e3bGLEVFUqymtm35l1NWikyBJU/Zz5eL6pZvLvuKeUGWRvpaVfYlfXG2vjFQwbxL3irL+5aL0f1MUqfvLEOelkLVlXG0exZVR4VYSJCtipY+YAsHG3T3xi6L91hqNF31V3q18TuW5bpyHfDE4gnjhjBFPURNNHH2p3TQWVfRWWQHT2KG3XHqUZupGWbVxdr8/yxTWjazXEugxYUhjgK7QA1VUKnpFAJIYf8ZmKiSQ/wgppX18x6EYsfZjl5nTyp4jaN5WMI8NC/LllD3aM6Qxcx6fuwGFzquNza2HV3SXFgS5rajkEvieaKiYuYQgZirLs0Sxgu9rKO9x6YqrUOujotUi6lVcHbgR81m5z08MkM0cUjktzEsswVSVjJufma3lNr6SLHfGWOHlRjKpo3bTuuXOrGo1EeTSqilmIVFFySQAqj1PQAYwJOb01Zp0ij2GQMoZSGVhdSDcMD0IPfHHdPU7e6ueg4Wa7ho0VyGjmiqGghn5cJjE0SGMSCLzaHUXIIW5UqO247DG51ITpKpOF3ez1tfTwZmyyU8sWOqGi5eq7ySMxuzOfoAqiyqPYD9b4yVZqWySSL4xy7sVzZJPUpJW07hagB4aYN8vJF1NyD8zONYbtZRbrf0J4KjVoKhV2upPx+1tPMwTqvO2vA1UeQwyREQNLBHIOXNCthrIurB9QJV+oZlO9++xFVSvOnNqaTa27uVu40RpxlG6eg74biFRUeJUDkwo0MDDpKzFeYy/wgIig9/N2tfTQpunC0t3qyivNSdlwLaMWlBprSwjfRu+k6f5rbf1wj8SuBbwcE8BScu2jkR6bfyD/AFxOpfO7g0V1NLT1DVEKGWOQBaiEW1XXZZY77FtOzKeoC2N1sV01Z78ASOHYaTQZaSKNA5IYpEEOoEhlcWBBDAgg9Djk3K9pMDCrpI5kKSKro3VSLg4jdrYCen4SgV1YtNIFYOkcsrOqMNwQG6kHpe9u2O3S2SXgScm+Isk4VqArQRzxrTsSA+lhLFGxuyKVOkmxID7WuNjbeuVKnKoqr38rk1WajlNs3D81O7eCjpzC9vsWZohAwGkspVWBUgAlbDcE33OFalCu1KTafPmKdVwVjXFwZJd5jWyCpcAMyovKAW+lBE1zoBJ/Fc3+YYlkpZFTy6eZzrZZrixkqZJTHUpUIUNlio72qPWQ1DaQi+iAgixuThSwtKn2lZ+PD5cSU68pFr4emQwtDFG0BgPK0PZuW2kMN1YhhZgevftic1Z68SkrOUcPGWaaKrnmMl+bNCpUQ1St5Q62UOEOmzJq2IsbggmU1B2moq/PXQlnaVrl9ijCgKoAAFgALAAdAB2xXuRM8AGAK7RoYK4wxG8Mkb1Dof8At31gAqfSQlzp7FCR1tix6wuwWLFYE1Vw5G7u2qVVkOqSNJCqSmwF2A33AsbEX73xJVGgQ4+F3ijCU9ZPGqW5KEIyRgG4UgKGZLC1i3Tv3x3rFxQMxJXxOHcRVCMCpihXlmJttLBpHOsHe/S21gcOw1oDWeJZdIXwUpqAftIlJ0qgO7LMVCPdflG1zttuR3q1ffTmCSvF9Fo1mpjXfSVY6XVvymM+cNfsRfEeqnyOmA4yo9JLyiNh1hkBSW56DlHzknsAN8S6qfI4a6mqnqjFGkdRTITqmkbSp0BT5FIYnUzEbgbANuDbHEoxV27gc5bl8dOgjiUKtyfUsSblmJ3ZidyTucRlJvVgUQzCSvklG0VNCYC3ZpHZXdR66FRL+727HEtoW5gcUdekt9Bvbf6Yi4tbglY4AwAkz7IBOySoQk8ZUqx1FX0nUFkRWGtbk2v0JuMTjO2j2BlkuZyNJJBUBFnjs9kJ0yRN8rrq3NiCp9CPcY5JJax2A5xEBgAwAYA5l8ZODTUR+MhW80K2kVRvLGN7i2+pNyPYn2xswlbK8r2YF/w++KCMEhryA4Fo6o9HB7SflPTzdD3t3lXwrXahtyBc+P8Ai5cvpBMgEkkh0QrfZiRe9x2AF/29cZ6FF1Z5QIcvrMxq4GejzClqQR5hyTDJFfqAdT6GtcAsvvvicoQhK04tAc8O5vEQKFoZKKdV1LFJ5tdjcvHJ0l825J3PcYrnFrtJ3QHWUZRyTe42UKAL+gF/MSdwo27fXEJSzIDXEQGADAC3OsljqVGu6ut+XKhKvCSLEqykEdrjobC+JRk4g1cNZnzoQHI58YEdQl90kAsbj0bqD3BGE42fcBviIDABgDzHGDh3xZ4EFLqrafSsDEc2Lpy2JtdOxBJ6du3Xb08JiMzyS34A5pzCVUaiVW+kXJC366R0F/bGyy3Bspqh43EkbtG46OjFWH1G9sGk1ZoF94DzarzDMaNZ5mlWAvNdlAKjRp+YAdSRjJXhCnTbS3B3zHmAMAGADABgBXmmQwzsHZSsoGkSxsUdR1trUgkX7HbEo1JR04Aj8MZoXQQTMPFwqFnU7FiNhIB3R7XBHrbqMdnG2q2Azrq6OFQ0rBVLKgJ7szBVH1JGIJXBBzLiOCCTlyMwfSHssbNsSQouoPmYq1h1Ok26YlGEpbAh1fEDSLy6aOZZ2OleZTuFiud3cmylVFzYHe1hjqhbWWwNsWV1LyRGpnidIm1hYoShkcCwLlpGsBcnSO9t9rYOUUuygIeKfhbSVbGSO9NKdy0YBVj6tGdj9LH3xdSxc4aboFP/AOCc+r/nIdPryWv+2u39cX/rlyB0XgngqDLUYRkySvbmSsBdrdAANlX2/vjJWrSqPXYFnxUAwBFp8xikkkjSRGkitzEBuY77jUO17HHbNK7BKxwBgAwBAzLJ4KjTzolcr8rEeZP5WG6/Q47GTjsBJmmTZfAoNT0kblIZ5Xch2vYRl2OljY2I9MTjKbfZA6ynKI6fVo1szkF3kcuz2FgCzEmwHQdrn1xCUnLcDDHAGFgGADAGEsgUFmIAAuSegA3JOACGVXUMpDKwuCDcMDuCDgDPAHGia7/a+bCgkijI0SS80X1BY/KBttuWuceh7vqoOaf4wS6j4kzy0WXmMCKesd42kCGTliNgrMkd7sxLCy39cQWFSnK+yOXubanjeuo6SrM6NI0bItNUPA0Qm17HVGe6Wva+9+3eMaMJzio8dzpnkXElfS1lHDXTRTR1qakKWBhawIBIAuCSB7367Y7OnTlCThpYGih4xrHqc1qCw8PQq6LBbZnDMqMTa5+Qk7/iAGOyoQUYR4y4gree1NdLHls1VVRzR1FRG6RIoBiYMPTqLEg+hIGLoRpxc1FPRHGde46zxqGhnqEAZ0HlB6aibAn2F8YKMFOaidKJk/EmY0lRReNmjnhrVZwqAaobKH2sB6j9z6b6ZUqcoyyaNAWQ8bZrJTPmiyQCnSTR4Ujci42va997Xvv1tifUUlJU9bviCwZ9xLWVlZBSZfLHBrp1qTI4DXDC4HQ9B2A7n0xVClCMHOeutgKZviZVplxJEfihVNRGX8HlXUX9D1t1t39sT/TQz91ri43yTNKtaxsrzKWOcTwFlkj8pFwQV2A6i9tu1++K6kIOHWQurMETjfxcdbSUcdY1FSvEI4JAuoGRdtLm4Nz5QN++JUcjpyllu/QHV8YwUbin4d0WYVLSNJJHMFHNWJ1BdTsutSDa4BF+9u9saKWInTjZbAn5pwNSSUkdNZokg88UiNpeFhuXDnv3JOIRrzUs3MG+HIIGo1o5pXqo5B5Wmk1PJ+K4cWvbqCMc6ySnnWgEuW/CehgmjmjM4eNxIt5LglTcAgjpi2WLqSTTA9yrhOmpjVMik+KJacO1w27E7HoPO2Kp1pSST4bAT5J8L8vp51qI0diCGjDPqVD1BHr7XJxZPFVJKzYJvxPoJZ8tnjhXVIdJAuB0YEm7EAWHriOHmoVEwQeEPhzR0jx1Ka3k0goXfUsdxvott3O/vjtTETmsrBorPhDl0js4WWPUb6Uksqn+EW269MSWMqJbgVV/w1FRmASQTCljpY445ldQxdNrHv8AKT2xOOJyU9N2wWwcA0Xg/Bcr7HVr+Y6tfTXq63tt+m2Kf1FTPnvqCFkHwyo6OeOeEzB0vYM9wbjTuCPT0x2eJnOOVgiZ9wXHmFWsj17NFqEi0qsCCU8rFTqNt9jYbXPTHYV3CLSXzOnQBjOcKPLwrUipnmik5fPqRI7K53iSn0Rgrbe05uR3AF/TGjrY5Umtl53+wIeWcM5jyEhml6GZ5G8S784mPRGvmFwhJLFSew9bDsqlPNdd3yBKyvhirgoaiBZTzCEFOzSljCOUiyBXIug1B7AdARbHJVYSmnbxBMbIao0i05mfadruJmD+G1sUHM+bVp0A99jucQU45s1uAFcfDeZNJGZZgwMQjmPObTYwvG68m2lzzCr69jsRiXWU0vzmDHL+Gcxi5KrKERIUuOe7aZY4ZYtIBFmV2kR79uWBY7W66kGtVx+358wYtwtmAYDnF0MPLYvUOdjAyMhjIKsecQ3Mve22CqU7bfl/sBxPktUP9nhGukEYSWMTNGOYFUK/lB5qixGhrA3xXni7t8wKYOGMzV4j4ltqYoWM7Hl1BU3YpbTKC5uL9O3S2J54W24g0NwvmbU5j5zxkGR4wKt2KsYoxGGlIDOvN5pIP5h1tifWUk725cPG/oBnmmX1kNA0MbSyOalVS0rFzTtKtw0u7L5Lgv1A3xCLg53fL0BroeH8xR4NU2pNKc287kxGNpCFFx9rqDqpc2J0XN8HOHICvLuBKqCNQrhD4aCnZ1lYGNQ7PUFLC9yLBeliT0xN1Yy0f5yB0qiqBIgYAgdLN129cZmrMH//2Q=="/>
          <p:cNvSpPr>
            <a:spLocks noChangeAspect="1" noChangeArrowheads="1"/>
          </p:cNvSpPr>
          <p:nvPr/>
        </p:nvSpPr>
        <p:spPr bwMode="auto">
          <a:xfrm>
            <a:off x="2136775" y="1620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64" descr="http://118.82.108.31/upload/20090106174258phpMcgWcj.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181630" y="6413227"/>
            <a:ext cx="1073694" cy="3135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8" descr="http://lvimg.jp/job/img/job_pict/34/192934/logo.jpg/96x96"/>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6456" y="5190048"/>
            <a:ext cx="645638" cy="309369"/>
          </a:xfrm>
          <a:prstGeom prst="rect">
            <a:avLst/>
          </a:prstGeom>
          <a:noFill/>
          <a:extLst>
            <a:ext uri="{909E8E84-426E-40DD-AFC4-6F175D3DCCD1}">
              <a14:hiddenFill xmlns:a14="http://schemas.microsoft.com/office/drawing/2010/main">
                <a:solidFill>
                  <a:srgbClr val="FFFFFF"/>
                </a:solidFill>
              </a14:hiddenFill>
            </a:ext>
          </a:extLst>
        </p:spPr>
      </p:pic>
      <p:sp>
        <p:nvSpPr>
          <p:cNvPr id="54" name="AutoShape 70" descr="data:image/jpeg;base64,/9j/4AAQSkZJRgABAQAAAQABAAD/2wCEAAkGBxQSEBQUERQWFhQVGCIbFhcYFxsgIBwdHhwXHx8gICEeHyokIR0nHyAfITEhJykrLi4uHCA0ODcsNygtLywBCgoKDg0OGxAQGywkICQ0LCw0NC00LCwtNDA1LCwsLywsLCwsLCwsLywsLCwsLCwwLCwsLCwsLCwsLCwsLCwsLP/AABEIAFAAxAMBEQACEQEDEQH/xAAcAAABBAMBAAAAAAAAAAAAAAAGAAQFBwECAwj/xABEEAACAQIEBAQCBwUFBgcAAAABAgMEEQAFEiEGBzFBEyJRYXGBFDJCUpGhsSMzYnLRCBUkksElVHOywuE0U2Oiw/Dx/8QAGwEAAgMBAQEAAAAAAAAAAAAAAAMCBAUBBgf/xAA7EQABBAEDAgMFBQYFBQAAAAABAAIDEQQSITEFQRNRYRQicYGRMlKhsdEGYpKiwfAzNELh8RUWIzVy/9oADAMBAAIRAxEAPwBjzZ5pzNPJSULmKOMlZJVNmdgbEKR9VQdrjc4EKs8r4lq6eXxYaiVXvc+ckN/MCbMPjgQrefn+gRNNEzvpGu8oQarb6bK21/W2BC2o/wC0DGW/a0Lqvqkwc/gUX9cCEc8N8zMurSFjmEch+xL5D8BfY/I4EImzLNIaddU8qRKehdgL/C/XAhb0FfFOmuGRJF+8jAj8sCE5wISwISwISwISwISwISwIWL4ELOBCWBCxfAhZwISwISwIWL4ELN8CFi+BCzgQvI3HHCdTSV7xSRsfFlbwGAv4gLbaf4twCOxOBAFozy7lFHFTtNmNQyaU1MsQHlAFzdmBufYAYrmezTVYEAAtyqmsZDIxiDCO/lDG5A9yAN8WBxukHnZOckyz6TKIxIkd+jPcLfsCbbXO1ztfHCaFoAs0ume5DPRy+HUxlG7X6MPVT0IwBwPCC0jlNqzMJZgniyPJoXSmpidKjsL9Bjq4pngXiyXLatZoyShIE0YOzpf06ahuQe3zwIXruGUMqspurAEEdwdwcCF0wITLNs0hpojLUSLHGvVmNhv0+eBCpLNOb1aZ3lpVjNKjkIjKdUig9b9QT29MKdM1r9BWjD0yaXGOQ3gGq7n4K4OF+J6evp/Hp3uoNnBFirDqGB6euGrOQ3nXNugpqkwHxJAttcsShkW/qQ1z8gccsKTWOcC4AkDn0+KHsy55wiOQw00t7HwXe2lm9wDcD/7tjgcCaU3QSNYJC06TweyHF5r5oqMjCBmcArLpIEY77dDhIyWkErTf0TIa8DaiNV9gPVbUfNbNEUKVgmtuHZSCw9LAjv3we0s7qTuhZV+5ThVg+fwtWTy95gpmSzLJGIJoLa0LggqdXmU7bCxv6bYeHAiwsmaJ0Tyx4ohCPG/NZzOsOUyRsqqTLKULAt2Ve1rdx6+2ISSCMWVZwsGTLfpZ5E9/onnD3OmEpEtdDNHIQBJKEHh6vXrcD5YkHtOwKTJizRjU9hA9QU+4u5spS1D09NTNUyRm0jawiKfQGx1H8Pjjj5Gs+0VLGw58m/CaTSEcw5x10lzBDBTqOviMXPz2Uflhbp2g0N1ch6RM9he4hoGxsqd4Z5wK9JVNW+Ek8AHhhTYTFlcgAdbgrv23GHNNi1nzReE8ssGu44QYeZGazEOKlEuL6EiFgD63xXfkaTwtjF6GZ2BwkG4vgnb1RNwdzf8ACaSLN3HlsY5Ujbf1Vgo69wfjh0b9bdSzc3DdiymJxuu6t/LcxjqIklhcPG4urDoRiaqKvMwX6RxG2vdaKmBjHo8h3Pxt39sJnNNpOgbbrRHHC7GTxvDaNtlQIdhvfUSSGv6WFvfFP4K5zyoas4Ey+UHVSxAnqVGk/iMTEr/NQMTPJN8s5e0NO5eGIhipXzu7KQRYhlJsR7Y66ZxXBE0cJ5nHDqVtH9HqURSBZGTfSRsrLfcdvL8rnEWuLTYUnM1CiqH4f4RMmZPS1JKCAO8xXqVjFzp/mFrH3xZmm0M1NVEN3oprDmE9ROsVHAi6mtHDHGrH2uWUkn1J277Yn4Y77qKvfIDNlk8VNNIHVliJtsLysYzYDYFZdIuLBlfcXFzD7DwOxtd7KysPXFTv9oOqjKUsXiftkYyCDSxDg+W5I6EHpfrdsRfxzSfjavFaWt1Hy5tVUKxwrdC6KWKr2PYfLqcZ3hNsHsSvajOmEb27a2NJIb2J4HyG5RV9PoqbIZYoKlpquvK+IqixUi11K9lANr9Tf8NHZo9F4m5ciTfdxQbTyoFl0pYKg1r7gm+KT2uJbZ77FerxpoGMmLI6DWjU31BNraSoi8IHTqjL2A9Nj/3xxrJNfO9KUuVhjEDizVGXUB5bHst6ebTa58qwgk/PbEXNu65tPx5zHpLne62MEnfm9tkhKrMCrWOi5tbzXPQ39h+eDSQKI7qImikkD2Oo6L2r3rPBDqHA9DumjUku7RoqWvZuhIIII6nqCRiw2doO7rWVkdMnkadEQaBweHH0oEp7lwkjQBgT5TZQNhb1PqcV5tEh2K2OmjKxow2QE7GgBQFfePmeB5brSekd7FSSlwWickd+lxuAcSjlZGacPmFXzOn5WWy4nkNO+h/IKd1+ZGWrqJpEWEyMh0LcqDa23xtfEpiJAC31VfpUb8J0jJzW7PM7kmuD/fdaxWS4kKnWSflf/T1xXdbt29qW1Fogtk5B1lx+V/jXn8AoyoV45hJIgKDYaQLW7YtNc2Rmhp3WFkMmxcz2meMFg22AquyeUUgaNWa51sQQT7+lwPTCZQQ4gdgtPBkZLAySSzqcRRPr23A22TzI8krKh5jRwmZUYIVD/UJBIJDHobHf2w9sIkjFrIk6m/Dy5WgWOACTQ9d16G5c8Otl+XQ08hvILtJY7BmNyB7Dpi2vNodppg/ENeU3VKeJXI7PckA+9r4r5HAVjH5K7rk08dYs8cylG2nQxhSwts11NiykDqoNid8I1NIpP0kG1OUtUki6onV1v9ZGDDb3GIEUmAgqtuM+Mq6OraOhVWEKNJIukGyL1Ykkeh6e3U4sxwtLbKqyTOa6grAyaSVoVacAO29lFgAQNup/M4rkC9lYBPdVLzLzNsvzpKmIKxeG0iMNmU3Vgbb7jD2xiSLSVVm2faMeBK1MroRLU+FFHOviU8C2MwUksdchC3UXG5G1xvixdDcpCmcky6etqRVVKeGnlNjffQSyIgIBCKx1s5ALsBYADCw0l+p3bhdR/hy4gPmBy4XM5Y5kqDTyopRmEYcMp36alsRvvfHHNDuU2GeSEl0Zo1XyUbmfJqkanjSmd4J41sJhvrP8a9/la2OOaHCiiGeSF2uM0VXc3L7NI5SBRLIw2EySIFN++9jhDse9tW3ktqHrgZ75iaZPvcfUVuien5FkxR6qxkkZf8SNAcMb38p1C1ulzf1+LywGtuFjtyZWhwDj73Pr8VNcV8o6I0070sTCcRHw1DnTqA2On7xA/E4lSRZqlUVFwrW1d1iopiwVULOCgQjr9a1/fFdkTgee9rZyeoQSMrRZLWtu+K9FPScqszcW+jwKHP8A5gutrb9OhxNsVVvwkz9RbK17fCaA7y7FSGS8m6qSpC1gSGFAbyQsNTn7JAI/XEmsq7NpE+X4mktaGkfd2s+ab8d8t5aCSM0a1VVFIjBzbWVkPeyjYEdyPXfEXxAjZNxeoPjc4yOcQQ7v3I5RPk/JmCShhaV54aspdyr/AGiNlIIOw9rHrhmkcUqbZ5Wu1NcQfME2g9uVeaaCTFGTCwYASAmU36gn0Hrhfgjf12Vw9SeRGCPsHUfU+ZPKeZJygrpmAqfDp4mN5GDa5LXvpA6e3p8emARAG1yXqDnMcwADUTZ71dgX5BO8y5L1vguFqopCv1ECka7H7RJ8pt8cdbExrtQG65N1PJmiET3W0f3zyh6o5cZj4DTvTFPA06IVYM7eYaiAp3sPnjjY9IPqp5HUBK+IhulrKoA33s/VHvIehnSSvklhkijkMWjxEK6iBLe1/S4/EY7E3SwNKT1CduRkvlaKBKt62GKmqp5VNrp6mZv3ktVI0vxv0+QxTyPtK5j/AGV2494saganBRPBnLK8jhm0Wt1RdyCD+uIxsD+VKV5ZwmuWcw6PxkhPh6pWAV4LsrMdKjUCqsrdBuDsOuJvhI3BUGTA7UpWo4MhaqefXKPEXRLGGGiRb6tLAqTpvvYEYiJnAUpmFpNolvhKagviTh6kq55ZaqK8cMel5WkKhbDV5FA3tfdiR6C+HMeWiglPYDuUN8kqRqidJalXlVEbwZG8y3QoFVuukoNRVW++SL4uVvaoq9wMdQs4EKPzjO6ekQPUzJEpNgXYC59vXAhQtRzGyxHCtWRXPobgfEjYYEIT5s8fT0zU8FAyA1CeJ4+zDTcgBe3a9/hiLnBosp+NA6eVsbeT5qP4D5sOJfo+bMi7XSo6A+zW239dscjkDxYU8vDlxZNEo3/BXBTVKSIHjZXVujKQQfgRiaqqmePuZdatfLS0ISNYNmdhcsbA9+g3tbC5JWxi3K7hYEuY4tjrbfdLhvnNLHIseaQqFbYTxdv5l7j4EH2OCOVrx7pXMvBnxTUra/JWBzE4u/u2gNQiiRmYLGL+Ulrm5I7WF8MVNVllfOSuhdWroI5IWIuYxpZQe43IPwP44UyZjzQK0MnpeTjMD5G7HuN08425qVTVZgywxiNFVjIwuW1BW2v0FiPfrjskjWCyl4WBLmOLIuRvvspLgrm+j6oc10wSr9WQA6H+I3sfyPtbEmuDhYSZ8eSB5ZIKIUzzH5ipRUcclG0U0k7WjOoEAW3YgHcdBbbriSU0EmggnKOctZTtavgWZD0aLykfqD+WFMmY/gq9ldMycYgSN58t/wAlL5nz1isBRUksrkXPiEKF9vLqv+Q98Tc4NFkqrDBJM7TG0k+iYUnO6pRr1dCvh9zGxBH+a4Pw2+OItmY40CrE/TcqBuqSMgK4MizeKrp454G1RyC6nv7gjsRhipKvKlP7nzCYybUFdJ4iydopjfUG9A3UHpsMJmjLhYT4XhporXmjkL1lLF4amQxyayqkXKlSCRv7g/AYrNcW3XKvwiEyN8YW3vSGeFOXc9KklWAv0pVvTQuL6T31WP1iNgO3zwzxbAa5IlijEjnRXXa+UQ5DV5pVwRzJVZcokFwjB9Qt1BHqDcH4Yn4LEpr5nCw0kfBSApc2O4rMt226PjnhR+a7c/Gk/QqG4l4NzOuCxz19EEU3MSawGtv5trnDGtY3hLeJXDcH6FOst4ZzCnqXqYKrLo2kQIyKHEZVRYeXuw+98fXE9Q81DwZPun6FThfOP97y3/LJjuoeaPBk+6foU2y3iDMjmUVG70cwKeJO8Kv+zQGwvc21MdhjoNqDmlppwpBHPWmJzamMp1RPDZF+6QTq/HY4TOS2MkLQ6THHJlsZILB2QPHRQazHo303PwPvigZZdOu17CPp/T/FOMI96v5X52mtNAupQ9QSImOiMk2Xe9hc7XNr2AvixJLIW0G8rIwum4cU+p827XfZ43vue6f5m0Qt4y39Nj88VYfE/wBC3upuwmgHKbflsT8eE84E4+fLDUJTo0qSgeFGx2V7/WPyvsOu1+mNRpIbb14GWNkk5bjAkE7eaZ1Hiz1TVVW6+NIb2UBbm1u3tilNka2lrRsvUdL6McWVss76d2AP5/oE0z+c2EdgA/22OwtjmHGCdVqf7SZjmRiDRs7v8OwRnxpxxFUUMGWUNplEaiSaRWXdALaQ1iOl7/AYvvcGiyvJYuM/JlEUfJQwtLaDw5G+zYt/+4yTJcupgX0JuHWD7PO7gUT/AMprltAEbX4wYWttbce++HTzF406d1m9L6XHjSeM2YEfLj1Np5ULG66mUOB6C/4YQwvaaBpas7cWePxHtDx6Cz8qUJQxRtK+iIutthcbfji9K57WCzRXlcGHFlyn+FEXsrbjb1NlEEzMF8mkH+I7Yz20TvfyXsZnSMjHhaQf3uPwXKnZ1B8Xw1Ufd/XE3hrqDLJ9VXx3zxBxyQxrR938ymtd4uh9MikD6w0WNvxPbDIvD1Cwd/VUc8ZngyeHK01djTRrmrs9lf3JaKNclpvCJIOotf7xY6h8Adsai8CjGto45o2jlRXRxZlYAgj3BwIVS8cZe+RwrLQVTKkkgRaSUa1ueugk6lAHbfr2wt7Gncp0ReXBje+yhW5l1wYJ4NObi+uz/pqxRD49N7r0T+iZLZxG0ggi732+SH8lzlUzFvpbJHFVklnRABGzBhexOwJNyfe/c4czTO2+KScgS9Kf4ZOoO94dhd/PyVuycu9XSoUAm/7gHprtazgWs7D8MS9mHmuDrwHMZ/iPp6egWh5a7ECp27XgG1wwP27nY+uD2X1U/wDuAd4v5j+i6Ly8I0/4iPb616ZTcX6Aa/Lfvg9m8j+CgevA3cZ/j/23Q3xnwmtHTa3qEdyRHDGsFnlc6AFH7Q3J0+m2+IHEJ7/gnR/tEGknwz/F8f3fVGnLnhP+76Y+JpNTMQ87D17IP4VuQPiT3xcAAFBedmmfM8yPNkquefR/2lQD/wBNv+bCsj/CcrvR/wDPRfFAEX/in/4Y/XGe7/AHxXs4v/aPP7g/Nc4BFqkfw/Mr2JO+5PUYk4vprb2ISIW4ZfJN4XvNdV873yFItLZgvcgkfK39cVw3a1svlAkEXcgn6V+qjqPzCR41VJb6bHe1vlizIdOlrjbeVi4f/mEs0LAyW9NHeq+Q5+G60psmbWHkkJYG+39Tjr8oadLG7JeP0GTxhPkSlzhvt+p/RSNUI7DxdNh01YrR6x9hbWU3HIByAKB2tMahYXUrHpL28unrfD2eK0gu4WVkNwMiMxwaS+ttOxvz2XaOLTBaY3AHmN798Qc7VLbFZjg8LB0ZZsAHVvfe+VH0NKs1O4UAHWbe3S35YsSyOjlBPksfBwos3Ae1gAJca9PIfRPMpqNTSAbRpZU+V7/1wnIZQb5laXSckyvlANRsprfld/XlReXsjzOTrFySui/S5v0xblDmxiq+a8/058E+ZI52oWbGm+L3uvSlOVzro1MmsL16bfjijGHaqul6vOkhEPiPZrDfKiR9a+a0l/eSWKg6F3bp1brjrR7rb8ylzEjIloge6z7XHLuVj/ePj/0DB9z++64BftX9/wCgK7uRDf7Fi/4kn/Oca6+cI+qp1jRnc2VFLMfQAXP5YELzJnWavmNQ1VUdG2hjJuI07D4nqTjPycg3pavZ9D6RH4XjzCy7geQ/VNvo/ozAfH+uKniXyF6AYoAprnAfG/zWpo0N9S6r9S2+O+K4cGlH/p8Dr1t1HzO5RpwbzIbLlWCrDS031YnBGuP0U3sGT3uCPfGlBP4go8heJ6x0j2Ih7T7juL5CsSi43aWVFSjmZJIzItiviABlF3RrBVa/l8xJ0nYYcHWsYtI5WeJuPloqd5npakhTbdAo1HYAtc2F++/zxJRXXh7h+V5xW5gyyVNrQxp+7p0PUJfq5+0/ewt7iEWWwIVK/wBoDLJFmpK0KWijBjkt9k6rqT/Ncj4j3xCRuppareDkDHyGSkXRtVl/e8AbUL6iLHY4zvZpiNPZexHW+nNkMovURXBuk6lgslk+02o79dwT+WFtdbrPb9Ffmx6h0RDdzg7+YEn6LjmEtp4PfUPxtiULbjf8kjqEvh52OfPWPrSc5Fw21fmgp0mMJdCxcKW6D0BH64uYwD4ha8311zsfPL4iWkgHbZPOYHBEmVSUmuqM/js22kqF0GL+M3vr9rWw18bQw0FQx8ueXIjD3uPvN5J81BcUH9mv8/8AocUsL7Z+C9P+1H+XZ/8AX9CrC5vcDR0AgrKGIJCvknVb7XPlb57g+ll9cX5GB7dK8jhZTsaZso7fl3QLWH/Ct5tV1uGPcYzI9phtS9zmG+mPOrVYsE8kJrlVFNGriygMOpPQ+thhs0sTyD5LP6VgZ+Mx7KADvM8HzoJ2mW6YDEjWv1a3X5YUZwZNbgtFnSTHhHFjfRPJr+n4JtlFGY2kLeZ1AAA9D/XphuRKJA2uCs/o/T3YkspcLe0CgPI9/nwpKaMaCtwmu/p1PX44rNcdWrmluSxR+EYwQzXflyefisTRnqFVmIANyRe3yOBrh5kIlikqwxrnEAGyRdfIrhNJMVYeEtyOof8A7YY0RAg6vwVSV+cY3t8FtkdnfLuP6q2+Sef08eUrGzFXSRwwI7khtvazD88ay+dHZHvGsLPl1WqfWMD2/wApwIXm3L3BiQj7o/LGLMKebX1Dp0gfixlvkFpJlkTElluT6k4kMiQCgUmTpGI9xe9tk78lLL8linnhhRDqkdRtceXUNR+AF/yxYikluydlh9SxunshOhtOPHO++5HnXdXFlHLuip6gTIjsV+osjalU+oB746ZSRSwtJNWSa9bXfjTwaeGSrdCzKoUjxnjDi5sG0/WAuSAQep9cdiLuAVCQN5KAODOCZ84SWVj9Bo3sFjhQhZSpuCVJswX7xvv0xdApUibKvzLaXwoY4yxbw0VdRFr6QBf52x1cTnAhauoIsRcHqDgQhvPuBqKqp5ITBHHr+3Giqym9wQQPXt0wIVcS8iHCkrXlpF/dXisB7E6yfwH44jpG+3Kb7RKC06jbePT4JnlnJSrnLGvqFi0i0XhjXv6m9tvbqfbEWRtYKCdlZ02U4OlNkI+5e8t48sd5WlM9Q40+IV0hV9ALk79yT2xMCuFWe9zzqebPqu/M7gj+9KdAjiOeFi0TkXG43U+gNgb+oGOndca4tII7IB4Z5R1j1Mb5k8YhiYNoQ6i5BvY7WA23wtkTWcK7l9RyMoASm6V05jQpPE8Uqho5FKsp7g4YqKpKq5JVQnMUVSn0NjfU19aj0t3PvcDEDG3VqrdWW5k7YTBq909l3fkfUg2TMBo7Xja9v83+uOGJhNkBMZ1HLY3S2R1fFbjkTKfrZm3ygJ/+bHRGwdgoOzsl25kd9Su1XyIVYgaesk+kj7TqNDe1huvxu2JFoIopUc0kbxI1xDvNcci5JySMz5nPcWIVIet/vaiLC3pY3/WLI2sFNTMrLmyXapXWUq3kbKl/oleQOySJ/wBSm3/tGB0bHchdhzsiHaN5HzUWvKTNi2kzQBT1fUf003wv2aO7pXHdczi3Tr/VWpwXwLBl9IsG0rXLPIRbUxsCQN7CwAAv2w9ZKKzgQqT4u5XVEEry5aqywudX0e+loyeoQnYr7bWwiaASb8FbHTesSYQLa1NPb9EC1XixbT01RF/PE9vkbbj3xTOG8cL0kf7SYjh7wcPlf5KGrsxRReFmWVT5WGoMvrY9R8sOhjka73uFmdTzcCWAiE+9tWx237Xwr2oeVrFFMuZ5jrKi4WewBtuNwcW9A8l5jUfNPaPlPRiQSVL1FYy/V+ky6wPkALj2OO0Aokk8o7jjCgBQAALAAWAHoBjqFtgQlgQlgQlgQlgQlgQlgQlgQlgQlgQlgQlgQlgQlgQlgQlgQlgQlgQv/9k="/>
          <p:cNvSpPr>
            <a:spLocks noChangeAspect="1" noChangeArrowheads="1"/>
          </p:cNvSpPr>
          <p:nvPr/>
        </p:nvSpPr>
        <p:spPr bwMode="auto">
          <a:xfrm>
            <a:off x="2441575" y="19255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pic>
        <p:nvPicPr>
          <p:cNvPr id="56" name="Picture 74" descr="http://lvimg.jp/job/img/job_pict/53/253953/big.jpg/400x300-f1-q8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946780" y="3656193"/>
            <a:ext cx="647899" cy="48592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6" descr="http://www.aloha-street.com/whatshot/HonoluluCoffOct3.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255260" y="5809379"/>
            <a:ext cx="514164" cy="5318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8" descr="http://blogimg.goo.ne.jp/user_image/67/20/daf3cddd9ad32c05a2fb55700cd223b6.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129464" y="3552559"/>
            <a:ext cx="679414" cy="5948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4" descr="http://www.aloha-street.com/whatshot/2010/06/22/eggsnthings.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179657" y="5665958"/>
            <a:ext cx="1077640" cy="66118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6" descr="http://www.kakiyasuhonten.co.jp/taste/img/logo.gif"/>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9120194" y="5540921"/>
            <a:ext cx="657342" cy="81892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www.logovaults.com/stock_thumb/preview-red-lobster-NjEyNw==.jpg"/>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5028643" y="817179"/>
            <a:ext cx="1200189" cy="55199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royal1950.com/search/img/brand/000101/main.jpg"/>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5114695" y="3605295"/>
            <a:ext cx="1134449" cy="30741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2" descr="【画像】総本家　備長扇屋"/>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3090994" y="1351401"/>
            <a:ext cx="1247092" cy="33573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4" descr="https://shop.food-kr.com/images_set02/header_logo.jp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283809" y="836712"/>
            <a:ext cx="1164203" cy="4046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6" descr="http://dank1.co.jp/wordpress/wp-content/uploads/2014/07/%E9%B3%A5%E8%B2%B4%E6%97%8F%E3%83%AD%E3%82%B4.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35895" y="764704"/>
            <a:ext cx="934767" cy="4734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johomarket.com/files/images/%E5%B1%B1%E5%B2%A1%E5%AE%B6%E3%83%AD%E3%82%B4.jpg"/>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2643297" y="3645024"/>
            <a:ext cx="922433" cy="5324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fbcdn-profile-a.akamaihd.net/hprofile-ak-xpf1/v/t1.0-1/p160x160/10352198_345208118990707_115699033672373355_n.jpg?oh=3446922ff9f80253ec02a5b402d22ef8&amp;oe=55EF5630&amp;__gda__=1441463903_3f832f9df6dae0ce69bbbe436d31bb2b"/>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433090" y="3529505"/>
            <a:ext cx="690050" cy="6900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rise-group.com/image/ousyou_logo.gif"/>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3775459" y="3684037"/>
            <a:ext cx="995768" cy="423892"/>
          </a:xfrm>
          <a:prstGeom prst="rect">
            <a:avLst/>
          </a:prstGeom>
          <a:noFill/>
          <a:extLst>
            <a:ext uri="{909E8E84-426E-40DD-AFC4-6F175D3DCCD1}">
              <a14:hiddenFill xmlns:a14="http://schemas.microsoft.com/office/drawing/2010/main">
                <a:solidFill>
                  <a:srgbClr val="FFFFFF"/>
                </a:solidFill>
              </a14:hiddenFill>
            </a:ext>
          </a:extLst>
        </p:spPr>
      </p:pic>
      <p:sp>
        <p:nvSpPr>
          <p:cNvPr id="9217" name="スライド番号プレースホルダー 9216"/>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2</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34" descr="tyumoku_sutadon_logo"/>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195336" y="6381328"/>
            <a:ext cx="1074623" cy="4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foodrink.co.jp/news/upimages/201409/dandadan.png"/>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6456" y="1340768"/>
            <a:ext cx="1064569" cy="396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eiren.cc/common/img/selogo.jpg"/>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6395583" y="2750305"/>
            <a:ext cx="1078637" cy="608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wada-ya.com/wdy3/images/common/logo_horizontal.png"/>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5113643" y="1457585"/>
            <a:ext cx="1072503" cy="3397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tacsis.kosugi-square.com/share/img_uploads/image520/00000014_00005120_00000185.png"/>
          <p:cNvPicPr>
            <a:picLocks noChangeAspect="1" noChangeArrowheads="1"/>
          </p:cNvPicPr>
          <p:nvPr/>
        </p:nvPicPr>
        <p:blipFill rotWithShape="1">
          <a:blip r:embed="rId37" cstate="email">
            <a:extLst>
              <a:ext uri="{28A0092B-C50C-407E-A947-70E740481C1C}">
                <a14:useLocalDpi xmlns:a14="http://schemas.microsoft.com/office/drawing/2010/main"/>
              </a:ext>
            </a:extLst>
          </a:blip>
          <a:srcRect/>
          <a:stretch/>
        </p:blipFill>
        <p:spPr bwMode="auto">
          <a:xfrm>
            <a:off x="9092047" y="4887062"/>
            <a:ext cx="736231" cy="59205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横浜クルーズ・クルーズ"/>
          <p:cNvPicPr>
            <a:picLocks noChangeAspect="1" noChangeArrowheads="1"/>
          </p:cNvPicPr>
          <p:nvPr/>
        </p:nvPicPr>
        <p:blipFill rotWithShape="1">
          <a:blip r:embed="rId38" cstate="email">
            <a:extLst>
              <a:ext uri="{28A0092B-C50C-407E-A947-70E740481C1C}">
                <a14:useLocalDpi xmlns:a14="http://schemas.microsoft.com/office/drawing/2010/main"/>
              </a:ext>
            </a:extLst>
          </a:blip>
          <a:srcRect l="19625" r="20395"/>
          <a:stretch/>
        </p:blipFill>
        <p:spPr bwMode="auto">
          <a:xfrm>
            <a:off x="7761312" y="2099233"/>
            <a:ext cx="812792" cy="7397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2" descr="http://dr-penny2.c.blog.so-net.ne.jp/_images/blog/_aa9/dr-penny2/shakeys_logo.png?c=a1"/>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5066395" y="4953043"/>
            <a:ext cx="564153" cy="55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6" descr="http://itamae.co.jp/common/images/itamae_logo_red.png"/>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465168" y="1738494"/>
            <a:ext cx="1011539" cy="35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http://www.ario-kurashiki.jp/__resources__/90593a46-c280-4c38-94ad-927c2b58dd98.jpg"/>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3840022" y="2410717"/>
            <a:ext cx="966096" cy="48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http://lvimg.jp/job/img/job_pict/56/308256/logo.jpg/96x96"/>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648744" y="4884407"/>
            <a:ext cx="674263" cy="61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s://img.jinjibu.jp/updir/kiji/TNR13-1220-0103.gif"/>
          <p:cNvPicPr>
            <a:picLocks noChangeAspect="1" noChangeArrowheads="1"/>
          </p:cNvPicPr>
          <p:nvPr/>
        </p:nvPicPr>
        <p:blipFill rotWithShape="1">
          <a:blip r:embed="rId43" cstate="email">
            <a:extLst>
              <a:ext uri="{28A0092B-C50C-407E-A947-70E740481C1C}">
                <a14:useLocalDpi xmlns:a14="http://schemas.microsoft.com/office/drawing/2010/main"/>
              </a:ext>
            </a:extLst>
          </a:blip>
          <a:srcRect l="2704" t="3614" r="50374" b="3934"/>
          <a:stretch/>
        </p:blipFill>
        <p:spPr bwMode="auto">
          <a:xfrm>
            <a:off x="7409903" y="5803112"/>
            <a:ext cx="465949" cy="10098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mg.mpjob.jp/images/job/1/1305/teraken-logo.BMP"/>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68711" y="1812925"/>
            <a:ext cx="1047715" cy="409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premiums.jp/concert/wp-content/uploads/sites/2/2015/07/logo-ippudo.png"/>
          <p:cNvPicPr>
            <a:picLocks noChangeAspect="1" noChangeArrowheads="1"/>
          </p:cNvPicPr>
          <p:nvPr/>
        </p:nvPicPr>
        <p:blipFill rotWithShape="1">
          <a:blip r:embed="rId45" cstate="email">
            <a:extLst>
              <a:ext uri="{28A0092B-C50C-407E-A947-70E740481C1C}">
                <a14:useLocalDpi xmlns:a14="http://schemas.microsoft.com/office/drawing/2010/main"/>
              </a:ext>
            </a:extLst>
          </a:blip>
          <a:srcRect/>
          <a:stretch/>
        </p:blipFill>
        <p:spPr bwMode="auto">
          <a:xfrm>
            <a:off x="3734558" y="4250564"/>
            <a:ext cx="1059036" cy="475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6" cstate="email">
            <a:extLst>
              <a:ext uri="{28A0092B-C50C-407E-A947-70E740481C1C}">
                <a14:useLocalDpi xmlns:a14="http://schemas.microsoft.com/office/drawing/2010/main"/>
              </a:ext>
            </a:extLst>
          </a:blip>
          <a:srcRect t="20353" b="19536"/>
          <a:stretch/>
        </p:blipFill>
        <p:spPr bwMode="auto">
          <a:xfrm>
            <a:off x="8678463" y="2543638"/>
            <a:ext cx="1075323" cy="39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7" cstate="email">
            <a:extLst>
              <a:ext uri="{28A0092B-C50C-407E-A947-70E740481C1C}">
                <a14:useLocalDpi xmlns:a14="http://schemas.microsoft.com/office/drawing/2010/main"/>
              </a:ext>
            </a:extLst>
          </a:blip>
          <a:srcRect t="13596" b="22652"/>
          <a:stretch/>
        </p:blipFill>
        <p:spPr bwMode="auto">
          <a:xfrm>
            <a:off x="8657197" y="2881200"/>
            <a:ext cx="1075323" cy="41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7496969" y="2832232"/>
            <a:ext cx="862559" cy="52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49" cstate="email">
            <a:extLst>
              <a:ext uri="{28A0092B-C50C-407E-A947-70E740481C1C}">
                <a14:useLocalDpi xmlns:a14="http://schemas.microsoft.com/office/drawing/2010/main"/>
              </a:ext>
            </a:extLst>
          </a:blip>
          <a:srcRect l="15491" t="7594" r="16324"/>
          <a:stretch/>
        </p:blipFill>
        <p:spPr bwMode="auto">
          <a:xfrm>
            <a:off x="9161152" y="908720"/>
            <a:ext cx="605962" cy="50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8396328" y="6453814"/>
            <a:ext cx="1171026" cy="33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8560866" y="4174344"/>
            <a:ext cx="1054316" cy="30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rotWithShape="1">
          <a:blip r:embed="rId52" cstate="email">
            <a:extLst>
              <a:ext uri="{28A0092B-C50C-407E-A947-70E740481C1C}">
                <a14:useLocalDpi xmlns:a14="http://schemas.microsoft.com/office/drawing/2010/main"/>
              </a:ext>
            </a:extLst>
          </a:blip>
          <a:srcRect/>
          <a:stretch/>
        </p:blipFill>
        <p:spPr bwMode="auto">
          <a:xfrm>
            <a:off x="3826739" y="628006"/>
            <a:ext cx="524215" cy="67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rotWithShape="1">
          <a:blip r:embed="rId53" cstate="email">
            <a:extLst>
              <a:ext uri="{28A0092B-C50C-407E-A947-70E740481C1C}">
                <a14:useLocalDpi xmlns:a14="http://schemas.microsoft.com/office/drawing/2010/main"/>
              </a:ext>
            </a:extLst>
          </a:blip>
          <a:srcRect/>
          <a:stretch/>
        </p:blipFill>
        <p:spPr bwMode="auto">
          <a:xfrm>
            <a:off x="2648262" y="6410382"/>
            <a:ext cx="1213985" cy="35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0"/>
          <p:cNvPicPr>
            <a:picLocks noChangeAspect="1" noChangeArrowheads="1"/>
          </p:cNvPicPr>
          <p:nvPr/>
        </p:nvPicPr>
        <p:blipFill rotWithShape="1">
          <a:blip r:embed="rId54" cstate="email">
            <a:extLst>
              <a:ext uri="{28A0092B-C50C-407E-A947-70E740481C1C}">
                <a14:useLocalDpi xmlns:a14="http://schemas.microsoft.com/office/drawing/2010/main"/>
              </a:ext>
            </a:extLst>
          </a:blip>
          <a:srcRect/>
          <a:stretch/>
        </p:blipFill>
        <p:spPr bwMode="auto">
          <a:xfrm>
            <a:off x="3491574" y="4884306"/>
            <a:ext cx="673816" cy="64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rotWithShape="1">
          <a:blip r:embed="rId55" cstate="email">
            <a:extLst>
              <a:ext uri="{28A0092B-C50C-407E-A947-70E740481C1C}">
                <a14:useLocalDpi xmlns:a14="http://schemas.microsoft.com/office/drawing/2010/main"/>
              </a:ext>
            </a:extLst>
          </a:blip>
          <a:srcRect/>
          <a:stretch/>
        </p:blipFill>
        <p:spPr bwMode="auto">
          <a:xfrm>
            <a:off x="3560319" y="5642418"/>
            <a:ext cx="588555" cy="65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直線コネクタ 25"/>
          <p:cNvCxnSpPr/>
          <p:nvPr/>
        </p:nvCxnSpPr>
        <p:spPr bwMode="auto">
          <a:xfrm>
            <a:off x="4942811" y="650380"/>
            <a:ext cx="0" cy="6131125"/>
          </a:xfrm>
          <a:prstGeom prst="line">
            <a:avLst/>
          </a:prstGeom>
          <a:solidFill>
            <a:srgbClr val="FF0000"/>
          </a:solidFill>
          <a:ln w="19050"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p:cNvCxnSpPr/>
          <p:nvPr/>
        </p:nvCxnSpPr>
        <p:spPr bwMode="auto">
          <a:xfrm flipH="1">
            <a:off x="37364" y="3437210"/>
            <a:ext cx="9788478" cy="0"/>
          </a:xfrm>
          <a:prstGeom prst="line">
            <a:avLst/>
          </a:prstGeom>
          <a:solidFill>
            <a:srgbClr val="FF0000"/>
          </a:solidFill>
          <a:ln w="19050" cap="flat" cmpd="sng" algn="ctr">
            <a:solidFill>
              <a:schemeClr val="tx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47" name="Picture 23"/>
          <p:cNvPicPr>
            <a:picLocks noChangeAspect="1" noChangeArrowheads="1"/>
          </p:cNvPicPr>
          <p:nvPr/>
        </p:nvPicPr>
        <p:blipFill rotWithShape="1">
          <a:blip r:embed="rId56" cstate="email">
            <a:extLst>
              <a:ext uri="{28A0092B-C50C-407E-A947-70E740481C1C}">
                <a14:useLocalDpi xmlns:a14="http://schemas.microsoft.com/office/drawing/2010/main"/>
              </a:ext>
            </a:extLst>
          </a:blip>
          <a:srcRect/>
          <a:stretch/>
        </p:blipFill>
        <p:spPr bwMode="auto">
          <a:xfrm>
            <a:off x="2398087" y="1279393"/>
            <a:ext cx="565996" cy="60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4242293" y="4883290"/>
            <a:ext cx="630527" cy="62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3116921" y="1806957"/>
            <a:ext cx="650348" cy="65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1443156" y="4579431"/>
            <a:ext cx="1029738" cy="61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0" cstate="email">
            <a:extLst>
              <a:ext uri="{28A0092B-C50C-407E-A947-70E740481C1C}">
                <a14:useLocalDpi xmlns:a14="http://schemas.microsoft.com/office/drawing/2010/main"/>
              </a:ext>
            </a:extLst>
          </a:blip>
          <a:srcRect/>
          <a:stretch/>
        </p:blipFill>
        <p:spPr bwMode="auto">
          <a:xfrm>
            <a:off x="727048" y="5155104"/>
            <a:ext cx="640984" cy="37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61" cstate="email">
            <a:extLst>
              <a:ext uri="{28A0092B-C50C-407E-A947-70E740481C1C}">
                <a14:useLocalDpi xmlns:a14="http://schemas.microsoft.com/office/drawing/2010/main"/>
              </a:ext>
            </a:extLst>
          </a:blip>
          <a:srcRect t="22568" b="27359"/>
          <a:stretch/>
        </p:blipFill>
        <p:spPr bwMode="auto">
          <a:xfrm>
            <a:off x="87662" y="5569628"/>
            <a:ext cx="1243193" cy="3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62" cstate="email">
            <a:extLst>
              <a:ext uri="{28A0092B-C50C-407E-A947-70E740481C1C}">
                <a14:useLocalDpi xmlns:a14="http://schemas.microsoft.com/office/drawing/2010/main"/>
              </a:ext>
            </a:extLst>
          </a:blip>
          <a:srcRect/>
          <a:stretch/>
        </p:blipFill>
        <p:spPr bwMode="auto">
          <a:xfrm>
            <a:off x="1531919" y="5694585"/>
            <a:ext cx="899713" cy="67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rotWithShape="1">
          <a:blip r:embed="rId63" cstate="email">
            <a:extLst>
              <a:ext uri="{28A0092B-C50C-407E-A947-70E740481C1C}">
                <a14:useLocalDpi xmlns:a14="http://schemas.microsoft.com/office/drawing/2010/main"/>
              </a:ext>
            </a:extLst>
          </a:blip>
          <a:srcRect/>
          <a:stretch/>
        </p:blipFill>
        <p:spPr bwMode="auto">
          <a:xfrm>
            <a:off x="1540327" y="6371092"/>
            <a:ext cx="882896" cy="39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p:cNvPicPr>
            <a:picLocks noChangeAspect="1" noChangeArrowheads="1"/>
          </p:cNvPicPr>
          <p:nvPr/>
        </p:nvPicPr>
        <p:blipFill>
          <a:blip r:embed="rId64" cstate="email">
            <a:extLst>
              <a:ext uri="{28A0092B-C50C-407E-A947-70E740481C1C}">
                <a14:useLocalDpi xmlns:a14="http://schemas.microsoft.com/office/drawing/2010/main"/>
              </a:ext>
            </a:extLst>
          </a:blip>
          <a:srcRect/>
          <a:stretch>
            <a:fillRect/>
          </a:stretch>
        </p:blipFill>
        <p:spPr bwMode="auto">
          <a:xfrm>
            <a:off x="3111373" y="611427"/>
            <a:ext cx="594586" cy="59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0" descr="http://d1som9eclaj1c0.cloudfront.net/upload_picture/S1392339624015_1.png"/>
          <p:cNvPicPr>
            <a:picLocks noChangeAspect="1" noChangeArrowheads="1"/>
          </p:cNvPicPr>
          <p:nvPr/>
        </p:nvPicPr>
        <p:blipFill rotWithShape="1">
          <a:blip r:embed="rId65" cstate="email">
            <a:extLst>
              <a:ext uri="{28A0092B-C50C-407E-A947-70E740481C1C}">
                <a14:useLocalDpi xmlns:a14="http://schemas.microsoft.com/office/drawing/2010/main"/>
              </a:ext>
            </a:extLst>
          </a:blip>
          <a:srcRect/>
          <a:stretch/>
        </p:blipFill>
        <p:spPr bwMode="auto">
          <a:xfrm>
            <a:off x="1160989" y="1354919"/>
            <a:ext cx="1126238" cy="3473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ttps://pbs.twimg.com/profile_images/484953919093628928/5xiUUbBD.jpeg"/>
          <p:cNvPicPr>
            <a:picLocks noChangeAspect="1" noChangeArrowheads="1"/>
          </p:cNvPicPr>
          <p:nvPr/>
        </p:nvPicPr>
        <p:blipFill rotWithShape="1">
          <a:blip r:embed="rId66" cstate="email">
            <a:extLst>
              <a:ext uri="{28A0092B-C50C-407E-A947-70E740481C1C}">
                <a14:useLocalDpi xmlns:a14="http://schemas.microsoft.com/office/drawing/2010/main"/>
              </a:ext>
            </a:extLst>
          </a:blip>
          <a:srcRect/>
          <a:stretch/>
        </p:blipFill>
        <p:spPr bwMode="auto">
          <a:xfrm>
            <a:off x="3729948" y="3031297"/>
            <a:ext cx="1112966" cy="3256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hiba-cyuo-chintai.com/img/logo_daisyogun.gif"/>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7617296" y="853293"/>
            <a:ext cx="659856" cy="41546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rotWithShape="1">
          <a:blip r:embed="rId68" cstate="email">
            <a:extLst>
              <a:ext uri="{28A0092B-C50C-407E-A947-70E740481C1C}">
                <a14:useLocalDpi xmlns:a14="http://schemas.microsoft.com/office/drawing/2010/main"/>
              </a:ext>
            </a:extLst>
          </a:blip>
          <a:srcRect/>
          <a:stretch/>
        </p:blipFill>
        <p:spPr bwMode="auto">
          <a:xfrm>
            <a:off x="8439008" y="842695"/>
            <a:ext cx="585932" cy="54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7" descr="https://pbs.twimg.com/profile_images/1277881980/_____400x400.jpg"/>
          <p:cNvPicPr>
            <a:picLocks noChangeAspect="1" noChangeArrowheads="1"/>
          </p:cNvPicPr>
          <p:nvPr/>
        </p:nvPicPr>
        <p:blipFill>
          <a:blip r:embed="rId69" cstate="email">
            <a:extLst>
              <a:ext uri="{28A0092B-C50C-407E-A947-70E740481C1C}">
                <a14:useLocalDpi xmlns:a14="http://schemas.microsoft.com/office/drawing/2010/main"/>
              </a:ext>
            </a:extLst>
          </a:blip>
          <a:srcRect/>
          <a:stretch>
            <a:fillRect/>
          </a:stretch>
        </p:blipFill>
        <p:spPr bwMode="auto">
          <a:xfrm>
            <a:off x="7631769" y="1428255"/>
            <a:ext cx="622966" cy="6229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p:cNvPicPr>
            <a:picLocks noChangeAspect="1" noChangeArrowheads="1"/>
          </p:cNvPicPr>
          <p:nvPr/>
        </p:nvPicPr>
        <p:blipFill rotWithShape="1">
          <a:blip r:embed="rId70" cstate="email">
            <a:extLst>
              <a:ext uri="{28A0092B-C50C-407E-A947-70E740481C1C}">
                <a14:useLocalDpi xmlns:a14="http://schemas.microsoft.com/office/drawing/2010/main"/>
              </a:ext>
            </a:extLst>
          </a:blip>
          <a:srcRect/>
          <a:stretch/>
        </p:blipFill>
        <p:spPr bwMode="auto">
          <a:xfrm>
            <a:off x="8377485" y="1636865"/>
            <a:ext cx="706211" cy="41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9"/>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6609184" y="2204864"/>
            <a:ext cx="845742" cy="42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http://www.j-kirishima.com/c/img/index_logo.jpg"/>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5144516" y="1988840"/>
            <a:ext cx="463156" cy="6638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ekimarushinosaka.com/shopguide/items/%E5%AE%87%E6%B2%BB%E5%9C%92%E3%83%AD%E3%82%B3%E3%82%99_01.jpg"/>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6488134" y="4406839"/>
            <a:ext cx="1788411" cy="348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tre-kawagoe.com/image/kawagoe/store/storage/w464/3f_wired.jpg"/>
          <p:cNvPicPr>
            <a:picLocks noChangeAspect="1" noChangeArrowheads="1"/>
          </p:cNvPicPr>
          <p:nvPr/>
        </p:nvPicPr>
        <p:blipFill rotWithShape="1">
          <a:blip r:embed="rId74" cstate="email">
            <a:extLst>
              <a:ext uri="{28A0092B-C50C-407E-A947-70E740481C1C}">
                <a14:useLocalDpi xmlns:a14="http://schemas.microsoft.com/office/drawing/2010/main"/>
              </a:ext>
            </a:extLst>
          </a:blip>
          <a:srcRect/>
          <a:stretch/>
        </p:blipFill>
        <p:spPr bwMode="auto">
          <a:xfrm>
            <a:off x="7350530" y="4870243"/>
            <a:ext cx="582305" cy="8630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4"/>
          <p:cNvPicPr>
            <a:picLocks noChangeAspect="1" noChangeArrowheads="1"/>
          </p:cNvPicPr>
          <p:nvPr/>
        </p:nvPicPr>
        <p:blipFill rotWithShape="1">
          <a:blip r:embed="rId75" cstate="email">
            <a:extLst>
              <a:ext uri="{28A0092B-C50C-407E-A947-70E740481C1C}">
                <a14:useLocalDpi xmlns:a14="http://schemas.microsoft.com/office/drawing/2010/main"/>
              </a:ext>
            </a:extLst>
          </a:blip>
          <a:srcRect/>
          <a:stretch/>
        </p:blipFill>
        <p:spPr bwMode="auto">
          <a:xfrm>
            <a:off x="2427610" y="3039832"/>
            <a:ext cx="1192749" cy="26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76" cstate="email">
            <a:extLst>
              <a:ext uri="{28A0092B-C50C-407E-A947-70E740481C1C}">
                <a14:useLocalDpi xmlns:a14="http://schemas.microsoft.com/office/drawing/2010/main"/>
              </a:ext>
            </a:extLst>
          </a:blip>
          <a:srcRect/>
          <a:stretch>
            <a:fillRect/>
          </a:stretch>
        </p:blipFill>
        <p:spPr bwMode="auto">
          <a:xfrm>
            <a:off x="1499707" y="5169067"/>
            <a:ext cx="993724" cy="46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3"/>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4245057" y="5592842"/>
            <a:ext cx="625302" cy="57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5"/>
          <p:cNvPicPr>
            <a:picLocks noChangeAspect="1" noChangeArrowheads="1"/>
          </p:cNvPicPr>
          <p:nvPr/>
        </p:nvPicPr>
        <p:blipFill rotWithShape="1">
          <a:blip r:embed="rId78" cstate="email">
            <a:extLst>
              <a:ext uri="{28A0092B-C50C-407E-A947-70E740481C1C}">
                <a14:useLocalDpi xmlns:a14="http://schemas.microsoft.com/office/drawing/2010/main"/>
              </a:ext>
            </a:extLst>
          </a:blip>
          <a:srcRect/>
          <a:stretch/>
        </p:blipFill>
        <p:spPr bwMode="auto">
          <a:xfrm>
            <a:off x="171962" y="4241596"/>
            <a:ext cx="1047255" cy="3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6"/>
          <p:cNvPicPr>
            <a:picLocks noChangeAspect="1" noChangeArrowheads="1"/>
          </p:cNvPicPr>
          <p:nvPr/>
        </p:nvPicPr>
        <p:blipFill>
          <a:blip r:embed="rId79" cstate="email">
            <a:extLst>
              <a:ext uri="{28A0092B-C50C-407E-A947-70E740481C1C}">
                <a14:useLocalDpi xmlns:a14="http://schemas.microsoft.com/office/drawing/2010/main"/>
              </a:ext>
            </a:extLst>
          </a:blip>
          <a:srcRect/>
          <a:stretch>
            <a:fillRect/>
          </a:stretch>
        </p:blipFill>
        <p:spPr bwMode="auto">
          <a:xfrm>
            <a:off x="5149441" y="3933056"/>
            <a:ext cx="1039570" cy="40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7"/>
          <p:cNvPicPr>
            <a:picLocks noChangeAspect="1" noChangeArrowheads="1"/>
          </p:cNvPicPr>
          <p:nvPr/>
        </p:nvPicPr>
        <p:blipFill>
          <a:blip r:embed="rId80" cstate="email">
            <a:extLst>
              <a:ext uri="{28A0092B-C50C-407E-A947-70E740481C1C}">
                <a14:useLocalDpi xmlns:a14="http://schemas.microsoft.com/office/drawing/2010/main"/>
              </a:ext>
            </a:extLst>
          </a:blip>
          <a:srcRect/>
          <a:stretch>
            <a:fillRect/>
          </a:stretch>
        </p:blipFill>
        <p:spPr bwMode="auto">
          <a:xfrm>
            <a:off x="8214597" y="4874719"/>
            <a:ext cx="546494" cy="83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ヨゴリーノ　ロゴ」の画像検索結果"/>
          <p:cNvPicPr>
            <a:picLocks noChangeAspect="1" noChangeArrowheads="1"/>
          </p:cNvPicPr>
          <p:nvPr/>
        </p:nvPicPr>
        <p:blipFill rotWithShape="1">
          <a:blip r:embed="rId81" cstate="email">
            <a:extLst>
              <a:ext uri="{28A0092B-C50C-407E-A947-70E740481C1C}">
                <a14:useLocalDpi xmlns:a14="http://schemas.microsoft.com/office/drawing/2010/main"/>
              </a:ext>
            </a:extLst>
          </a:blip>
          <a:srcRect/>
          <a:stretch/>
        </p:blipFill>
        <p:spPr bwMode="auto">
          <a:xfrm>
            <a:off x="8553400" y="4524961"/>
            <a:ext cx="1075711" cy="2721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いざかや炎丸　ロゴ」の画像検索結果"/>
          <p:cNvPicPr>
            <a:picLocks noChangeAspect="1" noChangeArrowheads="1"/>
          </p:cNvPicPr>
          <p:nvPr/>
        </p:nvPicPr>
        <p:blipFill rotWithShape="1">
          <a:blip r:embed="rId82" cstate="email">
            <a:extLst>
              <a:ext uri="{28A0092B-C50C-407E-A947-70E740481C1C}">
                <a14:useLocalDpi xmlns:a14="http://schemas.microsoft.com/office/drawing/2010/main"/>
              </a:ext>
            </a:extLst>
          </a:blip>
          <a:srcRect/>
          <a:stretch/>
        </p:blipFill>
        <p:spPr bwMode="auto">
          <a:xfrm>
            <a:off x="1254323" y="1751449"/>
            <a:ext cx="1016038" cy="597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83" cstate="email">
            <a:extLst>
              <a:ext uri="{28A0092B-C50C-407E-A947-70E740481C1C}">
                <a14:useLocalDpi xmlns:a14="http://schemas.microsoft.com/office/drawing/2010/main"/>
              </a:ext>
            </a:extLst>
          </a:blip>
          <a:srcRect/>
          <a:stretch>
            <a:fillRect/>
          </a:stretch>
        </p:blipFill>
        <p:spPr bwMode="auto">
          <a:xfrm>
            <a:off x="2371473" y="2018235"/>
            <a:ext cx="649410" cy="39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3"/>
          <p:cNvPicPr>
            <a:picLocks noChangeAspect="1" noChangeArrowheads="1"/>
          </p:cNvPicPr>
          <p:nvPr/>
        </p:nvPicPr>
        <p:blipFill>
          <a:blip r:embed="rId84" cstate="email">
            <a:extLst>
              <a:ext uri="{28A0092B-C50C-407E-A947-70E740481C1C}">
                <a14:useLocalDpi xmlns:a14="http://schemas.microsoft.com/office/drawing/2010/main"/>
              </a:ext>
            </a:extLst>
          </a:blip>
          <a:srcRect/>
          <a:stretch>
            <a:fillRect/>
          </a:stretch>
        </p:blipFill>
        <p:spPr bwMode="auto">
          <a:xfrm>
            <a:off x="2651059" y="5609468"/>
            <a:ext cx="696499" cy="72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4"/>
          <p:cNvPicPr>
            <a:picLocks noChangeAspect="1" noChangeArrowheads="1"/>
          </p:cNvPicPr>
          <p:nvPr/>
        </p:nvPicPr>
        <p:blipFill>
          <a:blip r:embed="rId85" cstate="email">
            <a:extLst>
              <a:ext uri="{28A0092B-C50C-407E-A947-70E740481C1C}">
                <a14:useLocalDpi xmlns:a14="http://schemas.microsoft.com/office/drawing/2010/main"/>
              </a:ext>
            </a:extLst>
          </a:blip>
          <a:srcRect/>
          <a:stretch>
            <a:fillRect/>
          </a:stretch>
        </p:blipFill>
        <p:spPr bwMode="auto">
          <a:xfrm>
            <a:off x="6465168" y="4929018"/>
            <a:ext cx="737947" cy="76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86" cstate="email">
            <a:extLst>
              <a:ext uri="{28A0092B-C50C-407E-A947-70E740481C1C}">
                <a14:useLocalDpi xmlns:a14="http://schemas.microsoft.com/office/drawing/2010/main"/>
              </a:ext>
            </a:extLst>
          </a:blip>
          <a:srcRect/>
          <a:stretch/>
        </p:blipFill>
        <p:spPr bwMode="auto">
          <a:xfrm>
            <a:off x="4378666" y="620688"/>
            <a:ext cx="495573" cy="128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87" cstate="email">
            <a:extLst>
              <a:ext uri="{28A0092B-C50C-407E-A947-70E740481C1C}">
                <a14:useLocalDpi xmlns:a14="http://schemas.microsoft.com/office/drawing/2010/main"/>
              </a:ext>
            </a:extLst>
          </a:blip>
          <a:srcRect/>
          <a:stretch/>
        </p:blipFill>
        <p:spPr bwMode="auto">
          <a:xfrm>
            <a:off x="2377533" y="590064"/>
            <a:ext cx="623494" cy="60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5" descr="「野毛ホルモンセンター」の画像検索結果"/>
          <p:cNvPicPr>
            <a:picLocks noChangeAspect="1" noChangeArrowheads="1"/>
          </p:cNvPicPr>
          <p:nvPr/>
        </p:nvPicPr>
        <p:blipFill rotWithShape="1">
          <a:blip r:embed="rId88" cstate="email">
            <a:extLst>
              <a:ext uri="{28A0092B-C50C-407E-A947-70E740481C1C}">
                <a14:useLocalDpi xmlns:a14="http://schemas.microsoft.com/office/drawing/2010/main"/>
              </a:ext>
            </a:extLst>
          </a:blip>
          <a:srcRect/>
          <a:stretch/>
        </p:blipFill>
        <p:spPr bwMode="auto">
          <a:xfrm>
            <a:off x="2494095" y="2757606"/>
            <a:ext cx="2118959" cy="26875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0" descr="https://messe.nikkei.co.jp/files/FC2931/1-201502191817470248.jpg"/>
          <p:cNvPicPr>
            <a:picLocks noChangeAspect="1" noChangeArrowheads="1"/>
          </p:cNvPicPr>
          <p:nvPr/>
        </p:nvPicPr>
        <p:blipFill>
          <a:blip r:embed="rId89" cstate="email">
            <a:extLst>
              <a:ext uri="{28A0092B-C50C-407E-A947-70E740481C1C}">
                <a14:useLocalDpi xmlns:a14="http://schemas.microsoft.com/office/drawing/2010/main"/>
              </a:ext>
            </a:extLst>
          </a:blip>
          <a:srcRect/>
          <a:stretch>
            <a:fillRect/>
          </a:stretch>
        </p:blipFill>
        <p:spPr bwMode="auto">
          <a:xfrm>
            <a:off x="1281012" y="2410717"/>
            <a:ext cx="987471" cy="4311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90" cstate="email">
            <a:extLst>
              <a:ext uri="{28A0092B-C50C-407E-A947-70E740481C1C}">
                <a14:useLocalDpi xmlns:a14="http://schemas.microsoft.com/office/drawing/2010/main"/>
              </a:ext>
            </a:extLst>
          </a:blip>
          <a:srcRect/>
          <a:stretch>
            <a:fillRect/>
          </a:stretch>
        </p:blipFill>
        <p:spPr bwMode="auto">
          <a:xfrm>
            <a:off x="148256" y="2325130"/>
            <a:ext cx="888976" cy="36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descr="「しゃぶしゃぶ どん亭」の画像検索結果"/>
          <p:cNvPicPr>
            <a:picLocks noChangeAspect="1" noChangeArrowheads="1"/>
          </p:cNvPicPr>
          <p:nvPr/>
        </p:nvPicPr>
        <p:blipFill rotWithShape="1">
          <a:blip r:embed="rId91" cstate="email">
            <a:extLst>
              <a:ext uri="{28A0092B-C50C-407E-A947-70E740481C1C}">
                <a14:useLocalDpi xmlns:a14="http://schemas.microsoft.com/office/drawing/2010/main"/>
              </a:ext>
            </a:extLst>
          </a:blip>
          <a:srcRect/>
          <a:stretch/>
        </p:blipFill>
        <p:spPr bwMode="auto">
          <a:xfrm>
            <a:off x="1313331" y="671999"/>
            <a:ext cx="471317" cy="60739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p:cNvPicPr>
            <a:picLocks noChangeAspect="1" noChangeArrowheads="1"/>
          </p:cNvPicPr>
          <p:nvPr/>
        </p:nvPicPr>
        <p:blipFill>
          <a:blip r:embed="rId92" cstate="email">
            <a:extLst>
              <a:ext uri="{28A0092B-C50C-407E-A947-70E740481C1C}">
                <a14:useLocalDpi xmlns:a14="http://schemas.microsoft.com/office/drawing/2010/main"/>
              </a:ext>
            </a:extLst>
          </a:blip>
          <a:srcRect/>
          <a:stretch>
            <a:fillRect/>
          </a:stretch>
        </p:blipFill>
        <p:spPr bwMode="auto">
          <a:xfrm>
            <a:off x="5196936" y="4376979"/>
            <a:ext cx="902425" cy="48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6"/>
          <p:cNvPicPr>
            <a:picLocks noChangeAspect="1" noChangeArrowheads="1"/>
          </p:cNvPicPr>
          <p:nvPr/>
        </p:nvPicPr>
        <p:blipFill>
          <a:blip r:embed="rId93" cstate="email">
            <a:extLst>
              <a:ext uri="{28A0092B-C50C-407E-A947-70E740481C1C}">
                <a14:useLocalDpi xmlns:a14="http://schemas.microsoft.com/office/drawing/2010/main"/>
              </a:ext>
            </a:extLst>
          </a:blip>
          <a:srcRect/>
          <a:stretch>
            <a:fillRect/>
          </a:stretch>
        </p:blipFill>
        <p:spPr bwMode="auto">
          <a:xfrm>
            <a:off x="5048758" y="2697045"/>
            <a:ext cx="530814" cy="6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7"/>
          <p:cNvPicPr>
            <a:picLocks noChangeAspect="1" noChangeArrowheads="1"/>
          </p:cNvPicPr>
          <p:nvPr/>
        </p:nvPicPr>
        <p:blipFill>
          <a:blip r:embed="rId94" cstate="email">
            <a:extLst>
              <a:ext uri="{28A0092B-C50C-407E-A947-70E740481C1C}">
                <a14:useLocalDpi xmlns:a14="http://schemas.microsoft.com/office/drawing/2010/main"/>
              </a:ext>
            </a:extLst>
          </a:blip>
          <a:srcRect/>
          <a:stretch>
            <a:fillRect/>
          </a:stretch>
        </p:blipFill>
        <p:spPr bwMode="auto">
          <a:xfrm>
            <a:off x="5762166" y="1988840"/>
            <a:ext cx="414970" cy="66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descr="表参道焼肉 KINTAN"/>
          <p:cNvPicPr>
            <a:picLocks noChangeAspect="1" noChangeArrowheads="1"/>
          </p:cNvPicPr>
          <p:nvPr/>
        </p:nvPicPr>
        <p:blipFill>
          <a:blip r:embed="rId95" cstate="email">
            <a:extLst>
              <a:ext uri="{28A0092B-C50C-407E-A947-70E740481C1C}">
                <a14:useLocalDpi xmlns:a14="http://schemas.microsoft.com/office/drawing/2010/main"/>
              </a:ext>
            </a:extLst>
          </a:blip>
          <a:srcRect/>
          <a:stretch>
            <a:fillRect/>
          </a:stretch>
        </p:blipFill>
        <p:spPr bwMode="auto">
          <a:xfrm>
            <a:off x="9225980" y="1544159"/>
            <a:ext cx="521712" cy="48158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rotWithShape="1">
          <a:blip r:embed="rId96" cstate="email">
            <a:extLst>
              <a:ext uri="{28A0092B-C50C-407E-A947-70E740481C1C}">
                <a14:useLocalDpi xmlns:a14="http://schemas.microsoft.com/office/drawing/2010/main"/>
              </a:ext>
            </a:extLst>
          </a:blip>
          <a:srcRect/>
          <a:stretch/>
        </p:blipFill>
        <p:spPr bwMode="auto">
          <a:xfrm>
            <a:off x="3825380" y="1940582"/>
            <a:ext cx="1034367" cy="44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97" cstate="email">
            <a:extLst>
              <a:ext uri="{28A0092B-C50C-407E-A947-70E740481C1C}">
                <a14:useLocalDpi xmlns:a14="http://schemas.microsoft.com/office/drawing/2010/main"/>
              </a:ext>
            </a:extLst>
          </a:blip>
          <a:srcRect/>
          <a:stretch/>
        </p:blipFill>
        <p:spPr bwMode="auto">
          <a:xfrm>
            <a:off x="197288" y="2755403"/>
            <a:ext cx="807905" cy="57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98" cstate="email">
            <a:extLst>
              <a:ext uri="{28A0092B-C50C-407E-A947-70E740481C1C}">
                <a14:useLocalDpi xmlns:a14="http://schemas.microsoft.com/office/drawing/2010/main"/>
              </a:ext>
            </a:extLst>
          </a:blip>
          <a:srcRect/>
          <a:stretch>
            <a:fillRect/>
          </a:stretch>
        </p:blipFill>
        <p:spPr bwMode="auto">
          <a:xfrm>
            <a:off x="30646" y="4749411"/>
            <a:ext cx="1316988" cy="34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14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角丸四角形 2"/>
          <p:cNvSpPr>
            <a:spLocks noChangeArrowheads="1"/>
          </p:cNvSpPr>
          <p:nvPr/>
        </p:nvSpPr>
        <p:spPr bwMode="auto">
          <a:xfrm>
            <a:off x="53975" y="4208463"/>
            <a:ext cx="9723438" cy="2587625"/>
          </a:xfrm>
          <a:prstGeom prst="roundRect">
            <a:avLst>
              <a:gd name="adj" fmla="val 9005"/>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7171" name="Picture 101" descr="http://t-point.co.jp/news/wp-content/uploads/2013/12/T-POINT%E7%B8%A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950" y="4581525"/>
            <a:ext cx="5524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5" descr="ぱどポロゴ"/>
          <p:cNvPicPr>
            <a:picLocks noChangeAspect="1" noChangeArrowheads="1"/>
          </p:cNvPicPr>
          <p:nvPr/>
        </p:nvPicPr>
        <p:blipFill>
          <a:blip r:embed="rId4" cstate="email">
            <a:extLst>
              <a:ext uri="{28A0092B-C50C-407E-A947-70E740481C1C}">
                <a14:useLocalDpi xmlns:a14="http://schemas.microsoft.com/office/drawing/2010/main"/>
              </a:ext>
            </a:extLst>
          </a:blip>
          <a:srcRect b="-7793"/>
          <a:stretch>
            <a:fillRect/>
          </a:stretch>
        </p:blipFill>
        <p:spPr bwMode="auto">
          <a:xfrm>
            <a:off x="1743075" y="5783263"/>
            <a:ext cx="1079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pointOn"/>
          <p:cNvPicPr>
            <a:picLocks noChangeAspect="1" noChangeArrowheads="1"/>
          </p:cNvPicPr>
          <p:nvPr/>
        </p:nvPicPr>
        <p:blipFill>
          <a:blip r:embed="rId5" cstate="email">
            <a:extLst>
              <a:ext uri="{28A0092B-C50C-407E-A947-70E740481C1C}">
                <a14:useLocalDpi xmlns:a14="http://schemas.microsoft.com/office/drawing/2010/main"/>
              </a:ext>
            </a:extLst>
          </a:blip>
          <a:srcRect l="4735" t="19199" r="13795"/>
          <a:stretch>
            <a:fillRect/>
          </a:stretch>
        </p:blipFill>
        <p:spPr bwMode="auto">
          <a:xfrm>
            <a:off x="765175" y="6329363"/>
            <a:ext cx="10890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エルネロゴ（ホームへ）"/>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1388" y="5260975"/>
            <a:ext cx="121602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AutoShape 15" descr="2Q=="/>
          <p:cNvSpPr>
            <a:spLocks noChangeAspect="1" noChangeArrowheads="1"/>
          </p:cNvSpPr>
          <p:nvPr/>
        </p:nvSpPr>
        <p:spPr bwMode="auto">
          <a:xfrm>
            <a:off x="3486150" y="2787650"/>
            <a:ext cx="280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7176" name="Picture 18" descr="ポイントタウンロゴ"/>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28888" y="6391275"/>
            <a:ext cx="14589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　ポイント貯めるなら、楽しくお得にポイントが貯まる、ポイントサイト“げん玉”。ポイント交換額10億円突破!! 会員数220万人!!"/>
          <p:cNvPicPr>
            <a:picLocks noChangeAspect="1" noChangeArrowheads="1"/>
          </p:cNvPicPr>
          <p:nvPr/>
        </p:nvPicPr>
        <p:blipFill>
          <a:blip r:embed="rId8" cstate="email">
            <a:extLst>
              <a:ext uri="{28A0092B-C50C-407E-A947-70E740481C1C}">
                <a14:useLocalDpi xmlns:a14="http://schemas.microsoft.com/office/drawing/2010/main"/>
              </a:ext>
            </a:extLst>
          </a:blip>
          <a:srcRect t="2" b="33611"/>
          <a:stretch>
            <a:fillRect/>
          </a:stretch>
        </p:blipFill>
        <p:spPr bwMode="auto">
          <a:xfrm>
            <a:off x="3321050" y="5954713"/>
            <a:ext cx="12636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89863" y="5157788"/>
            <a:ext cx="1195387"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4" descr="チャンスイット"/>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83538" y="6357938"/>
            <a:ext cx="1241425" cy="312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80" name="Picture 25" descr="ネットマイル"/>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0888" y="5357813"/>
            <a:ext cx="1209675"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1" name="Picture 30" descr="temp-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70613" y="6430963"/>
            <a:ext cx="1265237"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82" name="Picture 31" descr="pointincome_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02088" y="5257800"/>
            <a:ext cx="1382712"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83" name="Picture 6" descr="安心・便利・おとく Ｇポイント"/>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384425" y="5262563"/>
            <a:ext cx="11096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AutoShape 37" descr="2Q=="/>
          <p:cNvSpPr>
            <a:spLocks noChangeAspect="1" noChangeArrowheads="1"/>
          </p:cNvSpPr>
          <p:nvPr/>
        </p:nvSpPr>
        <p:spPr bwMode="auto">
          <a:xfrm>
            <a:off x="4316413" y="5597525"/>
            <a:ext cx="279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7185" name="Picture 38" descr="ちょコムeマネー"/>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84700" y="6345238"/>
            <a:ext cx="9064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40" descr="フルーツメール"/>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229225" y="5751513"/>
            <a:ext cx="13081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42" descr="ポイントサイトのお財布.com"/>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965950" y="5757863"/>
            <a:ext cx="16351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45" descr="http://az31465.vo.msecnd.net/images/79ab5360-57ec-4935-b23c-e9e6a562a480_gm"/>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451725" y="4603750"/>
            <a:ext cx="1638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9"/>
          <p:cNvSpPr>
            <a:spLocks noChangeArrowheads="1"/>
          </p:cNvSpPr>
          <p:nvPr/>
        </p:nvSpPr>
        <p:spPr bwMode="auto">
          <a:xfrm>
            <a:off x="200025" y="4181475"/>
            <a:ext cx="186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Meiryo UI" panose="020B0604030504040204" pitchFamily="50" charset="-128"/>
                <a:ea typeface="Meiryo UI" panose="020B0604030504040204" pitchFamily="50" charset="-128"/>
                <a:cs typeface="Meiryo UI" panose="020B0604030504040204" pitchFamily="50" charset="-128"/>
              </a:rPr>
              <a:t>サイト提携先一覧</a:t>
            </a:r>
          </a:p>
        </p:txBody>
      </p:sp>
      <p:sp>
        <p:nvSpPr>
          <p:cNvPr id="7190" name="Rectangle 13"/>
          <p:cNvSpPr>
            <a:spLocks noChangeArrowheads="1"/>
          </p:cNvSpPr>
          <p:nvPr/>
        </p:nvSpPr>
        <p:spPr bwMode="auto">
          <a:xfrm>
            <a:off x="403225" y="655638"/>
            <a:ext cx="915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独自で</a:t>
            </a:r>
            <a:r>
              <a:rPr lang="ja-JP" altLang="en-US" sz="2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７０万人</a:t>
            </a:r>
            <a:r>
              <a:rPr lang="ja-JP" altLang="en-US"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a:latin typeface="Meiryo UI" panose="020B0604030504040204" pitchFamily="50" charset="-128"/>
                <a:ea typeface="Meiryo UI" panose="020B0604030504040204" pitchFamily="50" charset="-128"/>
                <a:cs typeface="Meiryo UI" panose="020B0604030504040204" pitchFamily="50" charset="-128"/>
              </a:rPr>
              <a:t>提携先を含めると、</a:t>
            </a:r>
            <a:r>
              <a:rPr lang="ja-JP" altLang="en-US" sz="2000" b="1">
                <a:solidFill>
                  <a:srgbClr val="FF0000"/>
                </a:solidFill>
                <a:latin typeface="Meiryo UI" panose="020B0604030504040204" pitchFamily="50" charset="-128"/>
                <a:ea typeface="Meiryo UI" panose="020B0604030504040204" pitchFamily="50" charset="-128"/>
                <a:cs typeface="Meiryo UI" panose="020B0604030504040204" pitchFamily="50" charset="-128"/>
              </a:rPr>
              <a:t>最大</a:t>
            </a:r>
            <a:r>
              <a:rPr lang="ja-JP" altLang="en-US" sz="2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３，０００万人</a:t>
            </a:r>
            <a:r>
              <a:rPr lang="ja-JP" altLang="en-US" sz="2000" b="1">
                <a:latin typeface="Meiryo UI" panose="020B0604030504040204" pitchFamily="50" charset="-128"/>
                <a:ea typeface="Meiryo UI" panose="020B0604030504040204" pitchFamily="50" charset="-128"/>
                <a:cs typeface="Meiryo UI" panose="020B0604030504040204" pitchFamily="50" charset="-128"/>
              </a:rPr>
              <a:t>以上の会員を派遣可能</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7191" name="Picture 23" descr="スマートフォン版ファンくる"/>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259138" y="2406650"/>
            <a:ext cx="7905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88950" y="1287463"/>
            <a:ext cx="2684463" cy="2611437"/>
          </a:xfrm>
          <a:prstGeom prst="rect">
            <a:avLst/>
          </a:prstGeom>
          <a:effectLst>
            <a:outerShdw blurRad="50800" dist="38100" dir="2700000" algn="tl" rotWithShape="0">
              <a:prstClr val="black">
                <a:alpha val="40000"/>
              </a:prstClr>
            </a:outerShdw>
          </a:effectLst>
        </p:spPr>
      </p:pic>
      <p:pic>
        <p:nvPicPr>
          <p:cNvPr id="7193" name="Picture 32" descr="http://service.nifmo.jp/vp/images/nifmo_by_logo.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030913" y="4703763"/>
            <a:ext cx="11541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34" descr="https://www.nttdocomo.co.jp/info/news_release/page/images/new080418_00.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003675" y="4645025"/>
            <a:ext cx="16589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Rectangle 13"/>
          <p:cNvSpPr>
            <a:spLocks noChangeArrowheads="1"/>
          </p:cNvSpPr>
          <p:nvPr/>
        </p:nvSpPr>
        <p:spPr bwMode="auto">
          <a:xfrm>
            <a:off x="1041400" y="4649788"/>
            <a:ext cx="124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latin typeface="Meiryo UI" panose="020B0604030504040204" pitchFamily="50" charset="-128"/>
                <a:ea typeface="Meiryo UI" panose="020B0604030504040204" pitchFamily="50" charset="-128"/>
                <a:cs typeface="Meiryo UI" panose="020B0604030504040204" pitchFamily="50" charset="-128"/>
              </a:rPr>
              <a:t>Ｔモニター</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7196" name="Picture 36" descr="http://www.cspresse.net/campaign/netshopping2/img/img06_4.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478088" y="4591050"/>
            <a:ext cx="1036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正方形/長方形 1"/>
          <p:cNvSpPr>
            <a:spLocks noChangeArrowheads="1"/>
          </p:cNvSpPr>
          <p:nvPr/>
        </p:nvSpPr>
        <p:spPr bwMode="auto">
          <a:xfrm>
            <a:off x="4232275" y="1400175"/>
            <a:ext cx="508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latin typeface="Meiryo UI" panose="020B0604030504040204" pitchFamily="50" charset="-128"/>
                <a:ea typeface="Meiryo UI" panose="020B0604030504040204" pitchFamily="50" charset="-128"/>
                <a:cs typeface="Meiryo UI" panose="020B0604030504040204" pitchFamily="50" charset="-128"/>
              </a:rPr>
              <a:t>ファンくる会員数　：　約７００，０００人</a:t>
            </a:r>
          </a:p>
        </p:txBody>
      </p:sp>
      <p:graphicFrame>
        <p:nvGraphicFramePr>
          <p:cNvPr id="7198" name="Object 4"/>
          <p:cNvGraphicFramePr>
            <a:graphicFrameLocks noChangeAspect="1"/>
          </p:cNvGraphicFramePr>
          <p:nvPr/>
        </p:nvGraphicFramePr>
        <p:xfrm>
          <a:off x="6888163" y="1708150"/>
          <a:ext cx="3146425" cy="2459038"/>
        </p:xfrm>
        <a:graphic>
          <a:graphicData uri="http://schemas.openxmlformats.org/presentationml/2006/ole">
            <mc:AlternateContent xmlns:mc="http://schemas.openxmlformats.org/markup-compatibility/2006">
              <mc:Choice xmlns:v="urn:schemas-microsoft-com:vml" Requires="v">
                <p:oleObj spid="_x0000_s1030" r:id="rId25" imgW="3145809" imgH="2456901" progId="Excel.Chart.8">
                  <p:embed/>
                </p:oleObj>
              </mc:Choice>
              <mc:Fallback>
                <p:oleObj r:id="rId25" imgW="3145809" imgH="2456901" progId="Excel.Chart.8">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88163" y="1708150"/>
                        <a:ext cx="314642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9" name="PubPieSlice"/>
          <p:cNvSpPr>
            <a:spLocks noEditPoints="1" noChangeArrowheads="1"/>
          </p:cNvSpPr>
          <p:nvPr/>
        </p:nvSpPr>
        <p:spPr bwMode="auto">
          <a:xfrm rot="-5028376">
            <a:off x="7554119" y="1964531"/>
            <a:ext cx="1866900" cy="1951038"/>
          </a:xfrm>
          <a:custGeom>
            <a:avLst/>
            <a:gdLst>
              <a:gd name="T0" fmla="*/ 2147483646 w 21600"/>
              <a:gd name="T1" fmla="*/ 2147483646 h 21600"/>
              <a:gd name="T2" fmla="*/ 2147483646 w 21600"/>
              <a:gd name="T3" fmla="*/ 2147483646 h 21600"/>
              <a:gd name="T4" fmla="*/ 2147483646 w 21600"/>
              <a:gd name="T5" fmla="*/ 214748364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148" y="3178"/>
                </a:moveTo>
                <a:cubicBezTo>
                  <a:pt x="1132" y="5202"/>
                  <a:pt x="0" y="7943"/>
                  <a:pt x="0" y="10799"/>
                </a:cubicBezTo>
                <a:cubicBezTo>
                  <a:pt x="0" y="16764"/>
                  <a:pt x="4835" y="21600"/>
                  <a:pt x="10800" y="21600"/>
                </a:cubicBezTo>
                <a:cubicBezTo>
                  <a:pt x="16764" y="21600"/>
                  <a:pt x="21600" y="16764"/>
                  <a:pt x="21600" y="10800"/>
                </a:cubicBezTo>
                <a:cubicBezTo>
                  <a:pt x="21600" y="10447"/>
                  <a:pt x="21582" y="10095"/>
                  <a:pt x="21548" y="9744"/>
                </a:cubicBezTo>
                <a:lnTo>
                  <a:pt x="10800" y="10800"/>
                </a:lnTo>
                <a:lnTo>
                  <a:pt x="3148" y="3178"/>
                </a:lnTo>
                <a:close/>
              </a:path>
            </a:pathLst>
          </a:custGeom>
          <a:solidFill>
            <a:srgbClr val="FF99CC">
              <a:alpha val="30196"/>
            </a:srgbClr>
          </a:solidFill>
          <a:ln w="44450">
            <a:solidFill>
              <a:srgbClr val="FF0000"/>
            </a:solidFill>
            <a:miter lim="800000"/>
            <a:headEnd/>
            <a:tailEnd/>
          </a:ln>
        </p:spPr>
        <p:txBody>
          <a:bodyPr vert="eaVert"/>
          <a:lstStyle/>
          <a:p>
            <a:endParaRPr lang="ja-JP" altLang="en-US"/>
          </a:p>
        </p:txBody>
      </p:sp>
      <p:pic>
        <p:nvPicPr>
          <p:cNvPr id="7200" name="Picture 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470400" y="1646238"/>
            <a:ext cx="31464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Text Box 5"/>
          <p:cNvSpPr txBox="1">
            <a:spLocks noChangeArrowheads="1"/>
          </p:cNvSpPr>
          <p:nvPr/>
        </p:nvSpPr>
        <p:spPr bwMode="auto">
          <a:xfrm>
            <a:off x="7734300" y="3857625"/>
            <a:ext cx="1716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職業</a:t>
            </a:r>
            <a:r>
              <a:rPr lang="en-US" altLang="ja-JP"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7202" name="Text Box 5"/>
          <p:cNvSpPr txBox="1">
            <a:spLocks noChangeArrowheads="1"/>
          </p:cNvSpPr>
          <p:nvPr/>
        </p:nvSpPr>
        <p:spPr bwMode="auto">
          <a:xfrm>
            <a:off x="5311775" y="3811588"/>
            <a:ext cx="1716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性別</a:t>
            </a:r>
            <a:r>
              <a:rPr lang="en-US" altLang="ja-JP" sz="16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42" name="Text Box 5"/>
          <p:cNvSpPr txBox="1">
            <a:spLocks noChangeArrowheads="1"/>
          </p:cNvSpPr>
          <p:nvPr/>
        </p:nvSpPr>
        <p:spPr bwMode="auto">
          <a:xfrm>
            <a:off x="5092700" y="2870200"/>
            <a:ext cx="1062038" cy="641350"/>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b="1" dirty="0" smtClean="0">
                <a:solidFill>
                  <a:srgbClr val="FF33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女性</a:t>
            </a:r>
          </a:p>
          <a:p>
            <a:pPr algn="ctr" eaLnBrk="1" hangingPunct="1">
              <a:defRPr/>
            </a:pPr>
            <a:r>
              <a:rPr lang="en-US" altLang="ja-JP" b="1" dirty="0" smtClean="0">
                <a:solidFill>
                  <a:srgbClr val="FF33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68%</a:t>
            </a:r>
          </a:p>
        </p:txBody>
      </p:sp>
      <p:sp>
        <p:nvSpPr>
          <p:cNvPr id="43" name="Text Box 5"/>
          <p:cNvSpPr txBox="1">
            <a:spLocks noChangeArrowheads="1"/>
          </p:cNvSpPr>
          <p:nvPr/>
        </p:nvSpPr>
        <p:spPr bwMode="auto">
          <a:xfrm>
            <a:off x="6061075" y="2341563"/>
            <a:ext cx="1060450" cy="457200"/>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2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男性</a:t>
            </a:r>
          </a:p>
          <a:p>
            <a:pPr algn="ctr" eaLnBrk="1" hangingPunct="1">
              <a:defRPr/>
            </a:pPr>
            <a:r>
              <a:rPr lang="en-US" altLang="ja-JP" sz="12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32%</a:t>
            </a:r>
          </a:p>
        </p:txBody>
      </p:sp>
      <p:sp>
        <p:nvSpPr>
          <p:cNvPr id="44" name="Text Box 5"/>
          <p:cNvSpPr txBox="1">
            <a:spLocks noChangeArrowheads="1"/>
          </p:cNvSpPr>
          <p:nvPr/>
        </p:nvSpPr>
        <p:spPr bwMode="auto">
          <a:xfrm>
            <a:off x="8370888" y="2690813"/>
            <a:ext cx="1060450" cy="457200"/>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2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会社員</a:t>
            </a:r>
          </a:p>
          <a:p>
            <a:pPr algn="ctr" eaLnBrk="1" hangingPunct="1">
              <a:defRPr/>
            </a:pPr>
            <a:r>
              <a:rPr lang="en-US" altLang="ja-JP" sz="12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57%</a:t>
            </a:r>
          </a:p>
        </p:txBody>
      </p:sp>
      <p:sp>
        <p:nvSpPr>
          <p:cNvPr id="45" name="Text Box 5"/>
          <p:cNvSpPr txBox="1">
            <a:spLocks noChangeArrowheads="1"/>
          </p:cNvSpPr>
          <p:nvPr/>
        </p:nvSpPr>
        <p:spPr bwMode="auto">
          <a:xfrm>
            <a:off x="7543800" y="3590925"/>
            <a:ext cx="1060450"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会社役員</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2%</a:t>
            </a:r>
          </a:p>
        </p:txBody>
      </p:sp>
      <p:sp>
        <p:nvSpPr>
          <p:cNvPr id="46" name="Text Box 5"/>
          <p:cNvSpPr txBox="1">
            <a:spLocks noChangeArrowheads="1"/>
          </p:cNvSpPr>
          <p:nvPr/>
        </p:nvSpPr>
        <p:spPr bwMode="auto">
          <a:xfrm>
            <a:off x="7043738" y="3446463"/>
            <a:ext cx="1060450"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自営業</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4%</a:t>
            </a:r>
          </a:p>
        </p:txBody>
      </p:sp>
      <p:sp>
        <p:nvSpPr>
          <p:cNvPr id="47" name="Text Box 5"/>
          <p:cNvSpPr txBox="1">
            <a:spLocks noChangeArrowheads="1"/>
          </p:cNvSpPr>
          <p:nvPr/>
        </p:nvSpPr>
        <p:spPr bwMode="auto">
          <a:xfrm>
            <a:off x="7121525" y="2865438"/>
            <a:ext cx="1204913"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パート・アルバイト</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16%</a:t>
            </a:r>
          </a:p>
        </p:txBody>
      </p:sp>
      <p:sp>
        <p:nvSpPr>
          <p:cNvPr id="48" name="Text Box 5"/>
          <p:cNvSpPr txBox="1">
            <a:spLocks noChangeArrowheads="1"/>
          </p:cNvSpPr>
          <p:nvPr/>
        </p:nvSpPr>
        <p:spPr bwMode="auto">
          <a:xfrm>
            <a:off x="7199313" y="2295525"/>
            <a:ext cx="1062037"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専業主婦</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16%</a:t>
            </a:r>
          </a:p>
        </p:txBody>
      </p:sp>
      <p:sp>
        <p:nvSpPr>
          <p:cNvPr id="49" name="Text Box 5"/>
          <p:cNvSpPr txBox="1">
            <a:spLocks noChangeArrowheads="1"/>
          </p:cNvSpPr>
          <p:nvPr/>
        </p:nvSpPr>
        <p:spPr bwMode="auto">
          <a:xfrm>
            <a:off x="7386638" y="1862138"/>
            <a:ext cx="1062037"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学生</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2%</a:t>
            </a:r>
          </a:p>
        </p:txBody>
      </p:sp>
      <p:sp>
        <p:nvSpPr>
          <p:cNvPr id="50" name="Text Box 5"/>
          <p:cNvSpPr txBox="1">
            <a:spLocks noChangeArrowheads="1"/>
          </p:cNvSpPr>
          <p:nvPr/>
        </p:nvSpPr>
        <p:spPr bwMode="auto">
          <a:xfrm>
            <a:off x="7667625" y="2001838"/>
            <a:ext cx="1060450" cy="365125"/>
          </a:xfrm>
          <a:prstGeom prst="rect">
            <a:avLst/>
          </a:prstGeom>
          <a:noFill/>
          <a:ln w="9525" algn="ctr">
            <a:noFill/>
            <a:miter lim="800000"/>
            <a:headEnd/>
            <a:tailEnd/>
          </a:ln>
          <a:effectLst/>
        </p:spPr>
        <p:txBody>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その他</a:t>
            </a:r>
          </a:p>
          <a:p>
            <a:pPr algn="ctr" eaLnBrk="1" hangingPunct="1">
              <a:defRPr/>
            </a:pPr>
            <a:r>
              <a:rPr lang="en-US" altLang="ja-JP" sz="900" b="1" smtClean="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3%</a:t>
            </a:r>
          </a:p>
        </p:txBody>
      </p:sp>
      <p:sp>
        <p:nvSpPr>
          <p:cNvPr id="7212" name="AutoShape 35"/>
          <p:cNvSpPr>
            <a:spLocks noChangeArrowheads="1"/>
          </p:cNvSpPr>
          <p:nvPr/>
        </p:nvSpPr>
        <p:spPr bwMode="auto">
          <a:xfrm>
            <a:off x="8370888" y="3230563"/>
            <a:ext cx="1035050" cy="37465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3300"/>
                </a:solidFill>
                <a:latin typeface="Meiryo UI" panose="020B0604030504040204" pitchFamily="50" charset="-128"/>
                <a:ea typeface="Meiryo UI" panose="020B0604030504040204" pitchFamily="50" charset="-128"/>
                <a:cs typeface="Meiryo UI" panose="020B0604030504040204" pitchFamily="50" charset="-128"/>
              </a:rPr>
              <a:t>有職者層</a:t>
            </a:r>
          </a:p>
        </p:txBody>
      </p:sp>
      <p:sp>
        <p:nvSpPr>
          <p:cNvPr id="7213" name="Rectangle 9"/>
          <p:cNvSpPr>
            <a:spLocks noChangeArrowheads="1"/>
          </p:cNvSpPr>
          <p:nvPr/>
        </p:nvSpPr>
        <p:spPr bwMode="auto">
          <a:xfrm>
            <a:off x="661988" y="-26988"/>
            <a:ext cx="51784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３，０００万人の会員を派遣可能</a:t>
            </a:r>
          </a:p>
        </p:txBody>
      </p:sp>
      <p:sp>
        <p:nvSpPr>
          <p:cNvPr id="7214" name="スライド番号プレースホルダー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07E8249-F924-4B88-BB47-A4A75819DB5B}" type="slidenum">
              <a:rPr lang="en-US" altLang="ja-JP" sz="1800" b="1" smtClean="0">
                <a:latin typeface="Meiryo UI" panose="020B0604030504040204" pitchFamily="50" charset="-128"/>
                <a:ea typeface="Meiryo UI" panose="020B0604030504040204" pitchFamily="50" charset="-128"/>
                <a:cs typeface="Meiryo UI" panose="020B0604030504040204" pitchFamily="50" charset="-128"/>
              </a:rPr>
              <a:pPr>
                <a:spcBef>
                  <a:spcPct val="0"/>
                </a:spcBef>
                <a:buFontTx/>
                <a:buNone/>
              </a:pPr>
              <a:t>3</a:t>
            </a:fld>
            <a:endParaRPr lang="en-US" altLang="ja-JP" sz="1800" b="1"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2609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BA78C1-85EA-44FF-82C0-96B48F7DB361}" type="slidenum">
              <a:rPr lang="en-US" altLang="ja-JP" sz="1800" b="1" smtClean="0">
                <a:latin typeface="Meiryo UI" panose="020B0604030504040204" pitchFamily="50" charset="-128"/>
                <a:ea typeface="Meiryo UI" panose="020B0604030504040204" pitchFamily="50" charset="-128"/>
                <a:cs typeface="Meiryo UI" panose="020B0604030504040204" pitchFamily="50" charset="-128"/>
              </a:rPr>
              <a:pPr>
                <a:spcBef>
                  <a:spcPct val="0"/>
                </a:spcBef>
                <a:buFontTx/>
                <a:buNone/>
              </a:pPr>
              <a:t>4</a:t>
            </a:fld>
            <a:endParaRPr lang="en-US" altLang="ja-JP" sz="1800" b="1"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195" name="Group 507"/>
          <p:cNvGrpSpPr>
            <a:grpSpLocks/>
          </p:cNvGrpSpPr>
          <p:nvPr/>
        </p:nvGrpSpPr>
        <p:grpSpPr bwMode="auto">
          <a:xfrm>
            <a:off x="0" y="4365625"/>
            <a:ext cx="2654300" cy="1362075"/>
            <a:chOff x="0" y="2708"/>
            <a:chExt cx="1543" cy="858"/>
          </a:xfrm>
        </p:grpSpPr>
        <p:sp>
          <p:nvSpPr>
            <p:cNvPr id="8707" name="AutoShape 508"/>
            <p:cNvSpPr>
              <a:spLocks noChangeArrowheads="1"/>
            </p:cNvSpPr>
            <p:nvPr/>
          </p:nvSpPr>
          <p:spPr bwMode="auto">
            <a:xfrm>
              <a:off x="0" y="3352"/>
              <a:ext cx="1543" cy="214"/>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b="1">
                  <a:solidFill>
                    <a:schemeClr val="bg1"/>
                  </a:solidFill>
                  <a:latin typeface="Meiryo UI" panose="020B0604030504040204" pitchFamily="50" charset="-128"/>
                  <a:ea typeface="Meiryo UI" panose="020B0604030504040204" pitchFamily="50" charset="-128"/>
                  <a:cs typeface="Meiryo UI" panose="020B0604030504040204" pitchFamily="50" charset="-128"/>
                </a:rPr>
                <a:t>来店者の生の声が多く集まる</a:t>
              </a:r>
            </a:p>
          </p:txBody>
        </p:sp>
        <p:grpSp>
          <p:nvGrpSpPr>
            <p:cNvPr id="8708" name="Group 509"/>
            <p:cNvGrpSpPr>
              <a:grpSpLocks/>
            </p:cNvGrpSpPr>
            <p:nvPr/>
          </p:nvGrpSpPr>
          <p:grpSpPr bwMode="auto">
            <a:xfrm>
              <a:off x="223" y="2708"/>
              <a:ext cx="703" cy="499"/>
              <a:chOff x="223" y="2708"/>
              <a:chExt cx="703" cy="499"/>
            </a:xfrm>
          </p:grpSpPr>
          <p:sp>
            <p:nvSpPr>
              <p:cNvPr id="8709" name="Oval 510"/>
              <p:cNvSpPr>
                <a:spLocks noChangeArrowheads="1"/>
              </p:cNvSpPr>
              <p:nvPr/>
            </p:nvSpPr>
            <p:spPr bwMode="auto">
              <a:xfrm>
                <a:off x="223" y="2708"/>
                <a:ext cx="703" cy="4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10" name="Text Box 511"/>
              <p:cNvSpPr txBox="1">
                <a:spLocks noChangeArrowheads="1"/>
              </p:cNvSpPr>
              <p:nvPr/>
            </p:nvSpPr>
            <p:spPr bwMode="auto">
              <a:xfrm>
                <a:off x="359" y="2750"/>
                <a:ext cx="4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ポート</a:t>
                </a:r>
              </a:p>
            </p:txBody>
          </p:sp>
        </p:grpSp>
      </p:grpSp>
      <p:pic>
        <p:nvPicPr>
          <p:cNvPr id="8196" name="Picture 5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050" y="3263900"/>
            <a:ext cx="2233613" cy="1298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526"/>
          <p:cNvPicPr>
            <a:picLocks noChangeAspect="1" noChangeArrowheads="1"/>
          </p:cNvPicPr>
          <p:nvPr/>
        </p:nvPicPr>
        <p:blipFill>
          <a:blip r:embed="rId4" cstate="email">
            <a:extLst>
              <a:ext uri="{28A0092B-C50C-407E-A947-70E740481C1C}">
                <a14:useLocalDpi xmlns:a14="http://schemas.microsoft.com/office/drawing/2010/main"/>
              </a:ext>
            </a:extLst>
          </a:blip>
          <a:srcRect l="-134"/>
          <a:stretch>
            <a:fillRect/>
          </a:stretch>
        </p:blipFill>
        <p:spPr bwMode="auto">
          <a:xfrm>
            <a:off x="1065213" y="3983038"/>
            <a:ext cx="1512887" cy="814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r="-67"/>
          <a:stretch>
            <a:fillRect/>
          </a:stretch>
        </p:blipFill>
        <p:spPr bwMode="auto">
          <a:xfrm>
            <a:off x="4089400" y="908050"/>
            <a:ext cx="1308100" cy="20161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4"/>
          <p:cNvSpPr txBox="1">
            <a:spLocks noChangeArrowheads="1"/>
          </p:cNvSpPr>
          <p:nvPr/>
        </p:nvSpPr>
        <p:spPr bwMode="auto">
          <a:xfrm>
            <a:off x="5745163" y="191611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告知</a:t>
            </a:r>
          </a:p>
        </p:txBody>
      </p:sp>
      <p:sp>
        <p:nvSpPr>
          <p:cNvPr id="729093" name="Text Box 5"/>
          <p:cNvSpPr txBox="1">
            <a:spLocks noChangeArrowheads="1"/>
          </p:cNvSpPr>
          <p:nvPr/>
        </p:nvSpPr>
        <p:spPr bwMode="auto">
          <a:xfrm>
            <a:off x="584200" y="836613"/>
            <a:ext cx="1403350" cy="366712"/>
          </a:xfrm>
          <a:prstGeom prst="rect">
            <a:avLst/>
          </a:prstGeom>
          <a:noFill/>
          <a:ln>
            <a:noFill/>
          </a:ln>
          <a:effectLst/>
          <a:extLst/>
        </p:spPr>
        <p:txBody>
          <a:bodyPr lIns="91432" tIns="45716" rIns="91432" bIns="45716"/>
          <a:lstStyle/>
          <a:p>
            <a:pPr algn="ctr" eaLnBrk="1" hangingPunct="1">
              <a:defRPr/>
            </a:pPr>
            <a:r>
              <a:rPr lang="ja-JP" altLang="en-US"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店舗</a:t>
            </a:r>
          </a:p>
        </p:txBody>
      </p:sp>
      <p:pic>
        <p:nvPicPr>
          <p:cNvPr id="8201" name="Picture 6"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000" y="1177925"/>
            <a:ext cx="15589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7"/>
          <p:cNvSpPr>
            <a:spLocks noChangeArrowheads="1"/>
          </p:cNvSpPr>
          <p:nvPr/>
        </p:nvSpPr>
        <p:spPr bwMode="auto">
          <a:xfrm>
            <a:off x="6834188" y="3213100"/>
            <a:ext cx="2727325" cy="3292475"/>
          </a:xfrm>
          <a:prstGeom prst="roundRect">
            <a:avLst>
              <a:gd name="adj" fmla="val 16667"/>
            </a:avLst>
          </a:prstGeom>
          <a:solidFill>
            <a:schemeClr val="bg1"/>
          </a:solidFill>
          <a:ln w="12700">
            <a:solidFill>
              <a:srgbClr val="808080"/>
            </a:solidFill>
            <a:round/>
            <a:headEnd/>
            <a:tailEnd/>
          </a:ln>
        </p:spPr>
        <p:txBody>
          <a:bodyPr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4800" b="1">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endParaRPr lang="en-US" altLang="ja-JP" sz="4800" b="1">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endParaRPr lang="en-US" altLang="ja-JP" sz="4800" b="1">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endParaRPr lang="en-US" altLang="ja-JP" sz="4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03" name="AutoShape 8"/>
          <p:cNvSpPr>
            <a:spLocks noChangeArrowheads="1"/>
          </p:cNvSpPr>
          <p:nvPr/>
        </p:nvSpPr>
        <p:spPr bwMode="auto">
          <a:xfrm>
            <a:off x="7050088" y="3644900"/>
            <a:ext cx="2262187" cy="2016125"/>
          </a:xfrm>
          <a:prstGeom prst="roundRect">
            <a:avLst>
              <a:gd name="adj" fmla="val 16667"/>
            </a:avLst>
          </a:pr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204" name="Group 9"/>
          <p:cNvGrpSpPr>
            <a:grpSpLocks/>
          </p:cNvGrpSpPr>
          <p:nvPr/>
        </p:nvGrpSpPr>
        <p:grpSpPr bwMode="auto">
          <a:xfrm>
            <a:off x="7966075" y="4398963"/>
            <a:ext cx="425450" cy="514350"/>
            <a:chOff x="3486" y="2380"/>
            <a:chExt cx="1055" cy="1344"/>
          </a:xfrm>
        </p:grpSpPr>
        <p:grpSp>
          <p:nvGrpSpPr>
            <p:cNvPr id="8691" name="Group 10"/>
            <p:cNvGrpSpPr>
              <a:grpSpLocks/>
            </p:cNvGrpSpPr>
            <p:nvPr/>
          </p:nvGrpSpPr>
          <p:grpSpPr bwMode="auto">
            <a:xfrm>
              <a:off x="3507" y="2405"/>
              <a:ext cx="1034" cy="1319"/>
              <a:chOff x="1632" y="872"/>
              <a:chExt cx="1776" cy="2268"/>
            </a:xfrm>
          </p:grpSpPr>
          <p:sp>
            <p:nvSpPr>
              <p:cNvPr id="8700" name="AutoShape 11"/>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1" name="AutoShape 12"/>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2" name="Oval 13"/>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3" name="Oval 14"/>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4" name="AutoShape 15"/>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5" name="Rectangle 16"/>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706" name="AutoShape 17"/>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92" name="Group 18"/>
            <p:cNvGrpSpPr>
              <a:grpSpLocks/>
            </p:cNvGrpSpPr>
            <p:nvPr/>
          </p:nvGrpSpPr>
          <p:grpSpPr bwMode="auto">
            <a:xfrm>
              <a:off x="3486" y="2380"/>
              <a:ext cx="1034" cy="1319"/>
              <a:chOff x="1632" y="872"/>
              <a:chExt cx="1776" cy="2268"/>
            </a:xfrm>
          </p:grpSpPr>
          <p:sp>
            <p:nvSpPr>
              <p:cNvPr id="8693" name="AutoShape 19"/>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4" name="AutoShape 20"/>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5" name="Oval 21"/>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6" name="Oval 22"/>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7" name="AutoShape 23"/>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8" name="Rectangle 24"/>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9" name="AutoShape 25"/>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05" name="Group 26"/>
          <p:cNvGrpSpPr>
            <a:grpSpLocks/>
          </p:cNvGrpSpPr>
          <p:nvPr/>
        </p:nvGrpSpPr>
        <p:grpSpPr bwMode="auto">
          <a:xfrm>
            <a:off x="7294563" y="4398963"/>
            <a:ext cx="428625" cy="514350"/>
            <a:chOff x="3486" y="2380"/>
            <a:chExt cx="1055" cy="1344"/>
          </a:xfrm>
        </p:grpSpPr>
        <p:grpSp>
          <p:nvGrpSpPr>
            <p:cNvPr id="8675" name="Group 27"/>
            <p:cNvGrpSpPr>
              <a:grpSpLocks/>
            </p:cNvGrpSpPr>
            <p:nvPr/>
          </p:nvGrpSpPr>
          <p:grpSpPr bwMode="auto">
            <a:xfrm>
              <a:off x="3507" y="2405"/>
              <a:ext cx="1034" cy="1319"/>
              <a:chOff x="1632" y="872"/>
              <a:chExt cx="1776" cy="2268"/>
            </a:xfrm>
          </p:grpSpPr>
          <p:sp>
            <p:nvSpPr>
              <p:cNvPr id="8684" name="AutoShape 28"/>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5" name="AutoShape 29"/>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6" name="Oval 30"/>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7" name="Oval 31"/>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8" name="AutoShape 32"/>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9" name="Rectangle 33"/>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90" name="AutoShape 34"/>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76" name="Group 35"/>
            <p:cNvGrpSpPr>
              <a:grpSpLocks/>
            </p:cNvGrpSpPr>
            <p:nvPr/>
          </p:nvGrpSpPr>
          <p:grpSpPr bwMode="auto">
            <a:xfrm>
              <a:off x="3486" y="2380"/>
              <a:ext cx="1034" cy="1319"/>
              <a:chOff x="1632" y="872"/>
              <a:chExt cx="1776" cy="2268"/>
            </a:xfrm>
          </p:grpSpPr>
          <p:sp>
            <p:nvSpPr>
              <p:cNvPr id="8677" name="AutoShape 36"/>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8" name="AutoShape 37"/>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9" name="Oval 38"/>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0" name="Oval 39"/>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1" name="AutoShape 40"/>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2" name="Rectangle 41"/>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83" name="AutoShape 42"/>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06" name="Group 43"/>
          <p:cNvGrpSpPr>
            <a:grpSpLocks/>
          </p:cNvGrpSpPr>
          <p:nvPr/>
        </p:nvGrpSpPr>
        <p:grpSpPr bwMode="auto">
          <a:xfrm>
            <a:off x="8621713" y="4418013"/>
            <a:ext cx="428625" cy="514350"/>
            <a:chOff x="3486" y="2380"/>
            <a:chExt cx="1055" cy="1344"/>
          </a:xfrm>
        </p:grpSpPr>
        <p:grpSp>
          <p:nvGrpSpPr>
            <p:cNvPr id="8659" name="Group 44"/>
            <p:cNvGrpSpPr>
              <a:grpSpLocks/>
            </p:cNvGrpSpPr>
            <p:nvPr/>
          </p:nvGrpSpPr>
          <p:grpSpPr bwMode="auto">
            <a:xfrm>
              <a:off x="3507" y="2405"/>
              <a:ext cx="1034" cy="1319"/>
              <a:chOff x="1632" y="872"/>
              <a:chExt cx="1776" cy="2268"/>
            </a:xfrm>
          </p:grpSpPr>
          <p:sp>
            <p:nvSpPr>
              <p:cNvPr id="8668" name="AutoShape 45"/>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9" name="AutoShape 46"/>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0" name="Oval 47"/>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1" name="Oval 48"/>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2" name="AutoShape 49"/>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3" name="Rectangle 50"/>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74" name="AutoShape 51"/>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60" name="Group 52"/>
            <p:cNvGrpSpPr>
              <a:grpSpLocks/>
            </p:cNvGrpSpPr>
            <p:nvPr/>
          </p:nvGrpSpPr>
          <p:grpSpPr bwMode="auto">
            <a:xfrm>
              <a:off x="3486" y="2380"/>
              <a:ext cx="1034" cy="1319"/>
              <a:chOff x="1632" y="872"/>
              <a:chExt cx="1776" cy="2268"/>
            </a:xfrm>
          </p:grpSpPr>
          <p:sp>
            <p:nvSpPr>
              <p:cNvPr id="8661" name="AutoShape 53"/>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2" name="AutoShape 54"/>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3" name="Oval 55"/>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4" name="Oval 56"/>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5" name="AutoShape 57"/>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6" name="Rectangle 58"/>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67" name="AutoShape 59"/>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29148" name="Text Box 60"/>
          <p:cNvSpPr txBox="1">
            <a:spLocks noChangeArrowheads="1"/>
          </p:cNvSpPr>
          <p:nvPr/>
        </p:nvSpPr>
        <p:spPr bwMode="auto">
          <a:xfrm>
            <a:off x="7578725" y="3284538"/>
            <a:ext cx="1295400" cy="366712"/>
          </a:xfrm>
          <a:prstGeom prst="rect">
            <a:avLst/>
          </a:prstGeom>
          <a:noFill/>
          <a:ln>
            <a:noFill/>
          </a:ln>
          <a:effectLst/>
          <a:extLst/>
        </p:spPr>
        <p:txBody>
          <a:bodyPr lIns="91432" tIns="45716" rIns="91432" bIns="45716"/>
          <a:lstStyle/>
          <a:p>
            <a:pPr algn="ctr" eaLnBrk="1" hangingPunct="1">
              <a:defRPr/>
            </a:pPr>
            <a:r>
              <a:rPr lang="ja-JP" altLang="en-US" b="1">
                <a:solidFill>
                  <a:srgbClr val="0099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落選者</a:t>
            </a:r>
          </a:p>
        </p:txBody>
      </p:sp>
      <p:sp>
        <p:nvSpPr>
          <p:cNvPr id="729149" name="Text Box 61"/>
          <p:cNvSpPr txBox="1">
            <a:spLocks noChangeArrowheads="1"/>
          </p:cNvSpPr>
          <p:nvPr/>
        </p:nvSpPr>
        <p:spPr bwMode="auto">
          <a:xfrm>
            <a:off x="6877050" y="6165850"/>
            <a:ext cx="2651125" cy="366713"/>
          </a:xfrm>
          <a:prstGeom prst="rect">
            <a:avLst/>
          </a:prstGeom>
          <a:noFill/>
          <a:ln>
            <a:noFill/>
          </a:ln>
          <a:effectLst/>
          <a:extLst/>
        </p:spPr>
        <p:txBody>
          <a:bodyPr lIns="91432" tIns="45716" rIns="91432" bIns="45716"/>
          <a:lstStyle/>
          <a:p>
            <a:pPr algn="ctr" eaLnBrk="1" hangingPunct="1">
              <a:defRPr/>
            </a:pPr>
            <a:r>
              <a:rPr lang="ja-JP" altLang="en-US" b="1">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当選者</a:t>
            </a:r>
          </a:p>
        </p:txBody>
      </p:sp>
      <p:sp>
        <p:nvSpPr>
          <p:cNvPr id="729150" name="AutoShape 62"/>
          <p:cNvSpPr>
            <a:spLocks noChangeArrowheads="1"/>
          </p:cNvSpPr>
          <p:nvPr/>
        </p:nvSpPr>
        <p:spPr bwMode="auto">
          <a:xfrm>
            <a:off x="7137400" y="1700213"/>
            <a:ext cx="1031875" cy="623887"/>
          </a:xfrm>
          <a:prstGeom prst="can">
            <a:avLst>
              <a:gd name="adj" fmla="val 25000"/>
            </a:avLst>
          </a:prstGeom>
          <a:gradFill rotWithShape="0">
            <a:gsLst>
              <a:gs pos="0">
                <a:schemeClr val="bg1"/>
              </a:gs>
              <a:gs pos="50000">
                <a:srgbClr val="FFCC00"/>
              </a:gs>
              <a:gs pos="100000">
                <a:schemeClr val="bg1"/>
              </a:gs>
            </a:gsLst>
            <a:lin ang="0" scaled="1"/>
          </a:gradFill>
          <a:ln w="19050">
            <a:solidFill>
              <a:srgbClr val="FF9900"/>
            </a:solidFill>
            <a:round/>
            <a:headEnd/>
            <a:tailEnd/>
          </a:ln>
          <a:effectLst/>
          <a:extLst/>
        </p:spPr>
        <p:txBody>
          <a:bodyPr anchor="ctr"/>
          <a:lstStyle/>
          <a:p>
            <a:pPr algn="ctr" eaLnBrk="1" hangingPunct="1">
              <a:defRPr/>
            </a:pPr>
            <a:endParaRPr lang="ja-JP" altLang="ja-JP" sz="1400" b="1">
              <a:solidFill>
                <a:srgbClr val="FF5050"/>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8210" name="Picture 65"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363" y="1393825"/>
            <a:ext cx="15605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66"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2188" y="1628775"/>
            <a:ext cx="15605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9156" name="Text Box 68"/>
          <p:cNvSpPr txBox="1">
            <a:spLocks noChangeArrowheads="1"/>
          </p:cNvSpPr>
          <p:nvPr/>
        </p:nvSpPr>
        <p:spPr bwMode="auto">
          <a:xfrm>
            <a:off x="5457825" y="692150"/>
            <a:ext cx="1482725" cy="366713"/>
          </a:xfrm>
          <a:prstGeom prst="rect">
            <a:avLst/>
          </a:prstGeom>
          <a:solidFill>
            <a:schemeClr val="bg1"/>
          </a:solidFill>
          <a:ln>
            <a:noFill/>
          </a:ln>
          <a:effectLst/>
          <a:extLst/>
        </p:spPr>
        <p:txBody>
          <a:bodyPr lIns="91432" tIns="45716" rIns="91432" bIns="45716"/>
          <a:lstStyle/>
          <a:p>
            <a:pPr algn="ctr" eaLnBrk="1" hangingPunct="1">
              <a:defRPr/>
            </a:pPr>
            <a:r>
              <a:rPr lang="en-US" altLang="ja-JP"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ファンくる</a:t>
            </a:r>
            <a:r>
              <a:rPr lang="en-US" altLang="ja-JP"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8213" name="Text Box 69"/>
          <p:cNvSpPr txBox="1">
            <a:spLocks noChangeArrowheads="1"/>
          </p:cNvSpPr>
          <p:nvPr/>
        </p:nvSpPr>
        <p:spPr bwMode="auto">
          <a:xfrm>
            <a:off x="2614613" y="1939925"/>
            <a:ext cx="1012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依頼</a:t>
            </a:r>
          </a:p>
        </p:txBody>
      </p:sp>
      <p:sp>
        <p:nvSpPr>
          <p:cNvPr id="8214" name="Line 70"/>
          <p:cNvSpPr>
            <a:spLocks noChangeShapeType="1"/>
          </p:cNvSpPr>
          <p:nvPr/>
        </p:nvSpPr>
        <p:spPr bwMode="auto">
          <a:xfrm>
            <a:off x="5816600" y="1916113"/>
            <a:ext cx="103822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215" name="Text Box 71"/>
          <p:cNvSpPr txBox="1">
            <a:spLocks noChangeArrowheads="1"/>
          </p:cNvSpPr>
          <p:nvPr/>
        </p:nvSpPr>
        <p:spPr bwMode="auto">
          <a:xfrm>
            <a:off x="6904038" y="2565400"/>
            <a:ext cx="1795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応募</a:t>
            </a:r>
          </a:p>
        </p:txBody>
      </p:sp>
      <p:grpSp>
        <p:nvGrpSpPr>
          <p:cNvPr id="8216" name="Group 72"/>
          <p:cNvGrpSpPr>
            <a:grpSpLocks/>
          </p:cNvGrpSpPr>
          <p:nvPr/>
        </p:nvGrpSpPr>
        <p:grpSpPr bwMode="auto">
          <a:xfrm>
            <a:off x="8032750" y="1052513"/>
            <a:ext cx="428625" cy="512762"/>
            <a:chOff x="3486" y="2380"/>
            <a:chExt cx="1055" cy="1344"/>
          </a:xfrm>
        </p:grpSpPr>
        <p:grpSp>
          <p:nvGrpSpPr>
            <p:cNvPr id="8643" name="Group 73"/>
            <p:cNvGrpSpPr>
              <a:grpSpLocks/>
            </p:cNvGrpSpPr>
            <p:nvPr/>
          </p:nvGrpSpPr>
          <p:grpSpPr bwMode="auto">
            <a:xfrm>
              <a:off x="3507" y="2405"/>
              <a:ext cx="1034" cy="1319"/>
              <a:chOff x="1632" y="872"/>
              <a:chExt cx="1776" cy="2268"/>
            </a:xfrm>
          </p:grpSpPr>
          <p:sp>
            <p:nvSpPr>
              <p:cNvPr id="8652" name="AutoShape 74"/>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53" name="AutoShape 75"/>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54" name="Oval 76"/>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55" name="Oval 77"/>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56" name="AutoShape 78"/>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57" name="Rectangle 79"/>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58" name="AutoShape 80"/>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44" name="Group 81"/>
            <p:cNvGrpSpPr>
              <a:grpSpLocks/>
            </p:cNvGrpSpPr>
            <p:nvPr/>
          </p:nvGrpSpPr>
          <p:grpSpPr bwMode="auto">
            <a:xfrm>
              <a:off x="3486" y="2380"/>
              <a:ext cx="1034" cy="1319"/>
              <a:chOff x="1632" y="872"/>
              <a:chExt cx="1776" cy="2268"/>
            </a:xfrm>
          </p:grpSpPr>
          <p:sp>
            <p:nvSpPr>
              <p:cNvPr id="8645" name="AutoShape 82"/>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46" name="AutoShape 83"/>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47" name="Oval 84"/>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48" name="Oval 85"/>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49" name="AutoShape 86"/>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50" name="Rectangle 87"/>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51" name="AutoShape 88"/>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17" name="Group 89"/>
          <p:cNvGrpSpPr>
            <a:grpSpLocks/>
          </p:cNvGrpSpPr>
          <p:nvPr/>
        </p:nvGrpSpPr>
        <p:grpSpPr bwMode="auto">
          <a:xfrm>
            <a:off x="8267700" y="1268413"/>
            <a:ext cx="427038" cy="512762"/>
            <a:chOff x="3486" y="2380"/>
            <a:chExt cx="1055" cy="1344"/>
          </a:xfrm>
        </p:grpSpPr>
        <p:grpSp>
          <p:nvGrpSpPr>
            <p:cNvPr id="8627" name="Group 90"/>
            <p:cNvGrpSpPr>
              <a:grpSpLocks/>
            </p:cNvGrpSpPr>
            <p:nvPr/>
          </p:nvGrpSpPr>
          <p:grpSpPr bwMode="auto">
            <a:xfrm>
              <a:off x="3507" y="2405"/>
              <a:ext cx="1034" cy="1319"/>
              <a:chOff x="1632" y="872"/>
              <a:chExt cx="1776" cy="2268"/>
            </a:xfrm>
          </p:grpSpPr>
          <p:sp>
            <p:nvSpPr>
              <p:cNvPr id="8636" name="AutoShape 91"/>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7" name="AutoShape 92"/>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38" name="Oval 93"/>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9" name="Oval 94"/>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40" name="AutoShape 95"/>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41" name="Rectangle 96"/>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42" name="AutoShape 97"/>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28" name="Group 98"/>
            <p:cNvGrpSpPr>
              <a:grpSpLocks/>
            </p:cNvGrpSpPr>
            <p:nvPr/>
          </p:nvGrpSpPr>
          <p:grpSpPr bwMode="auto">
            <a:xfrm>
              <a:off x="3486" y="2380"/>
              <a:ext cx="1034" cy="1319"/>
              <a:chOff x="1632" y="872"/>
              <a:chExt cx="1776" cy="2268"/>
            </a:xfrm>
          </p:grpSpPr>
          <p:sp>
            <p:nvSpPr>
              <p:cNvPr id="8629" name="AutoShape 99"/>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0" name="AutoShape 100"/>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31" name="Oval 101"/>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2" name="Oval 102"/>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3" name="AutoShape 103"/>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34" name="Rectangle 104"/>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35" name="AutoShape 105"/>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18" name="Group 106"/>
          <p:cNvGrpSpPr>
            <a:grpSpLocks/>
          </p:cNvGrpSpPr>
          <p:nvPr/>
        </p:nvGrpSpPr>
        <p:grpSpPr bwMode="auto">
          <a:xfrm>
            <a:off x="8501063" y="1484313"/>
            <a:ext cx="428625" cy="512762"/>
            <a:chOff x="3486" y="2380"/>
            <a:chExt cx="1055" cy="1344"/>
          </a:xfrm>
        </p:grpSpPr>
        <p:grpSp>
          <p:nvGrpSpPr>
            <p:cNvPr id="8611" name="Group 107"/>
            <p:cNvGrpSpPr>
              <a:grpSpLocks/>
            </p:cNvGrpSpPr>
            <p:nvPr/>
          </p:nvGrpSpPr>
          <p:grpSpPr bwMode="auto">
            <a:xfrm>
              <a:off x="3507" y="2405"/>
              <a:ext cx="1034" cy="1319"/>
              <a:chOff x="1632" y="872"/>
              <a:chExt cx="1776" cy="2268"/>
            </a:xfrm>
          </p:grpSpPr>
          <p:sp>
            <p:nvSpPr>
              <p:cNvPr id="8620" name="AutoShape 108"/>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21" name="AutoShape 109"/>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22" name="Oval 110"/>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23" name="Oval 111"/>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24" name="AutoShape 112"/>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25" name="Rectangle 113"/>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26" name="AutoShape 114"/>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612" name="Group 115"/>
            <p:cNvGrpSpPr>
              <a:grpSpLocks/>
            </p:cNvGrpSpPr>
            <p:nvPr/>
          </p:nvGrpSpPr>
          <p:grpSpPr bwMode="auto">
            <a:xfrm>
              <a:off x="3486" y="2380"/>
              <a:ext cx="1034" cy="1319"/>
              <a:chOff x="1632" y="872"/>
              <a:chExt cx="1776" cy="2268"/>
            </a:xfrm>
          </p:grpSpPr>
          <p:sp>
            <p:nvSpPr>
              <p:cNvPr id="8613" name="AutoShape 116"/>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14" name="AutoShape 117"/>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15" name="Oval 118"/>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16" name="Oval 119"/>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17" name="AutoShape 120"/>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18" name="Rectangle 121"/>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19" name="AutoShape 122"/>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19" name="Group 123"/>
          <p:cNvGrpSpPr>
            <a:grpSpLocks/>
          </p:cNvGrpSpPr>
          <p:nvPr/>
        </p:nvGrpSpPr>
        <p:grpSpPr bwMode="auto">
          <a:xfrm>
            <a:off x="8734425" y="1700213"/>
            <a:ext cx="428625" cy="512762"/>
            <a:chOff x="3486" y="2380"/>
            <a:chExt cx="1055" cy="1344"/>
          </a:xfrm>
        </p:grpSpPr>
        <p:grpSp>
          <p:nvGrpSpPr>
            <p:cNvPr id="8595" name="Group 124"/>
            <p:cNvGrpSpPr>
              <a:grpSpLocks/>
            </p:cNvGrpSpPr>
            <p:nvPr/>
          </p:nvGrpSpPr>
          <p:grpSpPr bwMode="auto">
            <a:xfrm>
              <a:off x="3507" y="2405"/>
              <a:ext cx="1034" cy="1319"/>
              <a:chOff x="1632" y="872"/>
              <a:chExt cx="1776" cy="2268"/>
            </a:xfrm>
          </p:grpSpPr>
          <p:sp>
            <p:nvSpPr>
              <p:cNvPr id="8604" name="AutoShape 125"/>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5" name="AutoShape 126"/>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06" name="Oval 127"/>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7" name="Oval 128"/>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8" name="AutoShape 129"/>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09" name="Rectangle 130"/>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10" name="AutoShape 131"/>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96" name="Group 132"/>
            <p:cNvGrpSpPr>
              <a:grpSpLocks/>
            </p:cNvGrpSpPr>
            <p:nvPr/>
          </p:nvGrpSpPr>
          <p:grpSpPr bwMode="auto">
            <a:xfrm>
              <a:off x="3486" y="2380"/>
              <a:ext cx="1034" cy="1319"/>
              <a:chOff x="1632" y="872"/>
              <a:chExt cx="1776" cy="2268"/>
            </a:xfrm>
          </p:grpSpPr>
          <p:sp>
            <p:nvSpPr>
              <p:cNvPr id="8597" name="AutoShape 133"/>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98" name="AutoShape 134"/>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99" name="Oval 135"/>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0" name="Oval 136"/>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1" name="AutoShape 137"/>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02" name="Rectangle 138"/>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603" name="AutoShape 139"/>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8220" name="Line 140"/>
          <p:cNvSpPr>
            <a:spLocks noChangeShapeType="1"/>
          </p:cNvSpPr>
          <p:nvPr/>
        </p:nvSpPr>
        <p:spPr bwMode="auto">
          <a:xfrm flipH="1">
            <a:off x="5500688" y="5949950"/>
            <a:ext cx="140335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221" name="Text Box 141"/>
          <p:cNvSpPr txBox="1">
            <a:spLocks noChangeArrowheads="1"/>
          </p:cNvSpPr>
          <p:nvPr/>
        </p:nvSpPr>
        <p:spPr bwMode="auto">
          <a:xfrm>
            <a:off x="690563" y="5734050"/>
            <a:ext cx="1795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アンケート　　　　レシート提出</a:t>
            </a:r>
          </a:p>
        </p:txBody>
      </p:sp>
      <p:grpSp>
        <p:nvGrpSpPr>
          <p:cNvPr id="8222" name="Group 142"/>
          <p:cNvGrpSpPr>
            <a:grpSpLocks/>
          </p:cNvGrpSpPr>
          <p:nvPr/>
        </p:nvGrpSpPr>
        <p:grpSpPr bwMode="auto">
          <a:xfrm>
            <a:off x="7605713" y="1052513"/>
            <a:ext cx="427037" cy="512762"/>
            <a:chOff x="3486" y="2380"/>
            <a:chExt cx="1055" cy="1344"/>
          </a:xfrm>
        </p:grpSpPr>
        <p:grpSp>
          <p:nvGrpSpPr>
            <p:cNvPr id="8579" name="Group 143"/>
            <p:cNvGrpSpPr>
              <a:grpSpLocks/>
            </p:cNvGrpSpPr>
            <p:nvPr/>
          </p:nvGrpSpPr>
          <p:grpSpPr bwMode="auto">
            <a:xfrm>
              <a:off x="3507" y="2405"/>
              <a:ext cx="1034" cy="1319"/>
              <a:chOff x="1632" y="872"/>
              <a:chExt cx="1776" cy="2268"/>
            </a:xfrm>
          </p:grpSpPr>
          <p:sp>
            <p:nvSpPr>
              <p:cNvPr id="8588" name="AutoShape 144"/>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89" name="AutoShape 145"/>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90" name="Oval 146"/>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91" name="Oval 147"/>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92" name="AutoShape 148"/>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93" name="Rectangle 149"/>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94" name="AutoShape 150"/>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80" name="Group 151"/>
            <p:cNvGrpSpPr>
              <a:grpSpLocks/>
            </p:cNvGrpSpPr>
            <p:nvPr/>
          </p:nvGrpSpPr>
          <p:grpSpPr bwMode="auto">
            <a:xfrm>
              <a:off x="3486" y="2380"/>
              <a:ext cx="1034" cy="1319"/>
              <a:chOff x="1632" y="872"/>
              <a:chExt cx="1776" cy="2268"/>
            </a:xfrm>
          </p:grpSpPr>
          <p:sp>
            <p:nvSpPr>
              <p:cNvPr id="8581" name="AutoShape 152"/>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82" name="AutoShape 153"/>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83" name="Oval 154"/>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84" name="Oval 155"/>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85" name="AutoShape 156"/>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86" name="Rectangle 157"/>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87" name="AutoShape 158"/>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23" name="Group 159"/>
          <p:cNvGrpSpPr>
            <a:grpSpLocks/>
          </p:cNvGrpSpPr>
          <p:nvPr/>
        </p:nvGrpSpPr>
        <p:grpSpPr bwMode="auto">
          <a:xfrm>
            <a:off x="7839075" y="1268413"/>
            <a:ext cx="428625" cy="512762"/>
            <a:chOff x="3486" y="2380"/>
            <a:chExt cx="1055" cy="1344"/>
          </a:xfrm>
        </p:grpSpPr>
        <p:grpSp>
          <p:nvGrpSpPr>
            <p:cNvPr id="8563" name="Group 160"/>
            <p:cNvGrpSpPr>
              <a:grpSpLocks/>
            </p:cNvGrpSpPr>
            <p:nvPr/>
          </p:nvGrpSpPr>
          <p:grpSpPr bwMode="auto">
            <a:xfrm>
              <a:off x="3507" y="2405"/>
              <a:ext cx="1034" cy="1319"/>
              <a:chOff x="1632" y="872"/>
              <a:chExt cx="1776" cy="2268"/>
            </a:xfrm>
          </p:grpSpPr>
          <p:sp>
            <p:nvSpPr>
              <p:cNvPr id="8572" name="AutoShape 161"/>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73" name="AutoShape 162"/>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74" name="Oval 163"/>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75" name="Oval 164"/>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76" name="AutoShape 165"/>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77" name="Rectangle 166"/>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78" name="AutoShape 167"/>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64" name="Group 168"/>
            <p:cNvGrpSpPr>
              <a:grpSpLocks/>
            </p:cNvGrpSpPr>
            <p:nvPr/>
          </p:nvGrpSpPr>
          <p:grpSpPr bwMode="auto">
            <a:xfrm>
              <a:off x="3486" y="2380"/>
              <a:ext cx="1034" cy="1319"/>
              <a:chOff x="1632" y="872"/>
              <a:chExt cx="1776" cy="2268"/>
            </a:xfrm>
          </p:grpSpPr>
          <p:sp>
            <p:nvSpPr>
              <p:cNvPr id="8565" name="AutoShape 169"/>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66" name="AutoShape 170"/>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67" name="Oval 171"/>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68" name="Oval 172"/>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69" name="AutoShape 173"/>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70" name="Rectangle 174"/>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71" name="AutoShape 175"/>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24" name="Group 176"/>
          <p:cNvGrpSpPr>
            <a:grpSpLocks/>
          </p:cNvGrpSpPr>
          <p:nvPr/>
        </p:nvGrpSpPr>
        <p:grpSpPr bwMode="auto">
          <a:xfrm>
            <a:off x="8072438" y="1484313"/>
            <a:ext cx="428625" cy="512762"/>
            <a:chOff x="3486" y="2380"/>
            <a:chExt cx="1055" cy="1344"/>
          </a:xfrm>
        </p:grpSpPr>
        <p:grpSp>
          <p:nvGrpSpPr>
            <p:cNvPr id="8547" name="Group 177"/>
            <p:cNvGrpSpPr>
              <a:grpSpLocks/>
            </p:cNvGrpSpPr>
            <p:nvPr/>
          </p:nvGrpSpPr>
          <p:grpSpPr bwMode="auto">
            <a:xfrm>
              <a:off x="3507" y="2405"/>
              <a:ext cx="1034" cy="1319"/>
              <a:chOff x="1632" y="872"/>
              <a:chExt cx="1776" cy="2268"/>
            </a:xfrm>
          </p:grpSpPr>
          <p:sp>
            <p:nvSpPr>
              <p:cNvPr id="8556" name="AutoShape 178"/>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7" name="AutoShape 179"/>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58" name="Oval 180"/>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9" name="Oval 181"/>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60" name="AutoShape 182"/>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61" name="Rectangle 183"/>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62" name="AutoShape 184"/>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48" name="Group 185"/>
            <p:cNvGrpSpPr>
              <a:grpSpLocks/>
            </p:cNvGrpSpPr>
            <p:nvPr/>
          </p:nvGrpSpPr>
          <p:grpSpPr bwMode="auto">
            <a:xfrm>
              <a:off x="3486" y="2380"/>
              <a:ext cx="1034" cy="1319"/>
              <a:chOff x="1632" y="872"/>
              <a:chExt cx="1776" cy="2268"/>
            </a:xfrm>
          </p:grpSpPr>
          <p:sp>
            <p:nvSpPr>
              <p:cNvPr id="8549" name="AutoShape 186"/>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0" name="AutoShape 187"/>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51" name="Oval 188"/>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2" name="Oval 189"/>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3" name="AutoShape 190"/>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54" name="Rectangle 191"/>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55" name="AutoShape 192"/>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25" name="Group 193"/>
          <p:cNvGrpSpPr>
            <a:grpSpLocks/>
          </p:cNvGrpSpPr>
          <p:nvPr/>
        </p:nvGrpSpPr>
        <p:grpSpPr bwMode="auto">
          <a:xfrm>
            <a:off x="8307388" y="1700213"/>
            <a:ext cx="427037" cy="512762"/>
            <a:chOff x="3486" y="2380"/>
            <a:chExt cx="1055" cy="1344"/>
          </a:xfrm>
        </p:grpSpPr>
        <p:grpSp>
          <p:nvGrpSpPr>
            <p:cNvPr id="8531" name="Group 194"/>
            <p:cNvGrpSpPr>
              <a:grpSpLocks/>
            </p:cNvGrpSpPr>
            <p:nvPr/>
          </p:nvGrpSpPr>
          <p:grpSpPr bwMode="auto">
            <a:xfrm>
              <a:off x="3507" y="2405"/>
              <a:ext cx="1034" cy="1319"/>
              <a:chOff x="1632" y="872"/>
              <a:chExt cx="1776" cy="2268"/>
            </a:xfrm>
          </p:grpSpPr>
          <p:sp>
            <p:nvSpPr>
              <p:cNvPr id="8540" name="AutoShape 195"/>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41" name="AutoShape 196"/>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42" name="Oval 197"/>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43" name="Oval 198"/>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44" name="AutoShape 199"/>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45" name="Rectangle 200"/>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46" name="AutoShape 201"/>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32" name="Group 202"/>
            <p:cNvGrpSpPr>
              <a:grpSpLocks/>
            </p:cNvGrpSpPr>
            <p:nvPr/>
          </p:nvGrpSpPr>
          <p:grpSpPr bwMode="auto">
            <a:xfrm>
              <a:off x="3486" y="2380"/>
              <a:ext cx="1034" cy="1319"/>
              <a:chOff x="1632" y="872"/>
              <a:chExt cx="1776" cy="2268"/>
            </a:xfrm>
          </p:grpSpPr>
          <p:sp>
            <p:nvSpPr>
              <p:cNvPr id="8533" name="AutoShape 203"/>
              <p:cNvSpPr>
                <a:spLocks noChangeArrowheads="1"/>
              </p:cNvSpPr>
              <p:nvPr/>
            </p:nvSpPr>
            <p:spPr bwMode="auto">
              <a:xfrm rot="19647686" flipH="1">
                <a:off x="1632"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34" name="AutoShape 204"/>
              <p:cNvSpPr>
                <a:spLocks noChangeArrowheads="1"/>
              </p:cNvSpPr>
              <p:nvPr/>
            </p:nvSpPr>
            <p:spPr bwMode="auto">
              <a:xfrm rot="5400000">
                <a:off x="2317"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35" name="Oval 205"/>
              <p:cNvSpPr>
                <a:spLocks noChangeArrowheads="1"/>
              </p:cNvSpPr>
              <p:nvPr/>
            </p:nvSpPr>
            <p:spPr bwMode="auto">
              <a:xfrm>
                <a:off x="2196" y="872"/>
                <a:ext cx="648" cy="648"/>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36" name="Oval 206"/>
              <p:cNvSpPr>
                <a:spLocks noChangeArrowheads="1"/>
              </p:cNvSpPr>
              <p:nvPr/>
            </p:nvSpPr>
            <p:spPr bwMode="auto">
              <a:xfrm>
                <a:off x="2184" y="1534"/>
                <a:ext cx="672" cy="67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37" name="AutoShape 207"/>
              <p:cNvSpPr>
                <a:spLocks noChangeArrowheads="1"/>
              </p:cNvSpPr>
              <p:nvPr/>
            </p:nvSpPr>
            <p:spPr bwMode="auto">
              <a:xfrm rot="5400000">
                <a:off x="1915" y="2596"/>
                <a:ext cx="816" cy="272"/>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38" name="Rectangle 208"/>
              <p:cNvSpPr>
                <a:spLocks noChangeArrowheads="1"/>
              </p:cNvSpPr>
              <p:nvPr/>
            </p:nvSpPr>
            <p:spPr bwMode="auto">
              <a:xfrm>
                <a:off x="2191" y="1800"/>
                <a:ext cx="666" cy="64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39" name="AutoShape 209"/>
              <p:cNvSpPr>
                <a:spLocks noChangeArrowheads="1"/>
              </p:cNvSpPr>
              <p:nvPr/>
            </p:nvSpPr>
            <p:spPr bwMode="auto">
              <a:xfrm rot="1952314">
                <a:off x="2496" y="1756"/>
                <a:ext cx="912" cy="224"/>
              </a:xfrm>
              <a:prstGeom prst="flowChartTerminator">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8226" name="Text Box 210"/>
          <p:cNvSpPr txBox="1">
            <a:spLocks noChangeArrowheads="1"/>
          </p:cNvSpPr>
          <p:nvPr/>
        </p:nvSpPr>
        <p:spPr bwMode="auto">
          <a:xfrm>
            <a:off x="5264150" y="5589588"/>
            <a:ext cx="1795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来店・ご飲食</a:t>
            </a:r>
          </a:p>
        </p:txBody>
      </p:sp>
      <p:sp>
        <p:nvSpPr>
          <p:cNvPr id="8227" name="Line 211"/>
          <p:cNvSpPr>
            <a:spLocks noChangeShapeType="1"/>
          </p:cNvSpPr>
          <p:nvPr/>
        </p:nvSpPr>
        <p:spPr bwMode="auto">
          <a:xfrm flipH="1" flipV="1">
            <a:off x="1422400" y="2349500"/>
            <a:ext cx="0" cy="7207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228" name="Line 212"/>
          <p:cNvSpPr>
            <a:spLocks noChangeShapeType="1"/>
          </p:cNvSpPr>
          <p:nvPr/>
        </p:nvSpPr>
        <p:spPr bwMode="auto">
          <a:xfrm>
            <a:off x="2649538" y="1916113"/>
            <a:ext cx="11684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8229" name="Picture 213"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8675" y="5013325"/>
            <a:ext cx="15605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9302" name="Text Box 214"/>
          <p:cNvSpPr txBox="1">
            <a:spLocks noChangeArrowheads="1"/>
          </p:cNvSpPr>
          <p:nvPr/>
        </p:nvSpPr>
        <p:spPr bwMode="auto">
          <a:xfrm>
            <a:off x="4341813" y="4862513"/>
            <a:ext cx="1403350" cy="366712"/>
          </a:xfrm>
          <a:prstGeom prst="rect">
            <a:avLst/>
          </a:prstGeom>
          <a:noFill/>
          <a:ln>
            <a:noFill/>
          </a:ln>
          <a:effectLst/>
          <a:extLst/>
        </p:spPr>
        <p:txBody>
          <a:bodyPr lIns="91432" tIns="45716" rIns="91432" bIns="45716"/>
          <a:lstStyle/>
          <a:p>
            <a:pPr algn="ctr" eaLnBrk="1" hangingPunct="1">
              <a:defRPr/>
            </a:pPr>
            <a:r>
              <a:rPr lang="ja-JP" altLang="en-US"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店舗</a:t>
            </a:r>
          </a:p>
        </p:txBody>
      </p:sp>
      <p:sp>
        <p:nvSpPr>
          <p:cNvPr id="8231" name="Line 216"/>
          <p:cNvSpPr>
            <a:spLocks noChangeShapeType="1"/>
          </p:cNvSpPr>
          <p:nvPr/>
        </p:nvSpPr>
        <p:spPr bwMode="auto">
          <a:xfrm flipV="1">
            <a:off x="8348663" y="2349500"/>
            <a:ext cx="0" cy="7207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8232" name="Group 217"/>
          <p:cNvGrpSpPr>
            <a:grpSpLocks/>
          </p:cNvGrpSpPr>
          <p:nvPr/>
        </p:nvGrpSpPr>
        <p:grpSpPr bwMode="auto">
          <a:xfrm>
            <a:off x="7966075" y="5702300"/>
            <a:ext cx="425450" cy="515938"/>
            <a:chOff x="3486" y="2380"/>
            <a:chExt cx="1055" cy="1344"/>
          </a:xfrm>
        </p:grpSpPr>
        <p:grpSp>
          <p:nvGrpSpPr>
            <p:cNvPr id="8515" name="Group 218"/>
            <p:cNvGrpSpPr>
              <a:grpSpLocks/>
            </p:cNvGrpSpPr>
            <p:nvPr/>
          </p:nvGrpSpPr>
          <p:grpSpPr bwMode="auto">
            <a:xfrm>
              <a:off x="3507" y="2405"/>
              <a:ext cx="1034" cy="1319"/>
              <a:chOff x="1632" y="872"/>
              <a:chExt cx="1776" cy="2268"/>
            </a:xfrm>
          </p:grpSpPr>
          <p:sp>
            <p:nvSpPr>
              <p:cNvPr id="8524" name="AutoShape 219"/>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5" name="AutoShape 220"/>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6" name="Oval 221"/>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7" name="Oval 222"/>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8" name="AutoShape 223"/>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9" name="Rectangle 224"/>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30" name="AutoShape 225"/>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16" name="Group 226"/>
            <p:cNvGrpSpPr>
              <a:grpSpLocks/>
            </p:cNvGrpSpPr>
            <p:nvPr/>
          </p:nvGrpSpPr>
          <p:grpSpPr bwMode="auto">
            <a:xfrm>
              <a:off x="3486" y="2380"/>
              <a:ext cx="1034" cy="1319"/>
              <a:chOff x="1632" y="872"/>
              <a:chExt cx="1776" cy="2268"/>
            </a:xfrm>
          </p:grpSpPr>
          <p:sp>
            <p:nvSpPr>
              <p:cNvPr id="8517" name="AutoShape 227"/>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8" name="AutoShape 228"/>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9" name="Oval 229"/>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0" name="Oval 230"/>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1" name="AutoShape 231"/>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2" name="Rectangle 232"/>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23" name="AutoShape 233"/>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3" name="Group 234"/>
          <p:cNvGrpSpPr>
            <a:grpSpLocks/>
          </p:cNvGrpSpPr>
          <p:nvPr/>
        </p:nvGrpSpPr>
        <p:grpSpPr bwMode="auto">
          <a:xfrm>
            <a:off x="7294563" y="5702300"/>
            <a:ext cx="428625" cy="515938"/>
            <a:chOff x="3486" y="2380"/>
            <a:chExt cx="1055" cy="1344"/>
          </a:xfrm>
        </p:grpSpPr>
        <p:grpSp>
          <p:nvGrpSpPr>
            <p:cNvPr id="8499" name="Group 235"/>
            <p:cNvGrpSpPr>
              <a:grpSpLocks/>
            </p:cNvGrpSpPr>
            <p:nvPr/>
          </p:nvGrpSpPr>
          <p:grpSpPr bwMode="auto">
            <a:xfrm>
              <a:off x="3507" y="2405"/>
              <a:ext cx="1034" cy="1319"/>
              <a:chOff x="1632" y="872"/>
              <a:chExt cx="1776" cy="2268"/>
            </a:xfrm>
          </p:grpSpPr>
          <p:sp>
            <p:nvSpPr>
              <p:cNvPr id="8508" name="AutoShape 236"/>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9" name="AutoShape 237"/>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0" name="Oval 238"/>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1" name="Oval 239"/>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2" name="AutoShape 240"/>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3" name="Rectangle 241"/>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14" name="AutoShape 242"/>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500" name="Group 243"/>
            <p:cNvGrpSpPr>
              <a:grpSpLocks/>
            </p:cNvGrpSpPr>
            <p:nvPr/>
          </p:nvGrpSpPr>
          <p:grpSpPr bwMode="auto">
            <a:xfrm>
              <a:off x="3486" y="2380"/>
              <a:ext cx="1034" cy="1319"/>
              <a:chOff x="1632" y="872"/>
              <a:chExt cx="1776" cy="2268"/>
            </a:xfrm>
          </p:grpSpPr>
          <p:sp>
            <p:nvSpPr>
              <p:cNvPr id="8501" name="AutoShape 244"/>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2" name="AutoShape 245"/>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3" name="Oval 246"/>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4" name="Oval 247"/>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5" name="AutoShape 248"/>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6" name="Rectangle 249"/>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507" name="AutoShape 250"/>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4" name="Group 251"/>
          <p:cNvGrpSpPr>
            <a:grpSpLocks/>
          </p:cNvGrpSpPr>
          <p:nvPr/>
        </p:nvGrpSpPr>
        <p:grpSpPr bwMode="auto">
          <a:xfrm>
            <a:off x="8621713" y="5722938"/>
            <a:ext cx="428625" cy="514350"/>
            <a:chOff x="3486" y="2380"/>
            <a:chExt cx="1055" cy="1344"/>
          </a:xfrm>
        </p:grpSpPr>
        <p:grpSp>
          <p:nvGrpSpPr>
            <p:cNvPr id="8483" name="Group 252"/>
            <p:cNvGrpSpPr>
              <a:grpSpLocks/>
            </p:cNvGrpSpPr>
            <p:nvPr/>
          </p:nvGrpSpPr>
          <p:grpSpPr bwMode="auto">
            <a:xfrm>
              <a:off x="3507" y="2405"/>
              <a:ext cx="1034" cy="1319"/>
              <a:chOff x="1632" y="872"/>
              <a:chExt cx="1776" cy="2268"/>
            </a:xfrm>
          </p:grpSpPr>
          <p:sp>
            <p:nvSpPr>
              <p:cNvPr id="8492" name="AutoShape 253"/>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3" name="AutoShape 254"/>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4" name="Oval 255"/>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5" name="Oval 256"/>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6" name="AutoShape 257"/>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7" name="Rectangle 258"/>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8" name="AutoShape 259"/>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84" name="Group 260"/>
            <p:cNvGrpSpPr>
              <a:grpSpLocks/>
            </p:cNvGrpSpPr>
            <p:nvPr/>
          </p:nvGrpSpPr>
          <p:grpSpPr bwMode="auto">
            <a:xfrm>
              <a:off x="3486" y="2380"/>
              <a:ext cx="1034" cy="1319"/>
              <a:chOff x="1632" y="872"/>
              <a:chExt cx="1776" cy="2268"/>
            </a:xfrm>
          </p:grpSpPr>
          <p:sp>
            <p:nvSpPr>
              <p:cNvPr id="8485" name="AutoShape 261"/>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6" name="AutoShape 262"/>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7" name="Oval 263"/>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8" name="Oval 264"/>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9" name="AutoShape 265"/>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0" name="Rectangle 266"/>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91" name="AutoShape 267"/>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5" name="Group 268"/>
          <p:cNvGrpSpPr>
            <a:grpSpLocks/>
          </p:cNvGrpSpPr>
          <p:nvPr/>
        </p:nvGrpSpPr>
        <p:grpSpPr bwMode="auto">
          <a:xfrm>
            <a:off x="7975600" y="3860800"/>
            <a:ext cx="427038" cy="514350"/>
            <a:chOff x="3486" y="2380"/>
            <a:chExt cx="1055" cy="1344"/>
          </a:xfrm>
        </p:grpSpPr>
        <p:grpSp>
          <p:nvGrpSpPr>
            <p:cNvPr id="8467" name="Group 269"/>
            <p:cNvGrpSpPr>
              <a:grpSpLocks/>
            </p:cNvGrpSpPr>
            <p:nvPr/>
          </p:nvGrpSpPr>
          <p:grpSpPr bwMode="auto">
            <a:xfrm>
              <a:off x="3507" y="2405"/>
              <a:ext cx="1034" cy="1319"/>
              <a:chOff x="1632" y="872"/>
              <a:chExt cx="1776" cy="2268"/>
            </a:xfrm>
          </p:grpSpPr>
          <p:sp>
            <p:nvSpPr>
              <p:cNvPr id="8476" name="AutoShape 270"/>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7" name="AutoShape 271"/>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8" name="Oval 272"/>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9" name="Oval 273"/>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0" name="AutoShape 274"/>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1" name="Rectangle 275"/>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82" name="AutoShape 276"/>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68" name="Group 277"/>
            <p:cNvGrpSpPr>
              <a:grpSpLocks/>
            </p:cNvGrpSpPr>
            <p:nvPr/>
          </p:nvGrpSpPr>
          <p:grpSpPr bwMode="auto">
            <a:xfrm>
              <a:off x="3486" y="2380"/>
              <a:ext cx="1034" cy="1319"/>
              <a:chOff x="1632" y="872"/>
              <a:chExt cx="1776" cy="2268"/>
            </a:xfrm>
          </p:grpSpPr>
          <p:sp>
            <p:nvSpPr>
              <p:cNvPr id="8469" name="AutoShape 278"/>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0" name="AutoShape 279"/>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1" name="Oval 280"/>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2" name="Oval 281"/>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3" name="AutoShape 282"/>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4" name="Rectangle 283"/>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75" name="AutoShape 284"/>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6" name="Group 285"/>
          <p:cNvGrpSpPr>
            <a:grpSpLocks/>
          </p:cNvGrpSpPr>
          <p:nvPr/>
        </p:nvGrpSpPr>
        <p:grpSpPr bwMode="auto">
          <a:xfrm>
            <a:off x="7305675" y="3860800"/>
            <a:ext cx="427038" cy="514350"/>
            <a:chOff x="3486" y="2380"/>
            <a:chExt cx="1055" cy="1344"/>
          </a:xfrm>
        </p:grpSpPr>
        <p:grpSp>
          <p:nvGrpSpPr>
            <p:cNvPr id="8451" name="Group 286"/>
            <p:cNvGrpSpPr>
              <a:grpSpLocks/>
            </p:cNvGrpSpPr>
            <p:nvPr/>
          </p:nvGrpSpPr>
          <p:grpSpPr bwMode="auto">
            <a:xfrm>
              <a:off x="3507" y="2405"/>
              <a:ext cx="1034" cy="1319"/>
              <a:chOff x="1632" y="872"/>
              <a:chExt cx="1776" cy="2268"/>
            </a:xfrm>
          </p:grpSpPr>
          <p:sp>
            <p:nvSpPr>
              <p:cNvPr id="8460" name="AutoShape 287"/>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1" name="AutoShape 288"/>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2" name="Oval 289"/>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3" name="Oval 290"/>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4" name="AutoShape 291"/>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5" name="Rectangle 292"/>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66" name="AutoShape 293"/>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52" name="Group 294"/>
            <p:cNvGrpSpPr>
              <a:grpSpLocks/>
            </p:cNvGrpSpPr>
            <p:nvPr/>
          </p:nvGrpSpPr>
          <p:grpSpPr bwMode="auto">
            <a:xfrm>
              <a:off x="3486" y="2380"/>
              <a:ext cx="1034" cy="1319"/>
              <a:chOff x="1632" y="872"/>
              <a:chExt cx="1776" cy="2268"/>
            </a:xfrm>
          </p:grpSpPr>
          <p:sp>
            <p:nvSpPr>
              <p:cNvPr id="8453" name="AutoShape 295"/>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4" name="AutoShape 296"/>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5" name="Oval 297"/>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6" name="Oval 298"/>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7" name="AutoShape 299"/>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8" name="Rectangle 300"/>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9" name="AutoShape 301"/>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7" name="Group 302"/>
          <p:cNvGrpSpPr>
            <a:grpSpLocks/>
          </p:cNvGrpSpPr>
          <p:nvPr/>
        </p:nvGrpSpPr>
        <p:grpSpPr bwMode="auto">
          <a:xfrm>
            <a:off x="8632825" y="3879850"/>
            <a:ext cx="428625" cy="514350"/>
            <a:chOff x="3486" y="2380"/>
            <a:chExt cx="1055" cy="1344"/>
          </a:xfrm>
        </p:grpSpPr>
        <p:grpSp>
          <p:nvGrpSpPr>
            <p:cNvPr id="8435" name="Group 303"/>
            <p:cNvGrpSpPr>
              <a:grpSpLocks/>
            </p:cNvGrpSpPr>
            <p:nvPr/>
          </p:nvGrpSpPr>
          <p:grpSpPr bwMode="auto">
            <a:xfrm>
              <a:off x="3507" y="2405"/>
              <a:ext cx="1034" cy="1319"/>
              <a:chOff x="1632" y="872"/>
              <a:chExt cx="1776" cy="2268"/>
            </a:xfrm>
          </p:grpSpPr>
          <p:sp>
            <p:nvSpPr>
              <p:cNvPr id="8444" name="AutoShape 304"/>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5" name="AutoShape 305"/>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6" name="Oval 306"/>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7" name="Oval 307"/>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8" name="AutoShape 308"/>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9" name="Rectangle 309"/>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50" name="AutoShape 310"/>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36" name="Group 311"/>
            <p:cNvGrpSpPr>
              <a:grpSpLocks/>
            </p:cNvGrpSpPr>
            <p:nvPr/>
          </p:nvGrpSpPr>
          <p:grpSpPr bwMode="auto">
            <a:xfrm>
              <a:off x="3486" y="2380"/>
              <a:ext cx="1034" cy="1319"/>
              <a:chOff x="1632" y="872"/>
              <a:chExt cx="1776" cy="2268"/>
            </a:xfrm>
          </p:grpSpPr>
          <p:sp>
            <p:nvSpPr>
              <p:cNvPr id="8437" name="AutoShape 312"/>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8" name="AutoShape 313"/>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9" name="Oval 314"/>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0" name="Oval 315"/>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1" name="AutoShape 316"/>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2" name="Rectangle 317"/>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43" name="AutoShape 318"/>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8" name="Group 319"/>
          <p:cNvGrpSpPr>
            <a:grpSpLocks/>
          </p:cNvGrpSpPr>
          <p:nvPr/>
        </p:nvGrpSpPr>
        <p:grpSpPr bwMode="auto">
          <a:xfrm>
            <a:off x="7969250" y="4956175"/>
            <a:ext cx="425450" cy="514350"/>
            <a:chOff x="3486" y="2380"/>
            <a:chExt cx="1055" cy="1344"/>
          </a:xfrm>
        </p:grpSpPr>
        <p:grpSp>
          <p:nvGrpSpPr>
            <p:cNvPr id="8419" name="Group 320"/>
            <p:cNvGrpSpPr>
              <a:grpSpLocks/>
            </p:cNvGrpSpPr>
            <p:nvPr/>
          </p:nvGrpSpPr>
          <p:grpSpPr bwMode="auto">
            <a:xfrm>
              <a:off x="3507" y="2405"/>
              <a:ext cx="1034" cy="1319"/>
              <a:chOff x="1632" y="872"/>
              <a:chExt cx="1776" cy="2268"/>
            </a:xfrm>
          </p:grpSpPr>
          <p:sp>
            <p:nvSpPr>
              <p:cNvPr id="8428" name="AutoShape 321"/>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9" name="AutoShape 322"/>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0" name="Oval 323"/>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1" name="Oval 324"/>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2" name="AutoShape 325"/>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3" name="Rectangle 326"/>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34" name="AutoShape 327"/>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20" name="Group 328"/>
            <p:cNvGrpSpPr>
              <a:grpSpLocks/>
            </p:cNvGrpSpPr>
            <p:nvPr/>
          </p:nvGrpSpPr>
          <p:grpSpPr bwMode="auto">
            <a:xfrm>
              <a:off x="3486" y="2380"/>
              <a:ext cx="1034" cy="1319"/>
              <a:chOff x="1632" y="872"/>
              <a:chExt cx="1776" cy="2268"/>
            </a:xfrm>
          </p:grpSpPr>
          <p:sp>
            <p:nvSpPr>
              <p:cNvPr id="8421" name="AutoShape 329"/>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2" name="AutoShape 330"/>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3" name="Oval 331"/>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4" name="Oval 332"/>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5" name="AutoShape 333"/>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6" name="Rectangle 334"/>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27" name="AutoShape 335"/>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39" name="Group 336"/>
          <p:cNvGrpSpPr>
            <a:grpSpLocks/>
          </p:cNvGrpSpPr>
          <p:nvPr/>
        </p:nvGrpSpPr>
        <p:grpSpPr bwMode="auto">
          <a:xfrm>
            <a:off x="7297738" y="4956175"/>
            <a:ext cx="428625" cy="514350"/>
            <a:chOff x="3486" y="2380"/>
            <a:chExt cx="1055" cy="1344"/>
          </a:xfrm>
        </p:grpSpPr>
        <p:grpSp>
          <p:nvGrpSpPr>
            <p:cNvPr id="8403" name="Group 337"/>
            <p:cNvGrpSpPr>
              <a:grpSpLocks/>
            </p:cNvGrpSpPr>
            <p:nvPr/>
          </p:nvGrpSpPr>
          <p:grpSpPr bwMode="auto">
            <a:xfrm>
              <a:off x="3507" y="2405"/>
              <a:ext cx="1034" cy="1319"/>
              <a:chOff x="1632" y="872"/>
              <a:chExt cx="1776" cy="2268"/>
            </a:xfrm>
          </p:grpSpPr>
          <p:sp>
            <p:nvSpPr>
              <p:cNvPr id="8412" name="AutoShape 338"/>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3" name="AutoShape 339"/>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4" name="Oval 340"/>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5" name="Oval 341"/>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6" name="AutoShape 342"/>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7" name="Rectangle 343"/>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8" name="AutoShape 344"/>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04" name="Group 345"/>
            <p:cNvGrpSpPr>
              <a:grpSpLocks/>
            </p:cNvGrpSpPr>
            <p:nvPr/>
          </p:nvGrpSpPr>
          <p:grpSpPr bwMode="auto">
            <a:xfrm>
              <a:off x="3486" y="2380"/>
              <a:ext cx="1034" cy="1319"/>
              <a:chOff x="1632" y="872"/>
              <a:chExt cx="1776" cy="2268"/>
            </a:xfrm>
          </p:grpSpPr>
          <p:sp>
            <p:nvSpPr>
              <p:cNvPr id="8405" name="AutoShape 346"/>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6" name="AutoShape 347"/>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7" name="Oval 348"/>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8" name="Oval 349"/>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9" name="AutoShape 350"/>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0" name="Rectangle 351"/>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11" name="AutoShape 352"/>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0" name="Group 353"/>
          <p:cNvGrpSpPr>
            <a:grpSpLocks/>
          </p:cNvGrpSpPr>
          <p:nvPr/>
        </p:nvGrpSpPr>
        <p:grpSpPr bwMode="auto">
          <a:xfrm>
            <a:off x="8626475" y="4975225"/>
            <a:ext cx="427038" cy="514350"/>
            <a:chOff x="3486" y="2380"/>
            <a:chExt cx="1055" cy="1344"/>
          </a:xfrm>
        </p:grpSpPr>
        <p:grpSp>
          <p:nvGrpSpPr>
            <p:cNvPr id="8387" name="Group 354"/>
            <p:cNvGrpSpPr>
              <a:grpSpLocks/>
            </p:cNvGrpSpPr>
            <p:nvPr/>
          </p:nvGrpSpPr>
          <p:grpSpPr bwMode="auto">
            <a:xfrm>
              <a:off x="3507" y="2405"/>
              <a:ext cx="1034" cy="1319"/>
              <a:chOff x="1632" y="872"/>
              <a:chExt cx="1776" cy="2268"/>
            </a:xfrm>
          </p:grpSpPr>
          <p:sp>
            <p:nvSpPr>
              <p:cNvPr id="8396" name="AutoShape 355"/>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7" name="AutoShape 356"/>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8" name="Oval 357"/>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9" name="Oval 358"/>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0" name="AutoShape 359"/>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1" name="Rectangle 360"/>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402" name="AutoShape 361"/>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88" name="Group 362"/>
            <p:cNvGrpSpPr>
              <a:grpSpLocks/>
            </p:cNvGrpSpPr>
            <p:nvPr/>
          </p:nvGrpSpPr>
          <p:grpSpPr bwMode="auto">
            <a:xfrm>
              <a:off x="3486" y="2380"/>
              <a:ext cx="1034" cy="1319"/>
              <a:chOff x="1632" y="872"/>
              <a:chExt cx="1776" cy="2268"/>
            </a:xfrm>
          </p:grpSpPr>
          <p:sp>
            <p:nvSpPr>
              <p:cNvPr id="8389" name="AutoShape 363"/>
              <p:cNvSpPr>
                <a:spLocks noChangeArrowheads="1"/>
              </p:cNvSpPr>
              <p:nvPr/>
            </p:nvSpPr>
            <p:spPr bwMode="auto">
              <a:xfrm rot="19647686" flipH="1">
                <a:off x="1632"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0" name="AutoShape 364"/>
              <p:cNvSpPr>
                <a:spLocks noChangeArrowheads="1"/>
              </p:cNvSpPr>
              <p:nvPr/>
            </p:nvSpPr>
            <p:spPr bwMode="auto">
              <a:xfrm rot="5400000">
                <a:off x="2317"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1" name="Oval 365"/>
              <p:cNvSpPr>
                <a:spLocks noChangeArrowheads="1"/>
              </p:cNvSpPr>
              <p:nvPr/>
            </p:nvSpPr>
            <p:spPr bwMode="auto">
              <a:xfrm>
                <a:off x="2196" y="872"/>
                <a:ext cx="648" cy="648"/>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2" name="Oval 366"/>
              <p:cNvSpPr>
                <a:spLocks noChangeArrowheads="1"/>
              </p:cNvSpPr>
              <p:nvPr/>
            </p:nvSpPr>
            <p:spPr bwMode="auto">
              <a:xfrm>
                <a:off x="2184" y="1534"/>
                <a:ext cx="672" cy="672"/>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3" name="AutoShape 367"/>
              <p:cNvSpPr>
                <a:spLocks noChangeArrowheads="1"/>
              </p:cNvSpPr>
              <p:nvPr/>
            </p:nvSpPr>
            <p:spPr bwMode="auto">
              <a:xfrm rot="5400000">
                <a:off x="1915" y="2596"/>
                <a:ext cx="816" cy="272"/>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4" name="Rectangle 368"/>
              <p:cNvSpPr>
                <a:spLocks noChangeArrowheads="1"/>
              </p:cNvSpPr>
              <p:nvPr/>
            </p:nvSpPr>
            <p:spPr bwMode="auto">
              <a:xfrm>
                <a:off x="2191" y="1800"/>
                <a:ext cx="666" cy="64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95" name="AutoShape 369"/>
              <p:cNvSpPr>
                <a:spLocks noChangeArrowheads="1"/>
              </p:cNvSpPr>
              <p:nvPr/>
            </p:nvSpPr>
            <p:spPr bwMode="auto">
              <a:xfrm rot="1952314">
                <a:off x="2496" y="1756"/>
                <a:ext cx="912" cy="224"/>
              </a:xfrm>
              <a:prstGeom prst="flowChartTerminator">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1" name="Group 370"/>
          <p:cNvGrpSpPr>
            <a:grpSpLocks/>
          </p:cNvGrpSpPr>
          <p:nvPr/>
        </p:nvGrpSpPr>
        <p:grpSpPr bwMode="auto">
          <a:xfrm>
            <a:off x="2144713" y="4437063"/>
            <a:ext cx="428625" cy="515937"/>
            <a:chOff x="3486" y="2380"/>
            <a:chExt cx="1055" cy="1344"/>
          </a:xfrm>
        </p:grpSpPr>
        <p:grpSp>
          <p:nvGrpSpPr>
            <p:cNvPr id="8371" name="Group 371"/>
            <p:cNvGrpSpPr>
              <a:grpSpLocks/>
            </p:cNvGrpSpPr>
            <p:nvPr/>
          </p:nvGrpSpPr>
          <p:grpSpPr bwMode="auto">
            <a:xfrm>
              <a:off x="3507" y="2405"/>
              <a:ext cx="1034" cy="1319"/>
              <a:chOff x="1632" y="872"/>
              <a:chExt cx="1776" cy="2268"/>
            </a:xfrm>
          </p:grpSpPr>
          <p:sp>
            <p:nvSpPr>
              <p:cNvPr id="8380" name="AutoShape 372"/>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1" name="AutoShape 373"/>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2" name="Oval 374"/>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3" name="Oval 375"/>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4" name="AutoShape 376"/>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5" name="Rectangle 377"/>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86" name="AutoShape 378"/>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72" name="Group 379"/>
            <p:cNvGrpSpPr>
              <a:grpSpLocks/>
            </p:cNvGrpSpPr>
            <p:nvPr/>
          </p:nvGrpSpPr>
          <p:grpSpPr bwMode="auto">
            <a:xfrm>
              <a:off x="3486" y="2380"/>
              <a:ext cx="1034" cy="1319"/>
              <a:chOff x="1632" y="872"/>
              <a:chExt cx="1776" cy="2268"/>
            </a:xfrm>
          </p:grpSpPr>
          <p:sp>
            <p:nvSpPr>
              <p:cNvPr id="8373" name="AutoShape 380"/>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4" name="AutoShape 381"/>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5" name="Oval 382"/>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6" name="Oval 383"/>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7" name="AutoShape 384"/>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8" name="Rectangle 385"/>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9" name="AutoShape 386"/>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2" name="Group 387"/>
          <p:cNvGrpSpPr>
            <a:grpSpLocks/>
          </p:cNvGrpSpPr>
          <p:nvPr/>
        </p:nvGrpSpPr>
        <p:grpSpPr bwMode="auto">
          <a:xfrm>
            <a:off x="2365375" y="4857750"/>
            <a:ext cx="428625" cy="515938"/>
            <a:chOff x="3486" y="2380"/>
            <a:chExt cx="1055" cy="1344"/>
          </a:xfrm>
        </p:grpSpPr>
        <p:grpSp>
          <p:nvGrpSpPr>
            <p:cNvPr id="8355" name="Group 388"/>
            <p:cNvGrpSpPr>
              <a:grpSpLocks/>
            </p:cNvGrpSpPr>
            <p:nvPr/>
          </p:nvGrpSpPr>
          <p:grpSpPr bwMode="auto">
            <a:xfrm>
              <a:off x="3507" y="2405"/>
              <a:ext cx="1034" cy="1319"/>
              <a:chOff x="1632" y="872"/>
              <a:chExt cx="1776" cy="2268"/>
            </a:xfrm>
          </p:grpSpPr>
          <p:sp>
            <p:nvSpPr>
              <p:cNvPr id="8364" name="AutoShape 389"/>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5" name="AutoShape 390"/>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6" name="Oval 391"/>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7" name="Oval 392"/>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8" name="AutoShape 393"/>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9" name="Rectangle 394"/>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70" name="AutoShape 395"/>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56" name="Group 396"/>
            <p:cNvGrpSpPr>
              <a:grpSpLocks/>
            </p:cNvGrpSpPr>
            <p:nvPr/>
          </p:nvGrpSpPr>
          <p:grpSpPr bwMode="auto">
            <a:xfrm>
              <a:off x="3486" y="2380"/>
              <a:ext cx="1034" cy="1319"/>
              <a:chOff x="1632" y="872"/>
              <a:chExt cx="1776" cy="2268"/>
            </a:xfrm>
          </p:grpSpPr>
          <p:sp>
            <p:nvSpPr>
              <p:cNvPr id="8357" name="AutoShape 397"/>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8" name="AutoShape 398"/>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9" name="Oval 399"/>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0" name="Oval 400"/>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1" name="AutoShape 401"/>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2" name="Rectangle 402"/>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63" name="AutoShape 403"/>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3" name="Group 404"/>
          <p:cNvGrpSpPr>
            <a:grpSpLocks/>
          </p:cNvGrpSpPr>
          <p:nvPr/>
        </p:nvGrpSpPr>
        <p:grpSpPr bwMode="auto">
          <a:xfrm>
            <a:off x="2541588" y="5289550"/>
            <a:ext cx="427037" cy="515938"/>
            <a:chOff x="3486" y="2380"/>
            <a:chExt cx="1055" cy="1344"/>
          </a:xfrm>
        </p:grpSpPr>
        <p:grpSp>
          <p:nvGrpSpPr>
            <p:cNvPr id="8339" name="Group 405"/>
            <p:cNvGrpSpPr>
              <a:grpSpLocks/>
            </p:cNvGrpSpPr>
            <p:nvPr/>
          </p:nvGrpSpPr>
          <p:grpSpPr bwMode="auto">
            <a:xfrm>
              <a:off x="3507" y="2405"/>
              <a:ext cx="1034" cy="1319"/>
              <a:chOff x="1632" y="872"/>
              <a:chExt cx="1776" cy="2268"/>
            </a:xfrm>
          </p:grpSpPr>
          <p:sp>
            <p:nvSpPr>
              <p:cNvPr id="8348" name="AutoShape 406"/>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9" name="AutoShape 407"/>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0" name="Oval 408"/>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1" name="Oval 409"/>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2" name="AutoShape 410"/>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3" name="Rectangle 411"/>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54" name="AutoShape 412"/>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40" name="Group 413"/>
            <p:cNvGrpSpPr>
              <a:grpSpLocks/>
            </p:cNvGrpSpPr>
            <p:nvPr/>
          </p:nvGrpSpPr>
          <p:grpSpPr bwMode="auto">
            <a:xfrm>
              <a:off x="3486" y="2380"/>
              <a:ext cx="1034" cy="1319"/>
              <a:chOff x="1632" y="872"/>
              <a:chExt cx="1776" cy="2268"/>
            </a:xfrm>
          </p:grpSpPr>
          <p:sp>
            <p:nvSpPr>
              <p:cNvPr id="8341" name="AutoShape 414"/>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2" name="AutoShape 415"/>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3" name="Oval 416"/>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4" name="Oval 417"/>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5" name="AutoShape 418"/>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6" name="Rectangle 419"/>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47" name="AutoShape 420"/>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4" name="Group 421"/>
          <p:cNvGrpSpPr>
            <a:grpSpLocks/>
          </p:cNvGrpSpPr>
          <p:nvPr/>
        </p:nvGrpSpPr>
        <p:grpSpPr bwMode="auto">
          <a:xfrm>
            <a:off x="2814638" y="5721350"/>
            <a:ext cx="428625" cy="515938"/>
            <a:chOff x="3486" y="2380"/>
            <a:chExt cx="1055" cy="1344"/>
          </a:xfrm>
        </p:grpSpPr>
        <p:grpSp>
          <p:nvGrpSpPr>
            <p:cNvPr id="8323" name="Group 422"/>
            <p:cNvGrpSpPr>
              <a:grpSpLocks/>
            </p:cNvGrpSpPr>
            <p:nvPr/>
          </p:nvGrpSpPr>
          <p:grpSpPr bwMode="auto">
            <a:xfrm>
              <a:off x="3507" y="2405"/>
              <a:ext cx="1034" cy="1319"/>
              <a:chOff x="1632" y="872"/>
              <a:chExt cx="1776" cy="2268"/>
            </a:xfrm>
          </p:grpSpPr>
          <p:sp>
            <p:nvSpPr>
              <p:cNvPr id="8332" name="AutoShape 423"/>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3" name="AutoShape 424"/>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4" name="Oval 425"/>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5" name="Oval 426"/>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6" name="AutoShape 427"/>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7" name="Rectangle 428"/>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8" name="AutoShape 429"/>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24" name="Group 430"/>
            <p:cNvGrpSpPr>
              <a:grpSpLocks/>
            </p:cNvGrpSpPr>
            <p:nvPr/>
          </p:nvGrpSpPr>
          <p:grpSpPr bwMode="auto">
            <a:xfrm>
              <a:off x="3486" y="2380"/>
              <a:ext cx="1034" cy="1319"/>
              <a:chOff x="1632" y="872"/>
              <a:chExt cx="1776" cy="2268"/>
            </a:xfrm>
          </p:grpSpPr>
          <p:sp>
            <p:nvSpPr>
              <p:cNvPr id="8325" name="AutoShape 431"/>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6" name="AutoShape 432"/>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7" name="Oval 433"/>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8" name="Oval 434"/>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9" name="AutoShape 435"/>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0" name="Rectangle 436"/>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31" name="AutoShape 437"/>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5" name="Group 438"/>
          <p:cNvGrpSpPr>
            <a:grpSpLocks/>
          </p:cNvGrpSpPr>
          <p:nvPr/>
        </p:nvGrpSpPr>
        <p:grpSpPr bwMode="auto">
          <a:xfrm>
            <a:off x="2463800" y="4365625"/>
            <a:ext cx="428625" cy="515938"/>
            <a:chOff x="3486" y="2380"/>
            <a:chExt cx="1055" cy="1344"/>
          </a:xfrm>
        </p:grpSpPr>
        <p:grpSp>
          <p:nvGrpSpPr>
            <p:cNvPr id="8307" name="Group 439"/>
            <p:cNvGrpSpPr>
              <a:grpSpLocks/>
            </p:cNvGrpSpPr>
            <p:nvPr/>
          </p:nvGrpSpPr>
          <p:grpSpPr bwMode="auto">
            <a:xfrm>
              <a:off x="3507" y="2405"/>
              <a:ext cx="1034" cy="1319"/>
              <a:chOff x="1632" y="872"/>
              <a:chExt cx="1776" cy="2268"/>
            </a:xfrm>
          </p:grpSpPr>
          <p:sp>
            <p:nvSpPr>
              <p:cNvPr id="8316" name="AutoShape 440"/>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7" name="AutoShape 441"/>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8" name="Oval 442"/>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9" name="Oval 443"/>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0" name="AutoShape 444"/>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1" name="Rectangle 445"/>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22" name="AutoShape 446"/>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308" name="Group 447"/>
            <p:cNvGrpSpPr>
              <a:grpSpLocks/>
            </p:cNvGrpSpPr>
            <p:nvPr/>
          </p:nvGrpSpPr>
          <p:grpSpPr bwMode="auto">
            <a:xfrm>
              <a:off x="3486" y="2380"/>
              <a:ext cx="1034" cy="1319"/>
              <a:chOff x="1632" y="872"/>
              <a:chExt cx="1776" cy="2268"/>
            </a:xfrm>
          </p:grpSpPr>
          <p:sp>
            <p:nvSpPr>
              <p:cNvPr id="8309" name="AutoShape 448"/>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0" name="AutoShape 449"/>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1" name="Oval 450"/>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2" name="Oval 451"/>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3" name="AutoShape 452"/>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4" name="Rectangle 453"/>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15" name="AutoShape 454"/>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6" name="Group 455"/>
          <p:cNvGrpSpPr>
            <a:grpSpLocks/>
          </p:cNvGrpSpPr>
          <p:nvPr/>
        </p:nvGrpSpPr>
        <p:grpSpPr bwMode="auto">
          <a:xfrm>
            <a:off x="2697163" y="4786313"/>
            <a:ext cx="428625" cy="515937"/>
            <a:chOff x="3486" y="2380"/>
            <a:chExt cx="1055" cy="1344"/>
          </a:xfrm>
        </p:grpSpPr>
        <p:grpSp>
          <p:nvGrpSpPr>
            <p:cNvPr id="8291" name="Group 456"/>
            <p:cNvGrpSpPr>
              <a:grpSpLocks/>
            </p:cNvGrpSpPr>
            <p:nvPr/>
          </p:nvGrpSpPr>
          <p:grpSpPr bwMode="auto">
            <a:xfrm>
              <a:off x="3507" y="2405"/>
              <a:ext cx="1034" cy="1319"/>
              <a:chOff x="1632" y="872"/>
              <a:chExt cx="1776" cy="2268"/>
            </a:xfrm>
          </p:grpSpPr>
          <p:sp>
            <p:nvSpPr>
              <p:cNvPr id="8300" name="AutoShape 457"/>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1" name="AutoShape 458"/>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2" name="Oval 459"/>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3" name="Oval 460"/>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4" name="AutoShape 461"/>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5" name="Rectangle 462"/>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306" name="AutoShape 463"/>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292" name="Group 464"/>
            <p:cNvGrpSpPr>
              <a:grpSpLocks/>
            </p:cNvGrpSpPr>
            <p:nvPr/>
          </p:nvGrpSpPr>
          <p:grpSpPr bwMode="auto">
            <a:xfrm>
              <a:off x="3486" y="2380"/>
              <a:ext cx="1034" cy="1319"/>
              <a:chOff x="1632" y="872"/>
              <a:chExt cx="1776" cy="2268"/>
            </a:xfrm>
          </p:grpSpPr>
          <p:sp>
            <p:nvSpPr>
              <p:cNvPr id="8293" name="AutoShape 465"/>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4" name="AutoShape 466"/>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5" name="Oval 467"/>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6" name="Oval 468"/>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7" name="AutoShape 469"/>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8" name="Rectangle 470"/>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9" name="AutoShape 471"/>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7" name="Group 472"/>
          <p:cNvGrpSpPr>
            <a:grpSpLocks/>
          </p:cNvGrpSpPr>
          <p:nvPr/>
        </p:nvGrpSpPr>
        <p:grpSpPr bwMode="auto">
          <a:xfrm>
            <a:off x="2932113" y="5218113"/>
            <a:ext cx="427037" cy="515937"/>
            <a:chOff x="3486" y="2380"/>
            <a:chExt cx="1055" cy="1344"/>
          </a:xfrm>
        </p:grpSpPr>
        <p:grpSp>
          <p:nvGrpSpPr>
            <p:cNvPr id="8275" name="Group 473"/>
            <p:cNvGrpSpPr>
              <a:grpSpLocks/>
            </p:cNvGrpSpPr>
            <p:nvPr/>
          </p:nvGrpSpPr>
          <p:grpSpPr bwMode="auto">
            <a:xfrm>
              <a:off x="3507" y="2405"/>
              <a:ext cx="1034" cy="1319"/>
              <a:chOff x="1632" y="872"/>
              <a:chExt cx="1776" cy="2268"/>
            </a:xfrm>
          </p:grpSpPr>
          <p:sp>
            <p:nvSpPr>
              <p:cNvPr id="8284" name="AutoShape 474"/>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5" name="AutoShape 475"/>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6" name="Oval 476"/>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7" name="Oval 477"/>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8" name="AutoShape 478"/>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9" name="Rectangle 479"/>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90" name="AutoShape 480"/>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276" name="Group 481"/>
            <p:cNvGrpSpPr>
              <a:grpSpLocks/>
            </p:cNvGrpSpPr>
            <p:nvPr/>
          </p:nvGrpSpPr>
          <p:grpSpPr bwMode="auto">
            <a:xfrm>
              <a:off x="3486" y="2380"/>
              <a:ext cx="1034" cy="1319"/>
              <a:chOff x="1632" y="872"/>
              <a:chExt cx="1776" cy="2268"/>
            </a:xfrm>
          </p:grpSpPr>
          <p:sp>
            <p:nvSpPr>
              <p:cNvPr id="8277" name="AutoShape 482"/>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8" name="AutoShape 483"/>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9" name="Oval 484"/>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0" name="Oval 485"/>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1" name="AutoShape 486"/>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2" name="Rectangle 487"/>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83" name="AutoShape 488"/>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8248" name="Group 489"/>
          <p:cNvGrpSpPr>
            <a:grpSpLocks/>
          </p:cNvGrpSpPr>
          <p:nvPr/>
        </p:nvGrpSpPr>
        <p:grpSpPr bwMode="auto">
          <a:xfrm>
            <a:off x="3205163" y="5721350"/>
            <a:ext cx="428625" cy="515938"/>
            <a:chOff x="3486" y="2380"/>
            <a:chExt cx="1055" cy="1344"/>
          </a:xfrm>
        </p:grpSpPr>
        <p:grpSp>
          <p:nvGrpSpPr>
            <p:cNvPr id="8259" name="Group 490"/>
            <p:cNvGrpSpPr>
              <a:grpSpLocks/>
            </p:cNvGrpSpPr>
            <p:nvPr/>
          </p:nvGrpSpPr>
          <p:grpSpPr bwMode="auto">
            <a:xfrm>
              <a:off x="3507" y="2405"/>
              <a:ext cx="1034" cy="1319"/>
              <a:chOff x="1632" y="872"/>
              <a:chExt cx="1776" cy="2268"/>
            </a:xfrm>
          </p:grpSpPr>
          <p:sp>
            <p:nvSpPr>
              <p:cNvPr id="8268" name="AutoShape 491"/>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9" name="AutoShape 492"/>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0" name="Oval 493"/>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1" name="Oval 494"/>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2" name="AutoShape 495"/>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3" name="Rectangle 496"/>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74" name="AutoShape 497"/>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260" name="Group 498"/>
            <p:cNvGrpSpPr>
              <a:grpSpLocks/>
            </p:cNvGrpSpPr>
            <p:nvPr/>
          </p:nvGrpSpPr>
          <p:grpSpPr bwMode="auto">
            <a:xfrm>
              <a:off x="3486" y="2380"/>
              <a:ext cx="1034" cy="1319"/>
              <a:chOff x="1632" y="872"/>
              <a:chExt cx="1776" cy="2268"/>
            </a:xfrm>
          </p:grpSpPr>
          <p:sp>
            <p:nvSpPr>
              <p:cNvPr id="8261" name="AutoShape 499"/>
              <p:cNvSpPr>
                <a:spLocks noChangeArrowheads="1"/>
              </p:cNvSpPr>
              <p:nvPr/>
            </p:nvSpPr>
            <p:spPr bwMode="auto">
              <a:xfrm rot="19647686" flipH="1">
                <a:off x="1632"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2" name="AutoShape 500"/>
              <p:cNvSpPr>
                <a:spLocks noChangeArrowheads="1"/>
              </p:cNvSpPr>
              <p:nvPr/>
            </p:nvSpPr>
            <p:spPr bwMode="auto">
              <a:xfrm rot="5400000">
                <a:off x="2317"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3" name="Oval 501"/>
              <p:cNvSpPr>
                <a:spLocks noChangeArrowheads="1"/>
              </p:cNvSpPr>
              <p:nvPr/>
            </p:nvSpPr>
            <p:spPr bwMode="auto">
              <a:xfrm>
                <a:off x="2196" y="872"/>
                <a:ext cx="648" cy="64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4" name="Oval 502"/>
              <p:cNvSpPr>
                <a:spLocks noChangeArrowheads="1"/>
              </p:cNvSpPr>
              <p:nvPr/>
            </p:nvSpPr>
            <p:spPr bwMode="auto">
              <a:xfrm>
                <a:off x="2184" y="1534"/>
                <a:ext cx="672" cy="672"/>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5" name="AutoShape 503"/>
              <p:cNvSpPr>
                <a:spLocks noChangeArrowheads="1"/>
              </p:cNvSpPr>
              <p:nvPr/>
            </p:nvSpPr>
            <p:spPr bwMode="auto">
              <a:xfrm rot="5400000">
                <a:off x="1915" y="2596"/>
                <a:ext cx="816" cy="272"/>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6" name="Rectangle 504"/>
              <p:cNvSpPr>
                <a:spLocks noChangeArrowheads="1"/>
              </p:cNvSpPr>
              <p:nvPr/>
            </p:nvSpPr>
            <p:spPr bwMode="auto">
              <a:xfrm>
                <a:off x="2191" y="1800"/>
                <a:ext cx="666" cy="64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67" name="AutoShape 505"/>
              <p:cNvSpPr>
                <a:spLocks noChangeArrowheads="1"/>
              </p:cNvSpPr>
              <p:nvPr/>
            </p:nvSpPr>
            <p:spPr bwMode="auto">
              <a:xfrm rot="1952314">
                <a:off x="2496" y="1756"/>
                <a:ext cx="912" cy="224"/>
              </a:xfrm>
              <a:prstGeom prst="flowChartTerminator">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8249" name="Text Box 506"/>
          <p:cNvSpPr txBox="1">
            <a:spLocks noChangeArrowheads="1"/>
          </p:cNvSpPr>
          <p:nvPr/>
        </p:nvSpPr>
        <p:spPr bwMode="auto">
          <a:xfrm>
            <a:off x="1281113" y="2708275"/>
            <a:ext cx="1795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FF3300"/>
                </a:solidFill>
                <a:latin typeface="Meiryo UI" panose="020B0604030504040204" pitchFamily="50" charset="-128"/>
                <a:ea typeface="Meiryo UI" panose="020B0604030504040204" pitchFamily="50" charset="-128"/>
                <a:cs typeface="Meiryo UI" panose="020B0604030504040204" pitchFamily="50" charset="-128"/>
              </a:rPr>
              <a:t>ご報告</a:t>
            </a:r>
          </a:p>
        </p:txBody>
      </p:sp>
      <p:grpSp>
        <p:nvGrpSpPr>
          <p:cNvPr id="8250" name="Group 512"/>
          <p:cNvGrpSpPr>
            <a:grpSpLocks/>
          </p:cNvGrpSpPr>
          <p:nvPr/>
        </p:nvGrpSpPr>
        <p:grpSpPr bwMode="auto">
          <a:xfrm>
            <a:off x="3513138" y="5445125"/>
            <a:ext cx="2611437" cy="1223963"/>
            <a:chOff x="2064" y="3430"/>
            <a:chExt cx="1518" cy="771"/>
          </a:xfrm>
        </p:grpSpPr>
        <p:sp>
          <p:nvSpPr>
            <p:cNvPr id="8255" name="AutoShape 513"/>
            <p:cNvSpPr>
              <a:spLocks noChangeArrowheads="1"/>
            </p:cNvSpPr>
            <p:nvPr/>
          </p:nvSpPr>
          <p:spPr bwMode="auto">
            <a:xfrm>
              <a:off x="2064" y="3987"/>
              <a:ext cx="1518" cy="214"/>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モニターとして来店</a:t>
              </a:r>
            </a:p>
          </p:txBody>
        </p:sp>
        <p:grpSp>
          <p:nvGrpSpPr>
            <p:cNvPr id="8256" name="Group 514"/>
            <p:cNvGrpSpPr>
              <a:grpSpLocks/>
            </p:cNvGrpSpPr>
            <p:nvPr/>
          </p:nvGrpSpPr>
          <p:grpSpPr bwMode="auto">
            <a:xfrm>
              <a:off x="2381" y="3430"/>
              <a:ext cx="703" cy="499"/>
              <a:chOff x="2631" y="3022"/>
              <a:chExt cx="703" cy="499"/>
            </a:xfrm>
          </p:grpSpPr>
          <p:sp>
            <p:nvSpPr>
              <p:cNvPr id="8257" name="Oval 515"/>
              <p:cNvSpPr>
                <a:spLocks noChangeArrowheads="1"/>
              </p:cNvSpPr>
              <p:nvPr/>
            </p:nvSpPr>
            <p:spPr bwMode="auto">
              <a:xfrm>
                <a:off x="2631" y="3022"/>
                <a:ext cx="703" cy="499"/>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8258" name="Text Box 516"/>
              <p:cNvSpPr txBox="1">
                <a:spLocks noChangeArrowheads="1"/>
              </p:cNvSpPr>
              <p:nvPr/>
            </p:nvSpPr>
            <p:spPr bwMode="auto">
              <a:xfrm>
                <a:off x="2944" y="3064"/>
                <a:ext cx="1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8251" name="Picture 518" descr="スマートフォン版ファンくる"/>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51425" y="1989138"/>
            <a:ext cx="6016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2" name="Picture 519"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4575" y="5229225"/>
            <a:ext cx="15605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 name="Picture 520"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4938" y="5445125"/>
            <a:ext cx="15589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4" name="Rectangle 9"/>
          <p:cNvSpPr>
            <a:spLocks noChangeArrowheads="1"/>
          </p:cNvSpPr>
          <p:nvPr/>
        </p:nvSpPr>
        <p:spPr bwMode="auto">
          <a:xfrm>
            <a:off x="661988" y="-26988"/>
            <a:ext cx="409257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　サービス概要図</a:t>
            </a:r>
          </a:p>
        </p:txBody>
      </p:sp>
    </p:spTree>
    <p:extLst>
      <p:ext uri="{BB962C8B-B14F-4D97-AF65-F5344CB8AC3E}">
        <p14:creationId xmlns:p14="http://schemas.microsoft.com/office/powerpoint/2010/main" val="233025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366713" y="5986463"/>
            <a:ext cx="11128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4" tIns="41273" rIns="82544" bIns="41273"/>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370" b="1">
                <a:latin typeface="Meiryo UI" panose="020B0604030504040204" pitchFamily="50" charset="-128"/>
                <a:ea typeface="Meiryo UI" panose="020B0604030504040204" pitchFamily="50" charset="-128"/>
                <a:cs typeface="Meiryo UI" panose="020B0604030504040204" pitchFamily="50" charset="-128"/>
              </a:rPr>
              <a:t>店舗様</a:t>
            </a:r>
          </a:p>
        </p:txBody>
      </p:sp>
      <p:sp>
        <p:nvSpPr>
          <p:cNvPr id="26628" name="Line 3"/>
          <p:cNvSpPr>
            <a:spLocks noChangeShapeType="1"/>
          </p:cNvSpPr>
          <p:nvPr/>
        </p:nvSpPr>
        <p:spPr bwMode="auto">
          <a:xfrm flipH="1">
            <a:off x="1441450" y="2962275"/>
            <a:ext cx="800100"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29" name="Line 4"/>
          <p:cNvSpPr>
            <a:spLocks noChangeShapeType="1"/>
          </p:cNvSpPr>
          <p:nvPr/>
        </p:nvSpPr>
        <p:spPr bwMode="auto">
          <a:xfrm flipH="1">
            <a:off x="1403350" y="5353050"/>
            <a:ext cx="800100"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0" name="Line 5"/>
          <p:cNvSpPr>
            <a:spLocks noChangeShapeType="1"/>
          </p:cNvSpPr>
          <p:nvPr/>
        </p:nvSpPr>
        <p:spPr bwMode="auto">
          <a:xfrm flipH="1">
            <a:off x="1403350" y="6235700"/>
            <a:ext cx="809625"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1" name="AutoShape 7"/>
          <p:cNvSpPr>
            <a:spLocks noChangeArrowheads="1"/>
          </p:cNvSpPr>
          <p:nvPr/>
        </p:nvSpPr>
        <p:spPr bwMode="auto">
          <a:xfrm>
            <a:off x="1536700" y="2955925"/>
            <a:ext cx="298450" cy="2327275"/>
          </a:xfrm>
          <a:prstGeom prst="upDownArrow">
            <a:avLst>
              <a:gd name="adj1" fmla="val 44824"/>
              <a:gd name="adj2" fmla="val 4587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762"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2" name="AutoShape 8"/>
          <p:cNvSpPr>
            <a:spLocks noChangeArrowheads="1"/>
          </p:cNvSpPr>
          <p:nvPr/>
        </p:nvSpPr>
        <p:spPr bwMode="auto">
          <a:xfrm>
            <a:off x="1528763" y="5353050"/>
            <a:ext cx="257175" cy="915988"/>
          </a:xfrm>
          <a:prstGeom prst="upDownArrow">
            <a:avLst>
              <a:gd name="adj1" fmla="val 50000"/>
              <a:gd name="adj2" fmla="val 41696"/>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762"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3" name="Text Box 9"/>
          <p:cNvSpPr txBox="1">
            <a:spLocks noChangeArrowheads="1"/>
          </p:cNvSpPr>
          <p:nvPr/>
        </p:nvSpPr>
        <p:spPr bwMode="auto">
          <a:xfrm>
            <a:off x="1403350" y="5641975"/>
            <a:ext cx="763588" cy="3429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762" b="1">
                <a:latin typeface="Meiryo UI" panose="020B0604030504040204" pitchFamily="50" charset="-128"/>
                <a:ea typeface="Meiryo UI" panose="020B0604030504040204" pitchFamily="50" charset="-128"/>
                <a:cs typeface="Meiryo UI" panose="020B0604030504040204" pitchFamily="50" charset="-128"/>
              </a:rPr>
              <a:t>30%</a:t>
            </a:r>
          </a:p>
        </p:txBody>
      </p:sp>
      <p:sp>
        <p:nvSpPr>
          <p:cNvPr id="26634" name="Text Box 10"/>
          <p:cNvSpPr txBox="1">
            <a:spLocks noChangeArrowheads="1"/>
          </p:cNvSpPr>
          <p:nvPr/>
        </p:nvSpPr>
        <p:spPr bwMode="auto">
          <a:xfrm>
            <a:off x="1385888" y="4013200"/>
            <a:ext cx="781050" cy="3429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762" b="1">
                <a:latin typeface="Meiryo UI" panose="020B0604030504040204" pitchFamily="50" charset="-128"/>
                <a:ea typeface="Meiryo UI" panose="020B0604030504040204" pitchFamily="50" charset="-128"/>
                <a:cs typeface="Meiryo UI" panose="020B0604030504040204" pitchFamily="50" charset="-128"/>
              </a:rPr>
              <a:t>70%</a:t>
            </a:r>
          </a:p>
        </p:txBody>
      </p:sp>
      <p:sp>
        <p:nvSpPr>
          <p:cNvPr id="26635" name="Text Box 11"/>
          <p:cNvSpPr txBox="1">
            <a:spLocks noChangeArrowheads="1"/>
          </p:cNvSpPr>
          <p:nvPr/>
        </p:nvSpPr>
        <p:spPr bwMode="auto">
          <a:xfrm>
            <a:off x="411163" y="4210050"/>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4" tIns="41273" rIns="82544" bIns="41273"/>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370" b="1">
                <a:latin typeface="Meiryo UI" panose="020B0604030504040204" pitchFamily="50" charset="-128"/>
                <a:ea typeface="Meiryo UI" panose="020B0604030504040204" pitchFamily="50" charset="-128"/>
                <a:cs typeface="Meiryo UI" panose="020B0604030504040204" pitchFamily="50" charset="-128"/>
              </a:rPr>
              <a:t>ファンくる</a:t>
            </a:r>
          </a:p>
        </p:txBody>
      </p:sp>
      <p:sp>
        <p:nvSpPr>
          <p:cNvPr id="26636" name="Text Box 12"/>
          <p:cNvSpPr txBox="1">
            <a:spLocks noChangeArrowheads="1"/>
          </p:cNvSpPr>
          <p:nvPr/>
        </p:nvSpPr>
        <p:spPr bwMode="auto">
          <a:xfrm>
            <a:off x="211138" y="1544638"/>
            <a:ext cx="38798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7699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7699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7699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例）モニターの飲食代金の合計</a:t>
            </a:r>
            <a:r>
              <a:rPr lang="ja-JP" altLang="en-US" sz="1958"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58"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958" b="1" dirty="0" smtClean="0">
                <a:latin typeface="Meiryo UI" panose="020B0604030504040204" pitchFamily="50" charset="-128"/>
                <a:ea typeface="Meiryo UI" panose="020B0604030504040204" pitchFamily="50" charset="-128"/>
                <a:cs typeface="Meiryo UI" panose="020B0604030504040204" pitchFamily="50" charset="-128"/>
              </a:rPr>
              <a:t>名で</a:t>
            </a:r>
            <a:r>
              <a:rPr lang="en-US" altLang="ja-JP" sz="1958" b="1" dirty="0" smtClean="0">
                <a:latin typeface="Meiryo UI" panose="020B0604030504040204" pitchFamily="50" charset="-128"/>
                <a:ea typeface="Meiryo UI" panose="020B0604030504040204" pitchFamily="50" charset="-128"/>
                <a:cs typeface="Meiryo UI" panose="020B0604030504040204" pitchFamily="50" charset="-128"/>
              </a:rPr>
              <a:t>6,000</a:t>
            </a: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円だった場合</a:t>
            </a:r>
            <a:endParaRPr lang="en-US" altLang="ja-JP" sz="195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37" name="Text Box 13"/>
          <p:cNvSpPr txBox="1">
            <a:spLocks noChangeArrowheads="1"/>
          </p:cNvSpPr>
          <p:nvPr/>
        </p:nvSpPr>
        <p:spPr bwMode="auto">
          <a:xfrm>
            <a:off x="774700" y="841375"/>
            <a:ext cx="2595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74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低コスト</a:t>
            </a:r>
            <a:r>
              <a:rPr lang="ja-JP" altLang="en-US" sz="235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料金体系</a:t>
            </a:r>
          </a:p>
        </p:txBody>
      </p:sp>
      <p:sp>
        <p:nvSpPr>
          <p:cNvPr id="26638" name="Line 14"/>
          <p:cNvSpPr>
            <a:spLocks noChangeShapeType="1"/>
          </p:cNvSpPr>
          <p:nvPr/>
        </p:nvSpPr>
        <p:spPr bwMode="auto">
          <a:xfrm>
            <a:off x="4089400" y="769938"/>
            <a:ext cx="0" cy="60356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0254"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5" y="3871913"/>
            <a:ext cx="11461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8" descr="OTH_0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975" y="5502275"/>
            <a:ext cx="825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0" descr="ImageDownlo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0263" y="4851400"/>
            <a:ext cx="3730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AutoShape 21"/>
          <p:cNvSpPr>
            <a:spLocks noChangeArrowheads="1"/>
          </p:cNvSpPr>
          <p:nvPr/>
        </p:nvSpPr>
        <p:spPr bwMode="auto">
          <a:xfrm rot="2247902" flipV="1">
            <a:off x="5808663" y="3813175"/>
            <a:ext cx="2625725" cy="23955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a:p>
        </p:txBody>
      </p:sp>
      <p:sp>
        <p:nvSpPr>
          <p:cNvPr id="26643" name="Text Box 22"/>
          <p:cNvSpPr txBox="1">
            <a:spLocks noChangeArrowheads="1"/>
          </p:cNvSpPr>
          <p:nvPr/>
        </p:nvSpPr>
        <p:spPr bwMode="auto">
          <a:xfrm>
            <a:off x="8505825" y="5070475"/>
            <a:ext cx="1223963"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ファンくる</a:t>
            </a:r>
          </a:p>
        </p:txBody>
      </p:sp>
      <p:sp>
        <p:nvSpPr>
          <p:cNvPr id="26644" name="Text Box 23"/>
          <p:cNvSpPr txBox="1">
            <a:spLocks noChangeArrowheads="1"/>
          </p:cNvSpPr>
          <p:nvPr/>
        </p:nvSpPr>
        <p:spPr bwMode="auto">
          <a:xfrm>
            <a:off x="6413500" y="2732088"/>
            <a:ext cx="1609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ファンくる会員</a:t>
            </a:r>
          </a:p>
        </p:txBody>
      </p:sp>
      <p:sp>
        <p:nvSpPr>
          <p:cNvPr id="26645" name="Text Box 24"/>
          <p:cNvSpPr txBox="1">
            <a:spLocks noChangeArrowheads="1"/>
          </p:cNvSpPr>
          <p:nvPr/>
        </p:nvSpPr>
        <p:spPr bwMode="auto">
          <a:xfrm>
            <a:off x="5780088" y="5737225"/>
            <a:ext cx="2514600" cy="774700"/>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実績に応じて謝礼費用、</a:t>
            </a:r>
          </a:p>
          <a:p>
            <a:pPr eaLnBrk="1" hangingPunct="1">
              <a:spcBef>
                <a:spcPct val="0"/>
              </a:spcBef>
              <a:buFontTx/>
              <a:buNone/>
              <a:defRPr/>
            </a:pP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　 送客手数料をファンくる</a:t>
            </a:r>
            <a:r>
              <a:rPr lang="ja-JP" altLang="en-US" sz="1566" b="1" dirty="0" err="1">
                <a:latin typeface="Meiryo UI" panose="020B0604030504040204" pitchFamily="50" charset="-128"/>
                <a:ea typeface="Meiryo UI" panose="020B0604030504040204" pitchFamily="50" charset="-128"/>
                <a:cs typeface="Meiryo UI" panose="020B0604030504040204" pitchFamily="50" charset="-128"/>
              </a:rPr>
              <a:t>へ</a:t>
            </a:r>
            <a:endParaRPr lang="ja-JP" altLang="en-US" sz="1566"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　 お支払い</a:t>
            </a:r>
          </a:p>
        </p:txBody>
      </p:sp>
      <p:sp>
        <p:nvSpPr>
          <p:cNvPr id="26646" name="Text Box 25"/>
          <p:cNvSpPr txBox="1">
            <a:spLocks noChangeArrowheads="1"/>
          </p:cNvSpPr>
          <p:nvPr/>
        </p:nvSpPr>
        <p:spPr bwMode="auto">
          <a:xfrm>
            <a:off x="4762500" y="5254625"/>
            <a:ext cx="933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店舗</a:t>
            </a:r>
          </a:p>
        </p:txBody>
      </p:sp>
      <p:sp>
        <p:nvSpPr>
          <p:cNvPr id="26647" name="AutoShape 26"/>
          <p:cNvSpPr>
            <a:spLocks noChangeArrowheads="1"/>
          </p:cNvSpPr>
          <p:nvPr/>
        </p:nvSpPr>
        <p:spPr bwMode="auto">
          <a:xfrm rot="16554082" flipV="1">
            <a:off x="7294562" y="2298701"/>
            <a:ext cx="2424113" cy="25955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48" name="AutoShape 27"/>
          <p:cNvSpPr>
            <a:spLocks noChangeArrowheads="1"/>
          </p:cNvSpPr>
          <p:nvPr/>
        </p:nvSpPr>
        <p:spPr bwMode="auto">
          <a:xfrm rot="9396508" flipV="1">
            <a:off x="4762500" y="2251075"/>
            <a:ext cx="2627313" cy="23939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49" name="Text Box 28"/>
          <p:cNvSpPr txBox="1">
            <a:spLocks noChangeArrowheads="1"/>
          </p:cNvSpPr>
          <p:nvPr/>
        </p:nvSpPr>
        <p:spPr bwMode="auto">
          <a:xfrm>
            <a:off x="4381500" y="3017838"/>
            <a:ext cx="1757363" cy="642937"/>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a:latin typeface="Meiryo UI" panose="020B0604030504040204" pitchFamily="50" charset="-128"/>
                <a:ea typeface="Meiryo UI" panose="020B0604030504040204" pitchFamily="50" charset="-128"/>
                <a:cs typeface="Meiryo UI" panose="020B0604030504040204" pitchFamily="50" charset="-128"/>
              </a:rPr>
              <a:t>①</a:t>
            </a:r>
            <a:r>
              <a:rPr lang="ja-JP" altLang="en-US" sz="1566" b="1">
                <a:latin typeface="Meiryo UI" panose="020B0604030504040204" pitchFamily="50" charset="-128"/>
                <a:ea typeface="Meiryo UI" panose="020B0604030504040204" pitchFamily="50" charset="-128"/>
                <a:cs typeface="Meiryo UI" panose="020B0604030504040204" pitchFamily="50" charset="-128"/>
              </a:rPr>
              <a:t>店舗にて</a:t>
            </a:r>
          </a:p>
          <a:p>
            <a:pP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　 飲食代を支払い</a:t>
            </a:r>
          </a:p>
        </p:txBody>
      </p:sp>
      <p:sp>
        <p:nvSpPr>
          <p:cNvPr id="26650" name="Text Box 29"/>
          <p:cNvSpPr txBox="1">
            <a:spLocks noChangeArrowheads="1"/>
          </p:cNvSpPr>
          <p:nvPr/>
        </p:nvSpPr>
        <p:spPr bwMode="auto">
          <a:xfrm>
            <a:off x="7742238" y="3025775"/>
            <a:ext cx="2057400" cy="635000"/>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a:latin typeface="Meiryo UI" panose="020B0604030504040204" pitchFamily="50" charset="-128"/>
                <a:ea typeface="Meiryo UI" panose="020B0604030504040204" pitchFamily="50" charset="-128"/>
                <a:cs typeface="Meiryo UI" panose="020B0604030504040204" pitchFamily="50" charset="-128"/>
              </a:rPr>
              <a:t>③</a:t>
            </a:r>
            <a:r>
              <a:rPr lang="ja-JP" altLang="en-US" sz="1566" b="1">
                <a:latin typeface="Meiryo UI" panose="020B0604030504040204" pitchFamily="50" charset="-128"/>
                <a:ea typeface="Meiryo UI" panose="020B0604030504040204" pitchFamily="50" charset="-128"/>
                <a:cs typeface="Meiryo UI" panose="020B0604030504040204" pitchFamily="50" charset="-128"/>
              </a:rPr>
              <a:t>飲食代の一部を</a:t>
            </a:r>
          </a:p>
          <a:p>
            <a:pP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　 謝礼としてお支払い</a:t>
            </a:r>
          </a:p>
        </p:txBody>
      </p:sp>
      <p:pic>
        <p:nvPicPr>
          <p:cNvPr id="10266" name="Picture 30" descr="OTH_0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1375" y="4646613"/>
            <a:ext cx="12223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Text Box 32"/>
          <p:cNvSpPr txBox="1">
            <a:spLocks noChangeArrowheads="1"/>
          </p:cNvSpPr>
          <p:nvPr/>
        </p:nvSpPr>
        <p:spPr bwMode="auto">
          <a:xfrm>
            <a:off x="4233863" y="765175"/>
            <a:ext cx="3148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958" b="1">
                <a:latin typeface="Meiryo UI" panose="020B0604030504040204" pitchFamily="50" charset="-128"/>
                <a:ea typeface="Meiryo UI" panose="020B0604030504040204" pitchFamily="50" charset="-128"/>
                <a:cs typeface="Meiryo UI" panose="020B0604030504040204" pitchFamily="50" charset="-128"/>
              </a:rPr>
              <a:t>モニター費用は</a:t>
            </a:r>
            <a:r>
              <a:rPr lang="ja-JP" altLang="en-US" sz="2742" b="1">
                <a:solidFill>
                  <a:srgbClr val="FF0000"/>
                </a:solidFill>
                <a:latin typeface="Meiryo UI" panose="020B0604030504040204" pitchFamily="50" charset="-128"/>
                <a:ea typeface="Meiryo UI" panose="020B0604030504040204" pitchFamily="50" charset="-128"/>
                <a:cs typeface="Meiryo UI" panose="020B0604030504040204" pitchFamily="50" charset="-128"/>
              </a:rPr>
              <a:t>成功報酬</a:t>
            </a:r>
          </a:p>
        </p:txBody>
      </p:sp>
      <p:pic>
        <p:nvPicPr>
          <p:cNvPr id="10268" name="Picture 33" descr="fancrew_logo"/>
          <p:cNvPicPr>
            <a:picLocks noGrp="1" noChangeAspect="1" noChangeArrowheads="1"/>
          </p:cNvPicPr>
          <p:nvPr>
            <p:ph/>
          </p:nvPr>
        </p:nvPicPr>
        <p:blipFill>
          <a:blip r:embed="rId6" cstate="email">
            <a:extLst>
              <a:ext uri="{28A0092B-C50C-407E-A947-70E740481C1C}">
                <a14:useLocalDpi xmlns:a14="http://schemas.microsoft.com/office/drawing/2010/main"/>
              </a:ext>
            </a:extLst>
          </a:blip>
          <a:srcRect/>
          <a:stretch>
            <a:fillRect/>
          </a:stretch>
        </p:blipFill>
        <p:spPr>
          <a:xfrm>
            <a:off x="7981950" y="4691063"/>
            <a:ext cx="1746250" cy="450850"/>
          </a:xfrm>
        </p:spPr>
      </p:pic>
      <p:sp>
        <p:nvSpPr>
          <p:cNvPr id="26654" name="Text Box 12"/>
          <p:cNvSpPr txBox="1">
            <a:spLocks noChangeArrowheads="1"/>
          </p:cNvSpPr>
          <p:nvPr/>
        </p:nvSpPr>
        <p:spPr bwMode="auto">
          <a:xfrm>
            <a:off x="227013" y="6324600"/>
            <a:ext cx="38814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7699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7699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7699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en-US" altLang="ja-JP" sz="1175"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上記はモニター派遣費用例です。管理画面利用費は別途</a:t>
            </a:r>
          </a:p>
        </p:txBody>
      </p:sp>
      <p:pic>
        <p:nvPicPr>
          <p:cNvPr id="10270" name="Picture 2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97650" y="1250950"/>
            <a:ext cx="11684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7" name="AutoShape 36"/>
          <p:cNvSpPr>
            <a:spLocks noChangeArrowheads="1"/>
          </p:cNvSpPr>
          <p:nvPr/>
        </p:nvSpPr>
        <p:spPr bwMode="auto">
          <a:xfrm>
            <a:off x="2490788" y="4548188"/>
            <a:ext cx="1452562" cy="1766887"/>
          </a:xfrm>
          <a:prstGeom prst="can">
            <a:avLst>
              <a:gd name="adj" fmla="val 6"/>
            </a:avLst>
          </a:prstGeom>
          <a:solidFill>
            <a:srgbClr val="969696"/>
          </a:solidFill>
          <a:ln w="9525">
            <a:solidFill>
              <a:schemeClr val="bg2"/>
            </a:solidFill>
            <a:round/>
            <a:headEnd/>
            <a:tailEnd/>
          </a:ln>
        </p:spPr>
        <p:txBody>
          <a:bodyPr lIns="75363" tIns="37681" rIns="75363" bIns="37681" anchor="ctr"/>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22275"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42963"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65238"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685925"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882"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endParaRPr lang="en-US" altLang="ja-JP" sz="137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endParaRPr lang="en-US" altLang="ja-JP" sz="137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endParaRPr lang="en-US" altLang="ja-JP" sz="137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370" b="1" dirty="0">
                <a:latin typeface="Meiryo UI" panose="020B0604030504040204" pitchFamily="50" charset="-128"/>
                <a:ea typeface="Meiryo UI" panose="020B0604030504040204" pitchFamily="50" charset="-128"/>
                <a:cs typeface="Meiryo UI" panose="020B0604030504040204" pitchFamily="50" charset="-128"/>
              </a:rPr>
              <a:t>店舗残</a:t>
            </a:r>
            <a:endParaRPr lang="en-US" altLang="ja-JP" sz="137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en-US" altLang="ja-JP" sz="137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7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70"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37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70" b="1" dirty="0" smtClean="0">
                <a:latin typeface="Meiryo UI" panose="020B0604030504040204" pitchFamily="50" charset="-128"/>
                <a:ea typeface="Meiryo UI" panose="020B0604030504040204" pitchFamily="50" charset="-128"/>
                <a:cs typeface="Meiryo UI" panose="020B0604030504040204" pitchFamily="50" charset="-128"/>
              </a:rPr>
              <a:t>1,800</a:t>
            </a:r>
            <a:r>
              <a:rPr lang="ja-JP" altLang="en-US" sz="1370" b="1" dirty="0">
                <a:latin typeface="Meiryo UI" panose="020B0604030504040204" pitchFamily="50" charset="-128"/>
                <a:ea typeface="Meiryo UI" panose="020B0604030504040204" pitchFamily="50" charset="-128"/>
                <a:cs typeface="Meiryo UI" panose="020B0604030504040204" pitchFamily="50" charset="-128"/>
              </a:rPr>
              <a:t>円）</a:t>
            </a:r>
            <a:endParaRPr lang="ja-JP" altLang="en-US" sz="1566"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58" name="AutoShape 37"/>
          <p:cNvSpPr>
            <a:spLocks noChangeArrowheads="1"/>
          </p:cNvSpPr>
          <p:nvPr/>
        </p:nvSpPr>
        <p:spPr bwMode="auto">
          <a:xfrm>
            <a:off x="2490788" y="4335463"/>
            <a:ext cx="1452562" cy="1087437"/>
          </a:xfrm>
          <a:prstGeom prst="can">
            <a:avLst>
              <a:gd name="adj" fmla="val 398"/>
            </a:avLst>
          </a:prstGeom>
          <a:solidFill>
            <a:srgbClr val="FFCC00"/>
          </a:solidFill>
          <a:ln w="9525">
            <a:solidFill>
              <a:schemeClr val="bg2"/>
            </a:solidFill>
            <a:round/>
            <a:headEnd/>
            <a:tailEnd/>
          </a:ln>
        </p:spPr>
        <p:txBody>
          <a:bodyPr lIns="75363" tIns="37681" rIns="75363" bIns="37681" anchor="ctr"/>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22275"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42963"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65238"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685925"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175" b="1">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endParaRPr lang="ja-JP" altLang="en-US" sz="1566"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59" name="Rectangle 38"/>
          <p:cNvSpPr>
            <a:spLocks noChangeArrowheads="1"/>
          </p:cNvSpPr>
          <p:nvPr/>
        </p:nvSpPr>
        <p:spPr bwMode="auto">
          <a:xfrm>
            <a:off x="2640013" y="4808538"/>
            <a:ext cx="1179512" cy="631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送客手数料</a:t>
            </a:r>
            <a:r>
              <a:rPr lang="en-US" altLang="ja-JP" sz="1175"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75"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75" b="1" dirty="0" smtClean="0">
                <a:latin typeface="Meiryo UI" panose="020B0604030504040204" pitchFamily="50" charset="-128"/>
                <a:ea typeface="Meiryo UI" panose="020B0604030504040204" pitchFamily="50" charset="-128"/>
                <a:cs typeface="Meiryo UI" panose="020B0604030504040204" pitchFamily="50" charset="-128"/>
              </a:rPr>
              <a:t>1,200</a:t>
            </a: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円）</a:t>
            </a:r>
          </a:p>
        </p:txBody>
      </p:sp>
      <p:sp>
        <p:nvSpPr>
          <p:cNvPr id="26660" name="AutoShape 39"/>
          <p:cNvSpPr>
            <a:spLocks noChangeArrowheads="1"/>
          </p:cNvSpPr>
          <p:nvPr/>
        </p:nvSpPr>
        <p:spPr bwMode="auto">
          <a:xfrm>
            <a:off x="2490788" y="2925763"/>
            <a:ext cx="1452562" cy="1889125"/>
          </a:xfrm>
          <a:prstGeom prst="can">
            <a:avLst>
              <a:gd name="adj" fmla="val 428"/>
            </a:avLst>
          </a:prstGeom>
          <a:solidFill>
            <a:srgbClr val="FFCC99"/>
          </a:solidFill>
          <a:ln w="9525">
            <a:solidFill>
              <a:schemeClr val="bg2"/>
            </a:solidFill>
            <a:round/>
            <a:headEnd/>
            <a:tailEnd/>
          </a:ln>
        </p:spPr>
        <p:txBody>
          <a:bodyPr lIns="75363" tIns="37681" rIns="75363" bIns="37681" anchor="ctr"/>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22275"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42963"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65238"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685925"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273"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モニター</a:t>
            </a:r>
          </a:p>
          <a:p>
            <a:pPr algn="ctr" eaLnBrk="1" hangingPunct="1">
              <a:spcBef>
                <a:spcPct val="0"/>
              </a:spcBef>
              <a:buFontTx/>
              <a:buNone/>
              <a:defRPr/>
            </a:pP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謝礼</a:t>
            </a:r>
            <a:r>
              <a:rPr lang="en-US" altLang="ja-JP" sz="1273" b="1"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73"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273"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73" b="1"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円）</a:t>
            </a:r>
          </a:p>
          <a:p>
            <a:pPr algn="ctr" eaLnBrk="1" hangingPunct="1">
              <a:spcBef>
                <a:spcPct val="0"/>
              </a:spcBef>
              <a:buFontTx/>
              <a:buNone/>
              <a:defRPr/>
            </a:pPr>
            <a:endParaRPr lang="ja-JP" altLang="en-US" sz="98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13"/>
          <p:cNvSpPr txBox="1">
            <a:spLocks noChangeArrowheads="1"/>
          </p:cNvSpPr>
          <p:nvPr/>
        </p:nvSpPr>
        <p:spPr bwMode="auto">
          <a:xfrm>
            <a:off x="1066800" y="2303463"/>
            <a:ext cx="22018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レポート</a:t>
            </a:r>
            <a:r>
              <a:rPr lang="ja-JP" altLang="en-US" sz="1958"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58"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4,200</a:t>
            </a:r>
            <a:r>
              <a:rPr lang="ja-JP" altLang="en-US"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p>
        </p:txBody>
      </p:sp>
      <p:sp>
        <p:nvSpPr>
          <p:cNvPr id="10276" name="Rectangle 9"/>
          <p:cNvSpPr>
            <a:spLocks noChangeArrowheads="1"/>
          </p:cNvSpPr>
          <p:nvPr/>
        </p:nvSpPr>
        <p:spPr bwMode="auto">
          <a:xfrm>
            <a:off x="661988" y="-26988"/>
            <a:ext cx="534987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居酒屋・レストランの場合：レポートコスト</a:t>
            </a:r>
            <a:r>
              <a:rPr lang="ja-JP" altLang="en-US" sz="2000" b="1">
                <a:solidFill>
                  <a:srgbClr val="FF6600"/>
                </a:solidFill>
                <a:latin typeface="Meiryo UI" panose="020B0604030504040204" pitchFamily="50" charset="-128"/>
                <a:ea typeface="Meiryo UI" panose="020B0604030504040204" pitchFamily="50" charset="-128"/>
                <a:cs typeface="Meiryo UI" panose="020B0604030504040204" pitchFamily="50" charset="-128"/>
              </a:rPr>
              <a:t>～圧倒的な低コスト～</a:t>
            </a:r>
          </a:p>
        </p:txBody>
      </p:sp>
    </p:spTree>
    <p:extLst>
      <p:ext uri="{BB962C8B-B14F-4D97-AF65-F5344CB8AC3E}">
        <p14:creationId xmlns:p14="http://schemas.microsoft.com/office/powerpoint/2010/main" val="1852656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3"/>
          <p:cNvSpPr>
            <a:spLocks noChangeShapeType="1"/>
          </p:cNvSpPr>
          <p:nvPr/>
        </p:nvSpPr>
        <p:spPr bwMode="auto">
          <a:xfrm flipH="1">
            <a:off x="1370013" y="2970213"/>
            <a:ext cx="800100"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1" name="AutoShape 7"/>
          <p:cNvSpPr>
            <a:spLocks noChangeArrowheads="1"/>
          </p:cNvSpPr>
          <p:nvPr/>
        </p:nvSpPr>
        <p:spPr bwMode="auto">
          <a:xfrm>
            <a:off x="1463675" y="2963863"/>
            <a:ext cx="298450" cy="3184525"/>
          </a:xfrm>
          <a:prstGeom prst="upDownArrow">
            <a:avLst>
              <a:gd name="adj1" fmla="val 44824"/>
              <a:gd name="adj2" fmla="val 4587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762"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34" name="Text Box 10"/>
          <p:cNvSpPr txBox="1">
            <a:spLocks noChangeArrowheads="1"/>
          </p:cNvSpPr>
          <p:nvPr/>
        </p:nvSpPr>
        <p:spPr bwMode="auto">
          <a:xfrm>
            <a:off x="1192213" y="4767263"/>
            <a:ext cx="781050" cy="3460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en-US" altLang="ja-JP" sz="176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35" name="Text Box 11"/>
          <p:cNvSpPr txBox="1">
            <a:spLocks noChangeArrowheads="1"/>
          </p:cNvSpPr>
          <p:nvPr/>
        </p:nvSpPr>
        <p:spPr bwMode="auto">
          <a:xfrm>
            <a:off x="1033463" y="4705350"/>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4" tIns="41273" rIns="82544" bIns="41273"/>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370" b="1" dirty="0">
                <a:latin typeface="Meiryo UI" panose="020B0604030504040204" pitchFamily="50" charset="-128"/>
                <a:ea typeface="Meiryo UI" panose="020B0604030504040204" pitchFamily="50" charset="-128"/>
                <a:cs typeface="Meiryo UI" panose="020B0604030504040204" pitchFamily="50" charset="-128"/>
              </a:rPr>
              <a:t>ファンくる</a:t>
            </a:r>
          </a:p>
        </p:txBody>
      </p:sp>
      <p:sp>
        <p:nvSpPr>
          <p:cNvPr id="26636" name="Text Box 12"/>
          <p:cNvSpPr txBox="1">
            <a:spLocks noChangeArrowheads="1"/>
          </p:cNvSpPr>
          <p:nvPr/>
        </p:nvSpPr>
        <p:spPr bwMode="auto">
          <a:xfrm>
            <a:off x="138113" y="1552575"/>
            <a:ext cx="38814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7699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7699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7699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例）モニターの飲食代金の合計</a:t>
            </a:r>
            <a:r>
              <a:rPr lang="ja-JP" altLang="en-US" sz="1958" b="1" dirty="0" smtClean="0">
                <a:latin typeface="Meiryo UI" panose="020B0604030504040204" pitchFamily="50" charset="-128"/>
                <a:ea typeface="Meiryo UI" panose="020B0604030504040204" pitchFamily="50" charset="-128"/>
                <a:cs typeface="Meiryo UI" panose="020B0604030504040204" pitchFamily="50" charset="-128"/>
              </a:rPr>
              <a:t>が　</a:t>
            </a:r>
            <a:r>
              <a:rPr lang="en-US" altLang="ja-JP" sz="1958"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958" b="1" dirty="0" smtClean="0">
                <a:latin typeface="Meiryo UI" panose="020B0604030504040204" pitchFamily="50" charset="-128"/>
                <a:ea typeface="Meiryo UI" panose="020B0604030504040204" pitchFamily="50" charset="-128"/>
                <a:cs typeface="Meiryo UI" panose="020B0604030504040204" pitchFamily="50" charset="-128"/>
              </a:rPr>
              <a:t>名で</a:t>
            </a:r>
            <a:r>
              <a:rPr lang="en-US" altLang="ja-JP" sz="1958" b="1" dirty="0" smtClean="0">
                <a:latin typeface="Meiryo UI" panose="020B0604030504040204" pitchFamily="50" charset="-128"/>
                <a:ea typeface="Meiryo UI" panose="020B0604030504040204" pitchFamily="50" charset="-128"/>
                <a:cs typeface="Meiryo UI" panose="020B0604030504040204" pitchFamily="50" charset="-128"/>
              </a:rPr>
              <a:t>800</a:t>
            </a: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円だった場合</a:t>
            </a:r>
            <a:endParaRPr lang="en-US" altLang="ja-JP" sz="195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37" name="Text Box 13"/>
          <p:cNvSpPr txBox="1">
            <a:spLocks noChangeArrowheads="1"/>
          </p:cNvSpPr>
          <p:nvPr/>
        </p:nvSpPr>
        <p:spPr bwMode="auto">
          <a:xfrm>
            <a:off x="703263" y="847725"/>
            <a:ext cx="25955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74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低コスト</a:t>
            </a:r>
            <a:r>
              <a:rPr lang="ja-JP" altLang="en-US" sz="235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958" b="1" dirty="0">
                <a:latin typeface="Meiryo UI" panose="020B0604030504040204" pitchFamily="50" charset="-128"/>
                <a:ea typeface="Meiryo UI" panose="020B0604030504040204" pitchFamily="50" charset="-128"/>
                <a:cs typeface="Meiryo UI" panose="020B0604030504040204" pitchFamily="50" charset="-128"/>
              </a:rPr>
              <a:t>料金体系</a:t>
            </a:r>
          </a:p>
        </p:txBody>
      </p:sp>
      <p:sp>
        <p:nvSpPr>
          <p:cNvPr id="26638" name="Line 14"/>
          <p:cNvSpPr>
            <a:spLocks noChangeShapeType="1"/>
          </p:cNvSpPr>
          <p:nvPr/>
        </p:nvSpPr>
        <p:spPr bwMode="auto">
          <a:xfrm>
            <a:off x="4016375" y="776288"/>
            <a:ext cx="0" cy="603726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7"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4563" y="4357688"/>
            <a:ext cx="11445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0" descr="ImageDownloa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8825" y="4857750"/>
            <a:ext cx="3730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AutoShape 21"/>
          <p:cNvSpPr>
            <a:spLocks noChangeArrowheads="1"/>
          </p:cNvSpPr>
          <p:nvPr/>
        </p:nvSpPr>
        <p:spPr bwMode="auto">
          <a:xfrm rot="2247902" flipV="1">
            <a:off x="5735638" y="3821113"/>
            <a:ext cx="2627312" cy="23955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a:p>
        </p:txBody>
      </p:sp>
      <p:sp>
        <p:nvSpPr>
          <p:cNvPr id="26643" name="Text Box 22"/>
          <p:cNvSpPr txBox="1">
            <a:spLocks noChangeArrowheads="1"/>
          </p:cNvSpPr>
          <p:nvPr/>
        </p:nvSpPr>
        <p:spPr bwMode="auto">
          <a:xfrm>
            <a:off x="8434388" y="5076825"/>
            <a:ext cx="122237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ファンくる</a:t>
            </a:r>
          </a:p>
        </p:txBody>
      </p:sp>
      <p:sp>
        <p:nvSpPr>
          <p:cNvPr id="26644" name="Text Box 23"/>
          <p:cNvSpPr txBox="1">
            <a:spLocks noChangeArrowheads="1"/>
          </p:cNvSpPr>
          <p:nvPr/>
        </p:nvSpPr>
        <p:spPr bwMode="auto">
          <a:xfrm>
            <a:off x="6342063" y="2740025"/>
            <a:ext cx="16081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ファンくる会員</a:t>
            </a:r>
          </a:p>
        </p:txBody>
      </p:sp>
      <p:sp>
        <p:nvSpPr>
          <p:cNvPr id="26645" name="Text Box 24"/>
          <p:cNvSpPr txBox="1">
            <a:spLocks noChangeArrowheads="1"/>
          </p:cNvSpPr>
          <p:nvPr/>
        </p:nvSpPr>
        <p:spPr bwMode="auto">
          <a:xfrm>
            <a:off x="5707063" y="5743575"/>
            <a:ext cx="2516187" cy="776288"/>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実績に応じて謝礼費用、</a:t>
            </a:r>
          </a:p>
          <a:p>
            <a:pPr eaLnBrk="1" hangingPunct="1">
              <a:spcBef>
                <a:spcPct val="0"/>
              </a:spcBef>
              <a:buFontTx/>
              <a:buNone/>
              <a:defRPr/>
            </a:pP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　 送客手数料をファンくる</a:t>
            </a:r>
            <a:r>
              <a:rPr lang="ja-JP" altLang="en-US" sz="1566" b="1" dirty="0" err="1">
                <a:latin typeface="Meiryo UI" panose="020B0604030504040204" pitchFamily="50" charset="-128"/>
                <a:ea typeface="Meiryo UI" panose="020B0604030504040204" pitchFamily="50" charset="-128"/>
                <a:cs typeface="Meiryo UI" panose="020B0604030504040204" pitchFamily="50" charset="-128"/>
              </a:rPr>
              <a:t>へ</a:t>
            </a:r>
            <a:endParaRPr lang="ja-JP" altLang="en-US" sz="1566"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1566" b="1" dirty="0">
                <a:latin typeface="Meiryo UI" panose="020B0604030504040204" pitchFamily="50" charset="-128"/>
                <a:ea typeface="Meiryo UI" panose="020B0604030504040204" pitchFamily="50" charset="-128"/>
                <a:cs typeface="Meiryo UI" panose="020B0604030504040204" pitchFamily="50" charset="-128"/>
              </a:rPr>
              <a:t>　 お支払い</a:t>
            </a:r>
          </a:p>
        </p:txBody>
      </p:sp>
      <p:sp>
        <p:nvSpPr>
          <p:cNvPr id="26646" name="Text Box 25"/>
          <p:cNvSpPr txBox="1">
            <a:spLocks noChangeArrowheads="1"/>
          </p:cNvSpPr>
          <p:nvPr/>
        </p:nvSpPr>
        <p:spPr bwMode="auto">
          <a:xfrm>
            <a:off x="4691063" y="5262563"/>
            <a:ext cx="933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店舗</a:t>
            </a:r>
          </a:p>
        </p:txBody>
      </p:sp>
      <p:sp>
        <p:nvSpPr>
          <p:cNvPr id="26647" name="AutoShape 26"/>
          <p:cNvSpPr>
            <a:spLocks noChangeArrowheads="1"/>
          </p:cNvSpPr>
          <p:nvPr/>
        </p:nvSpPr>
        <p:spPr bwMode="auto">
          <a:xfrm rot="16554082" flipV="1">
            <a:off x="7220744" y="2305844"/>
            <a:ext cx="2425700" cy="25955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48" name="AutoShape 27"/>
          <p:cNvSpPr>
            <a:spLocks noChangeArrowheads="1"/>
          </p:cNvSpPr>
          <p:nvPr/>
        </p:nvSpPr>
        <p:spPr bwMode="auto">
          <a:xfrm rot="9396508" flipV="1">
            <a:off x="4691063" y="2257425"/>
            <a:ext cx="2627312" cy="23955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34" y="12827"/>
                </a:moveTo>
                <a:cubicBezTo>
                  <a:pt x="18904" y="12165"/>
                  <a:pt x="18990" y="11483"/>
                  <a:pt x="18990" y="10800"/>
                </a:cubicBezTo>
                <a:cubicBezTo>
                  <a:pt x="18990" y="6276"/>
                  <a:pt x="15323" y="2610"/>
                  <a:pt x="10800" y="2610"/>
                </a:cubicBezTo>
                <a:cubicBezTo>
                  <a:pt x="8833" y="2609"/>
                  <a:pt x="6932" y="3317"/>
                  <a:pt x="5444" y="4603"/>
                </a:cubicBezTo>
                <a:lnTo>
                  <a:pt x="3738" y="2628"/>
                </a:lnTo>
                <a:cubicBezTo>
                  <a:pt x="5700" y="933"/>
                  <a:pt x="8206" y="-1"/>
                  <a:pt x="10800" y="0"/>
                </a:cubicBezTo>
                <a:cubicBezTo>
                  <a:pt x="16764" y="0"/>
                  <a:pt x="21600" y="4835"/>
                  <a:pt x="21600" y="10800"/>
                </a:cubicBezTo>
                <a:cubicBezTo>
                  <a:pt x="21600" y="11701"/>
                  <a:pt x="21487" y="12600"/>
                  <a:pt x="21263" y="13474"/>
                </a:cubicBezTo>
                <a:lnTo>
                  <a:pt x="23879" y="14142"/>
                </a:lnTo>
                <a:lnTo>
                  <a:pt x="19007" y="17031"/>
                </a:lnTo>
                <a:lnTo>
                  <a:pt x="16119" y="12159"/>
                </a:lnTo>
                <a:lnTo>
                  <a:pt x="18734" y="12827"/>
                </a:lnTo>
                <a:close/>
              </a:path>
            </a:pathLst>
          </a:custGeom>
          <a:solidFill>
            <a:srgbClr val="B2C7E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49" name="Text Box 28"/>
          <p:cNvSpPr txBox="1">
            <a:spLocks noChangeArrowheads="1"/>
          </p:cNvSpPr>
          <p:nvPr/>
        </p:nvSpPr>
        <p:spPr bwMode="auto">
          <a:xfrm>
            <a:off x="4308475" y="3025775"/>
            <a:ext cx="1758950" cy="641350"/>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a:latin typeface="Meiryo UI" panose="020B0604030504040204" pitchFamily="50" charset="-128"/>
                <a:ea typeface="Meiryo UI" panose="020B0604030504040204" pitchFamily="50" charset="-128"/>
                <a:cs typeface="Meiryo UI" panose="020B0604030504040204" pitchFamily="50" charset="-128"/>
              </a:rPr>
              <a:t>①</a:t>
            </a:r>
            <a:r>
              <a:rPr lang="ja-JP" altLang="en-US" sz="1566" b="1">
                <a:latin typeface="Meiryo UI" panose="020B0604030504040204" pitchFamily="50" charset="-128"/>
                <a:ea typeface="Meiryo UI" panose="020B0604030504040204" pitchFamily="50" charset="-128"/>
                <a:cs typeface="Meiryo UI" panose="020B0604030504040204" pitchFamily="50" charset="-128"/>
              </a:rPr>
              <a:t>店舗にて</a:t>
            </a:r>
          </a:p>
          <a:p>
            <a:pP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　 飲食代を支払い</a:t>
            </a:r>
          </a:p>
        </p:txBody>
      </p:sp>
      <p:sp>
        <p:nvSpPr>
          <p:cNvPr id="26650" name="Text Box 29"/>
          <p:cNvSpPr txBox="1">
            <a:spLocks noChangeArrowheads="1"/>
          </p:cNvSpPr>
          <p:nvPr/>
        </p:nvSpPr>
        <p:spPr bwMode="auto">
          <a:xfrm>
            <a:off x="7670800" y="3033713"/>
            <a:ext cx="2055813" cy="633412"/>
          </a:xfrm>
          <a:prstGeom prst="rect">
            <a:avLst/>
          </a:prstGeom>
          <a:solidFill>
            <a:srgbClr val="FFFFFF">
              <a:alpha val="50195"/>
            </a:srgbClr>
          </a:solidFill>
          <a:ln w="9525">
            <a:solidFill>
              <a:srgbClr val="C0C0C0"/>
            </a:solidFill>
            <a:miter lim="800000"/>
            <a:headEnd/>
            <a:tailEnd/>
          </a:ln>
        </p:spPr>
        <p:txBody>
          <a:bodyPr/>
          <a:lstStyle>
            <a:lvl1pPr defTabSz="966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67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67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67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67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566" b="1">
                <a:latin typeface="Meiryo UI" panose="020B0604030504040204" pitchFamily="50" charset="-128"/>
                <a:ea typeface="Meiryo UI" panose="020B0604030504040204" pitchFamily="50" charset="-128"/>
                <a:cs typeface="Meiryo UI" panose="020B0604030504040204" pitchFamily="50" charset="-128"/>
              </a:rPr>
              <a:t>③</a:t>
            </a:r>
            <a:r>
              <a:rPr lang="ja-JP" altLang="en-US" sz="1566" b="1">
                <a:latin typeface="Meiryo UI" panose="020B0604030504040204" pitchFamily="50" charset="-128"/>
                <a:ea typeface="Meiryo UI" panose="020B0604030504040204" pitchFamily="50" charset="-128"/>
                <a:cs typeface="Meiryo UI" panose="020B0604030504040204" pitchFamily="50" charset="-128"/>
              </a:rPr>
              <a:t>飲食代の一部を</a:t>
            </a:r>
          </a:p>
          <a:p>
            <a:pPr eaLnBrk="1" hangingPunct="1">
              <a:spcBef>
                <a:spcPct val="0"/>
              </a:spcBef>
              <a:buFontTx/>
              <a:buNone/>
              <a:defRPr/>
            </a:pPr>
            <a:r>
              <a:rPr lang="ja-JP" altLang="en-US" sz="1566" b="1">
                <a:latin typeface="Meiryo UI" panose="020B0604030504040204" pitchFamily="50" charset="-128"/>
                <a:ea typeface="Meiryo UI" panose="020B0604030504040204" pitchFamily="50" charset="-128"/>
                <a:cs typeface="Meiryo UI" panose="020B0604030504040204" pitchFamily="50" charset="-128"/>
              </a:rPr>
              <a:t>　 謝礼としてお支払い</a:t>
            </a:r>
          </a:p>
        </p:txBody>
      </p:sp>
      <p:pic>
        <p:nvPicPr>
          <p:cNvPr id="12308" name="Picture 30" descr="OTH_0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9938" y="4654550"/>
            <a:ext cx="12207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Text Box 32"/>
          <p:cNvSpPr txBox="1">
            <a:spLocks noChangeArrowheads="1"/>
          </p:cNvSpPr>
          <p:nvPr/>
        </p:nvSpPr>
        <p:spPr bwMode="auto">
          <a:xfrm>
            <a:off x="4160838" y="771525"/>
            <a:ext cx="314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958" b="1">
                <a:latin typeface="Meiryo UI" panose="020B0604030504040204" pitchFamily="50" charset="-128"/>
                <a:ea typeface="Meiryo UI" panose="020B0604030504040204" pitchFamily="50" charset="-128"/>
                <a:cs typeface="Meiryo UI" panose="020B0604030504040204" pitchFamily="50" charset="-128"/>
              </a:rPr>
              <a:t>モニター費用は</a:t>
            </a:r>
            <a:r>
              <a:rPr lang="ja-JP" altLang="en-US" sz="2742" b="1">
                <a:solidFill>
                  <a:srgbClr val="FF0000"/>
                </a:solidFill>
                <a:latin typeface="Meiryo UI" panose="020B0604030504040204" pitchFamily="50" charset="-128"/>
                <a:ea typeface="Meiryo UI" panose="020B0604030504040204" pitchFamily="50" charset="-128"/>
                <a:cs typeface="Meiryo UI" panose="020B0604030504040204" pitchFamily="50" charset="-128"/>
              </a:rPr>
              <a:t>成功報酬</a:t>
            </a:r>
          </a:p>
        </p:txBody>
      </p:sp>
      <p:pic>
        <p:nvPicPr>
          <p:cNvPr id="12310" name="Picture 33" descr="fancrew_logo"/>
          <p:cNvPicPr>
            <a:picLocks noGrp="1" noChangeAspect="1" noChangeArrowheads="1"/>
          </p:cNvPicPr>
          <p:nvPr>
            <p:ph/>
          </p:nvPr>
        </p:nvPicPr>
        <p:blipFill>
          <a:blip r:embed="rId6" cstate="email">
            <a:extLst>
              <a:ext uri="{28A0092B-C50C-407E-A947-70E740481C1C}">
                <a14:useLocalDpi xmlns:a14="http://schemas.microsoft.com/office/drawing/2010/main"/>
              </a:ext>
            </a:extLst>
          </a:blip>
          <a:srcRect/>
          <a:stretch>
            <a:fillRect/>
          </a:stretch>
        </p:blipFill>
        <p:spPr>
          <a:xfrm>
            <a:off x="7910513" y="4697413"/>
            <a:ext cx="1744662" cy="450850"/>
          </a:xfrm>
        </p:spPr>
      </p:pic>
      <p:sp>
        <p:nvSpPr>
          <p:cNvPr id="26654" name="Text Box 12"/>
          <p:cNvSpPr txBox="1">
            <a:spLocks noChangeArrowheads="1"/>
          </p:cNvSpPr>
          <p:nvPr/>
        </p:nvSpPr>
        <p:spPr bwMode="auto">
          <a:xfrm>
            <a:off x="155575" y="6330950"/>
            <a:ext cx="3879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363" tIns="37681" rIns="75363" bIns="37681"/>
          <a:lstStyle>
            <a:lvl1pPr defTabSz="7699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7699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7699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7699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7699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en-US" altLang="ja-JP" sz="1175"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上記はモニター派遣費用例です。管理画面利用費は別途</a:t>
            </a:r>
          </a:p>
        </p:txBody>
      </p:sp>
      <p:pic>
        <p:nvPicPr>
          <p:cNvPr id="12312" name="Picture 2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24625" y="1258888"/>
            <a:ext cx="11699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AutoShape 37"/>
          <p:cNvSpPr>
            <a:spLocks noChangeArrowheads="1"/>
          </p:cNvSpPr>
          <p:nvPr/>
        </p:nvSpPr>
        <p:spPr bwMode="auto">
          <a:xfrm>
            <a:off x="2419350" y="4341813"/>
            <a:ext cx="1452563" cy="1806575"/>
          </a:xfrm>
          <a:prstGeom prst="can">
            <a:avLst>
              <a:gd name="adj" fmla="val 398"/>
            </a:avLst>
          </a:prstGeom>
          <a:solidFill>
            <a:srgbClr val="FFCC00"/>
          </a:solidFill>
          <a:ln w="9525">
            <a:solidFill>
              <a:schemeClr val="bg2"/>
            </a:solidFill>
            <a:round/>
            <a:headEnd/>
            <a:tailEnd/>
          </a:ln>
        </p:spPr>
        <p:txBody>
          <a:bodyPr lIns="75363" tIns="37681" rIns="75363" bIns="37681" anchor="ctr"/>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22275"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42963"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65238"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685925"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175" b="1">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endParaRPr lang="ja-JP" altLang="en-US" sz="1566" b="1">
              <a:latin typeface="Meiryo UI" panose="020B0604030504040204" pitchFamily="50" charset="-128"/>
              <a:ea typeface="Meiryo UI" panose="020B0604030504040204" pitchFamily="50" charset="-128"/>
              <a:cs typeface="Meiryo UI" panose="020B0604030504040204" pitchFamily="50" charset="-128"/>
            </a:endParaRPr>
          </a:p>
        </p:txBody>
      </p:sp>
      <p:sp>
        <p:nvSpPr>
          <p:cNvPr id="26659" name="Rectangle 38"/>
          <p:cNvSpPr>
            <a:spLocks noChangeArrowheads="1"/>
          </p:cNvSpPr>
          <p:nvPr/>
        </p:nvSpPr>
        <p:spPr bwMode="auto">
          <a:xfrm>
            <a:off x="2544763" y="5187950"/>
            <a:ext cx="1179512" cy="631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175" b="1" dirty="0">
                <a:latin typeface="Meiryo UI" panose="020B0604030504040204" pitchFamily="50" charset="-128"/>
                <a:ea typeface="Meiryo UI" panose="020B0604030504040204" pitchFamily="50" charset="-128"/>
                <a:cs typeface="Meiryo UI" panose="020B0604030504040204" pitchFamily="50" charset="-128"/>
              </a:rPr>
              <a:t>送客</a:t>
            </a:r>
            <a:r>
              <a:rPr lang="ja-JP" altLang="en-US" sz="1175" b="1" dirty="0" smtClean="0">
                <a:latin typeface="Meiryo UI" panose="020B0604030504040204" pitchFamily="50" charset="-128"/>
                <a:ea typeface="Meiryo UI" panose="020B0604030504040204" pitchFamily="50" charset="-128"/>
                <a:cs typeface="Meiryo UI" panose="020B0604030504040204" pitchFamily="50" charset="-128"/>
              </a:rPr>
              <a:t>手数料</a:t>
            </a:r>
            <a:endParaRPr lang="en-US" altLang="ja-JP" sz="1175"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175" b="1" dirty="0" smtClean="0">
                <a:latin typeface="Meiryo UI" panose="020B0604030504040204" pitchFamily="50" charset="-128"/>
                <a:ea typeface="Meiryo UI" panose="020B0604030504040204" pitchFamily="50" charset="-128"/>
                <a:cs typeface="Meiryo UI" panose="020B0604030504040204" pitchFamily="50" charset="-128"/>
              </a:rPr>
              <a:t>固定</a:t>
            </a:r>
            <a:endParaRPr lang="en-US" altLang="ja-JP" sz="1175"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en-US" altLang="ja-JP" sz="1175" b="1" dirty="0" smtClean="0">
                <a:latin typeface="Meiryo UI" panose="020B0604030504040204" pitchFamily="50" charset="-128"/>
                <a:ea typeface="Meiryo UI" panose="020B0604030504040204" pitchFamily="50" charset="-128"/>
                <a:cs typeface="Meiryo UI" panose="020B0604030504040204" pitchFamily="50" charset="-128"/>
              </a:rPr>
              <a:t>1,200</a:t>
            </a:r>
            <a:r>
              <a:rPr lang="ja-JP" altLang="en-US" sz="1175" b="1" dirty="0" smtClean="0">
                <a:latin typeface="Meiryo UI" panose="020B0604030504040204" pitchFamily="50" charset="-128"/>
                <a:ea typeface="Meiryo UI" panose="020B0604030504040204" pitchFamily="50" charset="-128"/>
                <a:cs typeface="Meiryo UI" panose="020B0604030504040204" pitchFamily="50" charset="-128"/>
              </a:rPr>
              <a:t>円</a:t>
            </a:r>
            <a:endParaRPr lang="ja-JP" altLang="en-US" sz="1175"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60" name="AutoShape 39"/>
          <p:cNvSpPr>
            <a:spLocks noChangeArrowheads="1"/>
          </p:cNvSpPr>
          <p:nvPr/>
        </p:nvSpPr>
        <p:spPr bwMode="auto">
          <a:xfrm>
            <a:off x="2419350" y="2932113"/>
            <a:ext cx="1452563" cy="1871662"/>
          </a:xfrm>
          <a:prstGeom prst="can">
            <a:avLst>
              <a:gd name="adj" fmla="val 428"/>
            </a:avLst>
          </a:prstGeom>
          <a:solidFill>
            <a:srgbClr val="FFCC99"/>
          </a:solidFill>
          <a:ln w="9525">
            <a:solidFill>
              <a:schemeClr val="bg2"/>
            </a:solidFill>
            <a:round/>
            <a:headEnd/>
            <a:tailEnd/>
          </a:ln>
        </p:spPr>
        <p:txBody>
          <a:bodyPr lIns="75363" tIns="37681" rIns="75363" bIns="37681" anchor="ctr"/>
          <a:lstStyle>
            <a:lvl1pPr defTabSz="8905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22275" indent="-285750" defTabSz="8905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42963" indent="-228600" defTabSz="8905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65238"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685925" indent="-228600" defTabSz="8905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1431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6003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0575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514725" indent="-228600" defTabSz="89058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273"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モニター</a:t>
            </a:r>
          </a:p>
          <a:p>
            <a:pPr algn="ctr" eaLnBrk="1" hangingPunct="1">
              <a:spcBef>
                <a:spcPct val="0"/>
              </a:spcBef>
              <a:buFontTx/>
              <a:buNone/>
              <a:defRPr/>
            </a:pPr>
            <a:r>
              <a:rPr lang="ja-JP" altLang="en-US" sz="1273" b="1" dirty="0" smtClean="0">
                <a:latin typeface="Meiryo UI" panose="020B0604030504040204" pitchFamily="50" charset="-128"/>
                <a:ea typeface="Meiryo UI" panose="020B0604030504040204" pitchFamily="50" charset="-128"/>
                <a:cs typeface="Meiryo UI" panose="020B0604030504040204" pitchFamily="50" charset="-128"/>
              </a:rPr>
              <a:t>謝礼</a:t>
            </a:r>
            <a:r>
              <a:rPr lang="en-US" altLang="ja-JP" sz="1273"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73" b="1"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defRPr/>
            </a:pPr>
            <a:r>
              <a:rPr lang="ja-JP" altLang="en-US" sz="1273"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73" b="1" dirty="0">
                <a:latin typeface="Meiryo UI" panose="020B0604030504040204" pitchFamily="50" charset="-128"/>
                <a:ea typeface="Meiryo UI" panose="020B0604030504040204" pitchFamily="50" charset="-128"/>
                <a:cs typeface="Meiryo UI" panose="020B0604030504040204" pitchFamily="50" charset="-128"/>
              </a:rPr>
              <a:t>80</a:t>
            </a:r>
            <a:r>
              <a:rPr lang="en-US" altLang="ja-JP" sz="1273" b="1"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73" b="1" dirty="0">
                <a:latin typeface="Meiryo UI" panose="020B0604030504040204" pitchFamily="50" charset="-128"/>
                <a:ea typeface="Meiryo UI" panose="020B0604030504040204" pitchFamily="50" charset="-128"/>
                <a:cs typeface="Meiryo UI" panose="020B0604030504040204" pitchFamily="50" charset="-128"/>
              </a:rPr>
              <a:t>円）</a:t>
            </a:r>
          </a:p>
          <a:p>
            <a:pPr algn="ctr" eaLnBrk="1" hangingPunct="1">
              <a:spcBef>
                <a:spcPct val="0"/>
              </a:spcBef>
              <a:buFontTx/>
              <a:buNone/>
              <a:defRPr/>
            </a:pPr>
            <a:endParaRPr lang="ja-JP" altLang="en-US" sz="98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13"/>
          <p:cNvSpPr txBox="1">
            <a:spLocks noChangeArrowheads="1"/>
          </p:cNvSpPr>
          <p:nvPr/>
        </p:nvSpPr>
        <p:spPr bwMode="auto">
          <a:xfrm>
            <a:off x="993775" y="2309813"/>
            <a:ext cx="22034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レポート</a:t>
            </a:r>
            <a:r>
              <a:rPr lang="ja-JP" altLang="en-US" sz="1958"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58"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95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p>
        </p:txBody>
      </p:sp>
      <p:sp>
        <p:nvSpPr>
          <p:cNvPr id="12317" name="Rectangle 9"/>
          <p:cNvSpPr>
            <a:spLocks noChangeArrowheads="1"/>
          </p:cNvSpPr>
          <p:nvPr/>
        </p:nvSpPr>
        <p:spPr bwMode="auto">
          <a:xfrm>
            <a:off x="661988" y="-26988"/>
            <a:ext cx="534987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FF6600"/>
                </a:solidFill>
                <a:latin typeface="Meiryo UI" panose="020B0604030504040204" pitchFamily="50" charset="-128"/>
                <a:ea typeface="Meiryo UI" panose="020B0604030504040204" pitchFamily="50" charset="-128"/>
                <a:cs typeface="Meiryo UI" panose="020B0604030504040204" pitchFamily="50" charset="-128"/>
              </a:rPr>
              <a:t>ラーメン・カフェの場合：レポートコスト</a:t>
            </a:r>
            <a:r>
              <a:rPr lang="ja-JP" altLang="en-US" sz="2000" b="1">
                <a:solidFill>
                  <a:srgbClr val="FF6600"/>
                </a:solidFill>
                <a:latin typeface="Meiryo UI" panose="020B0604030504040204" pitchFamily="50" charset="-128"/>
                <a:ea typeface="Meiryo UI" panose="020B0604030504040204" pitchFamily="50" charset="-128"/>
                <a:cs typeface="Meiryo UI" panose="020B0604030504040204" pitchFamily="50" charset="-128"/>
              </a:rPr>
              <a:t>～圧倒的な低コスト～</a:t>
            </a:r>
          </a:p>
        </p:txBody>
      </p:sp>
      <p:sp>
        <p:nvSpPr>
          <p:cNvPr id="36" name="Line 3"/>
          <p:cNvSpPr>
            <a:spLocks noChangeShapeType="1"/>
          </p:cNvSpPr>
          <p:nvPr/>
        </p:nvSpPr>
        <p:spPr bwMode="auto">
          <a:xfrm flipH="1">
            <a:off x="1352550" y="6165850"/>
            <a:ext cx="800100"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ja-JP" altLang="en-US" sz="1958" b="1">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1351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661988" y="-26988"/>
            <a:ext cx="2999539"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ファンくる</a:t>
            </a:r>
            <a:r>
              <a:rPr lang="en-US" altLang="ja-JP"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の特長</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7</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2"/>
          <p:cNvSpPr txBox="1">
            <a:spLocks noChangeArrowheads="1"/>
          </p:cNvSpPr>
          <p:nvPr/>
        </p:nvSpPr>
        <p:spPr bwMode="auto">
          <a:xfrm>
            <a:off x="1309672" y="1628800"/>
            <a:ext cx="8008270" cy="3600986"/>
          </a:xfrm>
          <a:prstGeom prst="rect">
            <a:avLst/>
          </a:prstGeom>
          <a:solidFill>
            <a:schemeClr val="bg1"/>
          </a:solid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１．一般のお客様が</a:t>
            </a:r>
            <a:r>
              <a:rPr lang="ja-JP" altLang="en-US" sz="3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自己負担で来店</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業界最安値</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のレポート費用</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３．毎月</a:t>
            </a:r>
            <a:r>
              <a:rPr lang="ja-JP" altLang="en-US" sz="3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多くのお客様の声</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が集まる</a:t>
            </a: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圧倒的な速さ</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のレポート</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納品</a:t>
            </a: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調査項目を</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カスタマイズできる</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5252" y="5245514"/>
            <a:ext cx="2972690" cy="154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661988" y="2276872"/>
            <a:ext cx="812607" cy="2123658"/>
          </a:xfrm>
          <a:prstGeom prst="rect">
            <a:avLst/>
          </a:prstGeom>
          <a:no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endParaRPr lang="ja-JP" altLang="en-US" sz="1200" b="1"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36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6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endParaRPr lang="en-US" altLang="ja-JP" sz="12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None/>
            </a:pPr>
            <a:r>
              <a:rPr lang="ja-JP" altLang="en-US" sz="36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6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556503" y="3057029"/>
            <a:ext cx="1202320" cy="208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5"/>
          <p:cNvSpPr>
            <a:spLocks noChangeShapeType="1"/>
          </p:cNvSpPr>
          <p:nvPr/>
        </p:nvSpPr>
        <p:spPr bwMode="auto">
          <a:xfrm>
            <a:off x="4941313" y="705800"/>
            <a:ext cx="0" cy="60928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20489" name="AutoShape 8"/>
          <p:cNvSpPr>
            <a:spLocks noChangeArrowheads="1"/>
          </p:cNvSpPr>
          <p:nvPr/>
        </p:nvSpPr>
        <p:spPr bwMode="auto">
          <a:xfrm>
            <a:off x="6154144" y="1398874"/>
            <a:ext cx="2618719" cy="1508445"/>
          </a:xfrm>
          <a:prstGeom prst="wedgeEllipseCallout">
            <a:avLst>
              <a:gd name="adj1" fmla="val -42486"/>
              <a:gd name="adj2" fmla="val 64069"/>
            </a:avLst>
          </a:prstGeom>
          <a:noFill/>
          <a:ln w="19050" algn="ctr">
            <a:solidFill>
              <a:schemeClr val="bg2"/>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490" name="Text Box 9"/>
          <p:cNvSpPr txBox="1">
            <a:spLocks noChangeArrowheads="1"/>
          </p:cNvSpPr>
          <p:nvPr/>
        </p:nvSpPr>
        <p:spPr bwMode="auto">
          <a:xfrm>
            <a:off x="6406491" y="1760941"/>
            <a:ext cx="2098651" cy="73866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良い店ないかな？</a:t>
            </a:r>
          </a:p>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あっ！この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お店のモニター</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やってみようかな！？</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491" name="AutoShape 10"/>
          <p:cNvSpPr>
            <a:spLocks noChangeArrowheads="1"/>
          </p:cNvSpPr>
          <p:nvPr/>
        </p:nvSpPr>
        <p:spPr bwMode="auto">
          <a:xfrm>
            <a:off x="6905625" y="3481834"/>
            <a:ext cx="649288" cy="360362"/>
          </a:xfrm>
          <a:prstGeom prst="rightArrow">
            <a:avLst>
              <a:gd name="adj1" fmla="val 50000"/>
              <a:gd name="adj2" fmla="val 45044"/>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492" name="Oval 11"/>
          <p:cNvSpPr>
            <a:spLocks noChangeArrowheads="1"/>
          </p:cNvSpPr>
          <p:nvPr/>
        </p:nvSpPr>
        <p:spPr bwMode="auto">
          <a:xfrm>
            <a:off x="7616825" y="3315209"/>
            <a:ext cx="936625" cy="720725"/>
          </a:xfrm>
          <a:prstGeom prst="ellipse">
            <a:avLst/>
          </a:prstGeom>
          <a:solidFill>
            <a:srgbClr val="FF9933"/>
          </a:solidFill>
          <a:ln>
            <a:noFill/>
          </a:ln>
          <a:effectLst/>
          <a:extLst>
            <a:ext uri="{91240B29-F687-4F45-9708-019B960494DF}">
              <a14:hiddenLine xmlns:a14="http://schemas.microsoft.com/office/drawing/2010/main" w="19050"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493" name="Text Box 12"/>
          <p:cNvSpPr txBox="1">
            <a:spLocks noChangeArrowheads="1"/>
          </p:cNvSpPr>
          <p:nvPr/>
        </p:nvSpPr>
        <p:spPr bwMode="auto">
          <a:xfrm>
            <a:off x="7756525" y="3470722"/>
            <a:ext cx="6921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応募</a:t>
            </a:r>
          </a:p>
        </p:txBody>
      </p:sp>
      <p:pic>
        <p:nvPicPr>
          <p:cNvPr id="20500" name="Picture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025" y="3124647"/>
            <a:ext cx="1754188"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1" name="Rectangle 20"/>
          <p:cNvSpPr>
            <a:spLocks noChangeArrowheads="1"/>
          </p:cNvSpPr>
          <p:nvPr/>
        </p:nvSpPr>
        <p:spPr bwMode="auto">
          <a:xfrm>
            <a:off x="704850" y="2476947"/>
            <a:ext cx="863600" cy="144462"/>
          </a:xfrm>
          <a:prstGeom prst="rect">
            <a:avLst/>
          </a:prstGeom>
          <a:solidFill>
            <a:schemeClr val="bg1"/>
          </a:solidFill>
          <a:ln>
            <a:noFill/>
          </a:ln>
          <a:effectLst/>
          <a:extLs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502" name="Text Box 21"/>
          <p:cNvSpPr txBox="1">
            <a:spLocks noChangeArrowheads="1"/>
          </p:cNvSpPr>
          <p:nvPr/>
        </p:nvSpPr>
        <p:spPr bwMode="auto">
          <a:xfrm>
            <a:off x="488504" y="2710408"/>
            <a:ext cx="895350" cy="304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調査会社</a:t>
            </a:r>
          </a:p>
        </p:txBody>
      </p:sp>
      <p:sp>
        <p:nvSpPr>
          <p:cNvPr id="20503" name="Text Box 22"/>
          <p:cNvSpPr txBox="1">
            <a:spLocks noChangeArrowheads="1"/>
          </p:cNvSpPr>
          <p:nvPr/>
        </p:nvSpPr>
        <p:spPr bwMode="auto">
          <a:xfrm>
            <a:off x="1244967" y="1886397"/>
            <a:ext cx="2348720"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今回のお仕事は</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○○店の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調査をお願い</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504" name="Oval 23"/>
          <p:cNvSpPr>
            <a:spLocks noChangeArrowheads="1"/>
          </p:cNvSpPr>
          <p:nvPr/>
        </p:nvSpPr>
        <p:spPr bwMode="auto">
          <a:xfrm>
            <a:off x="2433638" y="3315209"/>
            <a:ext cx="936625" cy="720725"/>
          </a:xfrm>
          <a:prstGeom prst="ellipse">
            <a:avLst/>
          </a:prstGeom>
          <a:solidFill>
            <a:srgbClr val="FF9933"/>
          </a:solidFill>
          <a:ln>
            <a:noFill/>
          </a:ln>
          <a:effectLst/>
          <a:extLst>
            <a:ext uri="{91240B29-F687-4F45-9708-019B960494DF}">
              <a14:hiddenLine xmlns:a14="http://schemas.microsoft.com/office/drawing/2010/main" w="19050"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505" name="Text Box 24"/>
          <p:cNvSpPr txBox="1">
            <a:spLocks noChangeArrowheads="1"/>
          </p:cNvSpPr>
          <p:nvPr/>
        </p:nvSpPr>
        <p:spPr bwMode="auto">
          <a:xfrm>
            <a:off x="2559813" y="3470722"/>
            <a:ext cx="6921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依頼</a:t>
            </a:r>
          </a:p>
        </p:txBody>
      </p:sp>
      <p:sp>
        <p:nvSpPr>
          <p:cNvPr id="20506" name="AutoShape 25"/>
          <p:cNvSpPr>
            <a:spLocks noChangeArrowheads="1"/>
          </p:cNvSpPr>
          <p:nvPr/>
        </p:nvSpPr>
        <p:spPr bwMode="auto">
          <a:xfrm>
            <a:off x="1857375" y="3481834"/>
            <a:ext cx="503238" cy="360363"/>
          </a:xfrm>
          <a:prstGeom prst="rightArrow">
            <a:avLst>
              <a:gd name="adj1" fmla="val 50000"/>
              <a:gd name="adj2" fmla="val 34912"/>
            </a:avLst>
          </a:prstGeom>
          <a:solidFill>
            <a:srgbClr val="FF0000"/>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0508" name="Oval 29"/>
          <p:cNvSpPr>
            <a:spLocks noChangeArrowheads="1"/>
          </p:cNvSpPr>
          <p:nvPr/>
        </p:nvSpPr>
        <p:spPr bwMode="auto">
          <a:xfrm>
            <a:off x="920750" y="3340547"/>
            <a:ext cx="503238" cy="287337"/>
          </a:xfrm>
          <a:prstGeom prst="ellipse">
            <a:avLst/>
          </a:prstGeom>
          <a:solidFill>
            <a:srgbClr val="FFE8CD"/>
          </a:soli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2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5303" y="3096454"/>
            <a:ext cx="1435889" cy="182794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9"/>
          <p:cNvSpPr>
            <a:spLocks noChangeArrowheads="1"/>
          </p:cNvSpPr>
          <p:nvPr/>
        </p:nvSpPr>
        <p:spPr bwMode="auto">
          <a:xfrm>
            <a:off x="661988" y="-26988"/>
            <a:ext cx="5594801" cy="52322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8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一般のお客様が自己負担で来店</a:t>
            </a:r>
            <a:endParaRPr lang="ja-JP" altLang="en-US" sz="2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648" descr="OTH_03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44402" y="3628256"/>
            <a:ext cx="1153497" cy="55406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noAutofit/>
          </a:bodyPr>
          <a:lstStyle/>
          <a:p>
            <a:pPr>
              <a:defRPr/>
            </a:pPr>
            <a:fld id="{694F3E68-B2BB-4D24-A30A-F7DC7767CB54}" type="slidenum">
              <a:rPr lang="en-US" altLang="ja-JP" b="1" smtClean="0">
                <a:latin typeface="Meiryo UI" panose="020B0604030504040204" pitchFamily="50" charset="-128"/>
                <a:ea typeface="Meiryo UI" panose="020B0604030504040204" pitchFamily="50" charset="-128"/>
                <a:cs typeface="Meiryo UI" panose="020B0604030504040204" pitchFamily="50" charset="-128"/>
              </a:rPr>
              <a:pPr>
                <a:defRPr/>
              </a:pPr>
              <a:t>8</a:t>
            </a:fld>
            <a:endParaRPr lang="en-US"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AutoShape 14"/>
          <p:cNvSpPr>
            <a:spLocks noChangeArrowheads="1"/>
          </p:cNvSpPr>
          <p:nvPr/>
        </p:nvSpPr>
        <p:spPr bwMode="auto">
          <a:xfrm>
            <a:off x="680697"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7"/>
          <p:cNvSpPr txBox="1">
            <a:spLocks noChangeArrowheads="1"/>
          </p:cNvSpPr>
          <p:nvPr/>
        </p:nvSpPr>
        <p:spPr bwMode="auto">
          <a:xfrm>
            <a:off x="1578677" y="832879"/>
            <a:ext cx="1701108"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他社の場合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AutoShape 14"/>
          <p:cNvSpPr>
            <a:spLocks noChangeArrowheads="1"/>
          </p:cNvSpPr>
          <p:nvPr/>
        </p:nvSpPr>
        <p:spPr bwMode="auto">
          <a:xfrm>
            <a:off x="5745088" y="848503"/>
            <a:ext cx="3497068" cy="492265"/>
          </a:xfrm>
          <a:prstGeom prst="roundRect">
            <a:avLst>
              <a:gd name="adj" fmla="val 16667"/>
            </a:avLst>
          </a:prstGeom>
          <a:solidFill>
            <a:srgbClr val="FFFFCC"/>
          </a:solidFill>
          <a:ln w="19050"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Text Box 7"/>
          <p:cNvSpPr txBox="1">
            <a:spLocks noChangeArrowheads="1"/>
          </p:cNvSpPr>
          <p:nvPr/>
        </p:nvSpPr>
        <p:spPr bwMode="auto">
          <a:xfrm>
            <a:off x="6347315" y="832879"/>
            <a:ext cx="2292615" cy="46166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ファン</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くる</a:t>
            </a:r>
            <a:r>
              <a:rPr lang="ja-JP" altLang="en-US" sz="2400" b="1" dirty="0" err="1"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場合</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AutoShape 8"/>
          <p:cNvSpPr>
            <a:spLocks noChangeArrowheads="1"/>
          </p:cNvSpPr>
          <p:nvPr/>
        </p:nvSpPr>
        <p:spPr bwMode="auto">
          <a:xfrm>
            <a:off x="1112068" y="1398874"/>
            <a:ext cx="2618719" cy="1508445"/>
          </a:xfrm>
          <a:prstGeom prst="wedgeEllipseCallout">
            <a:avLst>
              <a:gd name="adj1" fmla="val -42486"/>
              <a:gd name="adj2" fmla="val 64069"/>
            </a:avLst>
          </a:prstGeom>
          <a:noFill/>
          <a:ln w="19050" algn="ctr">
            <a:solidFill>
              <a:schemeClr val="bg2"/>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21"/>
          <p:cNvSpPr txBox="1">
            <a:spLocks noChangeArrowheads="1"/>
          </p:cNvSpPr>
          <p:nvPr/>
        </p:nvSpPr>
        <p:spPr bwMode="auto">
          <a:xfrm>
            <a:off x="3783642" y="2708920"/>
            <a:ext cx="723276"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調査員</a:t>
            </a:r>
          </a:p>
        </p:txBody>
      </p:sp>
      <p:sp>
        <p:nvSpPr>
          <p:cNvPr id="42" name="Text Box 21"/>
          <p:cNvSpPr txBox="1">
            <a:spLocks noChangeArrowheads="1"/>
          </p:cNvSpPr>
          <p:nvPr/>
        </p:nvSpPr>
        <p:spPr bwMode="auto">
          <a:xfrm>
            <a:off x="5592254" y="2708920"/>
            <a:ext cx="723276"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一般客</a:t>
            </a:r>
          </a:p>
        </p:txBody>
      </p:sp>
      <p:sp>
        <p:nvSpPr>
          <p:cNvPr id="43" name="Text Box 13"/>
          <p:cNvSpPr txBox="1">
            <a:spLocks noChangeArrowheads="1"/>
          </p:cNvSpPr>
          <p:nvPr/>
        </p:nvSpPr>
        <p:spPr bwMode="auto">
          <a:xfrm>
            <a:off x="779178" y="5289333"/>
            <a:ext cx="3313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調査会社から依頼された店舗を調査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（時給＋交通費＋飲食代全額）</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46"/>
          <p:cNvSpPr txBox="1">
            <a:spLocks noChangeArrowheads="1"/>
          </p:cNvSpPr>
          <p:nvPr/>
        </p:nvSpPr>
        <p:spPr bwMode="auto">
          <a:xfrm>
            <a:off x="5911836" y="5289333"/>
            <a:ext cx="3110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一般客が自ら応募して店舗を調査</a:t>
            </a:r>
            <a:endPar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（飲食代</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％謝礼）</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Text Box 16"/>
          <p:cNvSpPr txBox="1">
            <a:spLocks noChangeArrowheads="1"/>
          </p:cNvSpPr>
          <p:nvPr/>
        </p:nvSpPr>
        <p:spPr bwMode="auto">
          <a:xfrm>
            <a:off x="344488" y="6300028"/>
            <a:ext cx="9217025" cy="369332"/>
          </a:xfrm>
          <a:prstGeom prst="rect">
            <a:avLst/>
          </a:prstGeom>
          <a:solidFill>
            <a:schemeClr val="bg1"/>
          </a:solidFill>
          <a:ln>
            <a:noFill/>
          </a:ln>
          <a:effectLst/>
          <a:extLst>
            <a:ext uri="{91240B29-F687-4F45-9708-019B960494DF}">
              <a14:hiddenLine xmlns:a14="http://schemas.microsoft.com/office/drawing/2010/main" w="19050" algn="ctr">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一般のお客様が自己負担で評価</a:t>
            </a:r>
            <a:r>
              <a:rPr lang="ja-JP" altLang="en-US" b="1"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の声が取得できる！</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213581" y="6597352"/>
            <a:ext cx="5501827" cy="276999"/>
          </a:xfrm>
          <a:prstGeom prst="rect">
            <a:avLst/>
          </a:prstGeom>
          <a:noFill/>
        </p:spPr>
        <p:txBody>
          <a:bodyPr wrap="none" rtlCol="0">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但し、業態</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客単価</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エリア</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実施内容によって</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は、必ずしもこの限りではありません。</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defRPr>
        </a:defPPr>
      </a:lstStyle>
    </a:spDef>
    <a:lnDef>
      <a:spPr bwMode="auto">
        <a:xfrm>
          <a:off x="0" y="0"/>
          <a:ext cx="1" cy="1"/>
        </a:xfrm>
        <a:custGeom>
          <a:avLst/>
          <a:gdLst/>
          <a:ahLst/>
          <a:cxnLst/>
          <a:rect l="0" t="0" r="0" b="0"/>
          <a:pathLst/>
        </a:custGeom>
        <a:solidFill>
          <a:srgbClr val="FF0000"/>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53387</TotalTime>
  <Words>1352</Words>
  <Application>Microsoft Office PowerPoint</Application>
  <PresentationFormat>A4 210 x 297 mm</PresentationFormat>
  <Paragraphs>346</Paragraphs>
  <Slides>18</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6" baseType="lpstr">
      <vt:lpstr>HGP創英角ｺﾞｼｯｸUB</vt:lpstr>
      <vt:lpstr>HG創英角ｺﾞｼｯｸUB</vt:lpstr>
      <vt:lpstr>Meiryo UI</vt:lpstr>
      <vt:lpstr>ＭＳ Ｐゴシック</vt:lpstr>
      <vt:lpstr>ＭＳ Ｐ明朝</vt:lpstr>
      <vt:lpstr>Arial</vt:lpstr>
      <vt:lpstr>標準デザイン</vt:lpstr>
      <vt:lpstr>Microsoft Excel 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株式会社ROI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株式会社ROI</dc:creator>
  <cp:lastModifiedBy>坂本　博康</cp:lastModifiedBy>
  <cp:revision>1345</cp:revision>
  <cp:lastPrinted>2016-04-21T23:26:53Z</cp:lastPrinted>
  <dcterms:created xsi:type="dcterms:W3CDTF">2009-01-18T13:19:28Z</dcterms:created>
  <dcterms:modified xsi:type="dcterms:W3CDTF">2017-10-16T01:43:13Z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0008009a10000000000001024140</vt:lpwstr>
  </property>
</Properties>
</file>