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62" r:id="rId1"/>
  </p:sldMasterIdLst>
  <p:notesMasterIdLst>
    <p:notesMasterId r:id="rId18"/>
  </p:notesMasterIdLst>
  <p:handoutMasterIdLst>
    <p:handoutMasterId r:id="rId19"/>
  </p:handoutMasterIdLst>
  <p:sldIdLst>
    <p:sldId id="358" r:id="rId2"/>
    <p:sldId id="411" r:id="rId3"/>
    <p:sldId id="393" r:id="rId4"/>
    <p:sldId id="392" r:id="rId5"/>
    <p:sldId id="402" r:id="rId6"/>
    <p:sldId id="376" r:id="rId7"/>
    <p:sldId id="418" r:id="rId8"/>
    <p:sldId id="419" r:id="rId9"/>
    <p:sldId id="409" r:id="rId10"/>
    <p:sldId id="410" r:id="rId11"/>
    <p:sldId id="394" r:id="rId12"/>
    <p:sldId id="390" r:id="rId13"/>
    <p:sldId id="417" r:id="rId14"/>
    <p:sldId id="431" r:id="rId15"/>
    <p:sldId id="430" r:id="rId16"/>
    <p:sldId id="429" r:id="rId17"/>
  </p:sldIdLst>
  <p:sldSz cx="10693400" cy="7561263"/>
  <p:notesSz cx="6797675" cy="9926638"/>
  <p:embeddedFontLst>
    <p:embeddedFont>
      <p:font typeface="HGPｺﾞｼｯｸM" panose="020B0600000000000000" pitchFamily="50" charset="-12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GP創英角ｺﾞｼｯｸUB" panose="020B0900000000000000" pitchFamily="50" charset="-128"/>
      <p:regular r:id="rId25"/>
    </p:embeddedFont>
    <p:embeddedFont>
      <p:font typeface="Meiryo UI" panose="020B0604030504040204" pitchFamily="50" charset="-128"/>
      <p:regular r:id="rId26"/>
      <p:bold r:id="rId27"/>
      <p:italic r:id="rId28"/>
      <p:boldItalic r:id="rId29"/>
    </p:embeddedFont>
  </p:embeddedFontLst>
  <p:defaultTextStyle>
    <a:defPPr>
      <a:defRPr lang="ja-JP"/>
    </a:defPPr>
    <a:lvl1pPr algn="l" defTabSz="1042988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520700" indent="-63500" algn="l" defTabSz="1042988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1042988" indent="-128588" algn="l" defTabSz="1042988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563688" indent="-192088" algn="l" defTabSz="1042988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2085975" indent="-257175" algn="l" defTabSz="1042988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70C0"/>
    <a:srgbClr val="CCFF99"/>
    <a:srgbClr val="FF66FF"/>
    <a:srgbClr val="00CC00"/>
    <a:srgbClr val="FFFFFF"/>
    <a:srgbClr val="000000"/>
    <a:srgbClr val="F2F2F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7" autoAdjust="0"/>
    <p:restoredTop sz="99849" autoAdjust="0"/>
  </p:normalViewPr>
  <p:slideViewPr>
    <p:cSldViewPr>
      <p:cViewPr varScale="1">
        <p:scale>
          <a:sx n="89" d="100"/>
          <a:sy n="89" d="100"/>
        </p:scale>
        <p:origin x="562" y="67"/>
      </p:cViewPr>
      <p:guideLst>
        <p:guide orient="horz" pos="2382"/>
        <p:guide pos="3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343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01" cy="496105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 defTabSz="9852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894" y="0"/>
            <a:ext cx="2946300" cy="496105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 defTabSz="9852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C251366-AE4C-4F47-AAB9-BCC4B56CEA9F}" type="datetimeFigureOut">
              <a:rPr lang="ja-JP" altLang="en-US"/>
              <a:pPr>
                <a:defRPr/>
              </a:pPr>
              <a:t>2019/6/18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9020"/>
            <a:ext cx="2946301" cy="496105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 defTabSz="9852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894" y="9429020"/>
            <a:ext cx="2946300" cy="496105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 defTabSz="9852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188F336-BBF1-408E-9197-E3C9EE1704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7859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01" cy="496105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 defTabSz="9852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9894" y="0"/>
            <a:ext cx="2946300" cy="496105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 defTabSz="9852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97071F0-07B8-4FD3-AA05-1D844C9BD390}" type="datetimeFigureOut">
              <a:rPr lang="ja-JP" altLang="en-US"/>
              <a:pPr>
                <a:defRPr/>
              </a:pPr>
              <a:t>2019/6/18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6" tIns="47778" rIns="95556" bIns="47778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916" y="4714511"/>
            <a:ext cx="5437843" cy="4467970"/>
          </a:xfrm>
          <a:prstGeom prst="rect">
            <a:avLst/>
          </a:prstGeom>
        </p:spPr>
        <p:txBody>
          <a:bodyPr vert="horz" lIns="95556" tIns="47778" rIns="95556" bIns="47778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9020"/>
            <a:ext cx="2946301" cy="496105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 defTabSz="9852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9894" y="9429020"/>
            <a:ext cx="2946300" cy="496105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 defTabSz="9852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B8E4907-AD89-4B4B-8891-E7ACAEBC3C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62596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042988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+mn-ea"/>
        <a:cs typeface="+mn-cs"/>
      </a:defRPr>
    </a:lvl5pPr>
    <a:lvl6pPr marL="2607636" algn="l" defTabSz="1043055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29164" algn="l" defTabSz="1043055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50691" algn="l" defTabSz="1043055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72218" algn="l" defTabSz="1043055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614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01791" indent="-269919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079678" indent="-215936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11549" indent="-215936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1943420" indent="-215936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375291" indent="-215936" defTabSz="985206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807162" indent="-215936" defTabSz="985206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239033" indent="-215936" defTabSz="985206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670905" indent="-215936" defTabSz="985206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985206" fontAlgn="base">
              <a:spcBef>
                <a:spcPct val="0"/>
              </a:spcBef>
              <a:spcAft>
                <a:spcPct val="0"/>
              </a:spcAft>
            </a:pPr>
            <a:fld id="{CD72649E-C96D-431A-9399-F057DBA3F710}" type="slidenum">
              <a:rPr lang="ja-JP" altLang="en-US" sz="1200"/>
              <a:pPr defTabSz="985206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4036494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81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01791" indent="-269919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079678" indent="-215936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11549" indent="-215936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1943420" indent="-215936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375291" indent="-215936" defTabSz="985206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807162" indent="-215936" defTabSz="985206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239033" indent="-215936" defTabSz="985206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670905" indent="-215936" defTabSz="985206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985206" fontAlgn="base">
              <a:spcBef>
                <a:spcPct val="0"/>
              </a:spcBef>
              <a:spcAft>
                <a:spcPct val="0"/>
              </a:spcAft>
            </a:pPr>
            <a:fld id="{505DB187-6E7C-4C97-8A47-C79BE3800BF8}" type="slidenum">
              <a:rPr lang="ja-JP" altLang="en-US" sz="1200"/>
              <a:pPr defTabSz="985206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699614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81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01791" indent="-269919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079678" indent="-215936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11549" indent="-215936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1943420" indent="-215936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375291" indent="-215936" defTabSz="985206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807162" indent="-215936" defTabSz="985206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239033" indent="-215936" defTabSz="985206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670905" indent="-215936" defTabSz="985206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985206" fontAlgn="base">
              <a:spcBef>
                <a:spcPct val="0"/>
              </a:spcBef>
              <a:spcAft>
                <a:spcPct val="0"/>
              </a:spcAft>
            </a:pPr>
            <a:fld id="{505DB187-6E7C-4C97-8A47-C79BE3800BF8}" type="slidenum">
              <a:rPr lang="ja-JP" altLang="en-US" sz="1200"/>
              <a:pPr defTabSz="985206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905771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B015E-9CFE-49CA-92E8-43A47A0C8E59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6356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B015E-9CFE-49CA-92E8-43A47A0C8E59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7723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defTabSz="914400">
              <a:spcBef>
                <a:spcPct val="0"/>
              </a:spcBef>
            </a:pPr>
            <a:fld id="{D6549447-9016-4446-8819-D6A414DD9E45}" type="slidenum">
              <a:rPr lang="en-US" altLang="ja-JP" smtClean="0">
                <a:ea typeface="ＭＳ Ｐゴシック" panose="020B0600070205080204" pitchFamily="50" charset="-128"/>
              </a:rPr>
              <a:pPr defTabSz="914400">
                <a:spcBef>
                  <a:spcPct val="0"/>
                </a:spcBef>
              </a:pPr>
              <a:t>16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4700" y="742950"/>
            <a:ext cx="5265738" cy="37242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5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81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01791" indent="-269919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079678" indent="-215936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11549" indent="-215936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1943420" indent="-215936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375291" indent="-215936" defTabSz="985206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807162" indent="-215936" defTabSz="985206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239033" indent="-215936" defTabSz="985206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670905" indent="-215936" defTabSz="985206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985206" fontAlgn="base">
              <a:spcBef>
                <a:spcPct val="0"/>
              </a:spcBef>
              <a:spcAft>
                <a:spcPct val="0"/>
              </a:spcAft>
            </a:pPr>
            <a:fld id="{505DB187-6E7C-4C97-8A47-C79BE3800BF8}" type="slidenum">
              <a:rPr lang="ja-JP" altLang="en-US" sz="1200"/>
              <a:pPr defTabSz="985206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59930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defTabSz="914400">
              <a:spcBef>
                <a:spcPct val="0"/>
              </a:spcBef>
            </a:pPr>
            <a:fld id="{CD9420B1-631D-490A-8E2D-B486A30CB7F8}" type="slidenum">
              <a:rPr lang="en-US" altLang="ja-JP" smtClean="0">
                <a:ea typeface="ＭＳ Ｐゴシック" panose="020B0600070205080204" pitchFamily="50" charset="-128"/>
              </a:rPr>
              <a:pPr defTabSz="914400">
                <a:spcBef>
                  <a:spcPct val="0"/>
                </a:spcBef>
              </a:pPr>
              <a:t>4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01" tIns="45999" rIns="92001" bIns="45999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B68912-6391-4FAF-B7AE-C4782E78AB35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5175" y="742950"/>
            <a:ext cx="5270500" cy="3725863"/>
          </a:xfrm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647" tIns="44323" rIns="88647" bIns="44323"/>
          <a:lstStyle/>
          <a:p>
            <a:pPr eaLnBrk="1" hangingPunct="1"/>
            <a:r>
              <a:rPr lang="ja-JP" altLang="ja-JP">
                <a:latin typeface="Arial" panose="020B0604020202020204" pitchFamily="34" charset="0"/>
              </a:rPr>
              <a:t>ハウス食品　日清　ライオン　明治　SATOU薬品　DHC　キューピー　養老乃滝　神里商事　すた丼</a:t>
            </a:r>
          </a:p>
        </p:txBody>
      </p:sp>
    </p:spTree>
    <p:extLst>
      <p:ext uri="{BB962C8B-B14F-4D97-AF65-F5344CB8AC3E}">
        <p14:creationId xmlns:p14="http://schemas.microsoft.com/office/powerpoint/2010/main" val="218476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5B015E-9CFE-49CA-92E8-43A47A0C8E59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5749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81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01791" indent="-269919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079678" indent="-215936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11549" indent="-215936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1943420" indent="-215936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375291" indent="-215936" defTabSz="985206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807162" indent="-215936" defTabSz="985206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239033" indent="-215936" defTabSz="985206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670905" indent="-215936" defTabSz="985206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985206" fontAlgn="base">
              <a:spcBef>
                <a:spcPct val="0"/>
              </a:spcBef>
              <a:spcAft>
                <a:spcPct val="0"/>
              </a:spcAft>
            </a:pPr>
            <a:fld id="{505DB187-6E7C-4C97-8A47-C79BE3800BF8}" type="slidenum">
              <a:rPr lang="ja-JP" altLang="en-US" sz="1200"/>
              <a:pPr defTabSz="985206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024224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defTabSz="914400">
              <a:spcBef>
                <a:spcPct val="0"/>
              </a:spcBef>
            </a:pPr>
            <a:fld id="{577565BD-FEB3-4963-B8FC-B8BAE0806891}" type="slidenum">
              <a:rPr lang="en-US" altLang="ja-JP" smtClean="0">
                <a:ea typeface="ＭＳ Ｐゴシック" panose="020B0600070205080204" pitchFamily="50" charset="-128"/>
              </a:rPr>
              <a:pPr defTabSz="914400">
                <a:spcBef>
                  <a:spcPct val="0"/>
                </a:spcBef>
              </a:pPr>
              <a:t>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42950"/>
            <a:ext cx="5265738" cy="37242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7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defTabSz="914400">
              <a:spcBef>
                <a:spcPct val="0"/>
              </a:spcBef>
            </a:pPr>
            <a:fld id="{9F4EE454-8567-4296-9ED3-D025BDB1858E}" type="slidenum">
              <a:rPr lang="en-US" altLang="ja-JP">
                <a:ea typeface="ＭＳ Ｐゴシック" panose="020B0600070205080204" pitchFamily="50" charset="-128"/>
              </a:rPr>
              <a:pPr defTabSz="914400">
                <a:spcBef>
                  <a:spcPct val="0"/>
                </a:spcBef>
              </a:pPr>
              <a:t>8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42950"/>
            <a:ext cx="5265738" cy="37242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135" tIns="44065" rIns="88135" bIns="44065"/>
          <a:lstStyle/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サイト概要とお金の動き（アクティブはユーザーを持っている）</a:t>
            </a:r>
          </a:p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・規模感</a:t>
            </a:r>
          </a:p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・何をやっているか？</a:t>
            </a:r>
          </a:p>
          <a:p>
            <a:pPr eaLnBrk="1" hangingPunct="1"/>
            <a:endParaRPr lang="ja-JP" altLang="en-US">
              <a:latin typeface="Arial" panose="020B0604020202020204" pitchFamily="34" charset="0"/>
            </a:endParaRPr>
          </a:p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ファンくるのユーザーさんが毎月１億近く、実際に買い物をしている</a:t>
            </a:r>
          </a:p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実際にお金が動くところが特徴（実商品を購入しているから）</a:t>
            </a:r>
          </a:p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月間で１万人以上会員が増えている</a:t>
            </a:r>
          </a:p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会員様のためにも、いいコンテンツをそろえていきたい⇒クライアント様にもメリットとなる（世に広く認知）</a:t>
            </a:r>
          </a:p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67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defTabSz="914400">
              <a:spcBef>
                <a:spcPct val="0"/>
              </a:spcBef>
            </a:pPr>
            <a:fld id="{54747EB7-B2CB-4858-B2A7-1E57186761EC}" type="slidenum">
              <a:rPr lang="en-US" altLang="ja-JP">
                <a:ea typeface="ＭＳ Ｐゴシック" panose="020B0600070205080204" pitchFamily="50" charset="-128"/>
              </a:rPr>
              <a:pPr defTabSz="914400">
                <a:spcBef>
                  <a:spcPct val="0"/>
                </a:spcBef>
              </a:pPr>
              <a:t>9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34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defTabSz="914400">
              <a:spcBef>
                <a:spcPct val="0"/>
              </a:spcBef>
            </a:pPr>
            <a:fld id="{EA01E54A-21EB-47F3-B886-4BB4FE737F1D}" type="slidenum">
              <a:rPr lang="en-US" altLang="ja-JP" smtClean="0">
                <a:ea typeface="ＭＳ Ｐゴシック" panose="020B0600070205080204" pitchFamily="50" charset="-128"/>
              </a:rPr>
              <a:pPr defTabSz="914400">
                <a:spcBef>
                  <a:spcPct val="0"/>
                </a:spcBef>
              </a:pPr>
              <a:t>10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71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0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690225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94172" y="2700511"/>
            <a:ext cx="8568000" cy="576000"/>
          </a:xfr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FFFFFF"/>
            </a:outerShdw>
          </a:effectLst>
        </p:spPr>
        <p:txBody>
          <a:bodyPr>
            <a:noAutofit/>
          </a:bodyPr>
          <a:lstStyle>
            <a:lvl1pPr algn="l" rtl="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 kumimoji="1" lang="ja-JP" altLang="en-US" sz="3600" b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94172" y="3420591"/>
            <a:ext cx="8568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lnSpc>
                <a:spcPct val="114000"/>
              </a:lnSpc>
              <a:spcBef>
                <a:spcPct val="0"/>
              </a:spcBef>
              <a:spcAft>
                <a:spcPct val="80000"/>
              </a:spcAft>
              <a:buNone/>
              <a:defRPr kumimoji="1" lang="ja-JP" altLang="en-US" sz="2400" b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521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8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0397F-207D-428F-BD96-D81D9B00129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406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0" y="6885650"/>
            <a:ext cx="2495127" cy="525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79" y="6885650"/>
            <a:ext cx="3386243" cy="525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76E2A-0CA9-464C-9710-492A013C123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510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534670" y="302802"/>
            <a:ext cx="9624060" cy="64515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0" y="6885650"/>
            <a:ext cx="2495127" cy="525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79" y="6885650"/>
            <a:ext cx="3386243" cy="525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956736" y="17503"/>
            <a:ext cx="728317" cy="3658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DB061-1F37-4116-B18F-1A059E17B4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518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4" b="32796"/>
          <a:stretch>
            <a:fillRect/>
          </a:stretch>
        </p:blipFill>
        <p:spPr bwMode="auto">
          <a:xfrm>
            <a:off x="1588" y="719138"/>
            <a:ext cx="106918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Codos_Grid_201008" hidden="1"/>
          <p:cNvGrpSpPr>
            <a:grpSpLocks/>
          </p:cNvGrpSpPr>
          <p:nvPr/>
        </p:nvGrpSpPr>
        <p:grpSpPr bwMode="auto">
          <a:xfrm>
            <a:off x="882650" y="1241425"/>
            <a:ext cx="8928100" cy="5473700"/>
            <a:chOff x="449454" y="1189814"/>
            <a:chExt cx="8928993" cy="5472608"/>
          </a:xfrm>
        </p:grpSpPr>
        <p:sp>
          <p:nvSpPr>
            <p:cNvPr id="1030" name="Line 99" hidden="1"/>
            <p:cNvSpPr>
              <a:spLocks noChangeShapeType="1"/>
            </p:cNvSpPr>
            <p:nvPr userDrawn="1"/>
          </p:nvSpPr>
          <p:spPr bwMode="auto">
            <a:xfrm>
              <a:off x="477126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1" name="Line 99" hidden="1"/>
            <p:cNvSpPr>
              <a:spLocks noChangeShapeType="1"/>
            </p:cNvSpPr>
            <p:nvPr userDrawn="1"/>
          </p:nvSpPr>
          <p:spPr bwMode="auto">
            <a:xfrm>
              <a:off x="318575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2" name="Line 99" hidden="1"/>
            <p:cNvSpPr>
              <a:spLocks noChangeShapeType="1"/>
            </p:cNvSpPr>
            <p:nvPr userDrawn="1"/>
          </p:nvSpPr>
          <p:spPr bwMode="auto">
            <a:xfrm>
              <a:off x="304174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3" name="Line 99" hidden="1"/>
            <p:cNvSpPr>
              <a:spLocks noChangeShapeType="1"/>
            </p:cNvSpPr>
            <p:nvPr userDrawn="1"/>
          </p:nvSpPr>
          <p:spPr bwMode="auto">
            <a:xfrm>
              <a:off x="289772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4" name="Line 99" hidden="1"/>
            <p:cNvSpPr>
              <a:spLocks noChangeShapeType="1"/>
            </p:cNvSpPr>
            <p:nvPr userDrawn="1"/>
          </p:nvSpPr>
          <p:spPr bwMode="auto">
            <a:xfrm>
              <a:off x="275371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5" name="Line 99" hidden="1"/>
            <p:cNvSpPr>
              <a:spLocks noChangeShapeType="1"/>
            </p:cNvSpPr>
            <p:nvPr userDrawn="1"/>
          </p:nvSpPr>
          <p:spPr bwMode="auto">
            <a:xfrm>
              <a:off x="2609694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6" name="Line 99" hidden="1"/>
            <p:cNvSpPr>
              <a:spLocks noChangeShapeType="1"/>
            </p:cNvSpPr>
            <p:nvPr userDrawn="1"/>
          </p:nvSpPr>
          <p:spPr bwMode="auto">
            <a:xfrm>
              <a:off x="246567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7" name="Line 99" hidden="1"/>
            <p:cNvSpPr>
              <a:spLocks noChangeShapeType="1"/>
            </p:cNvSpPr>
            <p:nvPr userDrawn="1"/>
          </p:nvSpPr>
          <p:spPr bwMode="auto">
            <a:xfrm>
              <a:off x="232166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8" name="Line 99" hidden="1"/>
            <p:cNvSpPr>
              <a:spLocks noChangeShapeType="1"/>
            </p:cNvSpPr>
            <p:nvPr userDrawn="1"/>
          </p:nvSpPr>
          <p:spPr bwMode="auto">
            <a:xfrm>
              <a:off x="217764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9" name="Line 99" hidden="1"/>
            <p:cNvSpPr>
              <a:spLocks noChangeShapeType="1"/>
            </p:cNvSpPr>
            <p:nvPr userDrawn="1"/>
          </p:nvSpPr>
          <p:spPr bwMode="auto">
            <a:xfrm>
              <a:off x="203363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0" name="Line 99" hidden="1"/>
            <p:cNvSpPr>
              <a:spLocks noChangeShapeType="1"/>
            </p:cNvSpPr>
            <p:nvPr userDrawn="1"/>
          </p:nvSpPr>
          <p:spPr bwMode="auto">
            <a:xfrm>
              <a:off x="1889614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1" name="Line 99" hidden="1"/>
            <p:cNvSpPr>
              <a:spLocks noChangeShapeType="1"/>
            </p:cNvSpPr>
            <p:nvPr userDrawn="1"/>
          </p:nvSpPr>
          <p:spPr bwMode="auto">
            <a:xfrm>
              <a:off x="174559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2" name="Line 99" hidden="1"/>
            <p:cNvSpPr>
              <a:spLocks noChangeShapeType="1"/>
            </p:cNvSpPr>
            <p:nvPr userDrawn="1"/>
          </p:nvSpPr>
          <p:spPr bwMode="auto">
            <a:xfrm>
              <a:off x="160158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3" name="Line 99" hidden="1"/>
            <p:cNvSpPr>
              <a:spLocks noChangeShapeType="1"/>
            </p:cNvSpPr>
            <p:nvPr userDrawn="1"/>
          </p:nvSpPr>
          <p:spPr bwMode="auto">
            <a:xfrm>
              <a:off x="145756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4" name="Line 99" hidden="1"/>
            <p:cNvSpPr>
              <a:spLocks noChangeShapeType="1"/>
            </p:cNvSpPr>
            <p:nvPr userDrawn="1"/>
          </p:nvSpPr>
          <p:spPr bwMode="auto">
            <a:xfrm>
              <a:off x="131355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5" name="Line 99" hidden="1"/>
            <p:cNvSpPr>
              <a:spLocks noChangeShapeType="1"/>
            </p:cNvSpPr>
            <p:nvPr userDrawn="1"/>
          </p:nvSpPr>
          <p:spPr bwMode="auto">
            <a:xfrm>
              <a:off x="1169534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6" name="Line 99" hidden="1"/>
            <p:cNvSpPr>
              <a:spLocks noChangeShapeType="1"/>
            </p:cNvSpPr>
            <p:nvPr userDrawn="1"/>
          </p:nvSpPr>
          <p:spPr bwMode="auto">
            <a:xfrm>
              <a:off x="102551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7" name="Line 99" hidden="1"/>
            <p:cNvSpPr>
              <a:spLocks noChangeShapeType="1"/>
            </p:cNvSpPr>
            <p:nvPr userDrawn="1"/>
          </p:nvSpPr>
          <p:spPr bwMode="auto">
            <a:xfrm>
              <a:off x="88150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8" name="Line 99" hidden="1"/>
            <p:cNvSpPr>
              <a:spLocks noChangeShapeType="1"/>
            </p:cNvSpPr>
            <p:nvPr userDrawn="1"/>
          </p:nvSpPr>
          <p:spPr bwMode="auto">
            <a:xfrm>
              <a:off x="73748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9" name="Line 99" hidden="1"/>
            <p:cNvSpPr>
              <a:spLocks noChangeShapeType="1"/>
            </p:cNvSpPr>
            <p:nvPr userDrawn="1"/>
          </p:nvSpPr>
          <p:spPr bwMode="auto">
            <a:xfrm>
              <a:off x="59347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0" name="Line 99" hidden="1"/>
            <p:cNvSpPr>
              <a:spLocks noChangeShapeType="1"/>
            </p:cNvSpPr>
            <p:nvPr userDrawn="1"/>
          </p:nvSpPr>
          <p:spPr bwMode="auto">
            <a:xfrm>
              <a:off x="361780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1" name="Line 99" hidden="1"/>
            <p:cNvSpPr>
              <a:spLocks noChangeShapeType="1"/>
            </p:cNvSpPr>
            <p:nvPr userDrawn="1"/>
          </p:nvSpPr>
          <p:spPr bwMode="auto">
            <a:xfrm>
              <a:off x="347379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2" name="Line 99" hidden="1"/>
            <p:cNvSpPr>
              <a:spLocks noChangeShapeType="1"/>
            </p:cNvSpPr>
            <p:nvPr userDrawn="1"/>
          </p:nvSpPr>
          <p:spPr bwMode="auto">
            <a:xfrm>
              <a:off x="3329774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3" name="Line 99" hidden="1"/>
            <p:cNvSpPr>
              <a:spLocks noChangeShapeType="1"/>
            </p:cNvSpPr>
            <p:nvPr userDrawn="1"/>
          </p:nvSpPr>
          <p:spPr bwMode="auto">
            <a:xfrm>
              <a:off x="4049854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4" name="Line 99" hidden="1"/>
            <p:cNvSpPr>
              <a:spLocks noChangeShapeType="1"/>
            </p:cNvSpPr>
            <p:nvPr userDrawn="1"/>
          </p:nvSpPr>
          <p:spPr bwMode="auto">
            <a:xfrm>
              <a:off x="390583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5" name="Line 99" hidden="1"/>
            <p:cNvSpPr>
              <a:spLocks noChangeShapeType="1"/>
            </p:cNvSpPr>
            <p:nvPr userDrawn="1"/>
          </p:nvSpPr>
          <p:spPr bwMode="auto">
            <a:xfrm>
              <a:off x="376182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6" name="Line 99" hidden="1"/>
            <p:cNvSpPr>
              <a:spLocks noChangeShapeType="1"/>
            </p:cNvSpPr>
            <p:nvPr userDrawn="1"/>
          </p:nvSpPr>
          <p:spPr bwMode="auto">
            <a:xfrm>
              <a:off x="448323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7" name="Line 99" hidden="1"/>
            <p:cNvSpPr>
              <a:spLocks noChangeShapeType="1"/>
            </p:cNvSpPr>
            <p:nvPr userDrawn="1"/>
          </p:nvSpPr>
          <p:spPr bwMode="auto">
            <a:xfrm>
              <a:off x="433922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8" name="Line 99" hidden="1"/>
            <p:cNvSpPr>
              <a:spLocks noChangeShapeType="1"/>
            </p:cNvSpPr>
            <p:nvPr userDrawn="1"/>
          </p:nvSpPr>
          <p:spPr bwMode="auto">
            <a:xfrm>
              <a:off x="419387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9" name="Line 99" hidden="1"/>
            <p:cNvSpPr>
              <a:spLocks noChangeShapeType="1"/>
            </p:cNvSpPr>
            <p:nvPr userDrawn="1"/>
          </p:nvSpPr>
          <p:spPr bwMode="auto">
            <a:xfrm>
              <a:off x="462725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0" name="Line 99" hidden="1"/>
            <p:cNvSpPr>
              <a:spLocks noChangeShapeType="1"/>
            </p:cNvSpPr>
            <p:nvPr userDrawn="1"/>
          </p:nvSpPr>
          <p:spPr bwMode="auto">
            <a:xfrm>
              <a:off x="923443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1" name="Line 99" hidden="1"/>
            <p:cNvSpPr>
              <a:spLocks noChangeShapeType="1"/>
            </p:cNvSpPr>
            <p:nvPr userDrawn="1"/>
          </p:nvSpPr>
          <p:spPr bwMode="auto">
            <a:xfrm>
              <a:off x="7650254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2" name="Line 99" hidden="1"/>
            <p:cNvSpPr>
              <a:spLocks noChangeShapeType="1"/>
            </p:cNvSpPr>
            <p:nvPr userDrawn="1"/>
          </p:nvSpPr>
          <p:spPr bwMode="auto">
            <a:xfrm>
              <a:off x="750623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3" name="Line 99" hidden="1"/>
            <p:cNvSpPr>
              <a:spLocks noChangeShapeType="1"/>
            </p:cNvSpPr>
            <p:nvPr userDrawn="1"/>
          </p:nvSpPr>
          <p:spPr bwMode="auto">
            <a:xfrm>
              <a:off x="736222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4" name="Line 99" hidden="1"/>
            <p:cNvSpPr>
              <a:spLocks noChangeShapeType="1"/>
            </p:cNvSpPr>
            <p:nvPr userDrawn="1"/>
          </p:nvSpPr>
          <p:spPr bwMode="auto">
            <a:xfrm>
              <a:off x="721820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5" name="Line 99" hidden="1"/>
            <p:cNvSpPr>
              <a:spLocks noChangeShapeType="1"/>
            </p:cNvSpPr>
            <p:nvPr userDrawn="1"/>
          </p:nvSpPr>
          <p:spPr bwMode="auto">
            <a:xfrm>
              <a:off x="707419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6" name="Line 99" hidden="1"/>
            <p:cNvSpPr>
              <a:spLocks noChangeShapeType="1"/>
            </p:cNvSpPr>
            <p:nvPr userDrawn="1"/>
          </p:nvSpPr>
          <p:spPr bwMode="auto">
            <a:xfrm>
              <a:off x="6930174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7" name="Line 99" hidden="1"/>
            <p:cNvSpPr>
              <a:spLocks noChangeShapeType="1"/>
            </p:cNvSpPr>
            <p:nvPr userDrawn="1"/>
          </p:nvSpPr>
          <p:spPr bwMode="auto">
            <a:xfrm>
              <a:off x="678615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8" name="Line 99" hidden="1"/>
            <p:cNvSpPr>
              <a:spLocks noChangeShapeType="1"/>
            </p:cNvSpPr>
            <p:nvPr userDrawn="1"/>
          </p:nvSpPr>
          <p:spPr bwMode="auto">
            <a:xfrm>
              <a:off x="664214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9" name="Line 99" hidden="1"/>
            <p:cNvSpPr>
              <a:spLocks noChangeShapeType="1"/>
            </p:cNvSpPr>
            <p:nvPr userDrawn="1"/>
          </p:nvSpPr>
          <p:spPr bwMode="auto">
            <a:xfrm>
              <a:off x="649812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0" name="Line 99" hidden="1"/>
            <p:cNvSpPr>
              <a:spLocks noChangeShapeType="1"/>
            </p:cNvSpPr>
            <p:nvPr userDrawn="1"/>
          </p:nvSpPr>
          <p:spPr bwMode="auto">
            <a:xfrm>
              <a:off x="635411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1" name="Line 99" hidden="1"/>
            <p:cNvSpPr>
              <a:spLocks noChangeShapeType="1"/>
            </p:cNvSpPr>
            <p:nvPr userDrawn="1"/>
          </p:nvSpPr>
          <p:spPr bwMode="auto">
            <a:xfrm>
              <a:off x="6210094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2" name="Line 99" hidden="1"/>
            <p:cNvSpPr>
              <a:spLocks noChangeShapeType="1"/>
            </p:cNvSpPr>
            <p:nvPr userDrawn="1"/>
          </p:nvSpPr>
          <p:spPr bwMode="auto">
            <a:xfrm>
              <a:off x="606607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3" name="Line 99" hidden="1"/>
            <p:cNvSpPr>
              <a:spLocks noChangeShapeType="1"/>
            </p:cNvSpPr>
            <p:nvPr userDrawn="1"/>
          </p:nvSpPr>
          <p:spPr bwMode="auto">
            <a:xfrm>
              <a:off x="592206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4" name="Line 99" hidden="1"/>
            <p:cNvSpPr>
              <a:spLocks noChangeShapeType="1"/>
            </p:cNvSpPr>
            <p:nvPr userDrawn="1"/>
          </p:nvSpPr>
          <p:spPr bwMode="auto">
            <a:xfrm>
              <a:off x="577804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5" name="Line 99" hidden="1"/>
            <p:cNvSpPr>
              <a:spLocks noChangeShapeType="1"/>
            </p:cNvSpPr>
            <p:nvPr userDrawn="1"/>
          </p:nvSpPr>
          <p:spPr bwMode="auto">
            <a:xfrm>
              <a:off x="563403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6" name="Line 99" hidden="1"/>
            <p:cNvSpPr>
              <a:spLocks noChangeShapeType="1"/>
            </p:cNvSpPr>
            <p:nvPr userDrawn="1"/>
          </p:nvSpPr>
          <p:spPr bwMode="auto">
            <a:xfrm>
              <a:off x="5490014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7" name="Line 99" hidden="1"/>
            <p:cNvSpPr>
              <a:spLocks noChangeShapeType="1"/>
            </p:cNvSpPr>
            <p:nvPr userDrawn="1"/>
          </p:nvSpPr>
          <p:spPr bwMode="auto">
            <a:xfrm>
              <a:off x="534599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8" name="Line 99" hidden="1"/>
            <p:cNvSpPr>
              <a:spLocks noChangeShapeType="1"/>
            </p:cNvSpPr>
            <p:nvPr userDrawn="1"/>
          </p:nvSpPr>
          <p:spPr bwMode="auto">
            <a:xfrm>
              <a:off x="520198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79" name="Line 99" hidden="1"/>
            <p:cNvSpPr>
              <a:spLocks noChangeShapeType="1"/>
            </p:cNvSpPr>
            <p:nvPr userDrawn="1"/>
          </p:nvSpPr>
          <p:spPr bwMode="auto">
            <a:xfrm>
              <a:off x="505796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0" name="Line 99" hidden="1"/>
            <p:cNvSpPr>
              <a:spLocks noChangeShapeType="1"/>
            </p:cNvSpPr>
            <p:nvPr userDrawn="1"/>
          </p:nvSpPr>
          <p:spPr bwMode="auto">
            <a:xfrm>
              <a:off x="808230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1" name="Line 99" hidden="1"/>
            <p:cNvSpPr>
              <a:spLocks noChangeShapeType="1"/>
            </p:cNvSpPr>
            <p:nvPr userDrawn="1"/>
          </p:nvSpPr>
          <p:spPr bwMode="auto">
            <a:xfrm>
              <a:off x="793828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2" name="Line 99" hidden="1"/>
            <p:cNvSpPr>
              <a:spLocks noChangeShapeType="1"/>
            </p:cNvSpPr>
            <p:nvPr userDrawn="1"/>
          </p:nvSpPr>
          <p:spPr bwMode="auto">
            <a:xfrm>
              <a:off x="779427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3" name="Line 99" hidden="1"/>
            <p:cNvSpPr>
              <a:spLocks noChangeShapeType="1"/>
            </p:cNvSpPr>
            <p:nvPr userDrawn="1"/>
          </p:nvSpPr>
          <p:spPr bwMode="auto">
            <a:xfrm>
              <a:off x="851435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4" name="Line 99" hidden="1"/>
            <p:cNvSpPr>
              <a:spLocks noChangeShapeType="1"/>
            </p:cNvSpPr>
            <p:nvPr userDrawn="1"/>
          </p:nvSpPr>
          <p:spPr bwMode="auto">
            <a:xfrm>
              <a:off x="8370334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5" name="Line 99" hidden="1"/>
            <p:cNvSpPr>
              <a:spLocks noChangeShapeType="1"/>
            </p:cNvSpPr>
            <p:nvPr userDrawn="1"/>
          </p:nvSpPr>
          <p:spPr bwMode="auto">
            <a:xfrm>
              <a:off x="822631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6" name="Line 99" hidden="1"/>
            <p:cNvSpPr>
              <a:spLocks noChangeShapeType="1"/>
            </p:cNvSpPr>
            <p:nvPr userDrawn="1"/>
          </p:nvSpPr>
          <p:spPr bwMode="auto">
            <a:xfrm>
              <a:off x="8946398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7" name="Line 99" hidden="1"/>
            <p:cNvSpPr>
              <a:spLocks noChangeShapeType="1"/>
            </p:cNvSpPr>
            <p:nvPr userDrawn="1"/>
          </p:nvSpPr>
          <p:spPr bwMode="auto">
            <a:xfrm>
              <a:off x="8802382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8" name="Line 99" hidden="1"/>
            <p:cNvSpPr>
              <a:spLocks noChangeShapeType="1"/>
            </p:cNvSpPr>
            <p:nvPr userDrawn="1"/>
          </p:nvSpPr>
          <p:spPr bwMode="auto">
            <a:xfrm>
              <a:off x="8658366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9" name="Line 99" hidden="1"/>
            <p:cNvSpPr>
              <a:spLocks noChangeShapeType="1"/>
            </p:cNvSpPr>
            <p:nvPr userDrawn="1"/>
          </p:nvSpPr>
          <p:spPr bwMode="auto">
            <a:xfrm>
              <a:off x="9090414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0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-394361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1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-250346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2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-106330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3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37686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4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181702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5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325718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6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469734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7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613750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8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757766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9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901783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0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1045798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1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1189814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2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1333830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3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1477846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4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1621862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5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1765878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6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1909894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7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2053910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8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-682394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9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-826410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0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-970425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1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-1114441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2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-1258457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-1402473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4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-1546489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5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-1690505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6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-1834521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7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-1978537"/>
              <a:ext cx="0" cy="8928991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8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1" y="-2122554"/>
              <a:ext cx="0" cy="8928993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9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1" y="-2266570"/>
              <a:ext cx="0" cy="8928993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0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1" y="-2410587"/>
              <a:ext cx="0" cy="8928993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1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1" y="-2554603"/>
              <a:ext cx="0" cy="8928993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2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1" y="-2698619"/>
              <a:ext cx="0" cy="8928993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3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1" y="-2842635"/>
              <a:ext cx="0" cy="8928993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4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1" y="-2986651"/>
              <a:ext cx="0" cy="8928993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5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1" y="-3130667"/>
              <a:ext cx="0" cy="8928993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6" name="Line 99" hidden="1"/>
            <p:cNvSpPr>
              <a:spLocks noChangeShapeType="1"/>
            </p:cNvSpPr>
            <p:nvPr userDrawn="1"/>
          </p:nvSpPr>
          <p:spPr bwMode="auto">
            <a:xfrm>
              <a:off x="4913950" y="1189814"/>
              <a:ext cx="0" cy="5472608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7" name="正方形/長方形 336" hidden="1"/>
            <p:cNvSpPr>
              <a:spLocks noChangeArrowheads="1"/>
            </p:cNvSpPr>
            <p:nvPr userDrawn="1"/>
          </p:nvSpPr>
          <p:spPr bwMode="auto">
            <a:xfrm>
              <a:off x="449454" y="1189814"/>
              <a:ext cx="8928993" cy="5472608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987425"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defTabSz="987425"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defTabSz="987425"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defTabSz="987425"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defTabSz="987425"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987425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987425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987425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987425" fontAlgn="base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z="1900"/>
            </a:p>
          </p:txBody>
        </p:sp>
        <p:sp>
          <p:nvSpPr>
            <p:cNvPr id="1128" name="Line 99" hidden="1"/>
            <p:cNvSpPr>
              <a:spLocks noChangeShapeType="1"/>
            </p:cNvSpPr>
            <p:nvPr userDrawn="1"/>
          </p:nvSpPr>
          <p:spPr bwMode="auto">
            <a:xfrm rot="5400000" flipH="1">
              <a:off x="4913950" y="-538377"/>
              <a:ext cx="0" cy="892899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41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10081419" y="522288"/>
            <a:ext cx="471488" cy="32385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 defTabSz="1043055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>
              <a:defRPr/>
            </a:pPr>
            <a:fld id="{343FCDB4-E654-4A1E-A836-3CB2FE99E030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1029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593725" y="468313"/>
            <a:ext cx="9504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  <p:sldLayoutId id="2147483672" r:id="rId4"/>
  </p:sldLayoutIdLst>
  <p:hf hd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kumimoji="1" sz="2400" b="1" kern="1200">
          <a:solidFill>
            <a:srgbClr val="000000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ＭＳ Ｐゴシック" panose="020B0600070205080204" pitchFamily="50" charset="-128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9pPr>
    </p:titleStyle>
    <p:bodyStyle>
      <a:lvl1pPr algn="l" defTabSz="1042988" rtl="0" eaLnBrk="0" fontAlgn="base" hangingPunct="0">
        <a:spcBef>
          <a:spcPct val="20000"/>
        </a:spcBef>
        <a:spcAft>
          <a:spcPct val="0"/>
        </a:spcAft>
        <a:defRPr kumimoji="1" lang="ja-JP" altLang="en-US" sz="2100" b="1" kern="1200">
          <a:solidFill>
            <a:srgbClr val="000000"/>
          </a:solidFill>
          <a:latin typeface="+mn-ea"/>
          <a:ea typeface="+mn-ea"/>
          <a:cs typeface="+mn-cs"/>
        </a:defRPr>
      </a:lvl1pPr>
      <a:lvl2pPr algn="l" defTabSz="1042988" rtl="0" eaLnBrk="0" fontAlgn="base" hangingPunct="0">
        <a:spcBef>
          <a:spcPct val="20000"/>
        </a:spcBef>
        <a:spcAft>
          <a:spcPct val="0"/>
        </a:spcAft>
        <a:defRPr kumimoji="1" lang="ja-JP" altLang="en-US" sz="1900" kern="1200">
          <a:solidFill>
            <a:srgbClr val="000000"/>
          </a:solidFill>
          <a:latin typeface="+mn-ea"/>
          <a:ea typeface="+mn-ea"/>
          <a:cs typeface="+mn-cs"/>
        </a:defRPr>
      </a:lvl2pPr>
      <a:lvl3pPr marL="282575" algn="l" defTabSz="1042988" rtl="0" eaLnBrk="0" fontAlgn="base" hangingPunct="0">
        <a:spcBef>
          <a:spcPct val="20000"/>
        </a:spcBef>
        <a:spcAft>
          <a:spcPct val="0"/>
        </a:spcAft>
        <a:defRPr kumimoji="1" lang="ja-JP" altLang="en-US" sz="1700" kern="1200">
          <a:solidFill>
            <a:srgbClr val="000000"/>
          </a:solidFill>
          <a:latin typeface="+mn-ea"/>
          <a:ea typeface="+mn-ea"/>
          <a:cs typeface="+mn-cs"/>
        </a:defRPr>
      </a:lvl3pPr>
      <a:lvl4pPr marL="471488" algn="l" defTabSz="1042988" rtl="0" eaLnBrk="0" fontAlgn="base" hangingPunct="0">
        <a:spcBef>
          <a:spcPct val="20000"/>
        </a:spcBef>
        <a:spcAft>
          <a:spcPct val="0"/>
        </a:spcAft>
        <a:defRPr kumimoji="1" lang="ja-JP" altLang="en-US" sz="1500" kern="1200">
          <a:solidFill>
            <a:srgbClr val="000000"/>
          </a:solidFill>
          <a:latin typeface="+mn-ea"/>
          <a:ea typeface="+mn-ea"/>
          <a:cs typeface="+mn-cs"/>
        </a:defRPr>
      </a:lvl4pPr>
      <a:lvl5pPr marL="660400" algn="l" defTabSz="1042988" rtl="0" eaLnBrk="0" fontAlgn="base" hangingPunct="0">
        <a:spcBef>
          <a:spcPct val="20000"/>
        </a:spcBef>
        <a:spcAft>
          <a:spcPct val="0"/>
        </a:spcAft>
        <a:defRPr kumimoji="1" lang="ja-JP" altLang="en-US" sz="1500" kern="1200">
          <a:solidFill>
            <a:srgbClr val="000000"/>
          </a:solidFill>
          <a:latin typeface="+mn-ea"/>
          <a:ea typeface="+mn-ea"/>
          <a:cs typeface="+mn-cs"/>
        </a:defRPr>
      </a:lvl5pPr>
      <a:lvl6pPr marL="2868401" indent="-260763" algn="l" defTabSz="1043055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28" indent="-260763" algn="l" defTabSz="1043055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55" indent="-260763" algn="l" defTabSz="1043055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2" indent="-260763" algn="l" defTabSz="1043055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7" algn="l" defTabSz="104305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5" algn="l" defTabSz="104305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2" algn="l" defTabSz="104305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09" algn="l" defTabSz="104305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6" algn="l" defTabSz="104305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4" algn="l" defTabSz="104305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1" algn="l" defTabSz="104305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18" algn="l" defTabSz="104305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gif"/><Relationship Id="rId18" Type="http://schemas.openxmlformats.org/officeDocument/2006/relationships/image" Target="../media/image21.gif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jp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63" Type="http://schemas.openxmlformats.org/officeDocument/2006/relationships/image" Target="../media/image66.jpg"/><Relationship Id="rId68" Type="http://schemas.openxmlformats.org/officeDocument/2006/relationships/image" Target="../media/image71.png"/><Relationship Id="rId76" Type="http://schemas.openxmlformats.org/officeDocument/2006/relationships/image" Target="../media/image79.jpg"/><Relationship Id="rId84" Type="http://schemas.openxmlformats.org/officeDocument/2006/relationships/image" Target="../media/image87.png"/><Relationship Id="rId89" Type="http://schemas.openxmlformats.org/officeDocument/2006/relationships/image" Target="../media/image92.png"/><Relationship Id="rId7" Type="http://schemas.openxmlformats.org/officeDocument/2006/relationships/image" Target="../media/image10.png"/><Relationship Id="rId71" Type="http://schemas.openxmlformats.org/officeDocument/2006/relationships/image" Target="../media/image74.jpg"/><Relationship Id="rId92" Type="http://schemas.openxmlformats.org/officeDocument/2006/relationships/image" Target="../media/image95.gif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9" Type="http://schemas.openxmlformats.org/officeDocument/2006/relationships/image" Target="../media/image32.gif"/><Relationship Id="rId11" Type="http://schemas.openxmlformats.org/officeDocument/2006/relationships/image" Target="../media/image14.jp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jp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66" Type="http://schemas.openxmlformats.org/officeDocument/2006/relationships/image" Target="../media/image69.png"/><Relationship Id="rId74" Type="http://schemas.openxmlformats.org/officeDocument/2006/relationships/image" Target="../media/image77.png"/><Relationship Id="rId79" Type="http://schemas.openxmlformats.org/officeDocument/2006/relationships/image" Target="../media/image82.jpg"/><Relationship Id="rId87" Type="http://schemas.openxmlformats.org/officeDocument/2006/relationships/image" Target="../media/image90.png"/><Relationship Id="rId5" Type="http://schemas.openxmlformats.org/officeDocument/2006/relationships/image" Target="../media/image8.jpg"/><Relationship Id="rId61" Type="http://schemas.openxmlformats.org/officeDocument/2006/relationships/image" Target="../media/image64.png"/><Relationship Id="rId82" Type="http://schemas.openxmlformats.org/officeDocument/2006/relationships/image" Target="../media/image85.png"/><Relationship Id="rId90" Type="http://schemas.openxmlformats.org/officeDocument/2006/relationships/image" Target="../media/image93.png"/><Relationship Id="rId95" Type="http://schemas.openxmlformats.org/officeDocument/2006/relationships/image" Target="../media/image98.jpg"/><Relationship Id="rId19" Type="http://schemas.openxmlformats.org/officeDocument/2006/relationships/image" Target="../media/image22.jpg"/><Relationship Id="rId14" Type="http://schemas.openxmlformats.org/officeDocument/2006/relationships/image" Target="../media/image17.jpg"/><Relationship Id="rId22" Type="http://schemas.openxmlformats.org/officeDocument/2006/relationships/image" Target="../media/image25.png"/><Relationship Id="rId27" Type="http://schemas.openxmlformats.org/officeDocument/2006/relationships/image" Target="../media/image30.jp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jpg"/><Relationship Id="rId48" Type="http://schemas.openxmlformats.org/officeDocument/2006/relationships/image" Target="../media/image51.jpg"/><Relationship Id="rId56" Type="http://schemas.openxmlformats.org/officeDocument/2006/relationships/image" Target="../media/image59.png"/><Relationship Id="rId64" Type="http://schemas.openxmlformats.org/officeDocument/2006/relationships/image" Target="../media/image67.png"/><Relationship Id="rId69" Type="http://schemas.openxmlformats.org/officeDocument/2006/relationships/image" Target="../media/image72.png"/><Relationship Id="rId77" Type="http://schemas.openxmlformats.org/officeDocument/2006/relationships/image" Target="../media/image80.jpg"/><Relationship Id="rId8" Type="http://schemas.openxmlformats.org/officeDocument/2006/relationships/image" Target="../media/image11.gif"/><Relationship Id="rId51" Type="http://schemas.openxmlformats.org/officeDocument/2006/relationships/image" Target="../media/image54.png"/><Relationship Id="rId72" Type="http://schemas.openxmlformats.org/officeDocument/2006/relationships/image" Target="../media/image75.png"/><Relationship Id="rId80" Type="http://schemas.openxmlformats.org/officeDocument/2006/relationships/image" Target="../media/image83.png"/><Relationship Id="rId85" Type="http://schemas.openxmlformats.org/officeDocument/2006/relationships/image" Target="../media/image88.png"/><Relationship Id="rId93" Type="http://schemas.openxmlformats.org/officeDocument/2006/relationships/image" Target="../media/image96.gif"/><Relationship Id="rId3" Type="http://schemas.openxmlformats.org/officeDocument/2006/relationships/image" Target="../media/image6.png"/><Relationship Id="rId12" Type="http://schemas.openxmlformats.org/officeDocument/2006/relationships/image" Target="../media/image15.jpg"/><Relationship Id="rId17" Type="http://schemas.openxmlformats.org/officeDocument/2006/relationships/image" Target="../media/image20.jpg"/><Relationship Id="rId25" Type="http://schemas.openxmlformats.org/officeDocument/2006/relationships/image" Target="../media/image28.gif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67" Type="http://schemas.openxmlformats.org/officeDocument/2006/relationships/image" Target="../media/image70.png"/><Relationship Id="rId20" Type="http://schemas.openxmlformats.org/officeDocument/2006/relationships/image" Target="../media/image23.gif"/><Relationship Id="rId41" Type="http://schemas.openxmlformats.org/officeDocument/2006/relationships/image" Target="../media/image44.gif"/><Relationship Id="rId54" Type="http://schemas.openxmlformats.org/officeDocument/2006/relationships/image" Target="../media/image57.png"/><Relationship Id="rId62" Type="http://schemas.openxmlformats.org/officeDocument/2006/relationships/image" Target="../media/image65.png"/><Relationship Id="rId70" Type="http://schemas.openxmlformats.org/officeDocument/2006/relationships/image" Target="../media/image73.png"/><Relationship Id="rId75" Type="http://schemas.openxmlformats.org/officeDocument/2006/relationships/image" Target="../media/image78.jpg"/><Relationship Id="rId83" Type="http://schemas.openxmlformats.org/officeDocument/2006/relationships/image" Target="../media/image86.jpg"/><Relationship Id="rId88" Type="http://schemas.openxmlformats.org/officeDocument/2006/relationships/image" Target="../media/image91.png"/><Relationship Id="rId91" Type="http://schemas.openxmlformats.org/officeDocument/2006/relationships/image" Target="../media/image9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5" Type="http://schemas.openxmlformats.org/officeDocument/2006/relationships/image" Target="../media/image18.jpg"/><Relationship Id="rId23" Type="http://schemas.openxmlformats.org/officeDocument/2006/relationships/image" Target="../media/image26.jpg"/><Relationship Id="rId28" Type="http://schemas.openxmlformats.org/officeDocument/2006/relationships/image" Target="../media/image31.jp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10" Type="http://schemas.openxmlformats.org/officeDocument/2006/relationships/image" Target="../media/image13.jpg"/><Relationship Id="rId31" Type="http://schemas.openxmlformats.org/officeDocument/2006/relationships/image" Target="../media/image34.png"/><Relationship Id="rId44" Type="http://schemas.openxmlformats.org/officeDocument/2006/relationships/image" Target="../media/image47.jpg"/><Relationship Id="rId52" Type="http://schemas.openxmlformats.org/officeDocument/2006/relationships/image" Target="../media/image55.png"/><Relationship Id="rId60" Type="http://schemas.openxmlformats.org/officeDocument/2006/relationships/image" Target="../media/image63.png"/><Relationship Id="rId65" Type="http://schemas.openxmlformats.org/officeDocument/2006/relationships/image" Target="../media/image68.png"/><Relationship Id="rId73" Type="http://schemas.openxmlformats.org/officeDocument/2006/relationships/image" Target="../media/image76.jpg"/><Relationship Id="rId78" Type="http://schemas.openxmlformats.org/officeDocument/2006/relationships/image" Target="../media/image81.png"/><Relationship Id="rId81" Type="http://schemas.openxmlformats.org/officeDocument/2006/relationships/image" Target="../media/image84.png"/><Relationship Id="rId86" Type="http://schemas.openxmlformats.org/officeDocument/2006/relationships/image" Target="../media/image89.png"/><Relationship Id="rId94" Type="http://schemas.openxmlformats.org/officeDocument/2006/relationships/image" Target="../media/image97.pn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4.pn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4.png"/><Relationship Id="rId5" Type="http://schemas.openxmlformats.org/officeDocument/2006/relationships/image" Target="../media/image115.jpeg"/><Relationship Id="rId4" Type="http://schemas.openxmlformats.org/officeDocument/2006/relationships/image" Target="../media/image1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サブタイトル 1"/>
          <p:cNvSpPr txBox="1">
            <a:spLocks/>
          </p:cNvSpPr>
          <p:nvPr/>
        </p:nvSpPr>
        <p:spPr bwMode="auto">
          <a:xfrm>
            <a:off x="306140" y="383196"/>
            <a:ext cx="432308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1" hangingPunct="1">
              <a:lnSpc>
                <a:spcPct val="110000"/>
              </a:lnSpc>
              <a:spcAft>
                <a:spcPct val="80000"/>
              </a:spcAft>
            </a:pPr>
            <a:r>
              <a:rPr lang="ja-JP" altLang="en-US" sz="28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株式</a:t>
            </a:r>
            <a:r>
              <a:rPr lang="zh-CN" altLang="en-US" sz="28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会社</a:t>
            </a:r>
            <a:r>
              <a:rPr lang="ja-JP" altLang="en-US" sz="28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●●</a:t>
            </a:r>
            <a:r>
              <a:rPr lang="ja-JP" altLang="en-US" sz="28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zh-CN" altLang="en-US" sz="28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御中</a:t>
            </a:r>
          </a:p>
        </p:txBody>
      </p:sp>
      <p:sp>
        <p:nvSpPr>
          <p:cNvPr id="13" name="タイトル 12"/>
          <p:cNvSpPr>
            <a:spLocks noGrp="1"/>
          </p:cNvSpPr>
          <p:nvPr>
            <p:ph type="ctrTitle"/>
          </p:nvPr>
        </p:nvSpPr>
        <p:spPr>
          <a:xfrm>
            <a:off x="4629220" y="3493294"/>
            <a:ext cx="2916931" cy="576262"/>
          </a:xfrm>
        </p:spPr>
        <p:txBody>
          <a:bodyPr rtlCol="0"/>
          <a:lstStyle/>
          <a:p>
            <a:pPr defTabSz="1043055" eaLnBrk="1" hangingPunct="1">
              <a:defRPr/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ご提案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endParaRPr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68" y="551076"/>
            <a:ext cx="1722661" cy="480192"/>
          </a:xfrm>
          <a:prstGeom prst="rect">
            <a:avLst/>
          </a:prstGeom>
        </p:spPr>
      </p:pic>
      <p:pic>
        <p:nvPicPr>
          <p:cNvPr id="7" name="図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140" y="3214266"/>
            <a:ext cx="3858093" cy="99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2"/>
          <p:cNvSpPr>
            <a:spLocks noChangeArrowheads="1"/>
          </p:cNvSpPr>
          <p:nvPr/>
        </p:nvSpPr>
        <p:spPr bwMode="auto">
          <a:xfrm>
            <a:off x="604932" y="1707184"/>
            <a:ext cx="4196816" cy="620354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19050" algn="ctr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98879" y="1195788"/>
            <a:ext cx="3664786" cy="42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159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従来の覆面調査サービスは･･･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264721" y="1183791"/>
            <a:ext cx="1970411" cy="42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159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ファン</a:t>
            </a:r>
            <a:r>
              <a:rPr lang="ja-JP" altLang="en-US" sz="2159" b="1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くるの</a:t>
            </a:r>
            <a:r>
              <a:rPr lang="ja-JP" altLang="en-US" sz="2159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911681" y="1832282"/>
            <a:ext cx="3626159" cy="3890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 defTabSz="9667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591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レポートコストが高い</a:t>
            </a:r>
            <a:endParaRPr lang="ja-JP" altLang="en-US" sz="2591" b="1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604932" y="6777980"/>
            <a:ext cx="4196816" cy="620354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19050" algn="ctr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604932" y="3030149"/>
            <a:ext cx="4196816" cy="620354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19050" algn="ctr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604932" y="4274285"/>
            <a:ext cx="4196816" cy="620354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19050" algn="ctr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604932" y="5533844"/>
            <a:ext cx="4196816" cy="620354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19050" algn="ctr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916823" y="3107265"/>
            <a:ext cx="3626159" cy="3890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 defTabSz="9667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591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レポート数が少ない</a:t>
            </a:r>
            <a:endParaRPr lang="ja-JP" altLang="en-US" sz="2591" b="1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916823" y="4382247"/>
            <a:ext cx="3626159" cy="3890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 defTabSz="9667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591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客観性が無い</a:t>
            </a:r>
            <a:endParaRPr lang="ja-JP" altLang="en-US" sz="2591" b="1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916823" y="5657229"/>
            <a:ext cx="3626159" cy="3890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 defTabSz="9667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591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現場が納得しない</a:t>
            </a:r>
            <a:endParaRPr lang="ja-JP" altLang="en-US" sz="2591" b="1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916823" y="6853382"/>
            <a:ext cx="3626159" cy="3890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 defTabSz="9667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591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店舗が改善されない</a:t>
            </a:r>
            <a:endParaRPr lang="ja-JP" altLang="en-US" sz="2591" b="1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2471135" y="2406367"/>
            <a:ext cx="622069" cy="46783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1905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>
            <a:off x="2471135" y="3727618"/>
            <a:ext cx="622069" cy="4678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1905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82" name="AutoShape 18"/>
          <p:cNvSpPr>
            <a:spLocks noChangeArrowheads="1"/>
          </p:cNvSpPr>
          <p:nvPr/>
        </p:nvSpPr>
        <p:spPr bwMode="auto">
          <a:xfrm>
            <a:off x="2471135" y="4971754"/>
            <a:ext cx="622069" cy="4678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1905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83" name="AutoShape 19"/>
          <p:cNvSpPr>
            <a:spLocks noChangeArrowheads="1"/>
          </p:cNvSpPr>
          <p:nvPr/>
        </p:nvSpPr>
        <p:spPr bwMode="auto">
          <a:xfrm>
            <a:off x="2471135" y="6231314"/>
            <a:ext cx="622069" cy="46783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1905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84" name="AutoShape 20"/>
          <p:cNvSpPr>
            <a:spLocks noChangeArrowheads="1"/>
          </p:cNvSpPr>
          <p:nvPr/>
        </p:nvSpPr>
        <p:spPr bwMode="auto">
          <a:xfrm>
            <a:off x="6047599" y="1707184"/>
            <a:ext cx="4196816" cy="62035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85" name="AutoShape 21"/>
          <p:cNvSpPr>
            <a:spLocks noChangeArrowheads="1"/>
          </p:cNvSpPr>
          <p:nvPr/>
        </p:nvSpPr>
        <p:spPr bwMode="auto">
          <a:xfrm>
            <a:off x="6354347" y="1832282"/>
            <a:ext cx="3626159" cy="3890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 defTabSz="9667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591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レポートコストが</a:t>
            </a:r>
            <a:r>
              <a:rPr lang="ja-JP" altLang="en-US" sz="2591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安い</a:t>
            </a:r>
          </a:p>
        </p:txBody>
      </p:sp>
      <p:sp>
        <p:nvSpPr>
          <p:cNvPr id="36886" name="AutoShape 22"/>
          <p:cNvSpPr>
            <a:spLocks noChangeArrowheads="1"/>
          </p:cNvSpPr>
          <p:nvPr/>
        </p:nvSpPr>
        <p:spPr bwMode="auto">
          <a:xfrm>
            <a:off x="6047599" y="6777980"/>
            <a:ext cx="4196816" cy="62035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87" name="AutoShape 23"/>
          <p:cNvSpPr>
            <a:spLocks noChangeArrowheads="1"/>
          </p:cNvSpPr>
          <p:nvPr/>
        </p:nvSpPr>
        <p:spPr bwMode="auto">
          <a:xfrm>
            <a:off x="6047599" y="3030149"/>
            <a:ext cx="4196816" cy="62035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88" name="AutoShape 24"/>
          <p:cNvSpPr>
            <a:spLocks noChangeArrowheads="1"/>
          </p:cNvSpPr>
          <p:nvPr/>
        </p:nvSpPr>
        <p:spPr bwMode="auto">
          <a:xfrm>
            <a:off x="6047599" y="4274285"/>
            <a:ext cx="4196816" cy="62035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89" name="AutoShape 25"/>
          <p:cNvSpPr>
            <a:spLocks noChangeArrowheads="1"/>
          </p:cNvSpPr>
          <p:nvPr/>
        </p:nvSpPr>
        <p:spPr bwMode="auto">
          <a:xfrm>
            <a:off x="6047599" y="5533844"/>
            <a:ext cx="4196816" cy="62035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90" name="AutoShape 26"/>
          <p:cNvSpPr>
            <a:spLocks noChangeArrowheads="1"/>
          </p:cNvSpPr>
          <p:nvPr/>
        </p:nvSpPr>
        <p:spPr bwMode="auto">
          <a:xfrm>
            <a:off x="6359489" y="3107265"/>
            <a:ext cx="3626159" cy="3890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 defTabSz="9667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591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レポート数が多い</a:t>
            </a:r>
            <a:endParaRPr lang="ja-JP" altLang="en-US" sz="2591" b="1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91" name="AutoShape 27"/>
          <p:cNvSpPr>
            <a:spLocks noChangeArrowheads="1"/>
          </p:cNvSpPr>
          <p:nvPr/>
        </p:nvSpPr>
        <p:spPr bwMode="auto">
          <a:xfrm>
            <a:off x="6359489" y="4382247"/>
            <a:ext cx="3626159" cy="3890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 defTabSz="9667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591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客観性がある</a:t>
            </a:r>
            <a:endParaRPr lang="ja-JP" altLang="en-US" sz="2591" b="1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92" name="AutoShape 28"/>
          <p:cNvSpPr>
            <a:spLocks noChangeArrowheads="1"/>
          </p:cNvSpPr>
          <p:nvPr/>
        </p:nvSpPr>
        <p:spPr bwMode="auto">
          <a:xfrm>
            <a:off x="6359489" y="5657229"/>
            <a:ext cx="3626159" cy="3890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 defTabSz="9667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591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現場が納得する</a:t>
            </a:r>
            <a:endParaRPr lang="ja-JP" altLang="en-US" sz="2591" b="1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93" name="AutoShape 29"/>
          <p:cNvSpPr>
            <a:spLocks noChangeArrowheads="1"/>
          </p:cNvSpPr>
          <p:nvPr/>
        </p:nvSpPr>
        <p:spPr bwMode="auto">
          <a:xfrm>
            <a:off x="6438319" y="6853382"/>
            <a:ext cx="3626159" cy="38900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 defTabSz="9667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591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店舗が改善される</a:t>
            </a:r>
          </a:p>
        </p:txBody>
      </p:sp>
      <p:sp>
        <p:nvSpPr>
          <p:cNvPr id="36894" name="AutoShape 30"/>
          <p:cNvSpPr>
            <a:spLocks noChangeArrowheads="1"/>
          </p:cNvSpPr>
          <p:nvPr/>
        </p:nvSpPr>
        <p:spPr bwMode="auto">
          <a:xfrm>
            <a:off x="7913802" y="2406367"/>
            <a:ext cx="622069" cy="46783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95" name="AutoShape 31"/>
          <p:cNvSpPr>
            <a:spLocks noChangeArrowheads="1"/>
          </p:cNvSpPr>
          <p:nvPr/>
        </p:nvSpPr>
        <p:spPr bwMode="auto">
          <a:xfrm>
            <a:off x="7913802" y="3727618"/>
            <a:ext cx="622069" cy="4678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96" name="AutoShape 32"/>
          <p:cNvSpPr>
            <a:spLocks noChangeArrowheads="1"/>
          </p:cNvSpPr>
          <p:nvPr/>
        </p:nvSpPr>
        <p:spPr bwMode="auto">
          <a:xfrm>
            <a:off x="7913802" y="4971754"/>
            <a:ext cx="622069" cy="4678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97" name="AutoShape 33"/>
          <p:cNvSpPr>
            <a:spLocks noChangeArrowheads="1"/>
          </p:cNvSpPr>
          <p:nvPr/>
        </p:nvSpPr>
        <p:spPr bwMode="auto">
          <a:xfrm>
            <a:off x="7913802" y="6231314"/>
            <a:ext cx="622069" cy="46783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527815" y="5437877"/>
            <a:ext cx="9795429" cy="2022149"/>
          </a:xfrm>
          <a:prstGeom prst="rect">
            <a:avLst/>
          </a:prstGeom>
          <a:noFill/>
          <a:ln w="444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コンテンツ プレースホルダー 37"/>
          <p:cNvSpPr txBox="1">
            <a:spLocks/>
          </p:cNvSpPr>
          <p:nvPr/>
        </p:nvSpPr>
        <p:spPr>
          <a:xfrm>
            <a:off x="810196" y="216230"/>
            <a:ext cx="8928100" cy="4316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2100" b="1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9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283393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7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47287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6068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868401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28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55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2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25000"/>
              </a:lnSpc>
              <a:spcBef>
                <a:spcPts val="1200"/>
              </a:spcBef>
              <a:buClr>
                <a:srgbClr val="548DD4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4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特長③　複数レポート</a:t>
            </a:r>
            <a:r>
              <a:rPr lang="en-US" altLang="ja-JP" sz="4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4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店</a:t>
            </a:r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H="1">
            <a:off x="5343305" y="1106100"/>
            <a:ext cx="3193" cy="6346939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sz="2159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6E2A-0CA9-464C-9710-492A013C1231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847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16"/>
          <p:cNvSpPr>
            <a:spLocks noChangeArrowheads="1"/>
          </p:cNvSpPr>
          <p:nvPr/>
        </p:nvSpPr>
        <p:spPr bwMode="auto">
          <a:xfrm>
            <a:off x="5462648" y="6130606"/>
            <a:ext cx="4739942" cy="967343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8" name="角丸四角形 16"/>
          <p:cNvSpPr>
            <a:spLocks noChangeArrowheads="1"/>
          </p:cNvSpPr>
          <p:nvPr/>
        </p:nvSpPr>
        <p:spPr bwMode="auto">
          <a:xfrm>
            <a:off x="5462648" y="4990185"/>
            <a:ext cx="4739942" cy="1064077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412" name="角丸四角形 16"/>
          <p:cNvSpPr>
            <a:spLocks noChangeArrowheads="1"/>
          </p:cNvSpPr>
          <p:nvPr/>
        </p:nvSpPr>
        <p:spPr bwMode="auto">
          <a:xfrm>
            <a:off x="5455786" y="3864344"/>
            <a:ext cx="4746804" cy="1064077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424" name="テキスト ボックス 24"/>
          <p:cNvSpPr txBox="1">
            <a:spLocks noChangeArrowheads="1"/>
          </p:cNvSpPr>
          <p:nvPr/>
        </p:nvSpPr>
        <p:spPr bwMode="auto">
          <a:xfrm>
            <a:off x="5462648" y="6326110"/>
            <a:ext cx="4275647" cy="69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943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重点項目の出来ている、出来ていない把握ができます。</a:t>
            </a:r>
          </a:p>
        </p:txBody>
      </p:sp>
      <p:sp>
        <p:nvSpPr>
          <p:cNvPr id="17422" name="テキスト ボックス 20"/>
          <p:cNvSpPr txBox="1">
            <a:spLocks noChangeArrowheads="1"/>
          </p:cNvSpPr>
          <p:nvPr/>
        </p:nvSpPr>
        <p:spPr bwMode="auto">
          <a:xfrm>
            <a:off x="5462649" y="5027569"/>
            <a:ext cx="4275647" cy="9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943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再来店評価のバラつきを確認することで、再来店意思があるお客様が多いのか少ないのか把握できます。</a:t>
            </a:r>
          </a:p>
        </p:txBody>
      </p:sp>
      <p:sp>
        <p:nvSpPr>
          <p:cNvPr id="17418" name="テキスト ボックス 15"/>
          <p:cNvSpPr txBox="1">
            <a:spLocks noChangeArrowheads="1"/>
          </p:cNvSpPr>
          <p:nvPr/>
        </p:nvSpPr>
        <p:spPr bwMode="auto">
          <a:xfrm>
            <a:off x="5462650" y="3881680"/>
            <a:ext cx="4275646" cy="9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943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QSC</a:t>
            </a:r>
            <a:r>
              <a:rPr lang="ja-JP" altLang="en-US" sz="1943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の各項目の点数評価もグラフで閲覧でき、前月と今月の比較が一目で把握できます。</a:t>
            </a:r>
          </a:p>
        </p:txBody>
      </p:sp>
      <p:cxnSp>
        <p:nvCxnSpPr>
          <p:cNvPr id="17414" name="直線コネクタ 6"/>
          <p:cNvCxnSpPr>
            <a:cxnSpLocks noChangeShapeType="1"/>
          </p:cNvCxnSpPr>
          <p:nvPr/>
        </p:nvCxnSpPr>
        <p:spPr bwMode="auto">
          <a:xfrm flipH="1">
            <a:off x="2804695" y="2125861"/>
            <a:ext cx="894544" cy="207355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5" name="直線コネクタ 8"/>
          <p:cNvCxnSpPr>
            <a:cxnSpLocks noChangeShapeType="1"/>
          </p:cNvCxnSpPr>
          <p:nvPr/>
        </p:nvCxnSpPr>
        <p:spPr bwMode="auto">
          <a:xfrm>
            <a:off x="2804695" y="3111230"/>
            <a:ext cx="894544" cy="15423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右矢印 12"/>
          <p:cNvSpPr/>
          <p:nvPr/>
        </p:nvSpPr>
        <p:spPr bwMode="auto">
          <a:xfrm>
            <a:off x="4838781" y="4065815"/>
            <a:ext cx="376939" cy="552916"/>
          </a:xfrm>
          <a:prstGeom prst="rightArrow">
            <a:avLst/>
          </a:prstGeom>
          <a:solidFill>
            <a:schemeClr val="accent1">
              <a:lumMod val="90000"/>
              <a:alpha val="26000"/>
            </a:schemeClr>
          </a:solidFill>
          <a:ln w="254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endParaRPr lang="ja-JP" altLang="en-US" sz="2159"/>
          </a:p>
        </p:txBody>
      </p:sp>
      <p:sp>
        <p:nvSpPr>
          <p:cNvPr id="17419" name="テキスト ボックス 17"/>
          <p:cNvSpPr txBox="1">
            <a:spLocks noChangeArrowheads="1"/>
          </p:cNvSpPr>
          <p:nvPr/>
        </p:nvSpPr>
        <p:spPr bwMode="auto">
          <a:xfrm>
            <a:off x="1168124" y="1957919"/>
            <a:ext cx="933959" cy="391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943">
              <a:latin typeface="HGP創英角ｺﾞｼｯｸUB" panose="020B0900000000000000" pitchFamily="50" charset="-128"/>
            </a:endParaRPr>
          </a:p>
        </p:txBody>
      </p:sp>
      <p:sp>
        <p:nvSpPr>
          <p:cNvPr id="17420" name="テキスト ボックス 18"/>
          <p:cNvSpPr txBox="1">
            <a:spLocks noChangeArrowheads="1"/>
          </p:cNvSpPr>
          <p:nvPr/>
        </p:nvSpPr>
        <p:spPr bwMode="auto">
          <a:xfrm>
            <a:off x="744845" y="2722223"/>
            <a:ext cx="750594" cy="391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943">
              <a:latin typeface="HGP創英角ｺﾞｼｯｸUB" panose="020B0900000000000000" pitchFamily="50" charset="-128"/>
            </a:endParaRPr>
          </a:p>
        </p:txBody>
      </p:sp>
      <p:sp>
        <p:nvSpPr>
          <p:cNvPr id="17421" name="テキスト ボックス 19"/>
          <p:cNvSpPr txBox="1">
            <a:spLocks noChangeArrowheads="1"/>
          </p:cNvSpPr>
          <p:nvPr/>
        </p:nvSpPr>
        <p:spPr bwMode="auto">
          <a:xfrm>
            <a:off x="4239049" y="2287473"/>
            <a:ext cx="783155" cy="391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943">
              <a:latin typeface="HGP創英角ｺﾞｼｯｸUB" panose="020B0900000000000000" pitchFamily="50" charset="-128"/>
            </a:endParaRPr>
          </a:p>
        </p:txBody>
      </p:sp>
      <p:sp>
        <p:nvSpPr>
          <p:cNvPr id="24" name="右矢印 23"/>
          <p:cNvSpPr/>
          <p:nvPr/>
        </p:nvSpPr>
        <p:spPr bwMode="auto">
          <a:xfrm>
            <a:off x="4838781" y="6359602"/>
            <a:ext cx="376939" cy="552916"/>
          </a:xfrm>
          <a:prstGeom prst="rightArrow">
            <a:avLst/>
          </a:prstGeom>
          <a:solidFill>
            <a:schemeClr val="accent1">
              <a:lumMod val="90000"/>
              <a:alpha val="26000"/>
            </a:schemeClr>
          </a:solidFill>
          <a:ln w="254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endParaRPr lang="ja-JP" altLang="en-US" sz="2159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19090"/>
          <a:stretch/>
        </p:blipFill>
        <p:spPr>
          <a:xfrm>
            <a:off x="306140" y="1476375"/>
            <a:ext cx="3782104" cy="540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26" name="正方形/長方形 5"/>
          <p:cNvSpPr>
            <a:spLocks noChangeArrowheads="1"/>
          </p:cNvSpPr>
          <p:nvPr/>
        </p:nvSpPr>
        <p:spPr bwMode="auto">
          <a:xfrm>
            <a:off x="306140" y="2029619"/>
            <a:ext cx="2920121" cy="976801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261" y="1574780"/>
            <a:ext cx="7226613" cy="2088984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428" name="直線コネクタ 7"/>
          <p:cNvCxnSpPr>
            <a:cxnSpLocks noChangeShapeType="1"/>
            <a:stCxn id="17426" idx="0"/>
          </p:cNvCxnSpPr>
          <p:nvPr/>
        </p:nvCxnSpPr>
        <p:spPr bwMode="auto">
          <a:xfrm flipV="1">
            <a:off x="1766201" y="1560931"/>
            <a:ext cx="1460060" cy="4686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9" name="直線コネクタ 10"/>
          <p:cNvCxnSpPr>
            <a:cxnSpLocks noChangeShapeType="1"/>
          </p:cNvCxnSpPr>
          <p:nvPr/>
        </p:nvCxnSpPr>
        <p:spPr bwMode="auto">
          <a:xfrm>
            <a:off x="2196335" y="3032400"/>
            <a:ext cx="1029926" cy="622069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右矢印 24"/>
          <p:cNvSpPr/>
          <p:nvPr/>
        </p:nvSpPr>
        <p:spPr bwMode="auto">
          <a:xfrm>
            <a:off x="4838781" y="5210557"/>
            <a:ext cx="376939" cy="552916"/>
          </a:xfrm>
          <a:prstGeom prst="rightArrow">
            <a:avLst/>
          </a:prstGeom>
          <a:solidFill>
            <a:schemeClr val="accent1">
              <a:lumMod val="90000"/>
              <a:alpha val="26000"/>
            </a:schemeClr>
          </a:solidFill>
          <a:ln w="254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endParaRPr lang="ja-JP" altLang="en-US" sz="2159"/>
          </a:p>
        </p:txBody>
      </p:sp>
      <p:sp>
        <p:nvSpPr>
          <p:cNvPr id="32" name="コンテンツ プレースホルダー 37"/>
          <p:cNvSpPr txBox="1">
            <a:spLocks/>
          </p:cNvSpPr>
          <p:nvPr/>
        </p:nvSpPr>
        <p:spPr>
          <a:xfrm>
            <a:off x="810196" y="216230"/>
            <a:ext cx="8928100" cy="4316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2100" b="1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9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283393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7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47287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6068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868401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28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55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2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25000"/>
              </a:lnSpc>
              <a:spcBef>
                <a:spcPts val="1200"/>
              </a:spcBef>
              <a:buClr>
                <a:srgbClr val="548DD4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4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特長④　見やすさ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6E2A-0CA9-464C-9710-492A013C1231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7552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27793" t="9680" r="28265" b="16433"/>
          <a:stretch/>
        </p:blipFill>
        <p:spPr>
          <a:xfrm>
            <a:off x="3988847" y="1404367"/>
            <a:ext cx="5222389" cy="493940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1" name="正方形/長方形 40"/>
          <p:cNvSpPr/>
          <p:nvPr/>
        </p:nvSpPr>
        <p:spPr>
          <a:xfrm>
            <a:off x="4494636" y="1493010"/>
            <a:ext cx="1905409" cy="99871"/>
          </a:xfrm>
          <a:prstGeom prst="rect">
            <a:avLst/>
          </a:prstGeom>
          <a:solidFill>
            <a:srgbClr val="E8E8E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0" rIns="144000" bIns="25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b="17500"/>
          <a:stretch/>
        </p:blipFill>
        <p:spPr>
          <a:xfrm>
            <a:off x="450156" y="1714192"/>
            <a:ext cx="2644218" cy="5328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正方形/長方形 4"/>
          <p:cNvSpPr>
            <a:spLocks noChangeArrowheads="1"/>
          </p:cNvSpPr>
          <p:nvPr/>
        </p:nvSpPr>
        <p:spPr bwMode="auto">
          <a:xfrm>
            <a:off x="450156" y="1688839"/>
            <a:ext cx="2644218" cy="263265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2"/>
          <p:cNvSpPr txBox="1">
            <a:spLocks noChangeArrowheads="1"/>
          </p:cNvSpPr>
          <p:nvPr/>
        </p:nvSpPr>
        <p:spPr bwMode="auto">
          <a:xfrm>
            <a:off x="715778" y="1842719"/>
            <a:ext cx="601503" cy="391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943">
              <a:latin typeface="HGP創英角ｺﾞｼｯｸUB" panose="020B0900000000000000" pitchFamily="50" charset="-128"/>
            </a:endParaRPr>
          </a:p>
        </p:txBody>
      </p:sp>
      <p:cxnSp>
        <p:nvCxnSpPr>
          <p:cNvPr id="13" name="直線コネクタ 8"/>
          <p:cNvCxnSpPr>
            <a:cxnSpLocks noChangeShapeType="1"/>
          </p:cNvCxnSpPr>
          <p:nvPr/>
        </p:nvCxnSpPr>
        <p:spPr bwMode="auto">
          <a:xfrm>
            <a:off x="3093204" y="2825424"/>
            <a:ext cx="868096" cy="351835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線コネクタ 6"/>
          <p:cNvCxnSpPr>
            <a:cxnSpLocks noChangeShapeType="1"/>
          </p:cNvCxnSpPr>
          <p:nvPr/>
        </p:nvCxnSpPr>
        <p:spPr bwMode="auto">
          <a:xfrm flipV="1">
            <a:off x="3066827" y="1404367"/>
            <a:ext cx="922020" cy="28447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角丸四角形 10"/>
          <p:cNvSpPr>
            <a:spLocks noChangeArrowheads="1"/>
          </p:cNvSpPr>
          <p:nvPr/>
        </p:nvSpPr>
        <p:spPr bwMode="auto">
          <a:xfrm>
            <a:off x="3323016" y="6673431"/>
            <a:ext cx="6678234" cy="63389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3"/>
          <a:srcRect l="27794" t="18029" r="31193" b="57247"/>
          <a:stretch/>
        </p:blipFill>
        <p:spPr>
          <a:xfrm>
            <a:off x="474538" y="2146239"/>
            <a:ext cx="2592289" cy="879038"/>
          </a:xfrm>
          <a:prstGeom prst="rect">
            <a:avLst/>
          </a:prstGeom>
          <a:ln w="38100">
            <a:noFill/>
          </a:ln>
        </p:spPr>
      </p:pic>
      <p:sp>
        <p:nvSpPr>
          <p:cNvPr id="16" name="テキスト ボックス 9"/>
          <p:cNvSpPr txBox="1">
            <a:spLocks noChangeArrowheads="1"/>
          </p:cNvSpPr>
          <p:nvPr/>
        </p:nvSpPr>
        <p:spPr bwMode="auto">
          <a:xfrm>
            <a:off x="3323016" y="6628347"/>
            <a:ext cx="6590836" cy="69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943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各店舗様の</a:t>
            </a:r>
            <a:r>
              <a:rPr lang="en-US" altLang="ja-JP" sz="1943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QSC</a:t>
            </a:r>
            <a:r>
              <a:rPr lang="ja-JP" altLang="en-US" sz="1943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評価も閲覧でき何の項目が前月から上昇しているのか、また何点上がっているのか把握できます。</a:t>
            </a:r>
          </a:p>
        </p:txBody>
      </p:sp>
      <p:sp>
        <p:nvSpPr>
          <p:cNvPr id="19" name="コンテンツ プレースホルダー 37"/>
          <p:cNvSpPr txBox="1">
            <a:spLocks/>
          </p:cNvSpPr>
          <p:nvPr/>
        </p:nvSpPr>
        <p:spPr>
          <a:xfrm>
            <a:off x="810196" y="216230"/>
            <a:ext cx="8928100" cy="4316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2100" b="1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9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283393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7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47287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6068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868401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28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55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2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25000"/>
              </a:lnSpc>
              <a:spcBef>
                <a:spcPts val="1200"/>
              </a:spcBef>
              <a:buClr>
                <a:srgbClr val="548DD4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4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特長④　見やすさ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0397F-207D-428F-BD96-D81D9B001296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3147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アジェンダ</a:t>
            </a:r>
          </a:p>
        </p:txBody>
      </p:sp>
      <p:sp>
        <p:nvSpPr>
          <p:cNvPr id="6" name="コンテンツ プレースホルダー 37"/>
          <p:cNvSpPr txBox="1">
            <a:spLocks/>
          </p:cNvSpPr>
          <p:nvPr/>
        </p:nvSpPr>
        <p:spPr>
          <a:xfrm>
            <a:off x="593725" y="2468182"/>
            <a:ext cx="8928100" cy="50360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2100" b="1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9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283393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7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47287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6068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868401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28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55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2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25000"/>
              </a:lnSpc>
              <a:spcBef>
                <a:spcPts val="1200"/>
              </a:spcBef>
              <a:buClr>
                <a:srgbClr val="548DD4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6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１）ファンくる他社優位性</a:t>
            </a:r>
            <a:endParaRPr sz="6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コンテンツ プレースホルダー 37"/>
          <p:cNvSpPr txBox="1">
            <a:spLocks/>
          </p:cNvSpPr>
          <p:nvPr/>
        </p:nvSpPr>
        <p:spPr>
          <a:xfrm>
            <a:off x="593724" y="4243595"/>
            <a:ext cx="8928100" cy="50360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2100" b="1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9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283393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7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47287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6068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868401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28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55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2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25000"/>
              </a:lnSpc>
              <a:spcBef>
                <a:spcPts val="1200"/>
              </a:spcBef>
              <a:buClr>
                <a:srgbClr val="548DD4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6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２）費用に関して</a:t>
            </a:r>
            <a:endParaRPr lang="en-US" altLang="ja-JP" sz="6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70235" y="4196374"/>
            <a:ext cx="8351589" cy="116843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0" rIns="144000" bIns="25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0397F-207D-428F-BD96-D81D9B001296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7050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線コネクタ 47"/>
          <p:cNvCxnSpPr/>
          <p:nvPr/>
        </p:nvCxnSpPr>
        <p:spPr bwMode="auto">
          <a:xfrm>
            <a:off x="2538631" y="6170988"/>
            <a:ext cx="7632605" cy="0"/>
          </a:xfrm>
          <a:prstGeom prst="line">
            <a:avLst/>
          </a:prstGeom>
          <a:solidFill>
            <a:srgbClr val="FF0000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直線コネクタ 46"/>
          <p:cNvCxnSpPr/>
          <p:nvPr/>
        </p:nvCxnSpPr>
        <p:spPr bwMode="auto">
          <a:xfrm>
            <a:off x="2538631" y="4227695"/>
            <a:ext cx="7632605" cy="0"/>
          </a:xfrm>
          <a:prstGeom prst="line">
            <a:avLst/>
          </a:prstGeom>
          <a:solidFill>
            <a:srgbClr val="FF0000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直線コネクタ 45"/>
          <p:cNvCxnSpPr/>
          <p:nvPr/>
        </p:nvCxnSpPr>
        <p:spPr bwMode="auto">
          <a:xfrm>
            <a:off x="2538631" y="2840003"/>
            <a:ext cx="7632605" cy="0"/>
          </a:xfrm>
          <a:prstGeom prst="line">
            <a:avLst/>
          </a:prstGeom>
          <a:solidFill>
            <a:srgbClr val="FF0000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線コネクタ 11"/>
          <p:cNvCxnSpPr/>
          <p:nvPr/>
        </p:nvCxnSpPr>
        <p:spPr bwMode="auto">
          <a:xfrm>
            <a:off x="2538631" y="1419534"/>
            <a:ext cx="7632605" cy="0"/>
          </a:xfrm>
          <a:prstGeom prst="line">
            <a:avLst/>
          </a:prstGeom>
          <a:solidFill>
            <a:srgbClr val="FF0000"/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" name="グループ化 18"/>
          <p:cNvGrpSpPr/>
          <p:nvPr/>
        </p:nvGrpSpPr>
        <p:grpSpPr>
          <a:xfrm>
            <a:off x="7771598" y="3157731"/>
            <a:ext cx="1886531" cy="324467"/>
            <a:chOff x="6652380" y="2884086"/>
            <a:chExt cx="1747618" cy="300575"/>
          </a:xfrm>
        </p:grpSpPr>
        <p:cxnSp>
          <p:nvCxnSpPr>
            <p:cNvPr id="17" name="直線コネクタ 16"/>
            <p:cNvCxnSpPr/>
            <p:nvPr/>
          </p:nvCxnSpPr>
          <p:spPr bwMode="auto">
            <a:xfrm>
              <a:off x="6672712" y="3050117"/>
              <a:ext cx="1694140" cy="0"/>
            </a:xfrm>
            <a:prstGeom prst="line">
              <a:avLst/>
            </a:prstGeom>
            <a:solidFill>
              <a:srgbClr val="FF00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652380" y="2884086"/>
              <a:ext cx="1747618" cy="30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009" tIns="45505" rIns="91009" bIns="45505">
              <a:noAutofit/>
            </a:bodyPr>
            <a:lstStyle>
              <a:lvl1pPr defTabSz="890588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422275" indent="-285750" defTabSz="890588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842963" indent="-228600" defTabSz="890588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265238" indent="-228600" defTabSz="890588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1685925" indent="-228600" defTabSz="890588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143125" indent="-228600" defTabSz="8905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600325" indent="-228600" defTabSz="8905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057525" indent="-228600" defTabSz="8905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514725" indent="-228600" defTabSz="8905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511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２０，０００円</a:t>
              </a:r>
              <a:r>
                <a:rPr lang="en-US" altLang="ja-JP" sz="1511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/</a:t>
              </a:r>
              <a:r>
                <a:rPr lang="ja-JP" altLang="en-US" sz="1511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１店舗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7371898" y="1738220"/>
            <a:ext cx="2286232" cy="332241"/>
            <a:chOff x="6282111" y="1444675"/>
            <a:chExt cx="2117887" cy="307777"/>
          </a:xfrm>
        </p:grpSpPr>
        <p:cxnSp>
          <p:nvCxnSpPr>
            <p:cNvPr id="15" name="直線コネクタ 14"/>
            <p:cNvCxnSpPr/>
            <p:nvPr/>
          </p:nvCxnSpPr>
          <p:spPr bwMode="auto">
            <a:xfrm>
              <a:off x="6672712" y="1609957"/>
              <a:ext cx="1694140" cy="0"/>
            </a:xfrm>
            <a:prstGeom prst="line">
              <a:avLst/>
            </a:prstGeom>
            <a:solidFill>
              <a:srgbClr val="FF00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282111" y="1444675"/>
              <a:ext cx="211788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511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５０，０００円</a:t>
              </a:r>
              <a:r>
                <a:rPr lang="en-US" altLang="ja-JP" sz="1511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/</a:t>
              </a:r>
              <a:r>
                <a:rPr lang="ja-JP" altLang="en-US" sz="1511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１店舗</a:t>
              </a:r>
            </a:p>
          </p:txBody>
        </p:sp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403226" y="4556902"/>
            <a:ext cx="1152832" cy="32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09" tIns="45505" rIns="91009" bIns="45505">
            <a:noAutofit/>
          </a:bodyPr>
          <a:lstStyle>
            <a:lvl1pPr defTabSz="8905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22275" indent="-285750" defTabSz="890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842963" indent="-228600" defTabSz="8905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265238" indent="-228600" defTabSz="8905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685925" indent="-228600" defTabSz="8905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1431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6003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0575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5147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謝礼立替分</a:t>
            </a:r>
            <a:endParaRPr lang="en-US" altLang="ja-JP" sz="1511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645304" y="2325639"/>
            <a:ext cx="2012826" cy="33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２０，０００円</a:t>
            </a:r>
            <a:r>
              <a:rPr lang="en-US" altLang="ja-JP" sz="1511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/1</a:t>
            </a:r>
            <a:r>
              <a:rPr lang="ja-JP" altLang="en-US" sz="1511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店舗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8029457" y="3745150"/>
            <a:ext cx="1628672" cy="33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1511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511" b="1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，</a:t>
            </a:r>
            <a:r>
              <a:rPr lang="ja-JP" altLang="en-US" sz="1511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０００円</a:t>
            </a:r>
            <a:r>
              <a:rPr lang="en-US" altLang="ja-JP" sz="1511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511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１店舗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983714" y="4556902"/>
            <a:ext cx="1331066" cy="32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09" tIns="45505" rIns="91009" bIns="45505">
            <a:noAutofit/>
          </a:bodyPr>
          <a:lstStyle>
            <a:lvl1pPr defTabSz="8905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22275" indent="-285750" defTabSz="890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842963" indent="-228600" defTabSz="8905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265238" indent="-228600" defTabSz="8905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685925" indent="-228600" defTabSz="8905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1431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6003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0575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5147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・モニター謝礼</a:t>
            </a:r>
            <a:endParaRPr lang="en-US" altLang="ja-JP" sz="1511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983715" y="5313878"/>
            <a:ext cx="1249736" cy="32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09" tIns="45505" rIns="91009" bIns="45505">
            <a:noAutofit/>
          </a:bodyPr>
          <a:lstStyle>
            <a:lvl1pPr defTabSz="8905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22275" indent="-285750" defTabSz="890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842963" indent="-228600" defTabSz="8905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265238" indent="-228600" defTabSz="8905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685925" indent="-228600" defTabSz="8905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1431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6003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0575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5147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・送客手数料</a:t>
            </a:r>
            <a:endParaRPr lang="en-US" altLang="ja-JP" sz="1511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983714" y="6427140"/>
            <a:ext cx="2663490" cy="32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09" tIns="45505" rIns="91009" bIns="45505">
            <a:noAutofit/>
          </a:bodyPr>
          <a:lstStyle>
            <a:lvl1pPr defTabSz="8905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22275" indent="-285750" defTabSz="890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842963" indent="-228600" defTabSz="8905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265238" indent="-228600" defTabSz="8905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685925" indent="-228600" defTabSz="8905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1431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6003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0575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5147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・報告会実施</a:t>
            </a:r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報告書</a:t>
            </a:r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PPT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作成</a:t>
            </a:r>
            <a:endParaRPr lang="en-US" altLang="ja-JP" sz="1511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78223" y="4079033"/>
            <a:ext cx="2856083" cy="3183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727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成果費用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78223" y="6013463"/>
            <a:ext cx="2856083" cy="3183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727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オプション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7633165" y="4556902"/>
            <a:ext cx="2024965" cy="32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09" tIns="45505" rIns="91009" bIns="45505">
            <a:noAutofit/>
          </a:bodyPr>
          <a:lstStyle>
            <a:lvl1pPr defTabSz="8905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22275" indent="-285750" defTabSz="890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842963" indent="-228600" defTabSz="8905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265238" indent="-228600" defTabSz="8905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685925" indent="-228600" defTabSz="8905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1431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6003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0575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5147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飲食</a:t>
            </a:r>
            <a:r>
              <a:rPr lang="ja-JP" altLang="en-US" sz="1511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代金（組）</a:t>
            </a:r>
            <a:r>
              <a:rPr lang="en-US" altLang="ja-JP" sz="1511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</a:t>
            </a:r>
            <a:r>
              <a:rPr lang="ja-JP" altLang="en-US" sz="1511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５０％</a:t>
            </a:r>
            <a:endParaRPr lang="en-US" altLang="ja-JP" sz="1511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7633165" y="5313878"/>
            <a:ext cx="2024965" cy="32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09" tIns="45505" rIns="91009" bIns="45505">
            <a:noAutofit/>
          </a:bodyPr>
          <a:lstStyle>
            <a:lvl1pPr defTabSz="8905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22275" indent="-285750" defTabSz="890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842963" indent="-228600" defTabSz="8905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265238" indent="-228600" defTabSz="8905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685925" indent="-228600" defTabSz="8905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1431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6003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0575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5147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飲食</a:t>
            </a:r>
            <a:r>
              <a:rPr lang="ja-JP" altLang="en-US" sz="1511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代金（組）</a:t>
            </a:r>
            <a:r>
              <a:rPr lang="en-US" altLang="ja-JP" sz="1511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</a:t>
            </a:r>
            <a:r>
              <a:rPr lang="ja-JP" altLang="en-US" sz="1511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２０％</a:t>
            </a:r>
            <a:endParaRPr lang="en-US" altLang="ja-JP" sz="1511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7979250" y="4802384"/>
            <a:ext cx="1678880" cy="29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09" tIns="45505" rIns="91009" bIns="45505">
            <a:noAutofit/>
          </a:bodyPr>
          <a:lstStyle>
            <a:lvl1pPr defTabSz="8905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22275" indent="-285750" defTabSz="890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842963" indent="-228600" defTabSz="8905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265238" indent="-228600" defTabSz="8905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685925" indent="-228600" defTabSz="8905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1431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6003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0575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5147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95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（謝礼上限額応相談）</a:t>
            </a:r>
            <a:endParaRPr lang="en-US" altLang="ja-JP" sz="1295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二等辺三角形 39"/>
          <p:cNvSpPr/>
          <p:nvPr/>
        </p:nvSpPr>
        <p:spPr bwMode="auto">
          <a:xfrm rot="10800000">
            <a:off x="8636139" y="3492424"/>
            <a:ext cx="292277" cy="208232"/>
          </a:xfrm>
          <a:prstGeom prst="triangle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8708" tIns="49354" rIns="98708" bIns="4935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87095" eaLnBrk="1" hangingPunct="1"/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5403226" y="5313878"/>
            <a:ext cx="1365674" cy="55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09" tIns="45505" rIns="91009" bIns="45505">
            <a:noAutofit/>
          </a:bodyPr>
          <a:lstStyle>
            <a:lvl1pPr defTabSz="8905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22275" indent="-285750" defTabSz="890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842963" indent="-228600" defTabSz="8905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265238" indent="-228600" defTabSz="8905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685925" indent="-228600" defTabSz="8905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1431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6003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0575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5147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レシート添削</a:t>
            </a:r>
            <a:endParaRPr lang="en-US" altLang="ja-JP" sz="1511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アンケート添削</a:t>
            </a:r>
            <a:endParaRPr lang="en-US" altLang="ja-JP" sz="1511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二等辺三角形 33"/>
          <p:cNvSpPr/>
          <p:nvPr/>
        </p:nvSpPr>
        <p:spPr bwMode="auto">
          <a:xfrm rot="10800000">
            <a:off x="8636139" y="2072104"/>
            <a:ext cx="292277" cy="208232"/>
          </a:xfrm>
          <a:prstGeom prst="triangle">
            <a:avLst/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8708" tIns="49354" rIns="98708" bIns="4935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87095" eaLnBrk="1" hangingPunct="1"/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983714" y="7115801"/>
            <a:ext cx="2698098" cy="32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09" tIns="45505" rIns="91009" bIns="45505">
            <a:noAutofit/>
          </a:bodyPr>
          <a:lstStyle>
            <a:lvl1pPr defTabSz="8905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22275" indent="-285750" defTabSz="890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842963" indent="-228600" defTabSz="8905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265238" indent="-228600" defTabSz="8905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685925" indent="-228600" defTabSz="8905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1431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6003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0575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5147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・画像撮影システム（月額費用）</a:t>
            </a:r>
            <a:endParaRPr lang="en-US" altLang="ja-JP" sz="1511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7916955" y="7115801"/>
            <a:ext cx="1741175" cy="32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09" tIns="45505" rIns="91009" bIns="45505">
            <a:noAutofit/>
          </a:bodyPr>
          <a:lstStyle>
            <a:lvl1pPr defTabSz="8905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22275" indent="-285750" defTabSz="890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842963" indent="-228600" defTabSz="8905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265238" indent="-228600" defTabSz="8905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685925" indent="-228600" defTabSz="8905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1431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6003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0575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5147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２，０００円</a:t>
            </a:r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１店舗</a:t>
            </a: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7626243" y="6427140"/>
            <a:ext cx="2031886" cy="32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09" tIns="45505" rIns="91009" bIns="45505">
            <a:noAutofit/>
          </a:bodyPr>
          <a:lstStyle>
            <a:lvl1pPr defTabSz="8905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22275" indent="-285750" defTabSz="890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842963" indent="-228600" defTabSz="8905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265238" indent="-228600" defTabSz="8905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685925" indent="-228600" defTabSz="8905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1431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6003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0575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5147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１５０，０００円</a:t>
            </a:r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１回毎</a:t>
            </a: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3983714" y="6772502"/>
            <a:ext cx="2428153" cy="32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09" tIns="45505" rIns="91009" bIns="45505">
            <a:noAutofit/>
          </a:bodyPr>
          <a:lstStyle>
            <a:lvl1pPr defTabSz="8905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22275" indent="-285750" defTabSz="890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842963" indent="-228600" defTabSz="8905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265238" indent="-228600" defTabSz="8905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685925" indent="-228600" defTabSz="8905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1431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6003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0575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5147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・カスタマイズ集計資料作成</a:t>
            </a:r>
            <a:endParaRPr lang="en-US" altLang="ja-JP" sz="1511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8238813" y="6772502"/>
            <a:ext cx="1419317" cy="32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09" tIns="45505" rIns="91009" bIns="45505">
            <a:noAutofit/>
          </a:bodyPr>
          <a:lstStyle>
            <a:lvl1pPr defTabSz="8905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22275" indent="-285750" defTabSz="890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842963" indent="-228600" defTabSz="8905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265238" indent="-228600" defTabSz="8905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685925" indent="-228600" defTabSz="8905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1431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6003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0575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5147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応相談</a:t>
            </a:r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１回毎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3983715" y="1738219"/>
            <a:ext cx="2654838" cy="102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09" tIns="45505" rIns="91009" bIns="45505">
            <a:noAutofit/>
          </a:bodyPr>
          <a:lstStyle>
            <a:lvl1pPr defTabSz="8905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22275" indent="-285750" defTabSz="890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842963" indent="-228600" defTabSz="8905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265238" indent="-228600" defTabSz="8905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685925" indent="-228600" defTabSz="8905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1431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6003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0575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5147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・導入初期</a:t>
            </a:r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回契約更新毎</a:t>
            </a:r>
            <a:endParaRPr lang="en-US" altLang="ja-JP" sz="1511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店舗ページ作成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アンケート設計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告知メール配信</a:t>
            </a:r>
            <a:endParaRPr lang="en-US" altLang="ja-JP" sz="1511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478223" y="1260351"/>
            <a:ext cx="2856083" cy="3183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727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初期掲載料金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478223" y="2679862"/>
            <a:ext cx="2856083" cy="3183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727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月額</a:t>
            </a:r>
            <a:r>
              <a:rPr lang="en-US" altLang="zh-TW" sz="1727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ASP</a:t>
            </a:r>
            <a:r>
              <a:rPr lang="zh-TW" altLang="en-US" sz="1727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使用料金</a:t>
            </a:r>
            <a:endParaRPr lang="ja-JP" altLang="en-US" sz="1727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3983714" y="3157730"/>
            <a:ext cx="2608117" cy="78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09" tIns="45505" rIns="91009" bIns="45505">
            <a:noAutofit/>
          </a:bodyPr>
          <a:lstStyle>
            <a:lvl1pPr defTabSz="8905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422275" indent="-285750" defTabSz="890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842963" indent="-228600" defTabSz="8905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265238" indent="-228600" defTabSz="8905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685925" indent="-228600" defTabSz="8905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1431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6003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0575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5147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・月額システム利用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アンケート集計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アンケート速報メール配信</a:t>
            </a:r>
          </a:p>
        </p:txBody>
      </p:sp>
      <p:sp>
        <p:nvSpPr>
          <p:cNvPr id="52" name="コンテンツ プレースホルダー 37">
            <a:extLst>
              <a:ext uri="{FF2B5EF4-FFF2-40B4-BE49-F238E27FC236}">
                <a16:creationId xmlns="" xmlns:a16="http://schemas.microsoft.com/office/drawing/2014/main" id="{411E23D7-DFB0-413A-8819-57DFFD941F70}"/>
              </a:ext>
            </a:extLst>
          </p:cNvPr>
          <p:cNvSpPr txBox="1">
            <a:spLocks/>
          </p:cNvSpPr>
          <p:nvPr/>
        </p:nvSpPr>
        <p:spPr>
          <a:xfrm>
            <a:off x="810195" y="216230"/>
            <a:ext cx="9505053" cy="4316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2100" b="1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9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283393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7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47287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6068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868401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28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55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2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1200"/>
              </a:spcBef>
              <a:buClr>
                <a:srgbClr val="548DD4"/>
              </a:buClr>
              <a:defRPr/>
            </a:pPr>
            <a:r>
              <a:rPr lang="ja-JP" altLang="en-US" sz="4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ファンくる価格表</a:t>
            </a:r>
            <a:r>
              <a:rPr lang="ja-JP" altLang="en-US" sz="3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3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USEN</a:t>
            </a:r>
            <a:r>
              <a:rPr lang="ja-JP" altLang="en-US" sz="3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様紹介特別価格）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6E2A-0CA9-464C-9710-492A013C1231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0970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746300" y="2209479"/>
            <a:ext cx="1816523" cy="49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59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他社の場合</a:t>
            </a: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6815435" y="2200911"/>
            <a:ext cx="2323072" cy="49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59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ファン</a:t>
            </a:r>
            <a:r>
              <a:rPr lang="ja-JP" altLang="en-US" sz="2591" b="1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くるの</a:t>
            </a:r>
            <a:r>
              <a:rPr lang="ja-JP" altLang="en-US" sz="259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</a:p>
        </p:txBody>
      </p:sp>
      <p:sp>
        <p:nvSpPr>
          <p:cNvPr id="43" name="コンテンツ プレースホルダー 37"/>
          <p:cNvSpPr txBox="1">
            <a:spLocks/>
          </p:cNvSpPr>
          <p:nvPr/>
        </p:nvSpPr>
        <p:spPr>
          <a:xfrm>
            <a:off x="810195" y="216230"/>
            <a:ext cx="9505053" cy="4316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2100" b="1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9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283393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7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47287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6068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868401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28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55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2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1200"/>
              </a:spcBef>
              <a:buClr>
                <a:srgbClr val="548DD4"/>
              </a:buClr>
              <a:defRPr/>
            </a:pPr>
            <a:r>
              <a:rPr lang="ja-JP" altLang="en-US" sz="4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他社比較費用シミュレーション</a:t>
            </a:r>
          </a:p>
        </p:txBody>
      </p:sp>
      <p:cxnSp>
        <p:nvCxnSpPr>
          <p:cNvPr id="88" name="Shape 117">
            <a:extLst>
              <a:ext uri="{FF2B5EF4-FFF2-40B4-BE49-F238E27FC236}">
                <a16:creationId xmlns="" xmlns:a16="http://schemas.microsoft.com/office/drawing/2014/main" id="{F152B1A9-15F9-4FB3-98B8-88819026C257}"/>
              </a:ext>
            </a:extLst>
          </p:cNvPr>
          <p:cNvCxnSpPr>
            <a:cxnSpLocks/>
          </p:cNvCxnSpPr>
          <p:nvPr/>
        </p:nvCxnSpPr>
        <p:spPr>
          <a:xfrm>
            <a:off x="5359397" y="2096676"/>
            <a:ext cx="1" cy="4572272"/>
          </a:xfrm>
          <a:prstGeom prst="straightConnector1">
            <a:avLst/>
          </a:prstGeom>
          <a:solidFill>
            <a:srgbClr val="FF0000"/>
          </a:solidFill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graphicFrame>
        <p:nvGraphicFramePr>
          <p:cNvPr id="8" name="表 7">
            <a:extLst>
              <a:ext uri="{FF2B5EF4-FFF2-40B4-BE49-F238E27FC236}">
                <a16:creationId xmlns="" xmlns:a16="http://schemas.microsoft.com/office/drawing/2014/main" id="{B572A60C-151D-4531-BCCA-90165DAC9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82283"/>
              </p:ext>
            </p:extLst>
          </p:nvPr>
        </p:nvGraphicFramePr>
        <p:xfrm>
          <a:off x="594172" y="3132559"/>
          <a:ext cx="4320474" cy="217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="" xmlns:a16="http://schemas.microsoft.com/office/drawing/2014/main" val="3399186955"/>
                    </a:ext>
                  </a:extLst>
                </a:gridCol>
                <a:gridCol w="1800194">
                  <a:extLst>
                    <a:ext uri="{9D8B030D-6E8A-4147-A177-3AD203B41FA5}">
                      <a16:colId xmlns="" xmlns:a16="http://schemas.microsoft.com/office/drawing/2014/main" val="439017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費用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4120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月額集計費用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9062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調査員謝礼（飲食代）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60,000</a:t>
                      </a:r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8157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調査員交通費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10,000</a:t>
                      </a:r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0956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調査手数料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80,000</a:t>
                      </a:r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39336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500" b="1" dirty="0">
                          <a:highlight>
                            <a:srgbClr val="FFFF00"/>
                          </a:highlight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計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500" b="1" dirty="0">
                          <a:highlight>
                            <a:srgbClr val="FFFF00"/>
                          </a:highlight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150,000</a:t>
                      </a:r>
                      <a:r>
                        <a:rPr kumimoji="1" lang="ja-JP" altLang="en-US" sz="1500" b="1" dirty="0">
                          <a:highlight>
                            <a:srgbClr val="FFFF00"/>
                          </a:highlight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37769075"/>
                  </a:ext>
                </a:extLst>
              </a:tr>
            </a:tbl>
          </a:graphicData>
        </a:graphic>
      </p:graphicFrame>
      <p:sp>
        <p:nvSpPr>
          <p:cNvPr id="15" name="コンテンツ プレースホルダー 37">
            <a:extLst>
              <a:ext uri="{FF2B5EF4-FFF2-40B4-BE49-F238E27FC236}">
                <a16:creationId xmlns="" xmlns:a16="http://schemas.microsoft.com/office/drawing/2014/main" id="{ECAA2491-FB8D-45B1-BD31-522E4B018E65}"/>
              </a:ext>
            </a:extLst>
          </p:cNvPr>
          <p:cNvSpPr txBox="1">
            <a:spLocks/>
          </p:cNvSpPr>
          <p:nvPr/>
        </p:nvSpPr>
        <p:spPr>
          <a:xfrm>
            <a:off x="594175" y="1692846"/>
            <a:ext cx="9505053" cy="4316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2100" b="1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9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283393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7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47287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6068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868401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28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55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2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spcBef>
                <a:spcPts val="1200"/>
              </a:spcBef>
              <a:buClr>
                <a:srgbClr val="548DD4"/>
              </a:buClr>
              <a:defRPr/>
            </a:pPr>
            <a:r>
              <a:rPr lang="en-US" altLang="ja-JP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客単価</a:t>
            </a:r>
            <a:r>
              <a:rPr lang="en-US" altLang="ja-JP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3,000</a:t>
            </a:r>
            <a:r>
              <a:rPr lang="ja-JP" altLang="en-US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円のお店に</a:t>
            </a:r>
            <a:r>
              <a:rPr lang="en-US" altLang="ja-JP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2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人組の調査員が来店した場合のシミュレーション</a:t>
            </a:r>
          </a:p>
        </p:txBody>
      </p:sp>
      <p:graphicFrame>
        <p:nvGraphicFramePr>
          <p:cNvPr id="16" name="表 15">
            <a:extLst>
              <a:ext uri="{FF2B5EF4-FFF2-40B4-BE49-F238E27FC236}">
                <a16:creationId xmlns="" xmlns:a16="http://schemas.microsoft.com/office/drawing/2014/main" id="{0E1258D0-F9F8-4D42-A9E5-5BE5C2124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35629"/>
              </p:ext>
            </p:extLst>
          </p:nvPr>
        </p:nvGraphicFramePr>
        <p:xfrm>
          <a:off x="5816734" y="3132559"/>
          <a:ext cx="4320474" cy="217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="" xmlns:a16="http://schemas.microsoft.com/office/drawing/2014/main" val="3399186955"/>
                    </a:ext>
                  </a:extLst>
                </a:gridCol>
                <a:gridCol w="1800194">
                  <a:extLst>
                    <a:ext uri="{9D8B030D-6E8A-4147-A177-3AD203B41FA5}">
                      <a16:colId xmlns="" xmlns:a16="http://schemas.microsoft.com/office/drawing/2014/main" val="439017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費用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4120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月額集計費用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6,000</a:t>
                      </a:r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9062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調査員謝礼（飲食代）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30,000</a:t>
                      </a:r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8157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調査員交通費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0956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調査手数料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12,000</a:t>
                      </a:r>
                      <a:r>
                        <a:rPr kumimoji="1" lang="ja-JP" altLang="en-US" sz="15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39336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500" b="1" dirty="0">
                          <a:highlight>
                            <a:srgbClr val="FFFF00"/>
                          </a:highlight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計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500" b="1" dirty="0">
                          <a:highlight>
                            <a:srgbClr val="FFFF00"/>
                          </a:highlight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48,000</a:t>
                      </a:r>
                      <a:r>
                        <a:rPr kumimoji="1" lang="ja-JP" altLang="en-US" sz="1500" b="1" dirty="0">
                          <a:highlight>
                            <a:srgbClr val="FFFF00"/>
                          </a:highlight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37769075"/>
                  </a:ext>
                </a:extLst>
              </a:tr>
            </a:tbl>
          </a:graphicData>
        </a:graphic>
      </p:graphicFrame>
      <p:sp>
        <p:nvSpPr>
          <p:cNvPr id="18" name="コンテンツ プレースホルダー 37">
            <a:extLst>
              <a:ext uri="{FF2B5EF4-FFF2-40B4-BE49-F238E27FC236}">
                <a16:creationId xmlns="" xmlns:a16="http://schemas.microsoft.com/office/drawing/2014/main" id="{15DF22E5-9356-4B41-8128-3B7E3679A539}"/>
              </a:ext>
            </a:extLst>
          </p:cNvPr>
          <p:cNvSpPr txBox="1">
            <a:spLocks/>
          </p:cNvSpPr>
          <p:nvPr/>
        </p:nvSpPr>
        <p:spPr>
          <a:xfrm>
            <a:off x="522165" y="5782614"/>
            <a:ext cx="4320480" cy="4316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2100" b="1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9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283393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7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47287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6068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868401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28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55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2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spcBef>
                <a:spcPts val="1200"/>
              </a:spcBef>
              <a:buClr>
                <a:srgbClr val="548DD4"/>
              </a:buClr>
              <a:defRPr/>
            </a:pPr>
            <a:r>
              <a:rPr lang="en-US" altLang="ja-JP" sz="259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59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件あたりの単価：</a:t>
            </a:r>
            <a:r>
              <a:rPr lang="en-US" altLang="ja-JP" sz="259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15,000</a:t>
            </a:r>
            <a:r>
              <a:rPr lang="ja-JP" altLang="en-US" sz="259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</a:p>
        </p:txBody>
      </p:sp>
      <p:sp>
        <p:nvSpPr>
          <p:cNvPr id="19" name="コンテンツ プレースホルダー 37">
            <a:extLst>
              <a:ext uri="{FF2B5EF4-FFF2-40B4-BE49-F238E27FC236}">
                <a16:creationId xmlns="" xmlns:a16="http://schemas.microsoft.com/office/drawing/2014/main" id="{5BEF5548-296E-40C3-B412-E4D996AE1046}"/>
              </a:ext>
            </a:extLst>
          </p:cNvPr>
          <p:cNvSpPr txBox="1">
            <a:spLocks/>
          </p:cNvSpPr>
          <p:nvPr/>
        </p:nvSpPr>
        <p:spPr>
          <a:xfrm>
            <a:off x="5876151" y="5797302"/>
            <a:ext cx="4295086" cy="4316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2100" b="1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9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283393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7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47287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6068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868401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28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55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2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spcBef>
                <a:spcPts val="1200"/>
              </a:spcBef>
              <a:buClr>
                <a:srgbClr val="548DD4"/>
              </a:buClr>
              <a:defRPr/>
            </a:pPr>
            <a:r>
              <a:rPr lang="en-US" altLang="ja-JP" sz="259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59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件あたりの単価：</a:t>
            </a:r>
            <a:r>
              <a:rPr lang="en-US" altLang="ja-JP" sz="259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4,800</a:t>
            </a:r>
            <a:r>
              <a:rPr lang="ja-JP" altLang="en-US" sz="259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</a:p>
        </p:txBody>
      </p:sp>
      <p:sp>
        <p:nvSpPr>
          <p:cNvPr id="20" name="コンテンツ プレースホルダー 37">
            <a:extLst>
              <a:ext uri="{FF2B5EF4-FFF2-40B4-BE49-F238E27FC236}">
                <a16:creationId xmlns="" xmlns:a16="http://schemas.microsoft.com/office/drawing/2014/main" id="{1AA0FF0D-88A2-44C4-BDC3-13DB4D790F70}"/>
              </a:ext>
            </a:extLst>
          </p:cNvPr>
          <p:cNvSpPr txBox="1">
            <a:spLocks/>
          </p:cNvSpPr>
          <p:nvPr/>
        </p:nvSpPr>
        <p:spPr>
          <a:xfrm>
            <a:off x="594175" y="1116335"/>
            <a:ext cx="9505053" cy="4316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2100" b="1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9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283393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7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47287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6068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868401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28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55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2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spcBef>
                <a:spcPts val="1200"/>
              </a:spcBef>
              <a:buClr>
                <a:srgbClr val="548DD4"/>
              </a:buClr>
              <a:defRPr/>
            </a:pPr>
            <a:r>
              <a:rPr lang="ja-JP" altLang="en-US" sz="259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もしも</a:t>
            </a:r>
            <a:r>
              <a:rPr lang="en-US" altLang="ja-JP" sz="259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59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店舗様で月に</a:t>
            </a:r>
            <a:r>
              <a:rPr lang="en-US" altLang="ja-JP" sz="3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3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件</a:t>
            </a:r>
            <a:r>
              <a:rPr lang="ja-JP" altLang="en-US" sz="259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のモニター調査を実施した場合</a:t>
            </a:r>
            <a:r>
              <a:rPr lang="en-US" altLang="ja-JP" sz="259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lang="ja-JP" altLang="en-US" sz="259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コンテンツ プレースホルダー 37">
            <a:extLst>
              <a:ext uri="{FF2B5EF4-FFF2-40B4-BE49-F238E27FC236}">
                <a16:creationId xmlns="" xmlns:a16="http://schemas.microsoft.com/office/drawing/2014/main" id="{B2FA5407-2545-4431-869A-A3B61427A69F}"/>
              </a:ext>
            </a:extLst>
          </p:cNvPr>
          <p:cNvSpPr txBox="1">
            <a:spLocks/>
          </p:cNvSpPr>
          <p:nvPr/>
        </p:nvSpPr>
        <p:spPr>
          <a:xfrm>
            <a:off x="594172" y="6913432"/>
            <a:ext cx="9505053" cy="4316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2100" b="1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9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283393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7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47287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6068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868401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28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55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2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spcBef>
                <a:spcPts val="1200"/>
              </a:spcBef>
              <a:buClr>
                <a:srgbClr val="548DD4"/>
              </a:buClr>
              <a:defRPr/>
            </a:pPr>
            <a:r>
              <a:rPr lang="ja-JP" altLang="en-US" sz="259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ファンくるは圧倒的に</a:t>
            </a:r>
            <a:r>
              <a:rPr lang="en-US" altLang="ja-JP" sz="3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『</a:t>
            </a:r>
            <a:r>
              <a:rPr lang="ja-JP" altLang="en-US" sz="3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低コスト</a:t>
            </a:r>
            <a:r>
              <a:rPr lang="en-US" altLang="ja-JP" sz="3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』</a:t>
            </a:r>
            <a:r>
              <a:rPr lang="ja-JP" altLang="en-US" sz="259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で複数件の調査が可能です！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6E2A-0CA9-464C-9710-492A013C1231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0154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67" y="2848386"/>
            <a:ext cx="5596898" cy="155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937258" y="4712876"/>
            <a:ext cx="4219095" cy="9230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215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御社のお役に立てれば幸いです。</a:t>
            </a:r>
            <a:endParaRPr lang="en-US" altLang="ja-JP" sz="2159" b="1" dirty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ct val="50000"/>
              </a:spcBef>
              <a:defRPr/>
            </a:pPr>
            <a:r>
              <a:rPr lang="ja-JP" altLang="en-US" sz="215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ご検討、宜しくお願い致します。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6E2A-0CA9-464C-9710-492A013C1231}" type="slidenum">
              <a:rPr lang="en-US" altLang="ja-JP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358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アジェンダ</a:t>
            </a:r>
          </a:p>
        </p:txBody>
      </p:sp>
      <p:sp>
        <p:nvSpPr>
          <p:cNvPr id="6" name="コンテンツ プレースホルダー 37"/>
          <p:cNvSpPr txBox="1">
            <a:spLocks/>
          </p:cNvSpPr>
          <p:nvPr/>
        </p:nvSpPr>
        <p:spPr>
          <a:xfrm>
            <a:off x="593725" y="2437713"/>
            <a:ext cx="8928100" cy="50360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2100" b="1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9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283393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7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47287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6068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868401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28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55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2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25000"/>
              </a:lnSpc>
              <a:spcBef>
                <a:spcPts val="1200"/>
              </a:spcBef>
              <a:buClr>
                <a:srgbClr val="548DD4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6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１）ファンくる他社優位性</a:t>
            </a:r>
            <a:endParaRPr sz="6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コンテンツ プレースホルダー 37"/>
          <p:cNvSpPr txBox="1">
            <a:spLocks/>
          </p:cNvSpPr>
          <p:nvPr/>
        </p:nvSpPr>
        <p:spPr>
          <a:xfrm>
            <a:off x="593724" y="4213126"/>
            <a:ext cx="8928100" cy="50360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2100" b="1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9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283393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7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47287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6068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868401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28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55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2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25000"/>
              </a:lnSpc>
              <a:spcBef>
                <a:spcPts val="1200"/>
              </a:spcBef>
              <a:buClr>
                <a:srgbClr val="548DD4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6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２）費用に関して</a:t>
            </a:r>
            <a:endParaRPr lang="en-US" altLang="ja-JP" sz="6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70235" y="2473455"/>
            <a:ext cx="8351589" cy="116843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0" rIns="144000" bIns="25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0397F-207D-428F-BD96-D81D9B001296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989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886559" y="1879867"/>
            <a:ext cx="45719" cy="233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457200" indent="-4572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914400" indent="-3429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371600" indent="-3429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828800" indent="-3429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286000" indent="-3429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7432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32004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6576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41148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endParaRPr lang="ja-JP" altLang="en-US" sz="1727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</a:pPr>
            <a:endParaRPr lang="ja-JP" altLang="en-US" sz="1727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</a:pPr>
            <a:endParaRPr lang="ja-JP" altLang="en-US" sz="1727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</a:pPr>
            <a:endParaRPr lang="ja-JP" altLang="en-US" sz="1727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</a:pPr>
            <a:endParaRPr lang="ja-JP" altLang="en-US" sz="1727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</a:pPr>
            <a:endParaRPr lang="ja-JP" altLang="en-US" sz="1727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</a:pPr>
            <a:endParaRPr lang="ja-JP" altLang="en-US" sz="1727">
              <a:latin typeface="Arial" panose="020B0604020202020204" pitchFamily="34" charset="0"/>
            </a:endParaRPr>
          </a:p>
        </p:txBody>
      </p:sp>
      <p:sp>
        <p:nvSpPr>
          <p:cNvPr id="10286" name="AutoShape 20" descr="「SABAR ロゴ」の画像検索結果"/>
          <p:cNvSpPr>
            <a:spLocks noChangeAspect="1" noChangeArrowheads="1"/>
          </p:cNvSpPr>
          <p:nvPr/>
        </p:nvSpPr>
        <p:spPr bwMode="auto">
          <a:xfrm>
            <a:off x="181651" y="-76876"/>
            <a:ext cx="329028" cy="32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943">
              <a:latin typeface="HGP創英角ｺﾞｼｯｸUB" panose="020B0900000000000000" pitchFamily="50" charset="-128"/>
            </a:endParaRPr>
          </a:p>
        </p:txBody>
      </p:sp>
      <p:sp>
        <p:nvSpPr>
          <p:cNvPr id="10296" name="Rectangle 13"/>
          <p:cNvSpPr>
            <a:spLocks noChangeArrowheads="1"/>
          </p:cNvSpPr>
          <p:nvPr/>
        </p:nvSpPr>
        <p:spPr bwMode="auto">
          <a:xfrm>
            <a:off x="193977" y="1028901"/>
            <a:ext cx="10432664" cy="49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159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実施店舗は毎月</a:t>
            </a:r>
            <a:r>
              <a:rPr lang="ja-JP" altLang="en-US" sz="2591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約５，０００店舗</a:t>
            </a:r>
            <a:r>
              <a:rPr lang="ja-JP" altLang="en-US" sz="2159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2591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全国エリアをカバー</a:t>
            </a:r>
            <a:r>
              <a:rPr lang="ja-JP" altLang="en-US" sz="2159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した覆面調査サービスです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00220" y="135352"/>
            <a:ext cx="8605241" cy="771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indent="-269875">
              <a:lnSpc>
                <a:spcPct val="125000"/>
              </a:lnSpc>
              <a:spcBef>
                <a:spcPts val="1200"/>
              </a:spcBef>
              <a:buClr>
                <a:srgbClr val="548DD4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１０年・累計３００万レポートの実績</a:t>
            </a:r>
          </a:p>
        </p:txBody>
      </p:sp>
      <p:pic>
        <p:nvPicPr>
          <p:cNvPr id="60" name="Shape 79" descr="http://www.tsurutontan.co.jp/shop/store/img/shinjuku/logo.png">
            <a:extLst>
              <a:ext uri="{FF2B5EF4-FFF2-40B4-BE49-F238E27FC236}">
                <a16:creationId xmlns="" xmlns:a16="http://schemas.microsoft.com/office/drawing/2014/main" id="{16C5808F-BEF1-4CA8-85B3-F88FB6E85D2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0885" y="6616570"/>
            <a:ext cx="442748" cy="762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80" descr="http://www.jaf.or.jp/jafnavi/membership/facility/detail/bronco/img/logo.png">
            <a:extLst>
              <a:ext uri="{FF2B5EF4-FFF2-40B4-BE49-F238E27FC236}">
                <a16:creationId xmlns="" xmlns:a16="http://schemas.microsoft.com/office/drawing/2014/main" id="{ADDA572C-3C92-478C-9A65-4A805FE234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2099" y="4961096"/>
            <a:ext cx="926620" cy="27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81" descr="http://lvimg.jp/job/img/job_pict/07/88507/logo.jpg/96x96">
            <a:extLst>
              <a:ext uri="{FF2B5EF4-FFF2-40B4-BE49-F238E27FC236}">
                <a16:creationId xmlns="" xmlns:a16="http://schemas.microsoft.com/office/drawing/2014/main" id="{3528F2A3-1BFA-45BF-B513-E3FA4F5FEF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5594" y="3819524"/>
            <a:ext cx="801409" cy="24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83" descr="hd_yama_logo02_o">
            <a:extLst>
              <a:ext uri="{FF2B5EF4-FFF2-40B4-BE49-F238E27FC236}">
                <a16:creationId xmlns="" xmlns:a16="http://schemas.microsoft.com/office/drawing/2014/main" id="{DC9B8708-22AA-4098-B6BA-1EF5806DE67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0806" y="3518255"/>
            <a:ext cx="1046002" cy="198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84" descr="logo">
            <a:extLst>
              <a:ext uri="{FF2B5EF4-FFF2-40B4-BE49-F238E27FC236}">
                <a16:creationId xmlns="" xmlns:a16="http://schemas.microsoft.com/office/drawing/2014/main" id="{895730FD-C4B2-499E-919E-4AF7A4D7DFF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6282" t="5530" r="5852" b="4589"/>
          <a:stretch/>
        </p:blipFill>
        <p:spPr>
          <a:xfrm>
            <a:off x="2885833" y="6473533"/>
            <a:ext cx="579824" cy="508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85" descr="yoshinoya_logo">
            <a:extLst>
              <a:ext uri="{FF2B5EF4-FFF2-40B4-BE49-F238E27FC236}">
                <a16:creationId xmlns="" xmlns:a16="http://schemas.microsoft.com/office/drawing/2014/main" id="{F99E024C-38CB-4573-87CA-2F2298D825D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2940" y="4382465"/>
            <a:ext cx="843140" cy="43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86" descr="http://dream-double.co.jp/wordpress/wp-content/themes/twentyeleven/shops/img/shop_detail_logo_toritetsu.gif">
            <a:extLst>
              <a:ext uri="{FF2B5EF4-FFF2-40B4-BE49-F238E27FC236}">
                <a16:creationId xmlns="" xmlns:a16="http://schemas.microsoft.com/office/drawing/2014/main" id="{579E1EFD-4340-4D4E-BAF5-846C28D1D90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20144" t="6015" r="11383" b="5604"/>
          <a:stretch/>
        </p:blipFill>
        <p:spPr>
          <a:xfrm>
            <a:off x="4048176" y="2755725"/>
            <a:ext cx="499497" cy="41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87" descr="http://r.gnst.jp/fs/img/ae/6130618l.jpg">
            <a:extLst>
              <a:ext uri="{FF2B5EF4-FFF2-40B4-BE49-F238E27FC236}">
                <a16:creationId xmlns="" xmlns:a16="http://schemas.microsoft.com/office/drawing/2014/main" id="{AAACC2FA-579F-449D-9BFA-38B691CE092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09554" y="5050390"/>
            <a:ext cx="707831" cy="43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88" descr="うまい鮨勘">
            <a:extLst>
              <a:ext uri="{FF2B5EF4-FFF2-40B4-BE49-F238E27FC236}">
                <a16:creationId xmlns="" xmlns:a16="http://schemas.microsoft.com/office/drawing/2014/main" id="{7B944C6A-F60A-4625-99F5-25A0898F7CA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22306" b="16903"/>
          <a:stretch/>
        </p:blipFill>
        <p:spPr>
          <a:xfrm>
            <a:off x="6507533" y="2110348"/>
            <a:ext cx="1021515" cy="32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89" descr="http://image1-3.tabelog.k-img.com/restaurant/images/Rvw/22769/22769310.jpg">
            <a:extLst>
              <a:ext uri="{FF2B5EF4-FFF2-40B4-BE49-F238E27FC236}">
                <a16:creationId xmlns="" xmlns:a16="http://schemas.microsoft.com/office/drawing/2014/main" id="{E0332054-919D-4DCC-9C53-6D640998450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98185" y="6777019"/>
            <a:ext cx="756678" cy="30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90" descr="http://img.delivery.rakuten.co.jp/data/img/article/17781/874856.jpg">
            <a:extLst>
              <a:ext uri="{FF2B5EF4-FFF2-40B4-BE49-F238E27FC236}">
                <a16:creationId xmlns="" xmlns:a16="http://schemas.microsoft.com/office/drawing/2014/main" id="{5BC021BF-F268-471E-9178-473A55498FBE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9318" t="7802" r="8207" b="12412"/>
          <a:stretch/>
        </p:blipFill>
        <p:spPr>
          <a:xfrm>
            <a:off x="9088529" y="4350496"/>
            <a:ext cx="612776" cy="61679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91" descr="data:image/jpeg;base64,/9j/4AAQSkZJRgABAQAAAQABAAD/2wCEAAkGBxQTEBQQEhAVFhUXFhoaFhcWFxQaFBgUFBcYFxcfGxYYHCghGBolHBgXIT0iJSkrLi4uFyAzODMsNygtLiwBCgoKDg0OGxAQGywkICQ3LC4sNCwsLCwvLCwsLCwsLCwsLCwsLCwsLCwsLCwsLCwsLCwsLCwsLCwsLCwsLCwsLP/AABEIALcBEwMBEQACEQEDEQH/xAAcAAEAAgMBAQEAAAAAAAAAAAAABgcEBQgDAgH/xABHEAACAQIDBQUECAMGAgsAAAABAgADEQQSIQUGBzFBEyJRYXEUgaGxIzJCUmJykcEVgtEIM2ODkqJE8BYkNVNzo7KzwsPh/8QAGwEBAAIDAQEAAAAAAAAAAAAAAAMEAQIFBgf/xAAzEQEAAgIBAgQEBAYCAwEAAAAAAQIDEQQSMRMhQVEFImGxFDJxgZGhwdHh8DNCBlJiI//aAAwDAQACEQMRAD8AvGAgICAgICAgICAgICAgICAgICAgICAgICAgICAgICAgICAgICAgICAgICAgICAgYG2dsUcLSNbEVRTpggZjc6toBYAmbVpNp1ViZiO7QNxM2WDb25fclYj9Qkk/D5fZp4tfd4PxV2UP+MJ9KOI+fZzb8Ll9v5weJX3eDcXNmf8AfVD6Uav7iZ/CZfY8Wrfbr734XHh/ZquYp9ZGUq4B5HKeYPiJFkxWx/mbVtFuzfSNsQNPu/tf2o1qqE9klQ0qeg75paVHB8CxK/5d+s3vXp1EsRO2l2lvjbbOF2VS652rt4AUKrog87hWJ9B4ySuH/wDKbz+38WvV83SmUgbkBAQEBAQEBAQEBAQEBAQEBAQEBAQEBAQECLcS9hnF7NrUUXNUUCpTAtcvTN7C/Ui498lwX6LxLS9d105hInYUSGEn2Pw/2hiVWpSwpyMLq7siKVPIgMbkegkNs+OvlMpYxWlcPCfcqrs+nWbEZO1qsoGQ5rU0Gl2sNSSdPISjyM0ZJjSxjp0pzjMQKdN6jfVRSx9FFz8pXiNzpK5y2lxU2lW5VxRB6UkUWB6ZmuffOpXi449Nqls1vRp9k74Y3DU1o4fFvTprfKgCFRc3OjKesktipad2hpGW0PjAbzYmnj12jmFTEBib1BdWLIaZuqkaZTbS1tInHWadHoVyT1bdU4VmKKXADFQWA5BiNbeV5xp7rz1gICAgICAgICAgICAgICAgICAgICAgICAgfLMALk29YFb70cJ8Lia7YlMQcPnOZ1AQ0yx+sQCRlJ5nmL3lrHyrVjUxtFfFFp2p7aFGjhNpFEtiKFGsv1wjLURSCwIAysDqPCXomb4/aZV51W3k6JXfPZyqAMdhgoAAAqJYAcgAOQnM8HJPpK111927wOMp1qa1aTh0YXVlN1I5XB6iRzExOpbvPa2z0xFCph6t8lRSrWJBysLHUcoraazuCVFcUtxcNs+lQbDtVZ6tQrldlIyhSTayg3uUnR4+e2SZ6lXJjrWPJ4/9FMF/GaWyy1YL2YWq4ZSxxJp9pYd2ypaw66mZ8W/hTf8A3R4derpYG7u79L+PrgKmY00xFVeYzEUVqPTuQLalFv6nlNr3nweqPZilPn06VnKWyAgICAgICAgICAgICAgICAgICAgICAgICBFeJuw3xmzK1GncuLOqj7ZpnNlt1uLgedpNgvFLxMtLxMx5OZqlViMjMxA+ySbD+U8p1tR3UtzHk85lh90aTOyoilmY2VVF2ZjyAHUzHbzIjbq3dLZrYbA4bDPbNTpIrW1GYDva+t5xsluq8yv1jUKn3g4tYuhtDEU6QovQSoUVWU37ndJzqQdWBOt+cu04tbUiZ7obZpidIrvNv/WxtfDV6tGmPZ2zKgzZWOZW71z+ESbHgikTET3R2yzMxLXtvVW/iP8AE1WmtbMWsFJp5ihpnusT0Pjz1m3hR0dHo18SerqYZ27X9rOOFTLXLl86hRZmBBIW1uRPSbdFenp9GOud7bpOJW0xqca5H5KXw7kj/D4/ZtGW/u6TwFUvSpuylSyKSptcEqCQbdROVMalcjsyJhkgICAgICAgICAgICAgICAgICAgICAgICBSvHfZ2EpdjUp0lXFVXJcqSA1JBYllGhYsV73PQy/w7WncT2Vs8QqKXlZd3BTauAKezpQFLGZO+zHMawXUlWPLxyC1vO15zuXW+9zO4+y5itWey2ZTTKj3t4N9rVevg8QFLsWNOtfLmYknLUUEgXPIg+su4+XqNWhBfDudwq7Ebs1kx/8ADWNPts4S+c9lmZQw71r2sR0lyMsTTr9EE4/m6Uz2dwYxNRVc4zDhWAIan2jgqwuCCQtxaV7cysTrUpIwb9UU3t3X9gxy4R6vaAimxcLl7rkg6XPKxk+PL106ohpbH0zpfu7+4GAwjCpRwwLjk9QtUYeYzGyn8oE5l8+S/lMrUUrHZKJE3ICAgICAgICAgICAgICAgICAgICAgICAgIFP8aN0MXiMRTxWHpNVQUsjKli6lWY3Cc2BzdLnSXeLlrWOm3kr5qTPnCL8M9xHxOLvi8LVXDorFs6ugd9Aq3NieebT7vnrPnzxWvyz5tMePc/M1+9e7OK2Ri+3p5zTpsHo1wCV590OeQboQed/ObY8lctdT+5NJrbydKYZyyKxFiVBI8CRcicme629IHPfEfd2rU3gNCmO9ijTdLX0QqEdj6dm5PpOngyRGHc+itkrM3dAYeiERUXkqhR6KLCcyVlTvHXZJbF4Gqo1q/Q3GpuHBTT/ADGl7iW1W0fugzRuYXJTWwA8Bb9JRTvqAgICAgICAgICAgICAgICAgICAgICAgICAgICB8VaQYFWUMDoQQCCPMHnA+4CB8GkubPlGa1r2F7eF/CB9wPHEYRHKM9NWKNmQsASrWtdb8jYnWZiZhjT2mGSAgICAgICAgICAgICAgICAgICAgICAgICAgICAgeeIrqil3YKqi5J5ATW1orG57MxEzOofmFxK1EWojBlYXBHK0UvF46q9i1ZrOpes2YICAgICB8swAJOgHMnkAIH6rAi4NweRHK0D9gICAgICAgICAgICAgICAgICAgfLVACASATy15+kD6gIHji8QKdN6jXyopY21NlFzYdeURG50Kn2dxuRsQRWwrJhyO6yHPVBvoWGgtbwuQfHpdtw515T5oIzxvzTPYnETAYpmSniLMqliKishKrzIuLH0GvlKubHbDXrv5QlpaLz017onvTvI2KbKt1pKe6vVj4t/TpPKc3m2zz0x5V+7s4OPGONz3fO6+8TYV7G7UmPeXqD95fP5zHC5s4Lan8smfBGSPqtPCYpKiCpTYMrC4I/wCdJ6al63rFqzuJcm1ZrOpe03YICAgVRxo30q4dqeCwztTdlFR6isQwW7BVFvEqSfQeMucXDFvmsgzXmvlCma+0qzs7vXqM1QWqEuxLr4Nr3l8jpL8ViPKIVuufdanAXeBu0q4Co7spQPRU6ogQkVAD9m+ZNOWh5dafMxxqLR+6xgtM+UrplBYICAgICAgICAgICBibWxwoUKtdhcU0ZyLgXCAm1zy5TNY6piGJnUbUPtnjDjqjt2HZ0Kf2QFDvb8TNoT6ATpV4lIjz81W2efRq04n7UH/GX9adH9km/wCGxezXxr+72p8Vtphi3tCG/wBk0qeUelhf9SZj8Lj12Z8az8r8VNpMLGuo81QKR+h1994ji44JzWliPxF2ieeLa+pvYaFiDy5aWFtNNfE3z+Hx+zHi2a7F72Y2r/eY2sdCLZyBY89FsNZvGKkdoazktLU0qzKyuDZkYMh55WBBBF/MD9JvMbYiZjsszhjvXj8RtSlSfFO9MhjUVjmBVVJuM18pzZeVpU5GKlcczpPivabL4nOWUH4xbbOG2Y6q1nrkUl53ysCalrcu4Dr5yxxqdWT9EeS2qucJ1VF+o5BBBII5EcwZratbR02jcS2raazuFl4Wtnpq4+0oP6i8+Z8jF4WW2P2mYesx366Rb3e0hbt1uzvC+Ffq1Jj31/dfA/OXeHzLYLf/ADPdBnwRkj6rUwWLSqgqU2DK3Ij/AJ0PlPT48lclYtWdw5NqzWdS95u1ICBzbxjrZtsV9b5Vpr10tTBt+pP6zq8WNY4U80/MhUsIU24OYvs9r0QSfpFqU9Ot0LC/ldB+kr8qN45TYJ+Z0jOUuKG4sb242ntHEYSni3SiFQBEyqbPSVmu4Ga5JPXkROjxsVJpFpjzVcuSYnUPXgPtyouMqYNmJp1KbVACSbVUK6j1Um/5RHLpHT1M4LTvS9JzlkgICAgICAgIFa8ddqmls9KCvY16oDDqaSAs3oMwQHxvaWuJXd9+yHNOqqCnTUyAgICAgIFrcANmMcViMVl7iUuyDdM9RkcgeYCD/UPGUuZb5Yqs4InuvGc9ZUf/AGgcYTiMLRvotJntrzdguo5ck+JnQ4UfLMq2efRVEuqxAnW6tfNhlF9VJX06j4GeD+O4fD5czr80RP8ASfs9H8Pv1YI+nk3E468QNxu1t98K/VqbHvp+48G+cucPmW49vePWP99UObBGSPqtXA4xKtNalNgynkR8iOh8p6jHkrkrFqzuHItWazqWRN2pA5o4uEfxjE2/Bf17NJ1uN/xwpZvzIfJ0TcbmYvsto4OrmCgYinmJ0ARnCuSegys0jyxukwkxzq0Ok8RvhgEvmx+HFv8AFQ/IzlRivPaJXJvWPVzVvZtf2vG18VawqOSo6hFAVPflVZ1cdOisVUr26rbSTgqt9r0+elOoTYE/ZtrbkLkanrbxkXK/40mD8zo2ctbICAgICAgICBSP9oKg/tGFqEfR9myg9A4a7fqCv6TocKY1MK2f0VNLqsQEBAQEBAur+z5SbssW+Y5M6gLc2z5bscvK5GQX8pz+b3hbwb0tXHYxKNNqlRgqjmf2A6nynPyZK46za06iFmtZtOoc1cTNuHF7RqVLWVVVEXwUC+vmSxnS+HX8Tj1ya1vf31Cpy69OSa+yKy8rECQ7p7RSn2i1HCg2IvyuL3/aee+PcLLnilsVdzG4l1PhuemPqi86SLDbYo1DZaov0BupPoGAvPN5/hfLwx1XpOvp5/bbq4+XhyTqtmfKCwQNvu5t58LUuO9TP108fMeDfOXOJy7ce3vHrCHNhjJH1S7eHiRgsIiM1Q1Hdcy06YBe3LvXICdeZ6Get41fxFeunZxcs+FOrd0Qq8ckucuz3It3Saygk+YCGw87mW44U+6Dx49lVbzbZOMxdXFsgQ1CDlXUAABRr1NgNZdx06KxVBe3VO2sm7QgIZfpAsNdeo8PDWYEg3cxxw+IR8LjatJ27rH2e+hIOUorv2gJA6dJFkr1Rq0fzS0mInylfG5m8zVcOTia9CpUVlUtQFUNZ/q9pQZA1E/DrpOdlx6n5Yn9/wC/qs1t7pdIW5AQEBAQEBA0e9e62Hx9IUsQrHKSUKsQVYqVvpobeBBEkx5bY53DW1YtGpU/vJwdxFCnUq4eqMQFPdphCKxQn1sxA8Oeth0l7Hy62nUxpXtg12V7i9n1aQvVoVaYGn0lN01/mAlmLRPaUM0mGKDNmH7DBAQEDoDhCEwuxvaKrgCpUd/tX0OQAA827nIafOcfn5q0tNrTqIX+Pjm0RFWp3j2++KqXN1pg9xPDzPi3ynj+Zy7ci3tEdodzDgjHH1VBtapmr1G/G3wNp77g06ONjr9I+zzfJt1ZbT9ZYktICAgIZTvdraPa0rMe+mh8x0Pz/SeD+NcGONn6q/lt5x9J9Yei4HI8XHqe8NvOOvECudsOTiKpY3Odh7gbD4CfSPh1a14uOK9tR/OHluVMzmtv3lhy4rkBAQEBA9MOQGBbNa+uUgN7iesxLMNh/GqgYlKtXNcdlVNRxWpgHkHDXCn7t7X1mnRHq38SV6cId5TisIKLjvUAqFyzuahtmvmItexGl7g36WnP5OPptuPVax23CfyskICAgICAgICB8ugIsQCPA6iBqMfu1gnBarg8ObC5JpU+QHU28JvXJeO0y1msesOZ966yPi6r0sMMPSJ+jphSv0Y7qtY9WtfTS5M62OJisbnank/M1MkRphw83FqbRqFi2TD02AqP9onnlQfeI69Lg68pBnzRjj6pcePqWuOHey8EPaHRiE1+kbNdullI+t6WnMzc6aUm151C5j48WtqsI/t/bbYl/u010pp0A8T4t5zyHL5duRbc9vSHaw4YxRqO7UO1gT4C/wCkrUr1WivulmdRtWDG5v4z6jEajTyEzudvyZYICAgbndTE5MQFvo4Kn15j4j4zjfHcHicSbetfP+/8l/4dk6c0R7+Sczwj0RArfajhq9VgLXdvmZ9K4VJpxsdZntEfZ5TkWi2W0x7yxZaQkBAQJtuVw2xG0KYxAq06VEkgMbs5Kmxsgt1vzIlfLyK4516pqYZtG1j4XgvgVHfq4hz45kXX0VZUnmXntpNGGrx2lwWwppsKFaqlSxylyGS/S4ABt0/rM15l9+ZOCuvJSO08C9CtUoVVs9NirDzHh4g8/fOhW0WjcKto1Oll8BwDiqll1WmST3yLE2P4VJug8SE5aXlTmflT4F5znrJAQEBAQEBAQEDS73VD7K9NavZvV+jR72IZr2AI1ubZRbW7Cb4/zba27OZN46hOKqqcwyMaYDO75RS7gAZ9SO7f3zr44+WFK8+bG2bgXr1qdCmLvUcKo82NtfIc/QTNrRWNyxWNzp1fsLZNPC4enh6KBUQWsCTr1JJ1JJ6mca9ptO5X4jUaajfTYD4lA9NjnQGyE91h5eDTmfEOJbPXdZ849Pf/ACt8bNGOdT2lWLqQSCCCDYg8wRPMzExOpdV4Yx7U3PgrH9AZPxY6s1I+sfdplnVLT9JVnPpryRDBAQED6puVIYGxBuPUTW1YtE1ntLaszE7hZJxSgISdHtY9LkXHpefNY415m8R3r3/adT/D7PVzlrqs+73ldIhe2N36gqk00LqxJFuYJ1sf6z23w/4zgvhiMtum0d9+v1hweVwMkZJmkbiWKm72JJAFE3PLVb3PLS8tz8Y4fpff6RP9kH4HP/6/zhk70bq18B2HtGUNWQuFUklLEAhtLX1HK8u4s0ZImYV745p3aKTIyB0VwS/7Hp/+JV/9wzl8v/k/gvYvyp7KyQgctcRcUKm1sY68u1K6f4arTPxWdjBGscQpZZ3ZbnA/d40ME2KcDNiSCnO4oqO7e46nMfQiUeXk6rdMeifDXULJlVMQEBAQEBAQEBA029dVFwzO5dVXUumUuiKCzsAwN7IG6E/Mb4/O3k1t2c0bS2ZmFbF0Tmwwqd12KCoRUdgt0ve40vbTUeNp1q27VnuqWp6pJwW2b2u1UcgEUUepqbWbRF9Tdvh7jFyrax/qzgj5nRk5a4QIrvdusK4NaiAKo5jkHA/+Xn+s5nP4EZvnp+b7/wCVvj8no+W3b7Ks2shWlVVhYhHBBHIgG9xOLxKzHJxx69UfdfzTE4rT9J+ytZ9KeTICAgICBONhla+DFNtQBkYfl5fCxnhvicX4nPnLTy380fv3/q9FxJrn40Vt+jX4bbdTD1DQr3ZQbBrd63IH8QnRzfCsPNxRn42qzPnr036x9JVcfMvgv4eXziPX1/yk2ErCqA1M5g2gt1PK1vHynmMuDJiv4d4mLezrUyVvXqrPks3dDdYUQK9YXqn6o6U7/NvPp0ne4PAjFHXf832/y5/I5PX8te33Qr+0LhDlwdboGqofVwjL/wChp6LhT3hy88eUKZl9VIF68AMdmweIoE/3dYMPy1VFvijTm8yurRK5gn5dLSlRM0m+W3lwWCrYk2uq2pj71VtEH6/AGSYqddoq1tbpjbnncXdqptHGqhBNMNnxDm9sma7C/wB5jcAep6Tp5skY67/gqUr12dPUqYVQqiygAADkABYCchdfcBAQEBAQEBAQEDyrva3LU2PPqDy84gU/vHtt7VcLRoUxQFY9sxCViiMF77WLELepa4W9ut5dpSPzTPn6ILT6QjXBPFdntdUI/vKVSn6Huv8A/Xb3yflRvGjwzqzoqctbICBCeJe7y1MJiMSgtUSi7MOjqqEkH8VhofdK1uHXJnpkjymJj7pq55rjtSe0xLm6emcghhmbHW+IpD8Y+cp8+014uSY9p+yxxY3mrH1ZO8GyzRqEgdxiSvl1I8rSt8K+IV5WKImfmr3/AL/ul5vGnDfcdp7NVOqpECRbm4u1RqROjC4/Mv8A+fKed/8AIuN1Ya5o/wCvlP6T/l1fheXV5pPqzN9aIyU36hsvuIv+0p/+N5Z8S+P01v8Ah5f1T/FaR0Vt+zH4fby+w42nVcBqROWoDrlDaZ18GX4i4npORxaZdWmPmjtLlYc1qfLvyl0+jggEG4IuCORB5TmLaE8ZNmGtsmqwHeostUeimz/7WY+6WOLbWSPqjyxurnCdVRIFm8BNo5MfVw55VaNx+ak1x/tZv0lPmV3SJ9ljBPmvqc5aU5xWqVdobSw+yMNqaffq/cVnA7zW5BEP/mW52l7j6x0nJZBl+aemFjbm7sUtn4YYelqb5qjkDM7nmTboOQHQAesq5ck5LblLWsVjTeyNsQEBAQEBAQEBAQPxuUCBbwbvrjKqf9XNSkgYhqRp0/p1dRfOSb6DwPIcyCBYpeaR3RTXcqZenUp7WU1Vp4VxiA4Dq60UZWzJfNc9mWA73LUnlL8anH5eav8A9/PydN7PxXaU1e1rjUG39dQeYPUTkzGpXIlkzDJA8cbTDUnVhcMjAjxBBBmY7kuPiOk7jnSQwytlm1el+dfmJV5sRPGyRPtP2T8edZa694Tjb2C7Wgygd4ar6j+ouPfPDfCuVHG5Nb27T5T+k/5eh5mHxcU1jv3hXs+hvMEMPXDVyjq6nVTcSLNirlxzjv2nyb47zS0Wr3hn7c2sa7La4UD6vgx59ddLa6Sl8N+HU4dJiJ3ae8/0WOVypzz7RDVzpKjovgvtQ1tlIjNdqDNS1+4O9THoEYL/ACzlcqusn6r2K26pntLBitRqUW+rURkPo6lT85BWdTtvMbhyNisO1Oo9J/rIzI35kYq3xBnbidxtQtGp08plqknDjHdjtXCPewNUIfSr9H82Eiz16scwlxTqzqOcddRjcjd9sOtbEV1X2rEVnqVSCDZSx7NA3gFt7yecly36tRHaGtY15pPImxAQEBAQEBAQEBAQECMb0UqqI7LiqtOmQbClTVmBKgWzXuoutwRlsWN25Wlx69mllJ8Qtn1TUTEVKt1ZSKKVQyVxSp2Y5gwtf6QGwOtzYC1p0MFo1qFbJWe7L3B4j1MEVo1u/QC5RZRnA+zd/rFV6DWwuLHS2ubjxfzjuzjy68pX9szaFOvSWtSdXRgCCpBGovbTqPCc21ZrOpWonbKmGSByxv8A7J9l2liaNrL2hdPDJV74t5C5H8s7GG3VSJUcsasj8lRvTDVcjq/3WB/Q3keXH4lLU94mP4t8dum0W9lmhr6ifMJiYnUvXRO/NBd5tnmlWLAdxzcHzPMfv757v4NzY5GCKz+avlP6ek/76vO8/jzjydUdpaidhQICAgX/AMB8Jl2a9Qj+8ruR5hAqfNWHunM5k7yaXcMaqsiVUrnrjbsPsNoCuosmJXP/AJiWWp80P8xnT4l+qmvZUzV1O1ey0gfVOoVIZTZlIKkcwwNwR5gzGtsxOpdZbs7S9pwdDE3v2lJWNvvEd743nFvXptMOhWdw2c1ZICAgICAgICAgICAgIHliaC1Eam6hlZSrA8irCxB90ROvOBVO/wBuHiKrHs1qVqQQtSPa3qUqhYllNJrK6MMozfX01JtLuHPWO/kgvj2putgaqEq9GopBsQyMCCOdwRL0WifVWmstturvTidn1RVoscjfWptfsqi9dPH8Q1HwmmTFXJGpbUvNfNfm5G/2H2iCqg0qy6mk5BJHijfbHxHUDSc3Lgtj/RapkiyWyFIqzjXue+IRcfQF2ooRVQDvNSBzBh4le9p1B8rG5xcsVnpn1Q5qb84UXOipkMp9u1iS+GW/Ne765eXwngPjWCMXLt0+vn/F6Tg5Jvhjfp5fwZ+I2aMQOwylixsoX62bpbzlThZ8uHNF8Xf7/RPnx0yUmt+zQb3cPcXgVFRk7SllBaog7qMSbqwuSLWHe+r3hrPoODkRkiN+U+3f+bzWTF0z5ecIjLKEhhk7OwNSvVShRQvUcgKo8T8gOZPQTW1orG5bRG506p3W2OMJg6GFBv2dMBiNMz83NvNiT75x8l+u02X6xqNNrNGUS4mbre34JkQDtqZz0fNgNVv0zDT1sekmwZfDvuezTJTqhzPVplWKsCGBIYEWIINiCOhBnWUdPmZYXlwF26rYapgWfv02Z0X/AAXIzEeNqhP+sTncymrdS5htuNLVlNMQEBAQEBAQEBAQEBAQEBAx8dgadZDTq01dTrlYAi45e+ZiZjzhiYie7SYncbBVNHw4K2sVJOQki2bLyWp+NbMepMkjNeO0teiGpp8KNnK4qU0rIykFSleqCpHgb3F/X0tN/wAVkmNT9jw6pzK7d+EQIxV4ebNZi5wNK55gZgvuUGw9wk3j5Pdp0V9mK/C/ZhqrVGFtlNygZ+yawsAyEkEddLX63mfxOTWtnh19mZt7dCjUohaFNKLIO4EVVS3PKVUWAv16XnL53Djkx1f9vf8ApK3x8/hTr0em6u7S4Zc72asRqeijwX+vWa8LhVwRufO3+9mc/InJOo7JCygixFweYPK0vqyIbW4ZbNrm5wopHxok0/8Aavd+EnryclfVpOOso2eCOG7S/tdfJ921PN/rt+0l/G212hH4FU03V3OwuAUjD0+831qj96oR0GboPIWEr5Mtsn5ktaRXskEjbEBAhW9XDPB42v7Q2elUJGc0ioFS33gwIv5jWT4+TekaR2xxadyxsFwi2cjhylWpb7NSocvvCgX9DMzyskweFVJti7rYTCO1TDYZKbMLFlBvlve1zyFwNPISK2S1o1aW0ViOzcTRsQEBAQEBAQEBAQEBAQEBAQEBAQEBAQEBAQEBAQEBAQEBAQEBAQEBAQED/9k=">
            <a:extLst>
              <a:ext uri="{FF2B5EF4-FFF2-40B4-BE49-F238E27FC236}">
                <a16:creationId xmlns="" xmlns:a16="http://schemas.microsoft.com/office/drawing/2014/main" id="{E3444687-C481-46CF-80F8-8D40B148AAE5}"/>
              </a:ext>
            </a:extLst>
          </p:cNvPr>
          <p:cNvSpPr/>
          <p:nvPr/>
        </p:nvSpPr>
        <p:spPr>
          <a:xfrm>
            <a:off x="2486476" y="2097073"/>
            <a:ext cx="246275" cy="2562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92" descr="data:image/jpeg;base64,/9j/4AAQSkZJRgABAQAAAQABAAD/2wCEAAkGBxQTEBQQEhAVFhUXFhoaFhcWFxQaFBgUFBcYFxcfGxYYHCghGBolHBgXIT0iJSkrLi4uFyAzODMsNygtLiwBCgoKDg0OGxAQGywkICQ3LC4sNCwsLCwvLCwsLCwsLCwsLCwsLCwsLCwsLCwsLCwsLCwsLCwsLCwsLCwsLCwsLP/AABEIALcBEwMBEQACEQEDEQH/xAAcAAEAAgMBAQEAAAAAAAAAAAAABgcEBQgDAgH/xABHEAACAQIDBQUECAMGAgsAAAABAgADEQQSIQUGBzFBEyJRYXEUgaGxIzJCUmJykcEVgtEIM2ODkqJE8BYkNVNzo7KzwsPh/8QAGwEBAAIDAQEAAAAAAAAAAAAAAAMEAQIFBgf/xAAzEQEAAgIBAgQEBAYCAwEAAAAAAQIDEQQSMRMhQVEFImGxFDJxgZGhwdHh8DNCBlJiI//aAAwDAQACEQMRAD8AvGAgICAgICAgICAgICAgICAgICAgICAgICAgICAgICAgICAgICAgICAgICAgICAgYG2dsUcLSNbEVRTpggZjc6toBYAmbVpNp1ViZiO7QNxM2WDb25fclYj9Qkk/D5fZp4tfd4PxV2UP+MJ9KOI+fZzb8Ll9v5weJX3eDcXNmf8AfVD6Uav7iZ/CZfY8Wrfbr734XHh/ZquYp9ZGUq4B5HKeYPiJFkxWx/mbVtFuzfSNsQNPu/tf2o1qqE9klQ0qeg75paVHB8CxK/5d+s3vXp1EsRO2l2lvjbbOF2VS652rt4AUKrog87hWJ9B4ySuH/wDKbz+38WvV83SmUgbkBAQEBAQEBAQEBAQEBAQEBAQEBAQEBAQECLcS9hnF7NrUUXNUUCpTAtcvTN7C/Ui498lwX6LxLS9d105hInYUSGEn2Pw/2hiVWpSwpyMLq7siKVPIgMbkegkNs+OvlMpYxWlcPCfcqrs+nWbEZO1qsoGQ5rU0Gl2sNSSdPISjyM0ZJjSxjp0pzjMQKdN6jfVRSx9FFz8pXiNzpK5y2lxU2lW5VxRB6UkUWB6ZmuffOpXi449Nqls1vRp9k74Y3DU1o4fFvTprfKgCFRc3OjKesktipad2hpGW0PjAbzYmnj12jmFTEBib1BdWLIaZuqkaZTbS1tInHWadHoVyT1bdU4VmKKXADFQWA5BiNbeV5xp7rz1gICAgICAgICAgICAgICAgICAgICAgICAgfLMALk29YFb70cJ8Lia7YlMQcPnOZ1AQ0yx+sQCRlJ5nmL3lrHyrVjUxtFfFFp2p7aFGjhNpFEtiKFGsv1wjLURSCwIAysDqPCXomb4/aZV51W3k6JXfPZyqAMdhgoAAAqJYAcgAOQnM8HJPpK111927wOMp1qa1aTh0YXVlN1I5XB6iRzExOpbvPa2z0xFCph6t8lRSrWJBysLHUcoraazuCVFcUtxcNs+lQbDtVZ6tQrldlIyhSTayg3uUnR4+e2SZ6lXJjrWPJ4/9FMF/GaWyy1YL2YWq4ZSxxJp9pYd2ypaw66mZ8W/hTf8A3R4derpYG7u79L+PrgKmY00xFVeYzEUVqPTuQLalFv6nlNr3nweqPZilPn06VnKWyAgICAgICAgICAgICAgICAgICAgICAgICBFeJuw3xmzK1GncuLOqj7ZpnNlt1uLgedpNgvFLxMtLxMx5OZqlViMjMxA+ySbD+U8p1tR3UtzHk85lh90aTOyoilmY2VVF2ZjyAHUzHbzIjbq3dLZrYbA4bDPbNTpIrW1GYDva+t5xsluq8yv1jUKn3g4tYuhtDEU6QovQSoUVWU37ndJzqQdWBOt+cu04tbUiZ7obZpidIrvNv/WxtfDV6tGmPZ2zKgzZWOZW71z+ESbHgikTET3R2yzMxLXtvVW/iP8AE1WmtbMWsFJp5ihpnusT0Pjz1m3hR0dHo18SerqYZ27X9rOOFTLXLl86hRZmBBIW1uRPSbdFenp9GOud7bpOJW0xqca5H5KXw7kj/D4/ZtGW/u6TwFUvSpuylSyKSptcEqCQbdROVMalcjsyJhkgICAgICAgICAgICAgICAgICAgICAgICBSvHfZ2EpdjUp0lXFVXJcqSA1JBYllGhYsV73PQy/w7WncT2Vs8QqKXlZd3BTauAKezpQFLGZO+zHMawXUlWPLxyC1vO15zuXW+9zO4+y5itWey2ZTTKj3t4N9rVevg8QFLsWNOtfLmYknLUUEgXPIg+su4+XqNWhBfDudwq7Ebs1kx/8ADWNPts4S+c9lmZQw71r2sR0lyMsTTr9EE4/m6Uz2dwYxNRVc4zDhWAIan2jgqwuCCQtxaV7cysTrUpIwb9UU3t3X9gxy4R6vaAimxcLl7rkg6XPKxk+PL106ohpbH0zpfu7+4GAwjCpRwwLjk9QtUYeYzGyn8oE5l8+S/lMrUUrHZKJE3ICAgICAgICAgICAgICAgICAgICAgICAgIFP8aN0MXiMRTxWHpNVQUsjKli6lWY3Cc2BzdLnSXeLlrWOm3kr5qTPnCL8M9xHxOLvi8LVXDorFs6ugd9Aq3NieebT7vnrPnzxWvyz5tMePc/M1+9e7OK2Ri+3p5zTpsHo1wCV590OeQboQed/ObY8lctdT+5NJrbydKYZyyKxFiVBI8CRcicme629IHPfEfd2rU3gNCmO9ijTdLX0QqEdj6dm5PpOngyRGHc+itkrM3dAYeiERUXkqhR6KLCcyVlTvHXZJbF4Gqo1q/Q3GpuHBTT/ADGl7iW1W0fugzRuYXJTWwA8Bb9JRTvqAgICAgICAgICAgICAgICAgICAgICAgICAgICB8VaQYFWUMDoQQCCPMHnA+4CB8GkubPlGa1r2F7eF/CB9wPHEYRHKM9NWKNmQsASrWtdb8jYnWZiZhjT2mGSAgICAgICAgICAgICAgICAgICAgICAgICAgICAgeeIrqil3YKqi5J5ATW1orG57MxEzOofmFxK1EWojBlYXBHK0UvF46q9i1ZrOpes2YICAgICB8swAJOgHMnkAIH6rAi4NweRHK0D9gICAgICAgICAgICAgICAgICAgfLVACASATy15+kD6gIHji8QKdN6jXyopY21NlFzYdeURG50Kn2dxuRsQRWwrJhyO6yHPVBvoWGgtbwuQfHpdtw515T5oIzxvzTPYnETAYpmSniLMqliKishKrzIuLH0GvlKubHbDXrv5QlpaLz017onvTvI2KbKt1pKe6vVj4t/TpPKc3m2zz0x5V+7s4OPGONz3fO6+8TYV7G7UmPeXqD95fP5zHC5s4Lan8smfBGSPqtPCYpKiCpTYMrC4I/wCdJ6al63rFqzuJcm1ZrOpe03YICAgVRxo30q4dqeCwztTdlFR6isQwW7BVFvEqSfQeMucXDFvmsgzXmvlCma+0qzs7vXqM1QWqEuxLr4Nr3l8jpL8ViPKIVuufdanAXeBu0q4Co7spQPRU6ogQkVAD9m+ZNOWh5dafMxxqLR+6xgtM+UrplBYICAgICAgICAgICBibWxwoUKtdhcU0ZyLgXCAm1zy5TNY6piGJnUbUPtnjDjqjt2HZ0Kf2QFDvb8TNoT6ATpV4lIjz81W2efRq04n7UH/GX9adH9km/wCGxezXxr+72p8Vtphi3tCG/wBk0qeUelhf9SZj8Lj12Z8az8r8VNpMLGuo81QKR+h1994ji44JzWliPxF2ieeLa+pvYaFiDy5aWFtNNfE3z+Hx+zHi2a7F72Y2r/eY2sdCLZyBY89FsNZvGKkdoazktLU0qzKyuDZkYMh55WBBBF/MD9JvMbYiZjsszhjvXj8RtSlSfFO9MhjUVjmBVVJuM18pzZeVpU5GKlcczpPivabL4nOWUH4xbbOG2Y6q1nrkUl53ysCalrcu4Dr5yxxqdWT9EeS2qucJ1VF+o5BBBII5EcwZratbR02jcS2raazuFl4Wtnpq4+0oP6i8+Z8jF4WW2P2mYesx366Rb3e0hbt1uzvC+Ffq1Jj31/dfA/OXeHzLYLf/ADPdBnwRkj6rUwWLSqgqU2DK3Ij/AJ0PlPT48lclYtWdw5NqzWdS95u1ICBzbxjrZtsV9b5Vpr10tTBt+pP6zq8WNY4U80/MhUsIU24OYvs9r0QSfpFqU9Ot0LC/ldB+kr8qN45TYJ+Z0jOUuKG4sb242ntHEYSni3SiFQBEyqbPSVmu4Ga5JPXkROjxsVJpFpjzVcuSYnUPXgPtyouMqYNmJp1KbVACSbVUK6j1Um/5RHLpHT1M4LTvS9JzlkgICAgICAgIFa8ddqmls9KCvY16oDDqaSAs3oMwQHxvaWuJXd9+yHNOqqCnTUyAgICAgIFrcANmMcViMVl7iUuyDdM9RkcgeYCD/UPGUuZb5Yqs4InuvGc9ZUf/AGgcYTiMLRvotJntrzdguo5ck+JnQ4UfLMq2efRVEuqxAnW6tfNhlF9VJX06j4GeD+O4fD5czr80RP8ASfs9H8Pv1YI+nk3E468QNxu1t98K/VqbHvp+48G+cucPmW49vePWP99UObBGSPqtXA4xKtNalNgynkR8iOh8p6jHkrkrFqzuHItWazqWRN2pA5o4uEfxjE2/Bf17NJ1uN/xwpZvzIfJ0TcbmYvsto4OrmCgYinmJ0ARnCuSegys0jyxukwkxzq0Ok8RvhgEvmx+HFv8AFQ/IzlRivPaJXJvWPVzVvZtf2vG18VawqOSo6hFAVPflVZ1cdOisVUr26rbSTgqt9r0+elOoTYE/ZtrbkLkanrbxkXK/40mD8zo2ctbICAgICAgICBSP9oKg/tGFqEfR9myg9A4a7fqCv6TocKY1MK2f0VNLqsQEBAQEBAur+z5SbssW+Y5M6gLc2z5bscvK5GQX8pz+b3hbwb0tXHYxKNNqlRgqjmf2A6nynPyZK46za06iFmtZtOoc1cTNuHF7RqVLWVVVEXwUC+vmSxnS+HX8Tj1ya1vf31Cpy69OSa+yKy8rECQ7p7RSn2i1HCg2IvyuL3/aee+PcLLnilsVdzG4l1PhuemPqi86SLDbYo1DZaov0BupPoGAvPN5/hfLwx1XpOvp5/bbq4+XhyTqtmfKCwQNvu5t58LUuO9TP108fMeDfOXOJy7ce3vHrCHNhjJH1S7eHiRgsIiM1Q1Hdcy06YBe3LvXICdeZ6Get41fxFeunZxcs+FOrd0Qq8ckucuz3It3Saygk+YCGw87mW44U+6Dx49lVbzbZOMxdXFsgQ1CDlXUAABRr1NgNZdx06KxVBe3VO2sm7QgIZfpAsNdeo8PDWYEg3cxxw+IR8LjatJ27rH2e+hIOUorv2gJA6dJFkr1Rq0fzS0mInylfG5m8zVcOTia9CpUVlUtQFUNZ/q9pQZA1E/DrpOdlx6n5Yn9/wC/qs1t7pdIW5AQEBAQEBA0e9e62Hx9IUsQrHKSUKsQVYqVvpobeBBEkx5bY53DW1YtGpU/vJwdxFCnUq4eqMQFPdphCKxQn1sxA8Oeth0l7Hy62nUxpXtg12V7i9n1aQvVoVaYGn0lN01/mAlmLRPaUM0mGKDNmH7DBAQEDoDhCEwuxvaKrgCpUd/tX0OQAA827nIafOcfn5q0tNrTqIX+Pjm0RFWp3j2++KqXN1pg9xPDzPi3ynj+Zy7ci3tEdodzDgjHH1VBtapmr1G/G3wNp77g06ONjr9I+zzfJt1ZbT9ZYktICAgIZTvdraPa0rMe+mh8x0Pz/SeD+NcGONn6q/lt5x9J9Yei4HI8XHqe8NvOOvECudsOTiKpY3Odh7gbD4CfSPh1a14uOK9tR/OHluVMzmtv3lhy4rkBAQEBA9MOQGBbNa+uUgN7iesxLMNh/GqgYlKtXNcdlVNRxWpgHkHDXCn7t7X1mnRHq38SV6cId5TisIKLjvUAqFyzuahtmvmItexGl7g36WnP5OPptuPVax23CfyskICAgICAgICB8ugIsQCPA6iBqMfu1gnBarg8ObC5JpU+QHU28JvXJeO0y1msesOZ966yPi6r0sMMPSJ+jphSv0Y7qtY9WtfTS5M62OJisbnank/M1MkRphw83FqbRqFi2TD02AqP9onnlQfeI69Lg68pBnzRjj6pcePqWuOHey8EPaHRiE1+kbNdullI+t6WnMzc6aUm151C5j48WtqsI/t/bbYl/u010pp0A8T4t5zyHL5duRbc9vSHaw4YxRqO7UO1gT4C/wCkrUr1WivulmdRtWDG5v4z6jEajTyEzudvyZYICAgbndTE5MQFvo4Kn15j4j4zjfHcHicSbetfP+/8l/4dk6c0R7+Sczwj0RArfajhq9VgLXdvmZ9K4VJpxsdZntEfZ5TkWi2W0x7yxZaQkBAQJtuVw2xG0KYxAq06VEkgMbs5Kmxsgt1vzIlfLyK4516pqYZtG1j4XgvgVHfq4hz45kXX0VZUnmXntpNGGrx2lwWwppsKFaqlSxylyGS/S4ABt0/rM15l9+ZOCuvJSO08C9CtUoVVs9NirDzHh4g8/fOhW0WjcKto1Oll8BwDiqll1WmST3yLE2P4VJug8SE5aXlTmflT4F5znrJAQEBAQEBAQEDS73VD7K9NavZvV+jR72IZr2AI1ubZRbW7Cb4/zba27OZN46hOKqqcwyMaYDO75RS7gAZ9SO7f3zr44+WFK8+bG2bgXr1qdCmLvUcKo82NtfIc/QTNrRWNyxWNzp1fsLZNPC4enh6KBUQWsCTr1JJ1JJ6mca9ptO5X4jUaajfTYD4lA9NjnQGyE91h5eDTmfEOJbPXdZ849Pf/ACt8bNGOdT2lWLqQSCCCDYg8wRPMzExOpdV4Yx7U3PgrH9AZPxY6s1I+sfdplnVLT9JVnPpryRDBAQED6puVIYGxBuPUTW1YtE1ntLaszE7hZJxSgISdHtY9LkXHpefNY415m8R3r3/adT/D7PVzlrqs+73ldIhe2N36gqk00LqxJFuYJ1sf6z23w/4zgvhiMtum0d9+v1hweVwMkZJmkbiWKm72JJAFE3PLVb3PLS8tz8Y4fpff6RP9kH4HP/6/zhk70bq18B2HtGUNWQuFUklLEAhtLX1HK8u4s0ZImYV745p3aKTIyB0VwS/7Hp/+JV/9wzl8v/k/gvYvyp7KyQgctcRcUKm1sY68u1K6f4arTPxWdjBGscQpZZ3ZbnA/d40ME2KcDNiSCnO4oqO7e46nMfQiUeXk6rdMeifDXULJlVMQEBAQEBAQEBA029dVFwzO5dVXUumUuiKCzsAwN7IG6E/Mb4/O3k1t2c0bS2ZmFbF0Tmwwqd12KCoRUdgt0ve40vbTUeNp1q27VnuqWp6pJwW2b2u1UcgEUUepqbWbRF9Tdvh7jFyrax/qzgj5nRk5a4QIrvdusK4NaiAKo5jkHA/+Xn+s5nP4EZvnp+b7/wCVvj8no+W3b7Ks2shWlVVhYhHBBHIgG9xOLxKzHJxx69UfdfzTE4rT9J+ytZ9KeTICAgICBONhla+DFNtQBkYfl5fCxnhvicX4nPnLTy380fv3/q9FxJrn40Vt+jX4bbdTD1DQr3ZQbBrd63IH8QnRzfCsPNxRn42qzPnr036x9JVcfMvgv4eXziPX1/yk2ErCqA1M5g2gt1PK1vHynmMuDJiv4d4mLezrUyVvXqrPks3dDdYUQK9YXqn6o6U7/NvPp0ne4PAjFHXf832/y5/I5PX8te33Qr+0LhDlwdboGqofVwjL/wChp6LhT3hy88eUKZl9VIF68AMdmweIoE/3dYMPy1VFvijTm8yurRK5gn5dLSlRM0m+W3lwWCrYk2uq2pj71VtEH6/AGSYqddoq1tbpjbnncXdqptHGqhBNMNnxDm9sma7C/wB5jcAep6Tp5skY67/gqUr12dPUqYVQqiygAADkABYCchdfcBAQEBAQEBAQEDyrva3LU2PPqDy84gU/vHtt7VcLRoUxQFY9sxCViiMF77WLELepa4W9ut5dpSPzTPn6ILT6QjXBPFdntdUI/vKVSn6Huv8A/Xb3yflRvGjwzqzoqctbICBCeJe7y1MJiMSgtUSi7MOjqqEkH8VhofdK1uHXJnpkjymJj7pq55rjtSe0xLm6emcghhmbHW+IpD8Y+cp8+014uSY9p+yxxY3mrH1ZO8GyzRqEgdxiSvl1I8rSt8K+IV5WKImfmr3/AL/ul5vGnDfcdp7NVOqpECRbm4u1RqROjC4/Mv8A+fKed/8AIuN1Ya5o/wCvlP6T/l1fheXV5pPqzN9aIyU36hsvuIv+0p/+N5Z8S+P01v8Ah5f1T/FaR0Vt+zH4fby+w42nVcBqROWoDrlDaZ18GX4i4npORxaZdWmPmjtLlYc1qfLvyl0+jggEG4IuCORB5TmLaE8ZNmGtsmqwHeostUeimz/7WY+6WOLbWSPqjyxurnCdVRIFm8BNo5MfVw55VaNx+ak1x/tZv0lPmV3SJ9ljBPmvqc5aU5xWqVdobSw+yMNqaffq/cVnA7zW5BEP/mW52l7j6x0nJZBl+aemFjbm7sUtn4YYelqb5qjkDM7nmTboOQHQAesq5ck5LblLWsVjTeyNsQEBAQEBAQEBAQPxuUCBbwbvrjKqf9XNSkgYhqRp0/p1dRfOSb6DwPIcyCBYpeaR3RTXcqZenUp7WU1Vp4VxiA4Dq60UZWzJfNc9mWA73LUnlL8anH5eav8A9/PydN7PxXaU1e1rjUG39dQeYPUTkzGpXIlkzDJA8cbTDUnVhcMjAjxBBBmY7kuPiOk7jnSQwytlm1el+dfmJV5sRPGyRPtP2T8edZa694Tjb2C7Wgygd4ar6j+ouPfPDfCuVHG5Nb27T5T+k/5eh5mHxcU1jv3hXs+hvMEMPXDVyjq6nVTcSLNirlxzjv2nyb47zS0Wr3hn7c2sa7La4UD6vgx59ddLa6Sl8N+HU4dJiJ3ae8/0WOVypzz7RDVzpKjovgvtQ1tlIjNdqDNS1+4O9THoEYL/ACzlcqusn6r2K26pntLBitRqUW+rURkPo6lT85BWdTtvMbhyNisO1Oo9J/rIzI35kYq3xBnbidxtQtGp08plqknDjHdjtXCPewNUIfSr9H82Eiz16scwlxTqzqOcddRjcjd9sOtbEV1X2rEVnqVSCDZSx7NA3gFt7yecly36tRHaGtY15pPImxAQEBAQEBAQEBAQECMb0UqqI7LiqtOmQbClTVmBKgWzXuoutwRlsWN25Wlx69mllJ8Qtn1TUTEVKt1ZSKKVQyVxSp2Y5gwtf6QGwOtzYC1p0MFo1qFbJWe7L3B4j1MEVo1u/QC5RZRnA+zd/rFV6DWwuLHS2ubjxfzjuzjy68pX9szaFOvSWtSdXRgCCpBGovbTqPCc21ZrOpWonbKmGSByxv8A7J9l2liaNrL2hdPDJV74t5C5H8s7GG3VSJUcsasj8lRvTDVcjq/3WB/Q3keXH4lLU94mP4t8dum0W9lmhr6ifMJiYnUvXRO/NBd5tnmlWLAdxzcHzPMfv757v4NzY5GCKz+avlP6ek/76vO8/jzjydUdpaidhQICAgX/AMB8Jl2a9Qj+8ruR5hAqfNWHunM5k7yaXcMaqsiVUrnrjbsPsNoCuosmJXP/AJiWWp80P8xnT4l+qmvZUzV1O1ey0gfVOoVIZTZlIKkcwwNwR5gzGtsxOpdZbs7S9pwdDE3v2lJWNvvEd743nFvXptMOhWdw2c1ZICAgICAgICAgICAgIHliaC1Eam6hlZSrA8irCxB90ROvOBVO/wBuHiKrHs1qVqQQtSPa3qUqhYllNJrK6MMozfX01JtLuHPWO/kgvj2putgaqEq9GopBsQyMCCOdwRL0WifVWmstturvTidn1RVoscjfWptfsqi9dPH8Q1HwmmTFXJGpbUvNfNfm5G/2H2iCqg0qy6mk5BJHijfbHxHUDSc3Lgtj/RapkiyWyFIqzjXue+IRcfQF2ooRVQDvNSBzBh4le9p1B8rG5xcsVnpn1Q5qb84UXOipkMp9u1iS+GW/Ne765eXwngPjWCMXLt0+vn/F6Tg5Jvhjfp5fwZ+I2aMQOwylixsoX62bpbzlThZ8uHNF8Xf7/RPnx0yUmt+zQb3cPcXgVFRk7SllBaog7qMSbqwuSLWHe+r3hrPoODkRkiN+U+3f+bzWTF0z5ecIjLKEhhk7OwNSvVShRQvUcgKo8T8gOZPQTW1orG5bRG506p3W2OMJg6GFBv2dMBiNMz83NvNiT75x8l+u02X6xqNNrNGUS4mbre34JkQDtqZz0fNgNVv0zDT1sekmwZfDvuezTJTqhzPVplWKsCGBIYEWIINiCOhBnWUdPmZYXlwF26rYapgWfv02Z0X/AAXIzEeNqhP+sTncymrdS5htuNLVlNMQEBAQEBAQEBAQEBAQEBAx8dgadZDTq01dTrlYAi45e+ZiZjzhiYie7SYncbBVNHw4K2sVJOQki2bLyWp+NbMepMkjNeO0teiGpp8KNnK4qU0rIykFSleqCpHgb3F/X0tN/wAVkmNT9jw6pzK7d+EQIxV4ebNZi5wNK55gZgvuUGw9wk3j5Pdp0V9mK/C/ZhqrVGFtlNygZ+yawsAyEkEddLX63mfxOTWtnh19mZt7dCjUohaFNKLIO4EVVS3PKVUWAv16XnL53Djkx1f9vf8ApK3x8/hTr0em6u7S4Zc72asRqeijwX+vWa8LhVwRufO3+9mc/InJOo7JCygixFweYPK0vqyIbW4ZbNrm5wopHxok0/8Aavd+EnryclfVpOOso2eCOG7S/tdfJ921PN/rt+0l/G212hH4FU03V3OwuAUjD0+831qj96oR0GboPIWEr5Mtsn5ktaRXskEjbEBAhW9XDPB42v7Q2elUJGc0ioFS33gwIv5jWT4+TekaR2xxadyxsFwi2cjhylWpb7NSocvvCgX9DMzyskweFVJti7rYTCO1TDYZKbMLFlBvlve1zyFwNPISK2S1o1aW0ViOzcTRsQEBAQEBAQEBAQEBAQEBAQEBAQEBAQEBAQEBAQEBAQEBAQEBAQEBAQED/9k=">
            <a:extLst>
              <a:ext uri="{FF2B5EF4-FFF2-40B4-BE49-F238E27FC236}">
                <a16:creationId xmlns="" xmlns:a16="http://schemas.microsoft.com/office/drawing/2014/main" id="{0C89A43A-59DF-447E-A40E-87B5A83F5D02}"/>
              </a:ext>
            </a:extLst>
          </p:cNvPr>
          <p:cNvSpPr/>
          <p:nvPr/>
        </p:nvSpPr>
        <p:spPr>
          <a:xfrm>
            <a:off x="2627153" y="2249473"/>
            <a:ext cx="246275" cy="2562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Shape 93" descr="http://www2.npcity.com/cms_images3/moritown/shop_logo/tenya_logo.gif">
            <a:extLst>
              <a:ext uri="{FF2B5EF4-FFF2-40B4-BE49-F238E27FC236}">
                <a16:creationId xmlns="" xmlns:a16="http://schemas.microsoft.com/office/drawing/2014/main" id="{28BDE0D9-2154-4D01-B223-7D726F170FA4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24169" r="22735"/>
          <a:stretch/>
        </p:blipFill>
        <p:spPr>
          <a:xfrm>
            <a:off x="1991339" y="4387853"/>
            <a:ext cx="622154" cy="4067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94" descr="data:image/jpeg;base64,/9j/4AAQSkZJRgABAQAAAQABAAD/2wCEAAkGBxQSEhQUExQVFRUXGR8VFhYXFiAcHxIYIBshGR4dGxscICghGyAlGx4cKTEmJSw3OjA6GiA1ODMsNygtLisBCgoKDg0OGxAQGywkICYsLCwsLzQ0LCw0LCwsLCw0LDQ0NCwsNC80LDQsLDQsLSwsLDQsLCwsLCwsLCwsLCwsLP/AABEIAJAAbAMBEQACEQEDEQH/xAAcAAACAgMBAQAAAAAAAAAAAAAABQQGAgMHAQj/xAA9EAACAQIEBAQDBgQDCQAAAAABAgMEEQAFEiEGEzFBFCJRYQcygSMzQlJxkWJyobFjksEVFhc0Q0SCk6L/xAAbAQEAAwEBAQEAAAAAAAAAAAAAAgMEAQUGB//EADYRAAIBAgQCBwcDBAMAAAAAAAABAgMRBBIhMUFRBRMiYXGhwQYjMoGR0fAUQrFScpLxFaLh/9oADAMBAAIRAxEAPwDuOADABgAwAYAMAaqqYIjMQxAF7KpYn9ANz9MLXB89Zj8T8wll1pMsSi4CRqCrC+xOoEk2t6Y9WOEppaq4LX8KONp5qhqectIZLyKVVQAdy7Ob39AAB3OKMVh4xWaIOvjGEBgAwAYAMAGADABgDw44wIa3iVdTRwRtUOp0toICRt6NI21x3C3I9MZcVjcPhV76du7dv5fcnGEpbEN6mtk3MsMA/LHGZD/7HIH/AMY+er+1dNaUaTfe36JepdHDc2RajK5JFZJKyqZXBVheMXUixHljBG2Mb9rMVe6hBfX1kWLDxKrN8KaQiyS1CenmVh+xX/XGqHttjU+1CD+v3OPDLgzXkfAEtDVR1MciVPLuRGxMJuRpvqGsNYE7EC/tj0oe2dCtHJWpuF+Keb0RXLDyWx0XLeJ4pJBFIr08zfLHMAOZ1+7cEo+wvYG4uLgY9bD16WIjnoyUkt7cPFcCmUXHcfDFxEMAGADABgAwAYAqPGmdBSKcSGMMAZ5FPmVWuEjjt5jJJZradwEY7G2MmMxE6EPdRzTey4K28nwsu/S7Jwjd67GeXKgijEScuMKNCaCmgemk7r9cfmOL6zrpdZLNK+rve/zR6MEraEkLjNdErhpOF0Lo8x0BgDXV0qSoUkUOh6qf3B9iPUYuoV6lCaqU3ZriiMop7hkuZPDKtLOxcPfw8zHeSwuYpDa2tRuD+MBtrqSf0bonpSOPpNvScfiXqu7nyfiYKlPI+4swx6pUe4AMAGADAELNsyjponllbSij6seyqO7E7ADqTgk27A5tw7RVbO9U8KRzzku0lQSxgBsOXFCvYKFBYspbTuOlvlOm+kcLVnklUcoR2jDS/e5O9/C2xqpwklsWAZZI33tVKx7iMLEp/QAFh/mx848dRhpSoxXe7yfnp5F3VvizH/d2H8Rmf+eolb+hfE/+ZxK0iox8IxXod6pHrcO0/wCFXT3SaRT+4bBdNYt/E0/FJ/yh1aA5TIv3VVMm2wktKt/Uh/Mf8wxD9fTqaVqMX3q8X5afVDI1szzxNVH95Cky/ngbS31ikP8AZziXUYKsvd1HB8par/KK9DmaS3JFBm8MzFEe0gFzE4KOo9SjWa3vijEdH16Ec8o3j/UtV9Vp9SUaiehnm1DzomjDFG6o46xSDdGH6NbHMBjJYOvGtHhuua4r5oTjmVh1w3mhqaeOVl0uQVkQG/LkU6XW/swOP1S8ZJSi7p6rwex5zVhngcDABgDw44CgjMFmZKyW762KUUSjUQpuAUHeR1BYsbaV22AJPyvSlbEY7FPAYbaPxPm+N+5bLm/GxqpqMI5pEccRVDoskNIpWRxHHzKkKZCW0ggKjDSdzfV0/XFdL2Vhn6upX15KPq36E3VeXNYzzLM6iEsss+WRMoDMjzSFlB6bWBN/YY2x9ksK/wB83/j9ir9TLkL6ziWZEkK1OVysgBEUbuXkLfKqC/mY9gMTXslg7azqf9fsP1Emx4zVqnpSP7XkS/1s+POfQOBe05r/ABf8JGldZ3GmfO5oUZ6ilKqu5aGZZQB+jBG+gBOM79ms7tQqpvlJOPq0Rc3FXkiTQ5/TysEWTTIRcRSqY3I9kcAn6Y8rFdD43Cq9Sm7c1qvIlGrGRKzDL4p1CzRrIAbjUL6T6qeqn3GMmGxdbDSzUpNEnFPcgtTz0+8Raoj7xSNeQD/DkPzH+F+v5hjdGrhcZpWSpz4SXwv+5cPFfRkLSjsS+C69XmqRGbxuEqE7EM2qKRSp3UhohdTuCxvj7bofrVhFTqq0oNx8Vun3qz0fIyVbXui3DHqFQYAMAIOIc2kVxT0+nnMupnYErTp0DMotqLG4Vbi+lt9sRlONOOeX+ydOm5uyOfz0dOiRww1E7TAikjk1EgKSElVfLy7hFNwu/l63GKMOnTlKpGnGKd5O3Hiu8vnCNkrlymo43j5TIpjsF0EbADoPpYftjzlUmpZ09TZlTVmLdLwHRS0cZAJbW8wj1MerDyOxJ7k2ONGZT7VSo7+H/pVla0UTYua6GVZ4TBc2V7q8etu2tbFCfVgL7C+OOlmTcJX7tUwpWfaQ1xlLjRW0qyoVa9rhgQbFWB1KwPYggEYnTqSpyUokZRUlZkOpjqOWYZ4IcwivqvMQsunuNPL5bMBexut9ht1x6lPHQ3d4vyMUsO+DF1RWyQ28PHUjoFpahC4cX/6c8ZflW3vruNhsMebjehcBi053UXzj6x+x2MqkdCRG3NeRoGaGqSxlhdrq/prUEjSwG0ib/wBsfMV6MsIo0cWlKm/hkt13rw4xe5atXpubeHp0FatQiBPFqYJ1PzJURXZQfU6eYCe+lT3x9F0JVqQU8FOWbLaUHzi/TZlFVL4kXwY90oPcAGAKcb+LrRcB7xkH0Qx2S/8A5iT+uMmO/Y3tr/Kv5GvDbMrOV1LsKOnVNC07pHNruG5qws7Ko6aVGklu/MW3fFlSkoxqVpP4r28G9PzuOxleSgi448m1tDYUrjfiyXL3UmzB7skYTYotg2uQm4Yk7BRt3vj1cDgYYmLtw3f8WX3MlarKDLFxHMvhJrrq5kZjWM9ZGkGlUt6liMYsNB9ctdnv3ItqPsajCnQqqhjqIUAt+YgWJ+pxRNpybRZFWWovzyRvsYlZk50nLZlNmVQjOdJ7E6bX7XONGHS7U3+1X80iuo9lzF9blOWwsvNSnjdz5HdtLsfUOTqvv1v3xZGvipJ5W2ly2/0RcKa3HtDTlFCF3cA7M5u1r7AnbVYdzue+Mk5KUr2t+alsVlXMWR5dfLxWIAKmPm1Go/i8xLxMe6lVC+2lSOmPWxGEp4mn+mn8Lsl3Pgzzc7UrkCTMoY6w6nSMGanmGtgty8bIx3/hUY+d6EhUcqMtXaNSLfhJNebLquzOmqdtsfTmY9wAYAqfGFO6SwzQWadj4fktstSm77sPuylmYNY9WFjcWSpxqwyy23vyJ05uDuiNPwvKsKzLKRVRieSyqHSR5dLFLMASBoVQbg2x1xpuPVtdnTyCqNSzI25ZWrNEsi9x5huCjjZlIO4KtcEHfbHjVqbpzcGv9HpQlmjc8qcthkdZZIo2dPldlBKDr1PS2EatSMWotpdxyUIvVkGicVUwnBvBGCICOkznZpR7AeVT31OfTFsvcwyfue/hyILtyvwHIxkLhTxICsSzAXNO4nt6qAVksPXls9ve2NOFd5uH9St9vNFVVaX5C3jqirJo41otG5+0fWAXS2y7ggob3O/0xq6PnQpSl1zfciutGU0so6yGiaCmhidtTRoqFh0JA7e3bGLEVFUqymtm35l1NWikyBJU/Zz5eL6pZvLvuKeUGWRvpaVfYlfXG2vjFQwbxL3irL+5aL0f1MUqfvLEOelkLVlXG0exZVR4VYSJCtipY+YAsHG3T3xi6L91hqNF31V3q18TuW5bpyHfDE4gnjhjBFPURNNHH2p3TQWVfRWWQHT2KG3XHqUZupGWbVxdr8/yxTWjazXEugxYUhjgK7QA1VUKnpFAJIYf8ZmKiSQ/wgppX18x6EYsfZjl5nTyp4jaN5WMI8NC/LllD3aM6Qxcx6fuwGFzquNza2HV3SXFgS5rajkEvieaKiYuYQgZirLs0Sxgu9rKO9x6YqrUOujotUi6lVcHbgR81m5z08MkM0cUjktzEsswVSVjJufma3lNr6SLHfGWOHlRjKpo3bTuuXOrGo1EeTSqilmIVFFySQAqj1PQAYwJOb01Zp0ij2GQMoZSGVhdSDcMD0IPfHHdPU7e6ueg4Wa7ho0VyGjmiqGghn5cJjE0SGMSCLzaHUXIIW5UqO247DG51ITpKpOF3ez1tfTwZmyyU8sWOqGi5eq7ySMxuzOfoAqiyqPYD9b4yVZqWySSL4xy7sVzZJPUpJW07hagB4aYN8vJF1NyD8zONYbtZRbrf0J4KjVoKhV2upPx+1tPMwTqvO2vA1UeQwyREQNLBHIOXNCthrIurB9QJV+oZlO9++xFVSvOnNqaTa27uVu40RpxlG6eg74biFRUeJUDkwo0MDDpKzFeYy/wgIig9/N2tfTQpunC0t3qyivNSdlwLaMWlBprSwjfRu+k6f5rbf1wj8SuBbwcE8BScu2jkR6bfyD/AFxOpfO7g0V1NLT1DVEKGWOQBaiEW1XXZZY77FtOzKeoC2N1sV01Z78ASOHYaTQZaSKNA5IYpEEOoEhlcWBBDAgg9Djk3K9pMDCrpI5kKSKro3VSLg4jdrYCen4SgV1YtNIFYOkcsrOqMNwQG6kHpe9u2O3S2SXgScm+Isk4VqArQRzxrTsSA+lhLFGxuyKVOkmxID7WuNjbeuVKnKoqr38rk1WajlNs3D81O7eCjpzC9vsWZohAwGkspVWBUgAlbDcE33OFalCu1KTafPmKdVwVjXFwZJd5jWyCpcAMyovKAW+lBE1zoBJ/Fc3+YYlkpZFTy6eZzrZZrixkqZJTHUpUIUNlio72qPWQ1DaQi+iAgixuThSwtKn2lZ+PD5cSU68pFr4emQwtDFG0BgPK0PZuW2kMN1YhhZgevftic1Z68SkrOUcPGWaaKrnmMl+bNCpUQ1St5Q62UOEOmzJq2IsbggmU1B2moq/PXQlnaVrl9ijCgKoAAFgALAAdAB2xXuRM8AGAK7RoYK4wxG8Mkb1Dof8At31gAqfSQlzp7FCR1tix6wuwWLFYE1Vw5G7u2qVVkOqSNJCqSmwF2A33AsbEX73xJVGgQ4+F3ijCU9ZPGqW5KEIyRgG4UgKGZLC1i3Tv3x3rFxQMxJXxOHcRVCMCpihXlmJttLBpHOsHe/S21gcOw1oDWeJZdIXwUpqAftIlJ0qgO7LMVCPdflG1zttuR3q1ffTmCSvF9Fo1mpjXfSVY6XVvymM+cNfsRfEeqnyOmA4yo9JLyiNh1hkBSW56DlHzknsAN8S6qfI4a6mqnqjFGkdRTITqmkbSp0BT5FIYnUzEbgbANuDbHEoxV27gc5bl8dOgjiUKtyfUsSblmJ3ZidyTucRlJvVgUQzCSvklG0VNCYC3ZpHZXdR66FRL+727HEtoW5gcUdekt9Bvbf6Yi4tbglY4AwAkz7IBOySoQk8ZUqx1FX0nUFkRWGtbk2v0JuMTjO2j2BlkuZyNJJBUBFnjs9kJ0yRN8rrq3NiCp9CPcY5JJax2A5xEBgAwAYA5l8ZODTUR+MhW80K2kVRvLGN7i2+pNyPYn2xswlbK8r2YF/w++KCMEhryA4Fo6o9HB7SflPTzdD3t3lXwrXahtyBc+P8Ai5cvpBMgEkkh0QrfZiRe9x2AF/29cZ6FF1Z5QIcvrMxq4GejzClqQR5hyTDJFfqAdT6GtcAsvvvicoQhK04tAc8O5vEQKFoZKKdV1LFJ5tdjcvHJ0l825J3PcYrnFrtJ3QHWUZRyTe42UKAL+gF/MSdwo27fXEJSzIDXEQGADAC3OsljqVGu6ut+XKhKvCSLEqykEdrjobC+JRk4g1cNZnzoQHI58YEdQl90kAsbj0bqD3BGE42fcBviIDABgDzHGDh3xZ4EFLqrafSsDEc2Lpy2JtdOxBJ6du3Xb08JiMzyS34A5pzCVUaiVW+kXJC366R0F/bGyy3Bspqh43EkbtG46OjFWH1G9sGk1ZoF94DzarzDMaNZ5mlWAvNdlAKjRp+YAdSRjJXhCnTbS3B3zHmAMAGADABgBXmmQwzsHZSsoGkSxsUdR1trUgkX7HbEo1JR04Aj8MZoXQQTMPFwqFnU7FiNhIB3R7XBHrbqMdnG2q2Azrq6OFQ0rBVLKgJ7szBVH1JGIJXBBzLiOCCTlyMwfSHssbNsSQouoPmYq1h1Ok26YlGEpbAh1fEDSLy6aOZZ2OleZTuFiud3cmylVFzYHe1hjqhbWWwNsWV1LyRGpnidIm1hYoShkcCwLlpGsBcnSO9t9rYOUUuygIeKfhbSVbGSO9NKdy0YBVj6tGdj9LH3xdSxc4aboFP/AOCc+r/nIdPryWv+2u39cX/rlyB0XgngqDLUYRkySvbmSsBdrdAANlX2/vjJWrSqPXYFnxUAwBFp8xikkkjSRGkitzEBuY77jUO17HHbNK7BKxwBgAwBAzLJ4KjTzolcr8rEeZP5WG6/Q47GTjsBJmmTZfAoNT0kblIZ5Xch2vYRl2OljY2I9MTjKbfZA6ynKI6fVo1szkF3kcuz2FgCzEmwHQdrn1xCUnLcDDHAGFgGADAGEsgUFmIAAuSegA3JOACGVXUMpDKwuCDcMDuCDgDPAHGia7/a+bCgkijI0SS80X1BY/KBttuWuceh7vqoOaf4wS6j4kzy0WXmMCKesd42kCGTliNgrMkd7sxLCy39cQWFSnK+yOXubanjeuo6SrM6NI0bItNUPA0Qm17HVGe6Wva+9+3eMaMJzio8dzpnkXElfS1lHDXTRTR1qakKWBhawIBIAuCSB7367Y7OnTlCThpYGih4xrHqc1qCw8PQq6LBbZnDMqMTa5+Qk7/iAGOyoQUYR4y4gree1NdLHls1VVRzR1FRG6RIoBiYMPTqLEg+hIGLoRpxc1FPRHGde46zxqGhnqEAZ0HlB6aibAn2F8YKMFOaidKJk/EmY0lRReNmjnhrVZwqAaobKH2sB6j9z6b6ZUqcoyyaNAWQ8bZrJTPmiyQCnSTR4Ujci42va997Xvv1tifUUlJU9bviCwZ9xLWVlZBSZfLHBrp1qTI4DXDC4HQ9B2A7n0xVClCMHOeutgKZviZVplxJEfihVNRGX8HlXUX9D1t1t39sT/TQz91ri43yTNKtaxsrzKWOcTwFlkj8pFwQV2A6i9tu1++K6kIOHWQurMETjfxcdbSUcdY1FSvEI4JAuoGRdtLm4Nz5QN++JUcjpyllu/QHV8YwUbin4d0WYVLSNJJHMFHNWJ1BdTsutSDa4BF+9u9saKWInTjZbAn5pwNSSUkdNZokg88UiNpeFhuXDnv3JOIRrzUs3MG+HIIGo1o5pXqo5B5Wmk1PJ+K4cWvbqCMc6ySnnWgEuW/CehgmjmjM4eNxIt5LglTcAgjpi2WLqSTTA9yrhOmpjVMik+KJacO1w27E7HoPO2Kp1pSST4bAT5J8L8vp51qI0diCGjDPqVD1BHr7XJxZPFVJKzYJvxPoJZ8tnjhXVIdJAuB0YEm7EAWHriOHmoVEwQeEPhzR0jx1Ka3k0goXfUsdxvott3O/vjtTETmsrBorPhDl0js4WWPUb6Uksqn+EW269MSWMqJbgVV/w1FRmASQTCljpY445ldQxdNrHv8AKT2xOOJyU9N2wWwcA0Xg/Bcr7HVr+Y6tfTXq63tt+m2Kf1FTPnvqCFkHwyo6OeOeEzB0vYM9wbjTuCPT0x2eJnOOVgiZ9wXHmFWsj17NFqEi0qsCCU8rFTqNt9jYbXPTHYV3CLSXzOnQBjOcKPLwrUipnmik5fPqRI7K53iSn0Rgrbe05uR3AF/TGjrY5Umtl53+wIeWcM5jyEhml6GZ5G8S784mPRGvmFwhJLFSew9bDsqlPNdd3yBKyvhirgoaiBZTzCEFOzSljCOUiyBXIug1B7AdARbHJVYSmnbxBMbIao0i05mfadruJmD+G1sUHM+bVp0A99jucQU45s1uAFcfDeZNJGZZgwMQjmPObTYwvG68m2lzzCr69jsRiXWU0vzmDHL+Gcxi5KrKERIUuOe7aZY4ZYtIBFmV2kR79uWBY7W66kGtVx+358wYtwtmAYDnF0MPLYvUOdjAyMhjIKsecQ3Mve22CqU7bfl/sBxPktUP9nhGukEYSWMTNGOYFUK/lB5qixGhrA3xXni7t8wKYOGMzV4j4ltqYoWM7Hl1BU3YpbTKC5uL9O3S2J54W24g0NwvmbU5j5zxkGR4wKt2KsYoxGGlIDOvN5pIP5h1tifWUk725cPG/oBnmmX1kNA0MbSyOalVS0rFzTtKtw0u7L5Lgv1A3xCLg53fL0BroeH8xR4NU2pNKc287kxGNpCFFx9rqDqpc2J0XN8HOHICvLuBKqCNQrhD4aCnZ1lYGNQ7PUFLC9yLBeliT0xN1Yy0f5yB0qiqBIgYAgdLN129cZmrMH//2Q==">
            <a:extLst>
              <a:ext uri="{FF2B5EF4-FFF2-40B4-BE49-F238E27FC236}">
                <a16:creationId xmlns="" xmlns:a16="http://schemas.microsoft.com/office/drawing/2014/main" id="{77A5F44D-15FC-43FA-8028-7DE164635178}"/>
              </a:ext>
            </a:extLst>
          </p:cNvPr>
          <p:cNvSpPr/>
          <p:nvPr/>
        </p:nvSpPr>
        <p:spPr>
          <a:xfrm>
            <a:off x="2767830" y="2401873"/>
            <a:ext cx="246275" cy="2562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Shape 95" descr="http://lvimg.jp/job/img/job_pict/34/192934/logo.jpg/96x96">
            <a:extLst>
              <a:ext uri="{FF2B5EF4-FFF2-40B4-BE49-F238E27FC236}">
                <a16:creationId xmlns="" xmlns:a16="http://schemas.microsoft.com/office/drawing/2014/main" id="{CC0DCFE5-B874-4364-9111-1CC1732365CD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203342" y="5941279"/>
            <a:ext cx="694339" cy="3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96" descr="http://lvimg.jp/job/img/job_pict/53/253953/big.jpg/400x300-f1-q85">
            <a:extLst>
              <a:ext uri="{FF2B5EF4-FFF2-40B4-BE49-F238E27FC236}">
                <a16:creationId xmlns="" xmlns:a16="http://schemas.microsoft.com/office/drawing/2014/main" id="{7D02EA35-5D6D-418D-91BA-01CCDFDD534D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678491" y="4377202"/>
            <a:ext cx="593114" cy="42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97" descr="http://www.aloha-street.com/whatshot/HonoluluCoffOct3.png">
            <a:extLst>
              <a:ext uri="{FF2B5EF4-FFF2-40B4-BE49-F238E27FC236}">
                <a16:creationId xmlns="" xmlns:a16="http://schemas.microsoft.com/office/drawing/2014/main" id="{E431039F-97CC-42B6-9FF1-7CA265715529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380287" y="4328961"/>
            <a:ext cx="502479" cy="499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98" descr="http://blogimg.goo.ne.jp/user_image/67/20/daf3cddd9ad32c05a2fb55700cd223b6.jpg">
            <a:extLst>
              <a:ext uri="{FF2B5EF4-FFF2-40B4-BE49-F238E27FC236}">
                <a16:creationId xmlns="" xmlns:a16="http://schemas.microsoft.com/office/drawing/2014/main" id="{E025DA94-7B48-403F-AD9B-C11B07F839D0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126569" y="5094342"/>
            <a:ext cx="548408" cy="46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99" descr="http://www.aloha-street.com/whatshot/2010/06/22/eggsnthings.gif">
            <a:extLst>
              <a:ext uri="{FF2B5EF4-FFF2-40B4-BE49-F238E27FC236}">
                <a16:creationId xmlns="" xmlns:a16="http://schemas.microsoft.com/office/drawing/2014/main" id="{ED37FFEE-6338-4716-8C7B-5400B63610D4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657470" y="6032059"/>
            <a:ext cx="820107" cy="48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100" descr="【画像】総本家　備長扇屋">
            <a:extLst>
              <a:ext uri="{FF2B5EF4-FFF2-40B4-BE49-F238E27FC236}">
                <a16:creationId xmlns="" xmlns:a16="http://schemas.microsoft.com/office/drawing/2014/main" id="{588AD932-A731-423A-A465-0135672B9C9E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b="62325"/>
          <a:stretch/>
        </p:blipFill>
        <p:spPr>
          <a:xfrm>
            <a:off x="3192205" y="3216215"/>
            <a:ext cx="841084" cy="23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101" descr="http://www.rise-group.com/image/ousyou_logo.gif">
            <a:extLst>
              <a:ext uri="{FF2B5EF4-FFF2-40B4-BE49-F238E27FC236}">
                <a16:creationId xmlns="" xmlns:a16="http://schemas.microsoft.com/office/drawing/2014/main" id="{38AB14E3-9393-4BD0-9C03-B9A81721B91A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244405" y="4420394"/>
            <a:ext cx="972667" cy="39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103" descr="tyumoku_sutadon_logo">
            <a:extLst>
              <a:ext uri="{FF2B5EF4-FFF2-40B4-BE49-F238E27FC236}">
                <a16:creationId xmlns="" xmlns:a16="http://schemas.microsoft.com/office/drawing/2014/main" id="{3F0BC035-7226-4906-B9D5-A5BD73C78C32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064178" y="7172787"/>
            <a:ext cx="867196" cy="310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104" descr="http://www.foodrink.co.jp/news/upimages/201409/dandadan.png">
            <a:extLst>
              <a:ext uri="{FF2B5EF4-FFF2-40B4-BE49-F238E27FC236}">
                <a16:creationId xmlns="" xmlns:a16="http://schemas.microsoft.com/office/drawing/2014/main" id="{382A47FA-3143-4C7F-85F1-A6D7FE5FB624}"/>
              </a:ext>
            </a:extLst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39617" y="3832898"/>
            <a:ext cx="825768" cy="29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105" descr="http://www.seiren.cc/common/img/selogo.jpg">
            <a:extLst>
              <a:ext uri="{FF2B5EF4-FFF2-40B4-BE49-F238E27FC236}">
                <a16:creationId xmlns="" xmlns:a16="http://schemas.microsoft.com/office/drawing/2014/main" id="{7E0863A4-0B9A-426B-A5BD-7454A9BD9A5D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569445" y="3184436"/>
            <a:ext cx="738649" cy="39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106" descr="http://tacsis.kosugi-square.com/share/img_uploads/image520/00000014_00005120_00000185.png">
            <a:extLst>
              <a:ext uri="{FF2B5EF4-FFF2-40B4-BE49-F238E27FC236}">
                <a16:creationId xmlns="" xmlns:a16="http://schemas.microsoft.com/office/drawing/2014/main" id="{42B6998F-9405-4B17-984E-5DE9FD788A42}"/>
              </a:ext>
            </a:extLst>
          </p:cNvPr>
          <p:cNvPicPr preferRelativeResize="0"/>
          <p:nvPr/>
        </p:nvPicPr>
        <p:blipFill rotWithShape="1">
          <a:blip r:embed="rId24">
            <a:alphaModFix/>
          </a:blip>
          <a:srcRect b="22275"/>
          <a:stretch/>
        </p:blipFill>
        <p:spPr>
          <a:xfrm>
            <a:off x="9390025" y="6949314"/>
            <a:ext cx="565187" cy="47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107" descr="横浜クルーズ・クルーズ">
            <a:extLst>
              <a:ext uri="{FF2B5EF4-FFF2-40B4-BE49-F238E27FC236}">
                <a16:creationId xmlns="" xmlns:a16="http://schemas.microsoft.com/office/drawing/2014/main" id="{A94DE551-B0C2-4224-9D38-98B487D19F67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19625" r="20394"/>
          <a:stretch/>
        </p:blipFill>
        <p:spPr>
          <a:xfrm>
            <a:off x="5554882" y="2377398"/>
            <a:ext cx="743667" cy="70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108" descr="http://dr-penny2.c.blog.so-net.ne.jp/_images/blog/_aa9/dr-penny2/shakeys_logo.png?c=a1">
            <a:extLst>
              <a:ext uri="{FF2B5EF4-FFF2-40B4-BE49-F238E27FC236}">
                <a16:creationId xmlns="" xmlns:a16="http://schemas.microsoft.com/office/drawing/2014/main" id="{9AD095CC-7713-4F3D-A7F6-7A547CA2660D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6765089" y="4420593"/>
            <a:ext cx="565003" cy="53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109" descr="http://www.ario-kurashiki.jp/__resources__/90593a46-c280-4c38-94ad-927c2b58dd98.jpg">
            <a:extLst>
              <a:ext uri="{FF2B5EF4-FFF2-40B4-BE49-F238E27FC236}">
                <a16:creationId xmlns="" xmlns:a16="http://schemas.microsoft.com/office/drawing/2014/main" id="{12978FA0-9422-4A9C-8B74-233A875D9B6B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057679" y="3322047"/>
            <a:ext cx="771770" cy="37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110" descr="http://lvimg.jp/job/img/job_pict/56/308256/logo.jpg/96x96">
            <a:extLst>
              <a:ext uri="{FF2B5EF4-FFF2-40B4-BE49-F238E27FC236}">
                <a16:creationId xmlns="" xmlns:a16="http://schemas.microsoft.com/office/drawing/2014/main" id="{5F772A6C-FBA0-4CB4-B92C-D23E3518F4F1}"/>
              </a:ext>
            </a:extLst>
          </p:cNvPr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3282940" y="5706834"/>
            <a:ext cx="544796" cy="47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111" descr="https://img.jinjibu.jp/updir/kiji/TNR13-1220-0103.gif">
            <a:extLst>
              <a:ext uri="{FF2B5EF4-FFF2-40B4-BE49-F238E27FC236}">
                <a16:creationId xmlns="" xmlns:a16="http://schemas.microsoft.com/office/drawing/2014/main" id="{06FD6DAD-46A4-46E5-99C4-B52D21CB7932}"/>
              </a:ext>
            </a:extLst>
          </p:cNvPr>
          <p:cNvPicPr preferRelativeResize="0"/>
          <p:nvPr/>
        </p:nvPicPr>
        <p:blipFill rotWithShape="1">
          <a:blip r:embed="rId29">
            <a:alphaModFix/>
          </a:blip>
          <a:srcRect l="2704" t="3614" r="50374" b="3934"/>
          <a:stretch/>
        </p:blipFill>
        <p:spPr>
          <a:xfrm>
            <a:off x="8256580" y="6631569"/>
            <a:ext cx="382442" cy="8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112" descr="http://img.mpjob.jp/images/job/1/1305/teraken-logo.BMP">
            <a:extLst>
              <a:ext uri="{FF2B5EF4-FFF2-40B4-BE49-F238E27FC236}">
                <a16:creationId xmlns="" xmlns:a16="http://schemas.microsoft.com/office/drawing/2014/main" id="{A850CACB-34A3-4C6C-A050-12F92A12C248}"/>
              </a:ext>
            </a:extLst>
          </p:cNvPr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3103624" y="2106970"/>
            <a:ext cx="875691" cy="328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113" descr="https://www.premiums.jp/concert/wp-content/uploads/sites/2/2015/07/logo-ippudo.png">
            <a:extLst>
              <a:ext uri="{FF2B5EF4-FFF2-40B4-BE49-F238E27FC236}">
                <a16:creationId xmlns="" xmlns:a16="http://schemas.microsoft.com/office/drawing/2014/main" id="{333ED0C9-04DA-4266-803B-B0655A306801}"/>
              </a:ext>
            </a:extLst>
          </p:cNvPr>
          <p:cNvPicPr preferRelativeResize="0"/>
          <p:nvPr/>
        </p:nvPicPr>
        <p:blipFill rotWithShape="1">
          <a:blip r:embed="rId31">
            <a:alphaModFix/>
          </a:blip>
          <a:srcRect l="7052" t="18105" r="7271" b="15079"/>
          <a:stretch/>
        </p:blipFill>
        <p:spPr>
          <a:xfrm>
            <a:off x="4250986" y="5069271"/>
            <a:ext cx="940880" cy="43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114">
            <a:extLst>
              <a:ext uri="{FF2B5EF4-FFF2-40B4-BE49-F238E27FC236}">
                <a16:creationId xmlns="" xmlns:a16="http://schemas.microsoft.com/office/drawing/2014/main" id="{7DA23B71-4E2E-4596-B5E5-28ADD2CE7EF0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 l="15491" t="7594" r="16324"/>
          <a:stretch/>
        </p:blipFill>
        <p:spPr>
          <a:xfrm>
            <a:off x="8362280" y="3723775"/>
            <a:ext cx="443236" cy="38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115">
            <a:extLst>
              <a:ext uri="{FF2B5EF4-FFF2-40B4-BE49-F238E27FC236}">
                <a16:creationId xmlns="" xmlns:a16="http://schemas.microsoft.com/office/drawing/2014/main" id="{A224C3DE-AD46-41A1-8B33-FF3693610589}"/>
              </a:ext>
            </a:extLst>
          </p:cNvPr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8988808" y="5862337"/>
            <a:ext cx="850447" cy="235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116">
            <a:extLst>
              <a:ext uri="{FF2B5EF4-FFF2-40B4-BE49-F238E27FC236}">
                <a16:creationId xmlns="" xmlns:a16="http://schemas.microsoft.com/office/drawing/2014/main" id="{7AF87D35-16EE-4CEC-814C-86E793306E23}"/>
              </a:ext>
            </a:extLst>
          </p:cNvPr>
          <p:cNvPicPr preferRelativeResize="0"/>
          <p:nvPr/>
        </p:nvPicPr>
        <p:blipFill rotWithShape="1">
          <a:blip r:embed="rId34">
            <a:alphaModFix/>
          </a:blip>
          <a:srcRect l="3466" t="4748" r="5882" b="14683"/>
          <a:stretch/>
        </p:blipFill>
        <p:spPr>
          <a:xfrm>
            <a:off x="3325214" y="1557037"/>
            <a:ext cx="427544" cy="5762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Shape 117">
            <a:extLst>
              <a:ext uri="{FF2B5EF4-FFF2-40B4-BE49-F238E27FC236}">
                <a16:creationId xmlns="" xmlns:a16="http://schemas.microsoft.com/office/drawing/2014/main" id="{16F9DBBE-FACE-47B8-87D6-9FEC2085A256}"/>
              </a:ext>
            </a:extLst>
          </p:cNvPr>
          <p:cNvCxnSpPr>
            <a:cxnSpLocks/>
          </p:cNvCxnSpPr>
          <p:nvPr/>
        </p:nvCxnSpPr>
        <p:spPr>
          <a:xfrm>
            <a:off x="5346700" y="1519933"/>
            <a:ext cx="0" cy="5994172"/>
          </a:xfrm>
          <a:prstGeom prst="straightConnector1">
            <a:avLst/>
          </a:prstGeom>
          <a:solidFill>
            <a:srgbClr val="FF0000"/>
          </a:solidFill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7" name="Shape 118">
            <a:extLst>
              <a:ext uri="{FF2B5EF4-FFF2-40B4-BE49-F238E27FC236}">
                <a16:creationId xmlns="" xmlns:a16="http://schemas.microsoft.com/office/drawing/2014/main" id="{33C44932-F6FE-472F-A7C6-1AC6E8EED815}"/>
              </a:ext>
            </a:extLst>
          </p:cNvPr>
          <p:cNvCxnSpPr>
            <a:cxnSpLocks/>
          </p:cNvCxnSpPr>
          <p:nvPr/>
        </p:nvCxnSpPr>
        <p:spPr>
          <a:xfrm flipH="1">
            <a:off x="794834" y="4169809"/>
            <a:ext cx="9054603" cy="0"/>
          </a:xfrm>
          <a:prstGeom prst="straightConnector1">
            <a:avLst/>
          </a:prstGeom>
          <a:solidFill>
            <a:srgbClr val="FF0000"/>
          </a:solidFill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98" name="Shape 119">
            <a:extLst>
              <a:ext uri="{FF2B5EF4-FFF2-40B4-BE49-F238E27FC236}">
                <a16:creationId xmlns="" xmlns:a16="http://schemas.microsoft.com/office/drawing/2014/main" id="{8E36E3AB-E080-49F7-89A3-F96496099565}"/>
              </a:ext>
            </a:extLst>
          </p:cNvPr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4764900" y="6383007"/>
            <a:ext cx="489285" cy="46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120">
            <a:extLst>
              <a:ext uri="{FF2B5EF4-FFF2-40B4-BE49-F238E27FC236}">
                <a16:creationId xmlns="" xmlns:a16="http://schemas.microsoft.com/office/drawing/2014/main" id="{44DFA63C-F013-46C2-AF18-DA776FA47D0B}"/>
              </a:ext>
            </a:extLst>
          </p:cNvPr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2149612" y="5368610"/>
            <a:ext cx="755904" cy="43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21">
            <a:extLst>
              <a:ext uri="{FF2B5EF4-FFF2-40B4-BE49-F238E27FC236}">
                <a16:creationId xmlns="" xmlns:a16="http://schemas.microsoft.com/office/drawing/2014/main" id="{96A9A730-1F13-4ECF-8412-D5B184D3B350}"/>
              </a:ext>
            </a:extLst>
          </p:cNvPr>
          <p:cNvPicPr preferRelativeResize="0"/>
          <p:nvPr/>
        </p:nvPicPr>
        <p:blipFill rotWithShape="1">
          <a:blip r:embed="rId37">
            <a:alphaModFix/>
          </a:blip>
          <a:srcRect t="22568" b="27358"/>
          <a:stretch/>
        </p:blipFill>
        <p:spPr>
          <a:xfrm>
            <a:off x="984223" y="5451275"/>
            <a:ext cx="1003646" cy="28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22">
            <a:extLst>
              <a:ext uri="{FF2B5EF4-FFF2-40B4-BE49-F238E27FC236}">
                <a16:creationId xmlns="" xmlns:a16="http://schemas.microsoft.com/office/drawing/2014/main" id="{7B4D5A56-7480-4041-B5E6-0B3AA2510533}"/>
              </a:ext>
            </a:extLst>
          </p:cNvPr>
          <p:cNvPicPr preferRelativeResize="0"/>
          <p:nvPr/>
        </p:nvPicPr>
        <p:blipFill rotWithShape="1">
          <a:blip r:embed="rId38">
            <a:alphaModFix/>
          </a:blip>
          <a:srcRect t="27816" b="27726"/>
          <a:stretch/>
        </p:blipFill>
        <p:spPr>
          <a:xfrm>
            <a:off x="2212784" y="7110934"/>
            <a:ext cx="784176" cy="362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23" descr="http://d1som9eclaj1c0.cloudfront.net/upload_picture/S1392339624015_1.png">
            <a:extLst>
              <a:ext uri="{FF2B5EF4-FFF2-40B4-BE49-F238E27FC236}">
                <a16:creationId xmlns="" xmlns:a16="http://schemas.microsoft.com/office/drawing/2014/main" id="{0CDC0BAB-98B0-494D-98C5-360D766E37D7}"/>
              </a:ext>
            </a:extLst>
          </p:cNvPr>
          <p:cNvPicPr preferRelativeResize="0"/>
          <p:nvPr/>
        </p:nvPicPr>
        <p:blipFill rotWithShape="1">
          <a:blip r:embed="rId39">
            <a:alphaModFix/>
          </a:blip>
          <a:srcRect l="5714" t="25060" r="9444" b="37662"/>
          <a:stretch/>
        </p:blipFill>
        <p:spPr>
          <a:xfrm>
            <a:off x="1792290" y="1490851"/>
            <a:ext cx="1078883" cy="34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24" descr="https://pbs.twimg.com/profile_images/484953919093628928/5xiUUbBD.jpeg">
            <a:extLst>
              <a:ext uri="{FF2B5EF4-FFF2-40B4-BE49-F238E27FC236}">
                <a16:creationId xmlns="" xmlns:a16="http://schemas.microsoft.com/office/drawing/2014/main" id="{44388D20-7B00-4F3B-9C40-FBFDF494FF47}"/>
              </a:ext>
            </a:extLst>
          </p:cNvPr>
          <p:cNvPicPr preferRelativeResize="0"/>
          <p:nvPr/>
        </p:nvPicPr>
        <p:blipFill rotWithShape="1">
          <a:blip r:embed="rId40">
            <a:alphaModFix/>
          </a:blip>
          <a:srcRect t="52082" b="18653"/>
          <a:stretch/>
        </p:blipFill>
        <p:spPr>
          <a:xfrm>
            <a:off x="4392350" y="3833805"/>
            <a:ext cx="897755" cy="27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25" descr="http://chiba-cyuo-chintai.com/img/logo_daisyogun.gif">
            <a:extLst>
              <a:ext uri="{FF2B5EF4-FFF2-40B4-BE49-F238E27FC236}">
                <a16:creationId xmlns="" xmlns:a16="http://schemas.microsoft.com/office/drawing/2014/main" id="{06FC5060-E025-4960-A845-F938FBF5AD7F}"/>
              </a:ext>
            </a:extLst>
          </p:cNvPr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7770995" y="1506891"/>
            <a:ext cx="670640" cy="405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26">
            <a:extLst>
              <a:ext uri="{FF2B5EF4-FFF2-40B4-BE49-F238E27FC236}">
                <a16:creationId xmlns="" xmlns:a16="http://schemas.microsoft.com/office/drawing/2014/main" id="{F6B69CDB-F26D-4F5B-97FB-58D99E11E503}"/>
              </a:ext>
            </a:extLst>
          </p:cNvPr>
          <p:cNvPicPr preferRelativeResize="0"/>
          <p:nvPr/>
        </p:nvPicPr>
        <p:blipFill rotWithShape="1">
          <a:blip r:embed="rId42">
            <a:alphaModFix/>
          </a:blip>
          <a:srcRect t="5484" b="2251"/>
          <a:stretch/>
        </p:blipFill>
        <p:spPr>
          <a:xfrm>
            <a:off x="7832457" y="2097443"/>
            <a:ext cx="528146" cy="50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27" descr="https://pbs.twimg.com/profile_images/1277881980/_____400x400.jpg">
            <a:extLst>
              <a:ext uri="{FF2B5EF4-FFF2-40B4-BE49-F238E27FC236}">
                <a16:creationId xmlns="" xmlns:a16="http://schemas.microsoft.com/office/drawing/2014/main" id="{F004B2FC-E660-4A1C-B880-1D6151B7A0ED}"/>
              </a:ext>
            </a:extLst>
          </p:cNvPr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8612576" y="1482987"/>
            <a:ext cx="415672" cy="39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28" descr="http://www.atre-kawagoe.com/image/kawagoe/store/storage/w464/3f_wired.jpg">
            <a:extLst>
              <a:ext uri="{FF2B5EF4-FFF2-40B4-BE49-F238E27FC236}">
                <a16:creationId xmlns="" xmlns:a16="http://schemas.microsoft.com/office/drawing/2014/main" id="{9E4697A4-D6B4-479D-884E-C47664085BDB}"/>
              </a:ext>
            </a:extLst>
          </p:cNvPr>
          <p:cNvPicPr preferRelativeResize="0"/>
          <p:nvPr/>
        </p:nvPicPr>
        <p:blipFill rotWithShape="1">
          <a:blip r:embed="rId44">
            <a:alphaModFix/>
          </a:blip>
          <a:srcRect l="15190" t="7881" r="12440" b="14822"/>
          <a:stretch/>
        </p:blipFill>
        <p:spPr>
          <a:xfrm>
            <a:off x="7597418" y="5022166"/>
            <a:ext cx="482134" cy="743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29">
            <a:extLst>
              <a:ext uri="{FF2B5EF4-FFF2-40B4-BE49-F238E27FC236}">
                <a16:creationId xmlns="" xmlns:a16="http://schemas.microsoft.com/office/drawing/2014/main" id="{F3F8566A-E249-4ACB-BF02-916109F42815}"/>
              </a:ext>
            </a:extLst>
          </p:cNvPr>
          <p:cNvPicPr preferRelativeResize="0"/>
          <p:nvPr/>
        </p:nvPicPr>
        <p:blipFill rotWithShape="1">
          <a:blip r:embed="rId45">
            <a:alphaModFix/>
          </a:blip>
          <a:srcRect t="37199" b="13530"/>
          <a:stretch/>
        </p:blipFill>
        <p:spPr>
          <a:xfrm>
            <a:off x="3161923" y="3847055"/>
            <a:ext cx="982482" cy="22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30">
            <a:extLst>
              <a:ext uri="{FF2B5EF4-FFF2-40B4-BE49-F238E27FC236}">
                <a16:creationId xmlns="" xmlns:a16="http://schemas.microsoft.com/office/drawing/2014/main" id="{4C419626-798C-47FD-9081-D548DFCABDBD}"/>
              </a:ext>
            </a:extLst>
          </p:cNvPr>
          <p:cNvPicPr preferRelativeResize="0"/>
          <p:nvPr/>
        </p:nvPicPr>
        <p:blipFill rotWithShape="1">
          <a:blip r:embed="rId46">
            <a:alphaModFix/>
          </a:blip>
          <a:srcRect t="25487" b="25349"/>
          <a:stretch/>
        </p:blipFill>
        <p:spPr>
          <a:xfrm>
            <a:off x="1039558" y="4999415"/>
            <a:ext cx="845830" cy="324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31">
            <a:extLst>
              <a:ext uri="{FF2B5EF4-FFF2-40B4-BE49-F238E27FC236}">
                <a16:creationId xmlns="" xmlns:a16="http://schemas.microsoft.com/office/drawing/2014/main" id="{C4121102-6675-47FD-A888-B932E03D6E69}"/>
              </a:ext>
            </a:extLst>
          </p:cNvPr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5603472" y="4369440"/>
            <a:ext cx="909519" cy="33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32" descr="「いざかや炎丸　ロゴ」の画像検索結果">
            <a:extLst>
              <a:ext uri="{FF2B5EF4-FFF2-40B4-BE49-F238E27FC236}">
                <a16:creationId xmlns="" xmlns:a16="http://schemas.microsoft.com/office/drawing/2014/main" id="{D824B987-1EA3-4A74-9978-2549E4195DBD}"/>
              </a:ext>
            </a:extLst>
          </p:cNvPr>
          <p:cNvPicPr preferRelativeResize="0"/>
          <p:nvPr/>
        </p:nvPicPr>
        <p:blipFill rotWithShape="1">
          <a:blip r:embed="rId48">
            <a:alphaModFix/>
          </a:blip>
          <a:srcRect t="7125" b="11372"/>
          <a:stretch/>
        </p:blipFill>
        <p:spPr>
          <a:xfrm>
            <a:off x="3176401" y="2663573"/>
            <a:ext cx="741840" cy="45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33">
            <a:extLst>
              <a:ext uri="{FF2B5EF4-FFF2-40B4-BE49-F238E27FC236}">
                <a16:creationId xmlns="" xmlns:a16="http://schemas.microsoft.com/office/drawing/2014/main" id="{CC8D7D19-A239-4B84-BBA1-1971BE05038B}"/>
              </a:ext>
            </a:extLst>
          </p:cNvPr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3525137" y="6431915"/>
            <a:ext cx="519702" cy="518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34">
            <a:extLst>
              <a:ext uri="{FF2B5EF4-FFF2-40B4-BE49-F238E27FC236}">
                <a16:creationId xmlns="" xmlns:a16="http://schemas.microsoft.com/office/drawing/2014/main" id="{9125ADDD-07D2-4219-89FE-8254A8DF7261}"/>
              </a:ext>
            </a:extLst>
          </p:cNvPr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6773752" y="5997241"/>
            <a:ext cx="567266" cy="56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36">
            <a:extLst>
              <a:ext uri="{FF2B5EF4-FFF2-40B4-BE49-F238E27FC236}">
                <a16:creationId xmlns="" xmlns:a16="http://schemas.microsoft.com/office/drawing/2014/main" id="{54E270DC-5ED4-45C6-A1BB-BDE79CC0B233}"/>
              </a:ext>
            </a:extLst>
          </p:cNvPr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940205" y="3359788"/>
            <a:ext cx="867961" cy="346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37">
            <a:extLst>
              <a:ext uri="{FF2B5EF4-FFF2-40B4-BE49-F238E27FC236}">
                <a16:creationId xmlns="" xmlns:a16="http://schemas.microsoft.com/office/drawing/2014/main" id="{AE38C8B0-19F0-4BA4-A5B4-0027C1A62CB9}"/>
              </a:ext>
            </a:extLst>
          </p:cNvPr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7808151" y="2798685"/>
            <a:ext cx="584463" cy="692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38">
            <a:extLst>
              <a:ext uri="{FF2B5EF4-FFF2-40B4-BE49-F238E27FC236}">
                <a16:creationId xmlns="" xmlns:a16="http://schemas.microsoft.com/office/drawing/2014/main" id="{0F74D9A5-F3A9-4E3B-AE06-528661B79AB8}"/>
              </a:ext>
            </a:extLst>
          </p:cNvPr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8600440" y="2799305"/>
            <a:ext cx="444404" cy="68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39" descr="表参道焼肉 KINTAN">
            <a:extLst>
              <a:ext uri="{FF2B5EF4-FFF2-40B4-BE49-F238E27FC236}">
                <a16:creationId xmlns="" xmlns:a16="http://schemas.microsoft.com/office/drawing/2014/main" id="{B703CB53-9FDA-466D-B1E6-1ED093811A98}"/>
              </a:ext>
            </a:extLst>
          </p:cNvPr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9289888" y="1476375"/>
            <a:ext cx="445597" cy="39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40">
            <a:extLst>
              <a:ext uri="{FF2B5EF4-FFF2-40B4-BE49-F238E27FC236}">
                <a16:creationId xmlns="" xmlns:a16="http://schemas.microsoft.com/office/drawing/2014/main" id="{1C7F4420-CA53-4B91-8D0B-26BAECA192F2}"/>
              </a:ext>
            </a:extLst>
          </p:cNvPr>
          <p:cNvPicPr preferRelativeResize="0"/>
          <p:nvPr/>
        </p:nvPicPr>
        <p:blipFill rotWithShape="1">
          <a:blip r:embed="rId55">
            <a:alphaModFix/>
          </a:blip>
          <a:srcRect l="10392" t="23298" r="12039" b="22140"/>
          <a:stretch/>
        </p:blipFill>
        <p:spPr>
          <a:xfrm>
            <a:off x="4408291" y="3303376"/>
            <a:ext cx="803011" cy="36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41">
            <a:extLst>
              <a:ext uri="{FF2B5EF4-FFF2-40B4-BE49-F238E27FC236}">
                <a16:creationId xmlns="" xmlns:a16="http://schemas.microsoft.com/office/drawing/2014/main" id="{436298B3-4C15-4F69-9C98-78C94E4DC2CB}"/>
              </a:ext>
            </a:extLst>
          </p:cNvPr>
          <p:cNvPicPr preferRelativeResize="0"/>
          <p:nvPr/>
        </p:nvPicPr>
        <p:blipFill rotWithShape="1">
          <a:blip r:embed="rId56">
            <a:alphaModFix/>
          </a:blip>
          <a:srcRect t="13192" b="15284"/>
          <a:stretch/>
        </p:blipFill>
        <p:spPr>
          <a:xfrm>
            <a:off x="4647004" y="2716297"/>
            <a:ext cx="620909" cy="46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42">
            <a:extLst>
              <a:ext uri="{FF2B5EF4-FFF2-40B4-BE49-F238E27FC236}">
                <a16:creationId xmlns="" xmlns:a16="http://schemas.microsoft.com/office/drawing/2014/main" id="{CB1D0536-57F8-4EE4-9123-24B99F5071DB}"/>
              </a:ext>
            </a:extLst>
          </p:cNvPr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956620" y="6390054"/>
            <a:ext cx="1062016" cy="26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43">
            <a:extLst>
              <a:ext uri="{FF2B5EF4-FFF2-40B4-BE49-F238E27FC236}">
                <a16:creationId xmlns="" xmlns:a16="http://schemas.microsoft.com/office/drawing/2014/main" id="{787EFE91-DB49-4BEC-819E-DC12AAB3525B}"/>
              </a:ext>
            </a:extLst>
          </p:cNvPr>
          <p:cNvPicPr preferRelativeResize="0"/>
          <p:nvPr/>
        </p:nvPicPr>
        <p:blipFill rotWithShape="1">
          <a:blip r:embed="rId58">
            <a:alphaModFix/>
          </a:blip>
          <a:srcRect l="13977" t="12195" r="15408" b="15029"/>
          <a:stretch/>
        </p:blipFill>
        <p:spPr>
          <a:xfrm>
            <a:off x="6767698" y="6844249"/>
            <a:ext cx="580671" cy="62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44">
            <a:extLst>
              <a:ext uri="{FF2B5EF4-FFF2-40B4-BE49-F238E27FC236}">
                <a16:creationId xmlns="" xmlns:a16="http://schemas.microsoft.com/office/drawing/2014/main" id="{EB9DBEDE-937B-4190-A9F3-6927AA83CF96}"/>
              </a:ext>
            </a:extLst>
          </p:cNvPr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9226368" y="2800939"/>
            <a:ext cx="593136" cy="68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45">
            <a:extLst>
              <a:ext uri="{FF2B5EF4-FFF2-40B4-BE49-F238E27FC236}">
                <a16:creationId xmlns="" xmlns:a16="http://schemas.microsoft.com/office/drawing/2014/main" id="{E9F2234F-21CD-4FED-A74C-3E8D7E6E1641}"/>
              </a:ext>
            </a:extLst>
          </p:cNvPr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9259568" y="2112297"/>
            <a:ext cx="516119" cy="44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46">
            <a:extLst>
              <a:ext uri="{FF2B5EF4-FFF2-40B4-BE49-F238E27FC236}">
                <a16:creationId xmlns="" xmlns:a16="http://schemas.microsoft.com/office/drawing/2014/main" id="{C54AFA65-72E3-41D8-A995-CB9A7947BDF0}"/>
              </a:ext>
            </a:extLst>
          </p:cNvPr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6689637" y="5208657"/>
            <a:ext cx="738656" cy="531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47">
            <a:extLst>
              <a:ext uri="{FF2B5EF4-FFF2-40B4-BE49-F238E27FC236}">
                <a16:creationId xmlns="" xmlns:a16="http://schemas.microsoft.com/office/drawing/2014/main" id="{BD07F9D7-E657-49D9-AB3F-70A693F546E3}"/>
              </a:ext>
            </a:extLst>
          </p:cNvPr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946790" y="1548522"/>
            <a:ext cx="692044" cy="66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48" descr="「かっぱ寿司 ロゴ」の画像検索結果">
            <a:extLst>
              <a:ext uri="{FF2B5EF4-FFF2-40B4-BE49-F238E27FC236}">
                <a16:creationId xmlns="" xmlns:a16="http://schemas.microsoft.com/office/drawing/2014/main" id="{44D47B68-6F40-454A-8425-AE560B38BA34}"/>
              </a:ext>
            </a:extLst>
          </p:cNvPr>
          <p:cNvPicPr preferRelativeResize="0"/>
          <p:nvPr/>
        </p:nvPicPr>
        <p:blipFill rotWithShape="1">
          <a:blip r:embed="rId63">
            <a:alphaModFix/>
          </a:blip>
          <a:srcRect l="12473" t="11633" r="11917" b="10465"/>
          <a:stretch/>
        </p:blipFill>
        <p:spPr>
          <a:xfrm>
            <a:off x="3430472" y="4393252"/>
            <a:ext cx="537197" cy="49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49">
            <a:extLst>
              <a:ext uri="{FF2B5EF4-FFF2-40B4-BE49-F238E27FC236}">
                <a16:creationId xmlns="" xmlns:a16="http://schemas.microsoft.com/office/drawing/2014/main" id="{85DBE784-D8CD-4DD3-B417-AB994A2A794D}"/>
              </a:ext>
            </a:extLst>
          </p:cNvPr>
          <p:cNvPicPr preferRelativeResize="0"/>
          <p:nvPr/>
        </p:nvPicPr>
        <p:blipFill rotWithShape="1">
          <a:blip r:embed="rId64">
            <a:alphaModFix/>
          </a:blip>
          <a:srcRect l="19847" t="15826" r="22926" b="28849"/>
          <a:stretch/>
        </p:blipFill>
        <p:spPr>
          <a:xfrm>
            <a:off x="4090855" y="2189235"/>
            <a:ext cx="617024" cy="43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50">
            <a:extLst>
              <a:ext uri="{FF2B5EF4-FFF2-40B4-BE49-F238E27FC236}">
                <a16:creationId xmlns="" xmlns:a16="http://schemas.microsoft.com/office/drawing/2014/main" id="{AC572CA8-46AF-409D-B69F-20BF600FBF14}"/>
              </a:ext>
            </a:extLst>
          </p:cNvPr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1756962" y="2032361"/>
            <a:ext cx="564505" cy="54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51">
            <a:extLst>
              <a:ext uri="{FF2B5EF4-FFF2-40B4-BE49-F238E27FC236}">
                <a16:creationId xmlns="" xmlns:a16="http://schemas.microsoft.com/office/drawing/2014/main" id="{8483099B-6BA9-45FF-9BFE-0B8DB9093EFE}"/>
              </a:ext>
            </a:extLst>
          </p:cNvPr>
          <p:cNvPicPr preferRelativeResize="0"/>
          <p:nvPr/>
        </p:nvPicPr>
        <p:blipFill rotWithShape="1">
          <a:blip r:embed="rId66">
            <a:alphaModFix/>
          </a:blip>
          <a:srcRect t="35857" b="38242"/>
          <a:stretch/>
        </p:blipFill>
        <p:spPr>
          <a:xfrm>
            <a:off x="5568766" y="7235918"/>
            <a:ext cx="1035588" cy="2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52">
            <a:extLst>
              <a:ext uri="{FF2B5EF4-FFF2-40B4-BE49-F238E27FC236}">
                <a16:creationId xmlns="" xmlns:a16="http://schemas.microsoft.com/office/drawing/2014/main" id="{99799B27-E996-42E1-BD75-96F00C28DB0D}"/>
              </a:ext>
            </a:extLst>
          </p:cNvPr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8359898" y="5048193"/>
            <a:ext cx="579422" cy="556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53">
            <a:extLst>
              <a:ext uri="{FF2B5EF4-FFF2-40B4-BE49-F238E27FC236}">
                <a16:creationId xmlns="" xmlns:a16="http://schemas.microsoft.com/office/drawing/2014/main" id="{8CB5F84E-C929-40D3-8683-7D7B7B7BF980}"/>
              </a:ext>
            </a:extLst>
          </p:cNvPr>
          <p:cNvPicPr preferRelativeResize="0"/>
          <p:nvPr/>
        </p:nvPicPr>
        <p:blipFill rotWithShape="1">
          <a:blip r:embed="rId68">
            <a:alphaModFix/>
          </a:blip>
          <a:srcRect l="9292" r="9929"/>
          <a:stretch/>
        </p:blipFill>
        <p:spPr>
          <a:xfrm>
            <a:off x="4844158" y="1666609"/>
            <a:ext cx="411526" cy="89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54">
            <a:extLst>
              <a:ext uri="{FF2B5EF4-FFF2-40B4-BE49-F238E27FC236}">
                <a16:creationId xmlns="" xmlns:a16="http://schemas.microsoft.com/office/drawing/2014/main" id="{CDB701C0-1455-4457-8547-9DE3A9B665F9}"/>
              </a:ext>
            </a:extLst>
          </p:cNvPr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5604360" y="1603716"/>
            <a:ext cx="656429" cy="630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55">
            <a:extLst>
              <a:ext uri="{FF2B5EF4-FFF2-40B4-BE49-F238E27FC236}">
                <a16:creationId xmlns="" xmlns:a16="http://schemas.microsoft.com/office/drawing/2014/main" id="{16A1894E-95ED-4163-B752-D5654129A670}"/>
              </a:ext>
            </a:extLst>
          </p:cNvPr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5626541" y="4875249"/>
            <a:ext cx="887701" cy="35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56" descr="「ステーキ 宮」の画像検索結果">
            <a:extLst>
              <a:ext uri="{FF2B5EF4-FFF2-40B4-BE49-F238E27FC236}">
                <a16:creationId xmlns="" xmlns:a16="http://schemas.microsoft.com/office/drawing/2014/main" id="{C6C28C35-C1F0-405D-8C5E-CB78E05991C4}"/>
              </a:ext>
            </a:extLst>
          </p:cNvPr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5603762" y="5385333"/>
            <a:ext cx="901923" cy="485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57">
            <a:extLst>
              <a:ext uri="{FF2B5EF4-FFF2-40B4-BE49-F238E27FC236}">
                <a16:creationId xmlns="" xmlns:a16="http://schemas.microsoft.com/office/drawing/2014/main" id="{3187A15A-4946-4A04-B4DD-4F2392C866C9}"/>
              </a:ext>
            </a:extLst>
          </p:cNvPr>
          <p:cNvPicPr preferRelativeResize="0"/>
          <p:nvPr/>
        </p:nvPicPr>
        <p:blipFill rotWithShape="1">
          <a:blip r:embed="rId72">
            <a:alphaModFix/>
          </a:blip>
          <a:srcRect t="13576" b="16514"/>
          <a:stretch/>
        </p:blipFill>
        <p:spPr>
          <a:xfrm>
            <a:off x="9004302" y="6324166"/>
            <a:ext cx="806531" cy="392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58" descr="「レインボーハット ロゴ」の画像検索結果">
            <a:extLst>
              <a:ext uri="{FF2B5EF4-FFF2-40B4-BE49-F238E27FC236}">
                <a16:creationId xmlns="" xmlns:a16="http://schemas.microsoft.com/office/drawing/2014/main" id="{18615953-92E0-4EF7-B904-CBE71AE28B30}"/>
              </a:ext>
            </a:extLst>
          </p:cNvPr>
          <p:cNvPicPr preferRelativeResize="0"/>
          <p:nvPr/>
        </p:nvPicPr>
        <p:blipFill rotWithShape="1">
          <a:blip r:embed="rId73">
            <a:alphaModFix/>
          </a:blip>
          <a:srcRect t="40669" b="39544"/>
          <a:stretch/>
        </p:blipFill>
        <p:spPr>
          <a:xfrm>
            <a:off x="7570483" y="5864537"/>
            <a:ext cx="1198356" cy="24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59">
            <a:extLst>
              <a:ext uri="{FF2B5EF4-FFF2-40B4-BE49-F238E27FC236}">
                <a16:creationId xmlns="" xmlns:a16="http://schemas.microsoft.com/office/drawing/2014/main" id="{2C06329F-E547-431C-BA26-C8FB63BA5789}"/>
              </a:ext>
            </a:extLst>
          </p:cNvPr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6448366" y="1539597"/>
            <a:ext cx="1144236" cy="36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60" descr="「焼肉ＤＩＮＩＮＧ大和」の画像検索結果">
            <a:extLst>
              <a:ext uri="{FF2B5EF4-FFF2-40B4-BE49-F238E27FC236}">
                <a16:creationId xmlns="" xmlns:a16="http://schemas.microsoft.com/office/drawing/2014/main" id="{B1098CDF-04F5-4C49-9E65-A053BD734F6A}"/>
              </a:ext>
            </a:extLst>
          </p:cNvPr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8570896" y="2094785"/>
            <a:ext cx="513301" cy="49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61" descr="http://calm-design.jp/captive-store/images/nikubistro/slideshow01.jpg">
            <a:extLst>
              <a:ext uri="{FF2B5EF4-FFF2-40B4-BE49-F238E27FC236}">
                <a16:creationId xmlns="" xmlns:a16="http://schemas.microsoft.com/office/drawing/2014/main" id="{A55F00F7-1F10-463E-9042-E6D217719492}"/>
              </a:ext>
            </a:extLst>
          </p:cNvPr>
          <p:cNvPicPr preferRelativeResize="0"/>
          <p:nvPr/>
        </p:nvPicPr>
        <p:blipFill rotWithShape="1">
          <a:blip r:embed="rId76">
            <a:alphaModFix/>
          </a:blip>
          <a:srcRect l="13340" t="18666" r="13249" b="35639"/>
          <a:stretch/>
        </p:blipFill>
        <p:spPr>
          <a:xfrm>
            <a:off x="5553961" y="3835430"/>
            <a:ext cx="866584" cy="22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62" descr="https://scontent-nrt1-1.xx.fbcdn.net/v/t31.0-8/903440_432615063488761_567207208_o.jpg?oh=6abb10575b5314dc86c95395392c69bd&amp;oe=59A3B129">
            <a:extLst>
              <a:ext uri="{FF2B5EF4-FFF2-40B4-BE49-F238E27FC236}">
                <a16:creationId xmlns="" xmlns:a16="http://schemas.microsoft.com/office/drawing/2014/main" id="{0746B4B1-9016-4AE8-9D5F-748A069B87B6}"/>
              </a:ext>
            </a:extLst>
          </p:cNvPr>
          <p:cNvPicPr preferRelativeResize="0"/>
          <p:nvPr/>
        </p:nvPicPr>
        <p:blipFill rotWithShape="1">
          <a:blip r:embed="rId77">
            <a:alphaModFix/>
          </a:blip>
          <a:srcRect t="35620" b="45956"/>
          <a:stretch/>
        </p:blipFill>
        <p:spPr>
          <a:xfrm>
            <a:off x="3309309" y="7197871"/>
            <a:ext cx="1095208" cy="29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63" descr="https://lh6.googleusercontent.com/vJQtJDyoe0ZEiHqzdISbK6V0JikPerX3fZE9BrFXuKxGlA2oIIK2hcgK-NvKzTg-RHlArfmghMln4ieHlFh-m6zHa2XSosYDsFOfnUB_ceSpfmHvvnMoSeqbz4Ef0YNbAgurW7JNoDA">
            <a:extLst>
              <a:ext uri="{FF2B5EF4-FFF2-40B4-BE49-F238E27FC236}">
                <a16:creationId xmlns="" xmlns:a16="http://schemas.microsoft.com/office/drawing/2014/main" id="{B20F5027-CC9F-4F17-AAFF-41C9E4A72CB5}"/>
              </a:ext>
            </a:extLst>
          </p:cNvPr>
          <p:cNvPicPr preferRelativeResize="0"/>
          <p:nvPr/>
        </p:nvPicPr>
        <p:blipFill rotWithShape="1">
          <a:blip r:embed="rId78">
            <a:alphaModFix/>
          </a:blip>
          <a:srcRect l="15623" t="28335" r="16039" b="28721"/>
          <a:stretch/>
        </p:blipFill>
        <p:spPr>
          <a:xfrm>
            <a:off x="6543161" y="2587130"/>
            <a:ext cx="987464" cy="43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64" descr="「北の家族　ロゴ」の画像検索結果">
            <a:extLst>
              <a:ext uri="{FF2B5EF4-FFF2-40B4-BE49-F238E27FC236}">
                <a16:creationId xmlns="" xmlns:a16="http://schemas.microsoft.com/office/drawing/2014/main" id="{98F68029-B5D4-4C8F-A287-4D1B832FB99E}"/>
              </a:ext>
            </a:extLst>
          </p:cNvPr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2442007" y="2076933"/>
            <a:ext cx="534298" cy="45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65" descr="「ラーメン 凪」の画像検索結果">
            <a:extLst>
              <a:ext uri="{FF2B5EF4-FFF2-40B4-BE49-F238E27FC236}">
                <a16:creationId xmlns="" xmlns:a16="http://schemas.microsoft.com/office/drawing/2014/main" id="{7A3111F0-4496-4733-9FC8-DDB259934AD5}"/>
              </a:ext>
            </a:extLst>
          </p:cNvPr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4763911" y="7046033"/>
            <a:ext cx="490568" cy="453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66" descr="「新橋 徳壽」の画像検索結果">
            <a:extLst>
              <a:ext uri="{FF2B5EF4-FFF2-40B4-BE49-F238E27FC236}">
                <a16:creationId xmlns="" xmlns:a16="http://schemas.microsoft.com/office/drawing/2014/main" id="{95D01B6F-0B75-42E9-B744-78B62423DE98}"/>
              </a:ext>
            </a:extLst>
          </p:cNvPr>
          <p:cNvPicPr preferRelativeResize="0"/>
          <p:nvPr/>
        </p:nvPicPr>
        <p:blipFill rotWithShape="1">
          <a:blip r:embed="rId81">
            <a:alphaModFix/>
          </a:blip>
          <a:srcRect/>
          <a:stretch/>
        </p:blipFill>
        <p:spPr>
          <a:xfrm>
            <a:off x="8934757" y="3718692"/>
            <a:ext cx="914680" cy="33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67" descr="「トゥッカーノ」の画像検索結果">
            <a:extLst>
              <a:ext uri="{FF2B5EF4-FFF2-40B4-BE49-F238E27FC236}">
                <a16:creationId xmlns="" xmlns:a16="http://schemas.microsoft.com/office/drawing/2014/main" id="{D523B62F-3264-4869-8C1A-523A6BB1C7FB}"/>
              </a:ext>
            </a:extLst>
          </p:cNvPr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7625047" y="3743410"/>
            <a:ext cx="637960" cy="30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170" descr="「KAWARA CAFE　ロゴ」の画像検索結果">
            <a:extLst>
              <a:ext uri="{FF2B5EF4-FFF2-40B4-BE49-F238E27FC236}">
                <a16:creationId xmlns="" xmlns:a16="http://schemas.microsoft.com/office/drawing/2014/main" id="{5E2F91E6-9E05-49CE-9832-4415B801D202}"/>
              </a:ext>
            </a:extLst>
          </p:cNvPr>
          <p:cNvPicPr preferRelativeResize="0"/>
          <p:nvPr/>
        </p:nvPicPr>
        <p:blipFill rotWithShape="1">
          <a:blip r:embed="rId83">
            <a:alphaModFix/>
          </a:blip>
          <a:srcRect l="21398" t="17656" r="22210" b="26470"/>
          <a:stretch/>
        </p:blipFill>
        <p:spPr>
          <a:xfrm>
            <a:off x="7547182" y="4299307"/>
            <a:ext cx="592843" cy="56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172">
            <a:extLst>
              <a:ext uri="{FF2B5EF4-FFF2-40B4-BE49-F238E27FC236}">
                <a16:creationId xmlns="" xmlns:a16="http://schemas.microsoft.com/office/drawing/2014/main" id="{44B6F811-E5EB-402E-8201-3150E51F38DB}"/>
              </a:ext>
            </a:extLst>
          </p:cNvPr>
          <p:cNvPicPr preferRelativeResize="0"/>
          <p:nvPr/>
        </p:nvPicPr>
        <p:blipFill rotWithShape="1">
          <a:blip r:embed="rId84">
            <a:alphaModFix/>
          </a:blip>
          <a:srcRect/>
          <a:stretch/>
        </p:blipFill>
        <p:spPr>
          <a:xfrm>
            <a:off x="2010327" y="2771976"/>
            <a:ext cx="825990" cy="38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173">
            <a:extLst>
              <a:ext uri="{FF2B5EF4-FFF2-40B4-BE49-F238E27FC236}">
                <a16:creationId xmlns="" xmlns:a16="http://schemas.microsoft.com/office/drawing/2014/main" id="{01B232C2-D826-482D-B603-C937A0D7CDE8}"/>
              </a:ext>
            </a:extLst>
          </p:cNvPr>
          <p:cNvPicPr preferRelativeResize="0"/>
          <p:nvPr/>
        </p:nvPicPr>
        <p:blipFill rotWithShape="1">
          <a:blip r:embed="rId85">
            <a:alphaModFix/>
          </a:blip>
          <a:srcRect l="8925" t="5734" r="11906" b="9745"/>
          <a:stretch/>
        </p:blipFill>
        <p:spPr>
          <a:xfrm>
            <a:off x="973770" y="2465511"/>
            <a:ext cx="656625" cy="71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175">
            <a:extLst>
              <a:ext uri="{FF2B5EF4-FFF2-40B4-BE49-F238E27FC236}">
                <a16:creationId xmlns="" xmlns:a16="http://schemas.microsoft.com/office/drawing/2014/main" id="{6B3E0CEA-B907-4C8A-A7A9-AF63F58D0FA5}"/>
              </a:ext>
            </a:extLst>
          </p:cNvPr>
          <p:cNvPicPr preferRelativeResize="0"/>
          <p:nvPr/>
        </p:nvPicPr>
        <p:blipFill rotWithShape="1">
          <a:blip r:embed="rId86">
            <a:alphaModFix/>
          </a:blip>
          <a:srcRect/>
          <a:stretch/>
        </p:blipFill>
        <p:spPr>
          <a:xfrm>
            <a:off x="4209506" y="6401782"/>
            <a:ext cx="365295" cy="56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176">
            <a:extLst>
              <a:ext uri="{FF2B5EF4-FFF2-40B4-BE49-F238E27FC236}">
                <a16:creationId xmlns="" xmlns:a16="http://schemas.microsoft.com/office/drawing/2014/main" id="{592340BB-5625-420A-B657-DB6B0670B747}"/>
              </a:ext>
            </a:extLst>
          </p:cNvPr>
          <p:cNvPicPr preferRelativeResize="0"/>
          <p:nvPr/>
        </p:nvPicPr>
        <p:blipFill rotWithShape="1">
          <a:blip r:embed="rId87">
            <a:alphaModFix/>
          </a:blip>
          <a:srcRect/>
          <a:stretch/>
        </p:blipFill>
        <p:spPr>
          <a:xfrm>
            <a:off x="6609095" y="3183012"/>
            <a:ext cx="882368" cy="349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178">
            <a:extLst>
              <a:ext uri="{FF2B5EF4-FFF2-40B4-BE49-F238E27FC236}">
                <a16:creationId xmlns="" xmlns:a16="http://schemas.microsoft.com/office/drawing/2014/main" id="{0E98ACD9-164F-4F31-A0F1-C690E586BC9E}"/>
              </a:ext>
            </a:extLst>
          </p:cNvPr>
          <p:cNvPicPr preferRelativeResize="0"/>
          <p:nvPr/>
        </p:nvPicPr>
        <p:blipFill rotWithShape="1">
          <a:blip r:embed="rId88">
            <a:alphaModFix/>
          </a:blip>
          <a:srcRect l="5591" t="9942" r="6479" b="11151"/>
          <a:stretch/>
        </p:blipFill>
        <p:spPr>
          <a:xfrm>
            <a:off x="4197537" y="5727396"/>
            <a:ext cx="1027897" cy="48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179" descr="「ゴーゴーカレー」の画像検索結果">
            <a:extLst>
              <a:ext uri="{FF2B5EF4-FFF2-40B4-BE49-F238E27FC236}">
                <a16:creationId xmlns="" xmlns:a16="http://schemas.microsoft.com/office/drawing/2014/main" id="{E5058DB4-C921-4553-9D6C-7C99E3AFAEAF}"/>
              </a:ext>
            </a:extLst>
          </p:cNvPr>
          <p:cNvPicPr preferRelativeResize="0"/>
          <p:nvPr/>
        </p:nvPicPr>
        <p:blipFill rotWithShape="1">
          <a:blip r:embed="rId89">
            <a:alphaModFix/>
          </a:blip>
          <a:srcRect l="7686" r="5917"/>
          <a:stretch/>
        </p:blipFill>
        <p:spPr>
          <a:xfrm>
            <a:off x="2120512" y="6438379"/>
            <a:ext cx="655658" cy="52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180" descr="「HOOTERS　ロゴ」の画像検索結果">
            <a:extLst>
              <a:ext uri="{FF2B5EF4-FFF2-40B4-BE49-F238E27FC236}">
                <a16:creationId xmlns="" xmlns:a16="http://schemas.microsoft.com/office/drawing/2014/main" id="{8C510869-003C-4BBE-8B7A-6011B85B3194}"/>
              </a:ext>
            </a:extLst>
          </p:cNvPr>
          <p:cNvPicPr preferRelativeResize="0"/>
          <p:nvPr/>
        </p:nvPicPr>
        <p:blipFill rotWithShape="1">
          <a:blip r:embed="rId90">
            <a:alphaModFix/>
          </a:blip>
          <a:srcRect/>
          <a:stretch/>
        </p:blipFill>
        <p:spPr>
          <a:xfrm>
            <a:off x="5666223" y="6666770"/>
            <a:ext cx="812161" cy="35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182" descr="「PUBLIC STAND」の画像検索結果">
            <a:extLst>
              <a:ext uri="{FF2B5EF4-FFF2-40B4-BE49-F238E27FC236}">
                <a16:creationId xmlns="" xmlns:a16="http://schemas.microsoft.com/office/drawing/2014/main" id="{3F0C7157-A6F4-428D-B6F1-95D9E6417F81}"/>
              </a:ext>
            </a:extLst>
          </p:cNvPr>
          <p:cNvPicPr preferRelativeResize="0"/>
          <p:nvPr/>
        </p:nvPicPr>
        <p:blipFill rotWithShape="1">
          <a:blip r:embed="rId91">
            <a:alphaModFix/>
          </a:blip>
          <a:srcRect/>
          <a:stretch/>
        </p:blipFill>
        <p:spPr>
          <a:xfrm>
            <a:off x="4204408" y="1561495"/>
            <a:ext cx="457407" cy="439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183" descr="「銀座 AROSSA　ロゴ」の画像検索結果">
            <a:extLst>
              <a:ext uri="{FF2B5EF4-FFF2-40B4-BE49-F238E27FC236}">
                <a16:creationId xmlns="" xmlns:a16="http://schemas.microsoft.com/office/drawing/2014/main" id="{055EB230-F253-49FC-A9B3-AE847A85D0CD}"/>
              </a:ext>
            </a:extLst>
          </p:cNvPr>
          <p:cNvPicPr preferRelativeResize="0"/>
          <p:nvPr/>
        </p:nvPicPr>
        <p:blipFill rotWithShape="1">
          <a:blip r:embed="rId92">
            <a:alphaModFix/>
          </a:blip>
          <a:srcRect t="13596" r="4691" b="19841"/>
          <a:stretch/>
        </p:blipFill>
        <p:spPr>
          <a:xfrm>
            <a:off x="6613696" y="3727827"/>
            <a:ext cx="828086" cy="366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186" descr="「東京トンテキ　ロゴ」の画像検索結果">
            <a:extLst>
              <a:ext uri="{FF2B5EF4-FFF2-40B4-BE49-F238E27FC236}">
                <a16:creationId xmlns="" xmlns:a16="http://schemas.microsoft.com/office/drawing/2014/main" id="{24ED92A1-27A8-4F5B-88FB-8562A84EC0C0}"/>
              </a:ext>
            </a:extLst>
          </p:cNvPr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985804" y="5994699"/>
            <a:ext cx="949690" cy="26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188" descr="「ハンデルスベーゲン　ロゴ」の画像検索結果">
            <a:extLst>
              <a:ext uri="{FF2B5EF4-FFF2-40B4-BE49-F238E27FC236}">
                <a16:creationId xmlns="" xmlns:a16="http://schemas.microsoft.com/office/drawing/2014/main" id="{F5FE1880-384B-4FD8-99D7-CD2C22345201}"/>
              </a:ext>
            </a:extLst>
          </p:cNvPr>
          <p:cNvPicPr preferRelativeResize="0"/>
          <p:nvPr/>
        </p:nvPicPr>
        <p:blipFill rotWithShape="1">
          <a:blip r:embed="rId94">
            <a:alphaModFix/>
          </a:blip>
          <a:srcRect/>
          <a:stretch/>
        </p:blipFill>
        <p:spPr>
          <a:xfrm>
            <a:off x="7619838" y="6211343"/>
            <a:ext cx="1103180" cy="17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190" descr="フレンチトースト ファクトリー">
            <a:extLst>
              <a:ext uri="{FF2B5EF4-FFF2-40B4-BE49-F238E27FC236}">
                <a16:creationId xmlns="" xmlns:a16="http://schemas.microsoft.com/office/drawing/2014/main" id="{9F86D43B-0A1C-4A3A-AB08-D1A06CE00AEA}"/>
              </a:ext>
            </a:extLst>
          </p:cNvPr>
          <p:cNvPicPr preferRelativeResize="0"/>
          <p:nvPr/>
        </p:nvPicPr>
        <p:blipFill rotWithShape="1">
          <a:blip r:embed="rId95">
            <a:alphaModFix/>
          </a:blip>
          <a:srcRect/>
          <a:stretch/>
        </p:blipFill>
        <p:spPr>
          <a:xfrm>
            <a:off x="8862670" y="6938970"/>
            <a:ext cx="437942" cy="4206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6E2A-0CA9-464C-9710-492A013C1231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496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ChangeArrowheads="1"/>
          </p:cNvSpPr>
          <p:nvPr/>
        </p:nvSpPr>
        <p:spPr bwMode="auto">
          <a:xfrm>
            <a:off x="59631" y="1043549"/>
            <a:ext cx="10759677" cy="49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59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毎日</a:t>
            </a:r>
            <a:r>
              <a:rPr lang="ja-JP" altLang="en-US" sz="2591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２秒に１レポート</a:t>
            </a:r>
            <a:r>
              <a:rPr lang="ja-JP" altLang="en-US" sz="2159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のペースで納品されている</a:t>
            </a:r>
            <a:r>
              <a:rPr lang="ja-JP" altLang="en-US" sz="2591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国内ＮＯ</a:t>
            </a:r>
            <a:r>
              <a:rPr lang="en-US" altLang="ja-JP" sz="2591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.1</a:t>
            </a:r>
            <a:r>
              <a:rPr lang="ja-JP" altLang="en-US" sz="2159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の「覆面調査サービス」です</a:t>
            </a:r>
          </a:p>
        </p:txBody>
      </p:sp>
      <p:graphicFrame>
        <p:nvGraphicFramePr>
          <p:cNvPr id="8196" name="グラフ 6"/>
          <p:cNvGraphicFramePr>
            <a:graphicFrameLocks/>
          </p:cNvGraphicFramePr>
          <p:nvPr/>
        </p:nvGraphicFramePr>
        <p:xfrm>
          <a:off x="317032" y="1472297"/>
          <a:ext cx="10136452" cy="5783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r:id="rId4" imgW="9394750" imgH="5358848" progId="Excel.Chart.8">
                  <p:embed/>
                </p:oleObj>
              </mc:Choice>
              <mc:Fallback>
                <p:oleObj r:id="rId4" imgW="9394750" imgH="535884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32" y="1472297"/>
                        <a:ext cx="10136452" cy="5783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テキスト ボックス 1"/>
          <p:cNvSpPr txBox="1">
            <a:spLocks noChangeArrowheads="1"/>
          </p:cNvSpPr>
          <p:nvPr/>
        </p:nvSpPr>
        <p:spPr bwMode="auto">
          <a:xfrm>
            <a:off x="837993" y="7069195"/>
            <a:ext cx="569387" cy="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187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2006</a:t>
            </a:r>
            <a:endParaRPr lang="ja-JP" altLang="en-US" sz="1187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198" name="テキスト ボックス 8"/>
          <p:cNvSpPr txBox="1">
            <a:spLocks noChangeArrowheads="1"/>
          </p:cNvSpPr>
          <p:nvPr/>
        </p:nvSpPr>
        <p:spPr bwMode="auto">
          <a:xfrm>
            <a:off x="9622347" y="7069195"/>
            <a:ext cx="562975" cy="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187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endParaRPr lang="ja-JP" altLang="en-US" sz="1187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199" name="角丸四角形吹き出し 4"/>
          <p:cNvSpPr>
            <a:spLocks noChangeArrowheads="1"/>
          </p:cNvSpPr>
          <p:nvPr/>
        </p:nvSpPr>
        <p:spPr bwMode="auto">
          <a:xfrm>
            <a:off x="6087012" y="1966998"/>
            <a:ext cx="3958422" cy="432956"/>
          </a:xfrm>
          <a:prstGeom prst="wedgeRoundRectCallout">
            <a:avLst>
              <a:gd name="adj1" fmla="val 40560"/>
              <a:gd name="adj2" fmla="val 66616"/>
              <a:gd name="adj3" fmla="val 16667"/>
            </a:avLst>
          </a:prstGeom>
          <a:solidFill>
            <a:srgbClr val="FFFFCC"/>
          </a:solidFill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200" name="テキスト ボックス 3"/>
          <p:cNvSpPr txBox="1">
            <a:spLocks noChangeArrowheads="1"/>
          </p:cNvSpPr>
          <p:nvPr/>
        </p:nvSpPr>
        <p:spPr bwMode="auto">
          <a:xfrm>
            <a:off x="6249813" y="1909286"/>
            <a:ext cx="3719288" cy="49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943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累計</a:t>
            </a:r>
            <a:r>
              <a:rPr lang="en-US" altLang="ja-JP" sz="2591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591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００万レポート</a:t>
            </a:r>
            <a:r>
              <a:rPr lang="ja-JP" altLang="en-US" sz="1943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突破！</a:t>
            </a:r>
          </a:p>
        </p:txBody>
      </p:sp>
      <p:sp>
        <p:nvSpPr>
          <p:cNvPr id="8201" name="円/楕円 5"/>
          <p:cNvSpPr>
            <a:spLocks noChangeArrowheads="1"/>
          </p:cNvSpPr>
          <p:nvPr/>
        </p:nvSpPr>
        <p:spPr bwMode="auto">
          <a:xfrm>
            <a:off x="3068712" y="3300707"/>
            <a:ext cx="259766" cy="55027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1106555" y="2301192"/>
            <a:ext cx="4443845" cy="95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159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月間レポート納品数</a:t>
            </a:r>
            <a:endParaRPr lang="en-US" altLang="ja-JP" sz="2159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159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ja-JP" altLang="en-US" sz="3454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１００，０００件</a:t>
            </a:r>
            <a:r>
              <a:rPr lang="en-US" altLang="ja-JP" sz="2159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2159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</a:p>
        </p:txBody>
      </p:sp>
      <p:pic>
        <p:nvPicPr>
          <p:cNvPr id="8203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39" y="3605836"/>
            <a:ext cx="1074482" cy="137609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466" y="3465313"/>
            <a:ext cx="1074481" cy="137609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46" y="3293945"/>
            <a:ext cx="1074482" cy="137609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06" name="直線矢印コネクタ 9"/>
          <p:cNvCxnSpPr>
            <a:cxnSpLocks noChangeShapeType="1"/>
            <a:stCxn id="8197" idx="3"/>
          </p:cNvCxnSpPr>
          <p:nvPr/>
        </p:nvCxnSpPr>
        <p:spPr bwMode="auto">
          <a:xfrm>
            <a:off x="1407380" y="7206701"/>
            <a:ext cx="8214967" cy="3016"/>
          </a:xfrm>
          <a:prstGeom prst="straightConnector1">
            <a:avLst/>
          </a:prstGeom>
          <a:noFill/>
          <a:ln w="38100" algn="ctr">
            <a:solidFill>
              <a:srgbClr val="FF99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正方形/長方形 15"/>
          <p:cNvSpPr/>
          <p:nvPr/>
        </p:nvSpPr>
        <p:spPr>
          <a:xfrm>
            <a:off x="600220" y="135352"/>
            <a:ext cx="8605241" cy="771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indent="-269875">
              <a:lnSpc>
                <a:spcPct val="125000"/>
              </a:lnSpc>
              <a:spcBef>
                <a:spcPts val="1200"/>
              </a:spcBef>
              <a:buClr>
                <a:srgbClr val="548DD4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１０年・累計３００万レポートの実績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388146" y="3239029"/>
            <a:ext cx="1691874" cy="91440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just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kumimoji="1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kern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月実績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6E2A-0CA9-464C-9710-492A013C1231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346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363762" y="1201367"/>
            <a:ext cx="2483372" cy="49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59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従来の覆面調査</a:t>
            </a: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6815435" y="1192799"/>
            <a:ext cx="2323072" cy="49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591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ファンくるの場合</a:t>
            </a:r>
          </a:p>
        </p:txBody>
      </p:sp>
      <p:sp>
        <p:nvSpPr>
          <p:cNvPr id="43" name="コンテンツ プレースホルダー 37"/>
          <p:cNvSpPr txBox="1">
            <a:spLocks/>
          </p:cNvSpPr>
          <p:nvPr/>
        </p:nvSpPr>
        <p:spPr>
          <a:xfrm>
            <a:off x="810196" y="216230"/>
            <a:ext cx="8928100" cy="4316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2100" b="1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9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283393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7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47287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6068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868401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28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55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2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25000"/>
              </a:lnSpc>
              <a:spcBef>
                <a:spcPts val="1200"/>
              </a:spcBef>
              <a:buClr>
                <a:srgbClr val="548DD4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4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特長①　速報性</a:t>
            </a:r>
          </a:p>
        </p:txBody>
      </p:sp>
      <p:sp>
        <p:nvSpPr>
          <p:cNvPr id="40" name="AutoShape 34">
            <a:extLst>
              <a:ext uri="{FF2B5EF4-FFF2-40B4-BE49-F238E27FC236}">
                <a16:creationId xmlns="" xmlns:a16="http://schemas.microsoft.com/office/drawing/2014/main" id="{4B2CDA32-A4EE-4399-A7F7-955617C59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831" y="4746614"/>
            <a:ext cx="2223533" cy="49332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Line 13">
            <a:extLst>
              <a:ext uri="{FF2B5EF4-FFF2-40B4-BE49-F238E27FC236}">
                <a16:creationId xmlns="" xmlns:a16="http://schemas.microsoft.com/office/drawing/2014/main" id="{83F0015B-4B6C-421F-9FE2-82EEB40C21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3984" y="2875518"/>
            <a:ext cx="0" cy="1871096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noAutofit/>
          </a:bodyPr>
          <a:lstStyle/>
          <a:p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AutoShape 11">
            <a:extLst>
              <a:ext uri="{FF2B5EF4-FFF2-40B4-BE49-F238E27FC236}">
                <a16:creationId xmlns="" xmlns:a16="http://schemas.microsoft.com/office/drawing/2014/main" id="{8953C6A0-5C78-4D7C-A195-2A2E3C1DA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619" y="4736698"/>
            <a:ext cx="2142469" cy="5032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8" name="AutoShape 8">
            <a:extLst>
              <a:ext uri="{FF2B5EF4-FFF2-40B4-BE49-F238E27FC236}">
                <a16:creationId xmlns="" xmlns:a16="http://schemas.microsoft.com/office/drawing/2014/main" id="{31216F21-C891-4DDB-AFEA-7A20D8C9E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18" y="2396757"/>
            <a:ext cx="2142469" cy="50323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" name="Text Box 9">
            <a:extLst>
              <a:ext uri="{FF2B5EF4-FFF2-40B4-BE49-F238E27FC236}">
                <a16:creationId xmlns="" xmlns:a16="http://schemas.microsoft.com/office/drawing/2014/main" id="{4B45672E-F6CF-48BA-B708-FE3B3CB7A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55" y="2468195"/>
            <a:ext cx="23552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2/1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モニター来店</a:t>
            </a:r>
          </a:p>
        </p:txBody>
      </p:sp>
      <p:sp>
        <p:nvSpPr>
          <p:cNvPr id="56" name="Line 13">
            <a:extLst>
              <a:ext uri="{FF2B5EF4-FFF2-40B4-BE49-F238E27FC236}">
                <a16:creationId xmlns="" xmlns:a16="http://schemas.microsoft.com/office/drawing/2014/main" id="{DD05FC11-EE6F-473C-B720-ED2072C00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1426" y="2899995"/>
            <a:ext cx="5226" cy="1801812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noAutofit/>
          </a:bodyPr>
          <a:lstStyle/>
          <a:p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AutoShape 17">
            <a:extLst>
              <a:ext uri="{FF2B5EF4-FFF2-40B4-BE49-F238E27FC236}">
                <a16:creationId xmlns="" xmlns:a16="http://schemas.microsoft.com/office/drawing/2014/main" id="{319A8D0F-2724-4B36-8374-821A01F92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318" y="4207067"/>
            <a:ext cx="804341" cy="853986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Text Box 18">
            <a:extLst>
              <a:ext uri="{FF2B5EF4-FFF2-40B4-BE49-F238E27FC236}">
                <a16:creationId xmlns="" xmlns:a16="http://schemas.microsoft.com/office/drawing/2014/main" id="{40BB858E-6A21-4D51-BF60-1381CDE11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050" y="4315638"/>
            <a:ext cx="595035" cy="338554"/>
          </a:xfrm>
          <a:prstGeom prst="rect">
            <a:avLst/>
          </a:prstGeom>
          <a:noFill/>
          <a:ln w="19050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r>
              <a:rPr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○○○</a:t>
            </a:r>
            <a:r>
              <a:rPr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様</a:t>
            </a:r>
          </a:p>
          <a:p>
            <a:pPr algn="ctr" eaLnBrk="1" hangingPunct="1"/>
            <a:r>
              <a:rPr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報告書</a:t>
            </a:r>
          </a:p>
        </p:txBody>
      </p:sp>
      <p:grpSp>
        <p:nvGrpSpPr>
          <p:cNvPr id="59" name="グループ化 58">
            <a:extLst>
              <a:ext uri="{FF2B5EF4-FFF2-40B4-BE49-F238E27FC236}">
                <a16:creationId xmlns="" xmlns:a16="http://schemas.microsoft.com/office/drawing/2014/main" id="{F499D31B-A2D5-4C37-986A-BA96D8529104}"/>
              </a:ext>
            </a:extLst>
          </p:cNvPr>
          <p:cNvGrpSpPr/>
          <p:nvPr/>
        </p:nvGrpSpPr>
        <p:grpSpPr>
          <a:xfrm>
            <a:off x="1842517" y="3030170"/>
            <a:ext cx="1850186" cy="358775"/>
            <a:chOff x="1501810" y="3126309"/>
            <a:chExt cx="1850186" cy="358775"/>
          </a:xfrm>
        </p:grpSpPr>
        <p:sp>
          <p:nvSpPr>
            <p:cNvPr id="60" name="AutoShape 21">
              <a:extLst>
                <a:ext uri="{FF2B5EF4-FFF2-40B4-BE49-F238E27FC236}">
                  <a16:creationId xmlns="" xmlns:a16="http://schemas.microsoft.com/office/drawing/2014/main" id="{BEFD7CB1-1B1C-4C25-95AF-4402DD01F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615" y="3126309"/>
              <a:ext cx="1800000" cy="358775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no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algn="ctr" eaLnBrk="1" hangingPunct="1"/>
              <a:endParaRPr lang="ja-JP" altLang="en-US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1" name="Text Box 22">
              <a:extLst>
                <a:ext uri="{FF2B5EF4-FFF2-40B4-BE49-F238E27FC236}">
                  <a16:creationId xmlns="" xmlns:a16="http://schemas.microsoft.com/office/drawing/2014/main" id="{171CEAD8-4663-40AD-A301-B6AE3AE79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1810" y="3140596"/>
              <a:ext cx="18501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algn="ctr" eaLnBrk="1" hangingPunct="1"/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アンケートチェック作業</a:t>
              </a:r>
            </a:p>
          </p:txBody>
        </p:sp>
      </p:grpSp>
      <p:sp>
        <p:nvSpPr>
          <p:cNvPr id="63" name="AutoShape 29">
            <a:extLst>
              <a:ext uri="{FF2B5EF4-FFF2-40B4-BE49-F238E27FC236}">
                <a16:creationId xmlns="" xmlns:a16="http://schemas.microsoft.com/office/drawing/2014/main" id="{5EB6CE1D-33C1-4A9C-84AF-D7B143639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322" y="4052941"/>
            <a:ext cx="1800000" cy="358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Text Box 30">
            <a:extLst>
              <a:ext uri="{FF2B5EF4-FFF2-40B4-BE49-F238E27FC236}">
                <a16:creationId xmlns="" xmlns:a16="http://schemas.microsoft.com/office/drawing/2014/main" id="{F4F6CE35-7494-4EC9-86B6-F76CA7A06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036" y="4067228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r>
              <a:rPr lang="ja-JP" altLang="en-US" sz="14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報告書作成</a:t>
            </a:r>
          </a:p>
        </p:txBody>
      </p:sp>
      <p:sp>
        <p:nvSpPr>
          <p:cNvPr id="67" name="AutoShape 32">
            <a:extLst>
              <a:ext uri="{FF2B5EF4-FFF2-40B4-BE49-F238E27FC236}">
                <a16:creationId xmlns="" xmlns:a16="http://schemas.microsoft.com/office/drawing/2014/main" id="{2B1C5D47-8C88-4D98-844C-6AF2199E4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831" y="2420708"/>
            <a:ext cx="2223533" cy="49332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" name="Text Box 33">
            <a:extLst>
              <a:ext uri="{FF2B5EF4-FFF2-40B4-BE49-F238E27FC236}">
                <a16:creationId xmlns="" xmlns:a16="http://schemas.microsoft.com/office/drawing/2014/main" id="{37869A3F-EB4A-4B4A-A226-1F6AEDC26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5701" y="2487535"/>
            <a:ext cx="24417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2/1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モニター来店</a:t>
            </a:r>
          </a:p>
        </p:txBody>
      </p:sp>
      <p:sp>
        <p:nvSpPr>
          <p:cNvPr id="69" name="Text Box 35">
            <a:extLst>
              <a:ext uri="{FF2B5EF4-FFF2-40B4-BE49-F238E27FC236}">
                <a16:creationId xmlns="" xmlns:a16="http://schemas.microsoft.com/office/drawing/2014/main" id="{2FC489B4-85F7-4BC2-AE73-655FCF075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113" y="4797503"/>
            <a:ext cx="21147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2/4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管理画面アップ</a:t>
            </a:r>
          </a:p>
        </p:txBody>
      </p:sp>
      <p:grpSp>
        <p:nvGrpSpPr>
          <p:cNvPr id="70" name="グループ化 69">
            <a:extLst>
              <a:ext uri="{FF2B5EF4-FFF2-40B4-BE49-F238E27FC236}">
                <a16:creationId xmlns="" xmlns:a16="http://schemas.microsoft.com/office/drawing/2014/main" id="{695845EA-6957-4303-BFCA-23B872D9C961}"/>
              </a:ext>
            </a:extLst>
          </p:cNvPr>
          <p:cNvGrpSpPr/>
          <p:nvPr/>
        </p:nvGrpSpPr>
        <p:grpSpPr>
          <a:xfrm>
            <a:off x="6881503" y="3030170"/>
            <a:ext cx="1850186" cy="358775"/>
            <a:chOff x="6540796" y="3647308"/>
            <a:chExt cx="1850186" cy="358775"/>
          </a:xfrm>
        </p:grpSpPr>
        <p:sp>
          <p:nvSpPr>
            <p:cNvPr id="71" name="AutoShape 21">
              <a:extLst>
                <a:ext uri="{FF2B5EF4-FFF2-40B4-BE49-F238E27FC236}">
                  <a16:creationId xmlns="" xmlns:a16="http://schemas.microsoft.com/office/drawing/2014/main" id="{66D213A1-809A-457E-BD26-EC93EF091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5890" y="3647308"/>
              <a:ext cx="1800000" cy="358775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no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algn="ctr" eaLnBrk="1" hangingPunct="1"/>
              <a:endParaRPr lang="ja-JP" altLang="en-US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2" name="Text Box 22">
              <a:extLst>
                <a:ext uri="{FF2B5EF4-FFF2-40B4-BE49-F238E27FC236}">
                  <a16:creationId xmlns="" xmlns:a16="http://schemas.microsoft.com/office/drawing/2014/main" id="{F06F5CE2-EDE4-4F48-BE3F-25F450041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0796" y="3661595"/>
              <a:ext cx="18501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algn="ctr" eaLnBrk="1" hangingPunct="1"/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アンケートチェック作業</a:t>
              </a:r>
            </a:p>
          </p:txBody>
        </p:sp>
      </p:grpSp>
      <p:pic>
        <p:nvPicPr>
          <p:cNvPr id="73" name="Picture 4" descr="http://manwatching2010.com/rev/img/mail.jpg">
            <a:extLst>
              <a:ext uri="{FF2B5EF4-FFF2-40B4-BE49-F238E27FC236}">
                <a16:creationId xmlns="" xmlns:a16="http://schemas.microsoft.com/office/drawing/2014/main" id="{A37C6F91-701A-40BA-B919-50721EF27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148" y="4622359"/>
            <a:ext cx="521932" cy="52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AutoShape 29">
            <a:extLst>
              <a:ext uri="{FF2B5EF4-FFF2-40B4-BE49-F238E27FC236}">
                <a16:creationId xmlns="" xmlns:a16="http://schemas.microsoft.com/office/drawing/2014/main" id="{812B1B85-805C-4B97-AF90-FF3DA49E9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605" y="3551169"/>
            <a:ext cx="1800000" cy="358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5" name="Text Box 30">
            <a:extLst>
              <a:ext uri="{FF2B5EF4-FFF2-40B4-BE49-F238E27FC236}">
                <a16:creationId xmlns="" xmlns:a16="http://schemas.microsoft.com/office/drawing/2014/main" id="{0DAC8D02-0B95-4C2A-89A6-2CEEB3A20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367" y="3565456"/>
            <a:ext cx="1459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全アンケート集計</a:t>
            </a:r>
          </a:p>
        </p:txBody>
      </p:sp>
      <p:sp>
        <p:nvSpPr>
          <p:cNvPr id="76" name="Text Box 12">
            <a:extLst>
              <a:ext uri="{FF2B5EF4-FFF2-40B4-BE49-F238E27FC236}">
                <a16:creationId xmlns="" xmlns:a16="http://schemas.microsoft.com/office/drawing/2014/main" id="{E541FE8D-ECAC-4954-BE1F-0C31753E6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55" y="4797503"/>
            <a:ext cx="23552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2/28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報告書到着</a:t>
            </a:r>
          </a:p>
        </p:txBody>
      </p:sp>
      <p:pic>
        <p:nvPicPr>
          <p:cNvPr id="77" name="Picture 2" descr="「パソコン　イラスト」の画像検索結果">
            <a:extLst>
              <a:ext uri="{FF2B5EF4-FFF2-40B4-BE49-F238E27FC236}">
                <a16:creationId xmlns="" xmlns:a16="http://schemas.microsoft.com/office/drawing/2014/main" id="{B170DD35-04AC-4935-A1A7-88F2D0A58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7" r="46862" b="7066"/>
          <a:stretch/>
        </p:blipFill>
        <p:spPr bwMode="auto">
          <a:xfrm>
            <a:off x="9346285" y="5234540"/>
            <a:ext cx="555934" cy="5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図 3">
            <a:extLst>
              <a:ext uri="{FF2B5EF4-FFF2-40B4-BE49-F238E27FC236}">
                <a16:creationId xmlns="" xmlns:a16="http://schemas.microsoft.com/office/drawing/2014/main" id="{F4B39F6B-0238-44B7-B6C3-F8363DAD94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726" y="1808795"/>
            <a:ext cx="1237883" cy="141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AutoShape 23">
            <a:extLst>
              <a:ext uri="{FF2B5EF4-FFF2-40B4-BE49-F238E27FC236}">
                <a16:creationId xmlns="" xmlns:a16="http://schemas.microsoft.com/office/drawing/2014/main" id="{C8052F8C-B6EE-43A6-A06F-36BDE916C385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56582" y="3737912"/>
            <a:ext cx="2812097" cy="162209"/>
          </a:xfrm>
          <a:prstGeom prst="leftRightArrow">
            <a:avLst>
              <a:gd name="adj1" fmla="val 51546"/>
              <a:gd name="adj2" fmla="val 123411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0" name="Text Box 16">
            <a:extLst>
              <a:ext uri="{FF2B5EF4-FFF2-40B4-BE49-F238E27FC236}">
                <a16:creationId xmlns="" xmlns:a16="http://schemas.microsoft.com/office/drawing/2014/main" id="{69DD410A-260F-49C6-91F3-9E0CA0696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07" y="3558083"/>
            <a:ext cx="785793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ヶ月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1" name="Text Box 16">
            <a:extLst>
              <a:ext uri="{FF2B5EF4-FFF2-40B4-BE49-F238E27FC236}">
                <a16:creationId xmlns="" xmlns:a16="http://schemas.microsoft.com/office/drawing/2014/main" id="{267293F6-DA00-430D-B82D-01EB4EA68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772" y="4056569"/>
            <a:ext cx="8354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平均</a:t>
            </a:r>
            <a:r>
              <a:rPr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endParaRPr lang="en-US" alt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2" name="Text Box 16">
            <a:extLst>
              <a:ext uri="{FF2B5EF4-FFF2-40B4-BE49-F238E27FC236}">
                <a16:creationId xmlns="" xmlns:a16="http://schemas.microsoft.com/office/drawing/2014/main" id="{2B1F106A-A774-42A5-A7AC-418D57188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32" y="6531268"/>
            <a:ext cx="1015312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ja-JP" altLang="en-US" sz="2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フィードバックの速さが圧倒的に違う</a:t>
            </a:r>
            <a:r>
              <a:rPr lang="ja-JP" altLang="en-US" sz="25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ため改善点はすぐ実行可能！</a:t>
            </a:r>
            <a:endParaRPr lang="ja-JP" altLang="en-US" sz="25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3" name="Text Box 13">
            <a:extLst>
              <a:ext uri="{FF2B5EF4-FFF2-40B4-BE49-F238E27FC236}">
                <a16:creationId xmlns="" xmlns:a16="http://schemas.microsoft.com/office/drawing/2014/main" id="{20DD112B-A461-40EB-87CE-F1F11C18B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923" y="5312404"/>
            <a:ext cx="24256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昔過ぎて思い出せない・・・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4" name="Text Box 46">
            <a:extLst>
              <a:ext uri="{FF2B5EF4-FFF2-40B4-BE49-F238E27FC236}">
                <a16:creationId xmlns="" xmlns:a16="http://schemas.microsoft.com/office/drawing/2014/main" id="{D4DC0B77-49E4-4B9B-BCE0-0AD7C1440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382" y="5312404"/>
            <a:ext cx="2858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eaLnBrk="1" hangingPunct="1"/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速いので週次の</a:t>
            </a:r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MTG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でも使える</a:t>
            </a:r>
            <a:endParaRPr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5" name="図 4">
            <a:extLst>
              <a:ext uri="{FF2B5EF4-FFF2-40B4-BE49-F238E27FC236}">
                <a16:creationId xmlns="" xmlns:a16="http://schemas.microsoft.com/office/drawing/2014/main" id="{D6E03803-40B4-4CC5-831A-5FA0F78B52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9" y="5411802"/>
            <a:ext cx="770283" cy="7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図 85">
            <a:extLst>
              <a:ext uri="{FF2B5EF4-FFF2-40B4-BE49-F238E27FC236}">
                <a16:creationId xmlns="" xmlns:a16="http://schemas.microsoft.com/office/drawing/2014/main" id="{45E0DFF0-74EF-4009-8E66-3262275845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96" t="8599" r="12379" b="9950"/>
          <a:stretch/>
        </p:blipFill>
        <p:spPr>
          <a:xfrm>
            <a:off x="5562724" y="5436815"/>
            <a:ext cx="774808" cy="709140"/>
          </a:xfrm>
          <a:prstGeom prst="rect">
            <a:avLst/>
          </a:prstGeom>
        </p:spPr>
      </p:pic>
      <p:sp>
        <p:nvSpPr>
          <p:cNvPr id="87" name="AutoShape 23">
            <a:extLst>
              <a:ext uri="{FF2B5EF4-FFF2-40B4-BE49-F238E27FC236}">
                <a16:creationId xmlns="" xmlns:a16="http://schemas.microsoft.com/office/drawing/2014/main" id="{FBB80E89-44DE-4BBC-9313-3AA1B0377C12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7725054" y="3737912"/>
            <a:ext cx="2812097" cy="162209"/>
          </a:xfrm>
          <a:prstGeom prst="leftRightArrow">
            <a:avLst>
              <a:gd name="adj1" fmla="val 51546"/>
              <a:gd name="adj2" fmla="val 123411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88" name="Shape 117">
            <a:extLst>
              <a:ext uri="{FF2B5EF4-FFF2-40B4-BE49-F238E27FC236}">
                <a16:creationId xmlns="" xmlns:a16="http://schemas.microsoft.com/office/drawing/2014/main" id="{F152B1A9-15F9-4FB3-98B8-88819026C257}"/>
              </a:ext>
            </a:extLst>
          </p:cNvPr>
          <p:cNvCxnSpPr>
            <a:cxnSpLocks/>
          </p:cNvCxnSpPr>
          <p:nvPr/>
        </p:nvCxnSpPr>
        <p:spPr>
          <a:xfrm>
            <a:off x="5348288" y="1201367"/>
            <a:ext cx="0" cy="5243560"/>
          </a:xfrm>
          <a:prstGeom prst="straightConnector1">
            <a:avLst/>
          </a:prstGeom>
          <a:solidFill>
            <a:srgbClr val="FF0000"/>
          </a:solidFill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6E2A-0CA9-464C-9710-492A013C1231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956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21054" y="1221632"/>
            <a:ext cx="4277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納品時にメールでもお知らせ</a:t>
            </a: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3"/>
          <a:srcRect l="24958" t="10521" r="23540" b="7160"/>
          <a:stretch/>
        </p:blipFill>
        <p:spPr>
          <a:xfrm>
            <a:off x="5562724" y="2742282"/>
            <a:ext cx="4870043" cy="4378570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4"/>
          <a:srcRect t="11341" r="55113" b="17259"/>
          <a:stretch/>
        </p:blipFill>
        <p:spPr>
          <a:xfrm>
            <a:off x="580793" y="2910688"/>
            <a:ext cx="4705477" cy="4210164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34" y="1162939"/>
            <a:ext cx="1674373" cy="1674373"/>
          </a:xfrm>
          <a:prstGeom prst="rect">
            <a:avLst/>
          </a:prstGeom>
        </p:spPr>
      </p:pic>
      <p:sp>
        <p:nvSpPr>
          <p:cNvPr id="44" name="正方形/長方形 43"/>
          <p:cNvSpPr/>
          <p:nvPr/>
        </p:nvSpPr>
        <p:spPr>
          <a:xfrm>
            <a:off x="1374101" y="3099822"/>
            <a:ext cx="2228109" cy="104745"/>
          </a:xfrm>
          <a:prstGeom prst="rect">
            <a:avLst/>
          </a:prstGeom>
          <a:solidFill>
            <a:srgbClr val="E8E8E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0" rIns="144000" bIns="25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6294234" y="3065072"/>
            <a:ext cx="2228109" cy="115219"/>
          </a:xfrm>
          <a:prstGeom prst="rect">
            <a:avLst/>
          </a:prstGeom>
          <a:solidFill>
            <a:srgbClr val="E8E8E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0" rIns="144000" bIns="25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060510" y="3703130"/>
            <a:ext cx="2228109" cy="115219"/>
          </a:xfrm>
          <a:prstGeom prst="rect">
            <a:avLst/>
          </a:prstGeom>
          <a:solidFill>
            <a:srgbClr val="E8E8E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0" rIns="144000" bIns="25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コンテンツ プレースホルダー 37"/>
          <p:cNvSpPr txBox="1">
            <a:spLocks/>
          </p:cNvSpPr>
          <p:nvPr/>
        </p:nvSpPr>
        <p:spPr>
          <a:xfrm>
            <a:off x="810196" y="216230"/>
            <a:ext cx="8928100" cy="4316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2100" b="1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9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283393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7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47287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6068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868401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28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55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2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25000"/>
              </a:lnSpc>
              <a:spcBef>
                <a:spcPts val="1200"/>
              </a:spcBef>
              <a:buClr>
                <a:srgbClr val="548DD4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4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特長①　速報性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0397F-207D-428F-BD96-D81D9B001296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093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89477" y="6946328"/>
            <a:ext cx="1226999" cy="31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09" tIns="45505" rIns="91009" bIns="45505">
            <a:noAutofit/>
          </a:bodyPr>
          <a:lstStyle>
            <a:lvl1pPr defTabSz="8905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890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8905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8905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8905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511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店舗様</a:t>
            </a:r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 flipH="1">
            <a:off x="1375348" y="3611495"/>
            <a:ext cx="88254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Autofit/>
          </a:bodyPr>
          <a:lstStyle/>
          <a:p>
            <a:endParaRPr lang="ja-JP" altLang="en-US" sz="2159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 flipH="1">
            <a:off x="1332506" y="6247144"/>
            <a:ext cx="88254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Autofit/>
          </a:bodyPr>
          <a:lstStyle/>
          <a:p>
            <a:endParaRPr lang="ja-JP" altLang="en-US" sz="2159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 flipH="1">
            <a:off x="1332505" y="7220517"/>
            <a:ext cx="892831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Autofit/>
          </a:bodyPr>
          <a:lstStyle/>
          <a:p>
            <a:endParaRPr lang="ja-JP" altLang="en-US" sz="2159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1479882" y="3604641"/>
            <a:ext cx="329028" cy="2565387"/>
          </a:xfrm>
          <a:prstGeom prst="upDownArrow">
            <a:avLst>
              <a:gd name="adj1" fmla="val 44824"/>
              <a:gd name="adj2" fmla="val 45879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1471315" y="6247145"/>
            <a:ext cx="282758" cy="1009360"/>
          </a:xfrm>
          <a:prstGeom prst="upDownArrow">
            <a:avLst>
              <a:gd name="adj1" fmla="val 50000"/>
              <a:gd name="adj2" fmla="val 41696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332506" y="6565890"/>
            <a:ext cx="843133" cy="378724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091" tIns="41545" rIns="83091" bIns="41545">
            <a:noAutofit/>
          </a:bodyPr>
          <a:lstStyle>
            <a:lvl1pPr defTabSz="8905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890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8905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8905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8905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943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30%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313656" y="4769947"/>
            <a:ext cx="861983" cy="378724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091" tIns="41545" rIns="83091" bIns="41545">
            <a:noAutofit/>
          </a:bodyPr>
          <a:lstStyle>
            <a:lvl1pPr defTabSz="8905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890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8905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8905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8905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943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70%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39174" y="4987584"/>
            <a:ext cx="1172161" cy="33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09" tIns="45505" rIns="91009" bIns="45505">
            <a:noAutofit/>
          </a:bodyPr>
          <a:lstStyle>
            <a:lvl1pPr defTabSz="8905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890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8905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8905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8905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511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ファンくる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8108" y="2048614"/>
            <a:ext cx="4279074" cy="7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091" tIns="41545" rIns="83091" bIns="41545">
            <a:noAutofit/>
          </a:bodyPr>
          <a:lstStyle>
            <a:lvl1pPr defTabSz="76993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76993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76993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76993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76993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159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例）モニターの飲食代金の合計が</a:t>
            </a:r>
            <a:r>
              <a:rPr lang="en-US" altLang="ja-JP" sz="2159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6,000</a:t>
            </a:r>
            <a:r>
              <a:rPr lang="ja-JP" altLang="en-US" sz="2159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円だった場合</a:t>
            </a:r>
            <a:endParaRPr lang="en-US" altLang="ja-JP" sz="2159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40177" y="1272314"/>
            <a:ext cx="2861855" cy="5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023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低コスト</a:t>
            </a:r>
            <a:r>
              <a:rPr lang="ja-JP" altLang="en-US" sz="259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159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料金体系</a:t>
            </a: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293755" y="1193484"/>
            <a:ext cx="0" cy="665595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noAutofit/>
          </a:bodyPr>
          <a:lstStyle/>
          <a:p>
            <a:endParaRPr lang="ja-JP" altLang="en-US" sz="2159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663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9" y="4614001"/>
            <a:ext cx="1262987" cy="36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8" descr="OTH_0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2" y="6411658"/>
            <a:ext cx="909967" cy="47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20" descr="ImageDown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94" y="5693623"/>
            <a:ext cx="411285" cy="6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2" name="AutoShape 21"/>
          <p:cNvSpPr>
            <a:spLocks noChangeArrowheads="1"/>
          </p:cNvSpPr>
          <p:nvPr/>
        </p:nvSpPr>
        <p:spPr bwMode="auto">
          <a:xfrm rot="2247902" flipV="1">
            <a:off x="6189834" y="4550077"/>
            <a:ext cx="2896129" cy="264078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734" y="12827"/>
                </a:moveTo>
                <a:cubicBezTo>
                  <a:pt x="18904" y="12165"/>
                  <a:pt x="18990" y="11483"/>
                  <a:pt x="18990" y="10800"/>
                </a:cubicBezTo>
                <a:cubicBezTo>
                  <a:pt x="18990" y="6276"/>
                  <a:pt x="15323" y="2610"/>
                  <a:pt x="10800" y="2610"/>
                </a:cubicBezTo>
                <a:cubicBezTo>
                  <a:pt x="8833" y="2609"/>
                  <a:pt x="6932" y="3317"/>
                  <a:pt x="5444" y="4603"/>
                </a:cubicBezTo>
                <a:lnTo>
                  <a:pt x="3738" y="2628"/>
                </a:lnTo>
                <a:cubicBezTo>
                  <a:pt x="5700" y="933"/>
                  <a:pt x="8206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701"/>
                  <a:pt x="21487" y="12600"/>
                  <a:pt x="21263" y="13474"/>
                </a:cubicBezTo>
                <a:lnTo>
                  <a:pt x="23879" y="14142"/>
                </a:lnTo>
                <a:lnTo>
                  <a:pt x="19007" y="17031"/>
                </a:lnTo>
                <a:lnTo>
                  <a:pt x="16119" y="12159"/>
                </a:lnTo>
                <a:lnTo>
                  <a:pt x="18734" y="12827"/>
                </a:lnTo>
                <a:close/>
              </a:path>
            </a:pathLst>
          </a:custGeom>
          <a:solidFill>
            <a:srgbClr val="B2C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z="2159"/>
          </a:p>
        </p:txBody>
      </p:sp>
      <p:sp>
        <p:nvSpPr>
          <p:cNvPr id="26643" name="Text Box 22"/>
          <p:cNvSpPr txBox="1">
            <a:spLocks noChangeArrowheads="1"/>
          </p:cNvSpPr>
          <p:nvPr/>
        </p:nvSpPr>
        <p:spPr bwMode="auto">
          <a:xfrm>
            <a:off x="9164051" y="5935253"/>
            <a:ext cx="1348671" cy="16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defTabSz="9667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727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ファンくる</a:t>
            </a:r>
          </a:p>
        </p:txBody>
      </p:sp>
      <p:sp>
        <p:nvSpPr>
          <p:cNvPr id="26644" name="Text Box 23"/>
          <p:cNvSpPr txBox="1">
            <a:spLocks noChangeArrowheads="1"/>
          </p:cNvSpPr>
          <p:nvPr/>
        </p:nvSpPr>
        <p:spPr bwMode="auto">
          <a:xfrm>
            <a:off x="6857429" y="3357870"/>
            <a:ext cx="1773665" cy="29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defTabSz="9667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727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ファンくる会員</a:t>
            </a:r>
          </a:p>
        </p:txBody>
      </p:sp>
      <p:sp>
        <p:nvSpPr>
          <p:cNvPr id="26645" name="Text Box 24"/>
          <p:cNvSpPr txBox="1">
            <a:spLocks noChangeArrowheads="1"/>
          </p:cNvSpPr>
          <p:nvPr/>
        </p:nvSpPr>
        <p:spPr bwMode="auto">
          <a:xfrm>
            <a:off x="6158245" y="6669917"/>
            <a:ext cx="2772744" cy="85513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>
            <a:noAutofit/>
          </a:bodyPr>
          <a:lstStyle>
            <a:lvl1pPr defTabSz="9667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72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</a:t>
            </a:r>
            <a:r>
              <a:rPr lang="ja-JP" altLang="en-US" sz="172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実績に応じて謝礼費用、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72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送客手数料をファンくる</a:t>
            </a:r>
            <a:r>
              <a:rPr lang="ja-JP" altLang="en-US" sz="1727" b="1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</a:t>
            </a:r>
            <a:endParaRPr lang="ja-JP" altLang="en-US" sz="1727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72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お支払い</a:t>
            </a:r>
          </a:p>
        </p:txBody>
      </p:sp>
      <p:sp>
        <p:nvSpPr>
          <p:cNvPr id="26646" name="Text Box 25"/>
          <p:cNvSpPr txBox="1">
            <a:spLocks noChangeArrowheads="1"/>
          </p:cNvSpPr>
          <p:nvPr/>
        </p:nvSpPr>
        <p:spPr bwMode="auto">
          <a:xfrm>
            <a:off x="5037494" y="6139181"/>
            <a:ext cx="1028212" cy="18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defTabSz="9667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727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店舗</a:t>
            </a:r>
          </a:p>
        </p:txBody>
      </p:sp>
      <p:sp>
        <p:nvSpPr>
          <p:cNvPr id="26647" name="AutoShape 26"/>
          <p:cNvSpPr>
            <a:spLocks noChangeArrowheads="1"/>
          </p:cNvSpPr>
          <p:nvPr/>
        </p:nvSpPr>
        <p:spPr bwMode="auto">
          <a:xfrm rot="16554082" flipV="1">
            <a:off x="7827376" y="2879751"/>
            <a:ext cx="2673350" cy="286185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734" y="12827"/>
                </a:moveTo>
                <a:cubicBezTo>
                  <a:pt x="18904" y="12165"/>
                  <a:pt x="18990" y="11483"/>
                  <a:pt x="18990" y="10800"/>
                </a:cubicBezTo>
                <a:cubicBezTo>
                  <a:pt x="18990" y="6276"/>
                  <a:pt x="15323" y="2610"/>
                  <a:pt x="10800" y="2610"/>
                </a:cubicBezTo>
                <a:cubicBezTo>
                  <a:pt x="8833" y="2609"/>
                  <a:pt x="6932" y="3317"/>
                  <a:pt x="5444" y="4603"/>
                </a:cubicBezTo>
                <a:lnTo>
                  <a:pt x="3738" y="2628"/>
                </a:lnTo>
                <a:cubicBezTo>
                  <a:pt x="5700" y="933"/>
                  <a:pt x="8206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701"/>
                  <a:pt x="21487" y="12600"/>
                  <a:pt x="21263" y="13474"/>
                </a:cubicBezTo>
                <a:lnTo>
                  <a:pt x="23879" y="14142"/>
                </a:lnTo>
                <a:lnTo>
                  <a:pt x="19007" y="17031"/>
                </a:lnTo>
                <a:lnTo>
                  <a:pt x="16119" y="12159"/>
                </a:lnTo>
                <a:lnTo>
                  <a:pt x="18734" y="12827"/>
                </a:lnTo>
                <a:close/>
              </a:path>
            </a:pathLst>
          </a:custGeom>
          <a:solidFill>
            <a:srgbClr val="B2C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/>
          <a:p>
            <a:endParaRPr lang="ja-JP" altLang="en-US" sz="2159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648" name="AutoShape 27"/>
          <p:cNvSpPr>
            <a:spLocks noChangeArrowheads="1"/>
          </p:cNvSpPr>
          <p:nvPr/>
        </p:nvSpPr>
        <p:spPr bwMode="auto">
          <a:xfrm rot="9396508" flipV="1">
            <a:off x="5037495" y="2826627"/>
            <a:ext cx="2896129" cy="264078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734" y="12827"/>
                </a:moveTo>
                <a:cubicBezTo>
                  <a:pt x="18904" y="12165"/>
                  <a:pt x="18990" y="11483"/>
                  <a:pt x="18990" y="10800"/>
                </a:cubicBezTo>
                <a:cubicBezTo>
                  <a:pt x="18990" y="6276"/>
                  <a:pt x="15323" y="2610"/>
                  <a:pt x="10800" y="2610"/>
                </a:cubicBezTo>
                <a:cubicBezTo>
                  <a:pt x="8833" y="2609"/>
                  <a:pt x="6932" y="3317"/>
                  <a:pt x="5444" y="4603"/>
                </a:cubicBezTo>
                <a:lnTo>
                  <a:pt x="3738" y="2628"/>
                </a:lnTo>
                <a:cubicBezTo>
                  <a:pt x="5700" y="933"/>
                  <a:pt x="8206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701"/>
                  <a:pt x="21487" y="12600"/>
                  <a:pt x="21263" y="13474"/>
                </a:cubicBezTo>
                <a:lnTo>
                  <a:pt x="23879" y="14142"/>
                </a:lnTo>
                <a:lnTo>
                  <a:pt x="19007" y="17031"/>
                </a:lnTo>
                <a:lnTo>
                  <a:pt x="16119" y="12159"/>
                </a:lnTo>
                <a:lnTo>
                  <a:pt x="18734" y="12827"/>
                </a:lnTo>
                <a:close/>
              </a:path>
            </a:pathLst>
          </a:custGeom>
          <a:solidFill>
            <a:srgbClr val="B2C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/>
          <a:p>
            <a:endParaRPr lang="ja-JP" altLang="en-US" sz="2159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649" name="Text Box 28"/>
          <p:cNvSpPr txBox="1">
            <a:spLocks noChangeArrowheads="1"/>
          </p:cNvSpPr>
          <p:nvPr/>
        </p:nvSpPr>
        <p:spPr bwMode="auto">
          <a:xfrm>
            <a:off x="4615928" y="3673188"/>
            <a:ext cx="1938179" cy="70775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>
            <a:noAutofit/>
          </a:bodyPr>
          <a:lstStyle>
            <a:lvl1pPr defTabSz="9667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727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  <a:r>
              <a:rPr lang="ja-JP" altLang="en-US" sz="1727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店舗にて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727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飲食代を支払い</a:t>
            </a:r>
          </a:p>
        </p:txBody>
      </p:sp>
      <p:sp>
        <p:nvSpPr>
          <p:cNvPr id="26650" name="Text Box 29"/>
          <p:cNvSpPr txBox="1">
            <a:spLocks noChangeArrowheads="1"/>
          </p:cNvSpPr>
          <p:nvPr/>
        </p:nvSpPr>
        <p:spPr bwMode="auto">
          <a:xfrm>
            <a:off x="8322631" y="3681755"/>
            <a:ext cx="2267206" cy="699184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>
            <a:noAutofit/>
          </a:bodyPr>
          <a:lstStyle>
            <a:lvl1pPr defTabSz="9667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727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</a:t>
            </a:r>
            <a:r>
              <a:rPr lang="ja-JP" altLang="en-US" sz="1727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飲食代の一部を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727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謝礼としてお支払い</a:t>
            </a:r>
          </a:p>
        </p:txBody>
      </p:sp>
      <p:pic>
        <p:nvPicPr>
          <p:cNvPr id="26651" name="Picture 30" descr="OTH_0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9" y="5469130"/>
            <a:ext cx="1346957" cy="69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2" name="Text Box 32"/>
          <p:cNvSpPr txBox="1">
            <a:spLocks noChangeArrowheads="1"/>
          </p:cNvSpPr>
          <p:nvPr/>
        </p:nvSpPr>
        <p:spPr bwMode="auto">
          <a:xfrm>
            <a:off x="4453128" y="1188343"/>
            <a:ext cx="3471928" cy="5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159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モニター費用は</a:t>
            </a:r>
            <a:r>
              <a:rPr lang="ja-JP" altLang="en-US" sz="3023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成功報酬</a:t>
            </a:r>
          </a:p>
        </p:txBody>
      </p:sp>
      <p:pic>
        <p:nvPicPr>
          <p:cNvPr id="26653" name="Picture 33" descr="fancrew_logo"/>
          <p:cNvPicPr>
            <a:picLocks noGrp="1" noChangeAspect="1" noChangeArrowheads="1"/>
          </p:cNvPicPr>
          <p:nvPr>
            <p:ph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6538" y="5517114"/>
            <a:ext cx="1924469" cy="496969"/>
          </a:xfrm>
        </p:spPr>
      </p:pic>
      <p:sp>
        <p:nvSpPr>
          <p:cNvPr id="26654" name="Text Box 12"/>
          <p:cNvSpPr txBox="1">
            <a:spLocks noChangeArrowheads="1"/>
          </p:cNvSpPr>
          <p:nvPr/>
        </p:nvSpPr>
        <p:spPr bwMode="auto">
          <a:xfrm>
            <a:off x="36101" y="7317654"/>
            <a:ext cx="4279074" cy="28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091" tIns="41545" rIns="83091" bIns="41545">
            <a:noAutofit/>
          </a:bodyPr>
          <a:lstStyle>
            <a:lvl1pPr defTabSz="76993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76993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76993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76993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76993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69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295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95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上記はモニター派遣費用例です。管理画面利用費は別途</a:t>
            </a:r>
          </a:p>
        </p:txBody>
      </p:sp>
      <p:pic>
        <p:nvPicPr>
          <p:cNvPr id="26655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44" y="1724727"/>
            <a:ext cx="1288692" cy="164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7" name="AutoShape 36"/>
          <p:cNvSpPr>
            <a:spLocks noChangeArrowheads="1"/>
          </p:cNvSpPr>
          <p:nvPr/>
        </p:nvSpPr>
        <p:spPr bwMode="auto">
          <a:xfrm>
            <a:off x="2532086" y="5359455"/>
            <a:ext cx="1602297" cy="1948460"/>
          </a:xfrm>
          <a:prstGeom prst="can">
            <a:avLst>
              <a:gd name="adj" fmla="val 6"/>
            </a:avLst>
          </a:prstGeom>
          <a:solidFill>
            <a:srgbClr val="96969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83091" tIns="41545" rIns="83091" bIns="41545" anchor="ctr">
            <a:noAutofit/>
          </a:bodyPr>
          <a:lstStyle>
            <a:lvl1pPr defTabSz="8905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422275" indent="-285750" defTabSz="890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842963" indent="-228600" defTabSz="8905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265238" indent="-228600" defTabSz="8905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685925" indent="-228600" defTabSz="8905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1431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6003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0575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5147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972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1511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1511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1511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店舗残</a:t>
            </a:r>
            <a:endParaRPr lang="en-US" altLang="ja-JP" sz="1511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1511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1,800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円）</a:t>
            </a:r>
            <a:endParaRPr lang="ja-JP" altLang="en-US" sz="1727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658" name="AutoShape 37"/>
          <p:cNvSpPr>
            <a:spLocks noChangeArrowheads="1"/>
          </p:cNvSpPr>
          <p:nvPr/>
        </p:nvSpPr>
        <p:spPr bwMode="auto">
          <a:xfrm>
            <a:off x="2532086" y="5124679"/>
            <a:ext cx="1602297" cy="1199580"/>
          </a:xfrm>
          <a:prstGeom prst="can">
            <a:avLst>
              <a:gd name="adj" fmla="val 398"/>
            </a:avLst>
          </a:prstGeom>
          <a:solidFill>
            <a:srgbClr val="FFCC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83091" tIns="41545" rIns="83091" bIns="41545" anchor="ctr">
            <a:noAutofit/>
          </a:bodyPr>
          <a:lstStyle>
            <a:lvl1pPr defTabSz="8905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422275" indent="-285750" defTabSz="890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842963" indent="-228600" defTabSz="8905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265238" indent="-228600" defTabSz="8905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685925" indent="-228600" defTabSz="8905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1431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6003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0575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5147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295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727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659" name="Rectangle 38"/>
          <p:cNvSpPr>
            <a:spLocks noChangeArrowheads="1"/>
          </p:cNvSpPr>
          <p:nvPr/>
        </p:nvSpPr>
        <p:spPr bwMode="auto">
          <a:xfrm>
            <a:off x="2696813" y="5646576"/>
            <a:ext cx="1300688" cy="69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95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送客手数料</a:t>
            </a:r>
            <a:r>
              <a:rPr lang="en-US" altLang="ja-JP" sz="1295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1295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1295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95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295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1,200</a:t>
            </a:r>
            <a:r>
              <a:rPr lang="ja-JP" altLang="en-US" sz="1295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円）</a:t>
            </a:r>
          </a:p>
        </p:txBody>
      </p:sp>
      <p:sp>
        <p:nvSpPr>
          <p:cNvPr id="26660" name="AutoShape 39"/>
          <p:cNvSpPr>
            <a:spLocks noChangeArrowheads="1"/>
          </p:cNvSpPr>
          <p:nvPr/>
        </p:nvSpPr>
        <p:spPr bwMode="auto">
          <a:xfrm>
            <a:off x="2532086" y="3570367"/>
            <a:ext cx="1602297" cy="2084163"/>
          </a:xfrm>
          <a:prstGeom prst="can">
            <a:avLst>
              <a:gd name="adj" fmla="val 428"/>
            </a:avLst>
          </a:prstGeom>
          <a:solidFill>
            <a:srgbClr val="FFCC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83091" tIns="41545" rIns="83091" bIns="41545" anchor="ctr">
            <a:noAutofit/>
          </a:bodyPr>
          <a:lstStyle>
            <a:lvl1pPr defTabSz="8905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422275" indent="-285750" defTabSz="890588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842963" indent="-228600" defTabSz="890588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265238" indent="-228600" defTabSz="890588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685925" indent="-228600" defTabSz="8905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1431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6003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0575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514725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403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3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モニター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3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謝礼</a:t>
            </a:r>
            <a:r>
              <a:rPr lang="en-US" altLang="ja-JP" sz="1403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</a:t>
            </a:r>
            <a:r>
              <a:rPr lang="ja-JP" altLang="en-US" sz="1403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1403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3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403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3,000</a:t>
            </a:r>
            <a:r>
              <a:rPr lang="ja-JP" altLang="en-US" sz="1403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円）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08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961575" y="2884381"/>
            <a:ext cx="2428127" cy="43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159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159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レポート：</a:t>
            </a:r>
            <a:r>
              <a:rPr lang="en-US" altLang="ja-JP" sz="2159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4,200</a:t>
            </a:r>
            <a:r>
              <a:rPr lang="ja-JP" altLang="en-US" sz="2159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</a:p>
        </p:txBody>
      </p:sp>
      <p:sp>
        <p:nvSpPr>
          <p:cNvPr id="39" name="コンテンツ プレースホルダー 37"/>
          <p:cNvSpPr txBox="1">
            <a:spLocks/>
          </p:cNvSpPr>
          <p:nvPr/>
        </p:nvSpPr>
        <p:spPr>
          <a:xfrm>
            <a:off x="810195" y="216230"/>
            <a:ext cx="5616625" cy="65850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2100" b="1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9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283393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7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47287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6068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868401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28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55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2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25000"/>
              </a:lnSpc>
              <a:spcBef>
                <a:spcPts val="1200"/>
              </a:spcBef>
              <a:buClr>
                <a:srgbClr val="548DD4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4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特長②　レポートコスト</a:t>
            </a:r>
          </a:p>
        </p:txBody>
      </p:sp>
      <p:sp>
        <p:nvSpPr>
          <p:cNvPr id="42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10081419" y="522288"/>
            <a:ext cx="471488" cy="323850"/>
          </a:xfrm>
        </p:spPr>
        <p:txBody>
          <a:bodyPr/>
          <a:lstStyle/>
          <a:p>
            <a:pPr algn="r">
              <a:defRPr/>
            </a:pPr>
            <a:fld id="{3CA9C15A-871E-4216-93EB-10B1150A4953}" type="slidenum">
              <a:rPr lang="ja-JP" altLang="en-US" sz="14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fld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594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005" y="3231042"/>
            <a:ext cx="1161958" cy="1027886"/>
          </a:xfrm>
          <a:prstGeom prst="rect">
            <a:avLst/>
          </a:prstGeom>
        </p:spPr>
      </p:pic>
      <p:sp>
        <p:nvSpPr>
          <p:cNvPr id="25608" name="Line 6"/>
          <p:cNvSpPr>
            <a:spLocks noChangeShapeType="1"/>
          </p:cNvSpPr>
          <p:nvPr/>
        </p:nvSpPr>
        <p:spPr bwMode="auto">
          <a:xfrm>
            <a:off x="5346903" y="1362318"/>
            <a:ext cx="0" cy="6577126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/>
          <a:p>
            <a:endParaRPr lang="ja-JP" altLang="en-US" sz="2159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617" name="Text Box 16"/>
          <p:cNvSpPr txBox="1">
            <a:spLocks noChangeArrowheads="1"/>
          </p:cNvSpPr>
          <p:nvPr/>
        </p:nvSpPr>
        <p:spPr bwMode="auto">
          <a:xfrm>
            <a:off x="302882" y="5733518"/>
            <a:ext cx="1235867" cy="56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請求</a:t>
            </a:r>
            <a:endParaRPr lang="en-US" altLang="ja-JP" sz="1511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15,000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</a:p>
        </p:txBody>
      </p:sp>
      <p:sp>
        <p:nvSpPr>
          <p:cNvPr id="25622" name="AutoShape 23"/>
          <p:cNvSpPr>
            <a:spLocks noChangeArrowheads="1"/>
          </p:cNvSpPr>
          <p:nvPr/>
        </p:nvSpPr>
        <p:spPr bwMode="auto">
          <a:xfrm rot="5400000" flipH="1">
            <a:off x="-72736" y="4940139"/>
            <a:ext cx="3899072" cy="175103"/>
          </a:xfrm>
          <a:prstGeom prst="leftRightArrow">
            <a:avLst>
              <a:gd name="adj1" fmla="val 51546"/>
              <a:gd name="adj2" fmla="val 123411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623" name="Text Box 25"/>
          <p:cNvSpPr txBox="1">
            <a:spLocks noChangeArrowheads="1"/>
          </p:cNvSpPr>
          <p:nvPr/>
        </p:nvSpPr>
        <p:spPr bwMode="auto">
          <a:xfrm>
            <a:off x="9251493" y="6556402"/>
            <a:ext cx="945157" cy="56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店舗残</a:t>
            </a:r>
            <a:endParaRPr lang="en-US" altLang="ja-JP" sz="1511" b="1" dirty="0">
              <a:solidFill>
                <a:srgbClr val="FF33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511" b="1" dirty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1,800</a:t>
            </a:r>
            <a:r>
              <a:rPr lang="ja-JP" altLang="en-US" sz="1511" b="1" dirty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</a:p>
        </p:txBody>
      </p:sp>
      <p:sp>
        <p:nvSpPr>
          <p:cNvPr id="25624" name="Text Box 26"/>
          <p:cNvSpPr txBox="1">
            <a:spLocks noChangeArrowheads="1"/>
          </p:cNvSpPr>
          <p:nvPr/>
        </p:nvSpPr>
        <p:spPr bwMode="auto">
          <a:xfrm>
            <a:off x="9251493" y="5568846"/>
            <a:ext cx="920931" cy="56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請求</a:t>
            </a:r>
            <a:endParaRPr lang="en-US" altLang="ja-JP" sz="1511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4,200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1" t="5930" r="73280" b="3799"/>
          <a:stretch/>
        </p:blipFill>
        <p:spPr bwMode="auto">
          <a:xfrm>
            <a:off x="2034395" y="2500606"/>
            <a:ext cx="2086805" cy="469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1" t="54763" r="43110" b="3799"/>
          <a:stretch/>
        </p:blipFill>
        <p:spPr bwMode="auto">
          <a:xfrm>
            <a:off x="4402692" y="5027689"/>
            <a:ext cx="1882345" cy="217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2" t="55226" r="11772" b="3799"/>
          <a:stretch/>
        </p:blipFill>
        <p:spPr bwMode="auto">
          <a:xfrm>
            <a:off x="6720780" y="5027689"/>
            <a:ext cx="1928256" cy="217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063561" y="5468980"/>
            <a:ext cx="1289510" cy="7392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謝礼</a:t>
            </a:r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+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手数料</a:t>
            </a:r>
            <a:endParaRPr lang="en-US" altLang="ja-JP" sz="1511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4,200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endParaRPr lang="en-US" altLang="ja-JP" sz="1511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133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（飲食代の</a:t>
            </a:r>
            <a:r>
              <a:rPr lang="en-US" altLang="ja-JP" sz="1133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1133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％）</a:t>
            </a:r>
            <a:endParaRPr lang="en-US" altLang="ja-JP" sz="756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062698" y="6447673"/>
            <a:ext cx="1291240" cy="74754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店舗残</a:t>
            </a:r>
            <a:endParaRPr lang="en-US" altLang="ja-JP" sz="1511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1,800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endParaRPr lang="en-US" altLang="ja-JP" sz="1511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18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（飲食代の</a:t>
            </a:r>
            <a:r>
              <a:rPr lang="en-US" altLang="ja-JP" sz="118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18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％）</a:t>
            </a:r>
            <a:endParaRPr lang="ja-JP" altLang="en-US" sz="1133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890434" y="5824997"/>
            <a:ext cx="920931" cy="5648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飲食代</a:t>
            </a:r>
            <a:endParaRPr lang="en-US" altLang="ja-JP" sz="1511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6,000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355966" y="5824997"/>
            <a:ext cx="1362189" cy="5648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飲食代（謝礼）</a:t>
            </a:r>
            <a:endParaRPr lang="en-US" altLang="ja-JP" sz="1511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6,000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479691" y="3845001"/>
            <a:ext cx="1114738" cy="5648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手数料</a:t>
            </a:r>
            <a:endParaRPr lang="en-US" altLang="ja-JP" sz="1511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8,000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576594" y="2768327"/>
            <a:ext cx="920931" cy="5648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交通費</a:t>
            </a:r>
            <a:endParaRPr lang="en-US" altLang="ja-JP" sz="1511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1,000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 rot="5400000" flipH="1">
            <a:off x="8272958" y="5748154"/>
            <a:ext cx="1332917" cy="192447"/>
          </a:xfrm>
          <a:prstGeom prst="leftRightArrow">
            <a:avLst>
              <a:gd name="adj1" fmla="val 51546"/>
              <a:gd name="adj2" fmla="val 123411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 rot="5400000" flipH="1">
            <a:off x="8645723" y="6740476"/>
            <a:ext cx="563410" cy="175103"/>
          </a:xfrm>
          <a:prstGeom prst="leftRightArrow">
            <a:avLst>
              <a:gd name="adj1" fmla="val 51546"/>
              <a:gd name="adj2" fmla="val 123411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234132" y="1757956"/>
            <a:ext cx="4974831" cy="77801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 algn="ctr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354070" y="1948265"/>
            <a:ext cx="4820599" cy="43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159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飲食代全額＋手数料＋交通費</a:t>
            </a:r>
            <a:endParaRPr lang="ja-JP" altLang="en-US" sz="2159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" name="AutoShape 17"/>
          <p:cNvSpPr>
            <a:spLocks noChangeArrowheads="1"/>
          </p:cNvSpPr>
          <p:nvPr/>
        </p:nvSpPr>
        <p:spPr bwMode="auto">
          <a:xfrm>
            <a:off x="5597969" y="1757956"/>
            <a:ext cx="4974831" cy="77801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 algn="ctr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43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6003492" y="1951411"/>
            <a:ext cx="4193158" cy="43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159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飲食代の中で</a:t>
            </a:r>
            <a:r>
              <a:rPr lang="ja-JP" altLang="en-US" sz="2159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謝礼と手数料を捻出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390077" y="7122166"/>
            <a:ext cx="9949660" cy="398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ja-JP" altLang="en-US" sz="2159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飲食代の中で謝礼と手数料を捻出！</a:t>
            </a:r>
            <a:r>
              <a:rPr lang="ja-JP" altLang="en-US" sz="2159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持出し費用は、ほぼ回収！</a:t>
            </a:r>
          </a:p>
        </p:txBody>
      </p:sp>
      <p:sp>
        <p:nvSpPr>
          <p:cNvPr id="25618" name="Text Box 17"/>
          <p:cNvSpPr txBox="1">
            <a:spLocks noChangeArrowheads="1"/>
          </p:cNvSpPr>
          <p:nvPr/>
        </p:nvSpPr>
        <p:spPr bwMode="auto">
          <a:xfrm>
            <a:off x="4069136" y="2812351"/>
            <a:ext cx="4314286" cy="332241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覆面モニター飲食代が</a:t>
            </a:r>
            <a:r>
              <a:rPr lang="en-US" altLang="ja-JP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6,000</a:t>
            </a:r>
            <a:r>
              <a:rPr lang="ja-JP" altLang="en-US" sz="151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円の場合のコスト比較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367461" y="1222489"/>
            <a:ext cx="2500805" cy="49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59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従来の覆面調査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873062" y="1195831"/>
            <a:ext cx="2452285" cy="49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59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ファン</a:t>
            </a:r>
            <a:r>
              <a:rPr lang="ja-JP" altLang="en-US" sz="2591" b="1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くるの</a:t>
            </a:r>
            <a:r>
              <a:rPr lang="ja-JP" altLang="en-US" sz="259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</a:p>
        </p:txBody>
      </p:sp>
      <p:sp>
        <p:nvSpPr>
          <p:cNvPr id="34" name="Text Box 353"/>
          <p:cNvSpPr txBox="1">
            <a:spLocks noChangeArrowheads="1"/>
          </p:cNvSpPr>
          <p:nvPr/>
        </p:nvSpPr>
        <p:spPr bwMode="auto">
          <a:xfrm>
            <a:off x="5940436" y="4338692"/>
            <a:ext cx="4068566" cy="63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72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飲食代の</a:t>
            </a:r>
            <a:r>
              <a:rPr lang="en-US" altLang="ja-JP" sz="172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72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％が店舗に残るため、</a:t>
            </a:r>
            <a:endParaRPr lang="en-US" altLang="ja-JP" sz="1727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727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ほぼ持出し費用を回収しながら実施できる</a:t>
            </a:r>
          </a:p>
        </p:txBody>
      </p:sp>
      <p:sp>
        <p:nvSpPr>
          <p:cNvPr id="32" name="コンテンツ プレースホルダー 37"/>
          <p:cNvSpPr txBox="1">
            <a:spLocks/>
          </p:cNvSpPr>
          <p:nvPr/>
        </p:nvSpPr>
        <p:spPr>
          <a:xfrm>
            <a:off x="810195" y="216230"/>
            <a:ext cx="9802271" cy="4316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2100" b="1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9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283393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7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47287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6068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868401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28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55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2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25000"/>
              </a:lnSpc>
              <a:spcBef>
                <a:spcPts val="1200"/>
              </a:spcBef>
              <a:buClr>
                <a:srgbClr val="548DD4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4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レポートコスト他社比較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6E2A-0CA9-464C-9710-492A013C1231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905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4" name="Line 25"/>
          <p:cNvSpPr>
            <a:spLocks noChangeShapeType="1"/>
          </p:cNvSpPr>
          <p:nvPr/>
        </p:nvSpPr>
        <p:spPr bwMode="auto">
          <a:xfrm flipH="1">
            <a:off x="5343305" y="1106100"/>
            <a:ext cx="3193" cy="6346939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sz="2159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371870" y="7095838"/>
            <a:ext cx="9949660" cy="4246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ja-JP" altLang="en-US" sz="2159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様々な状況下で複数人のレポートが取得できるため</a:t>
            </a:r>
            <a:r>
              <a:rPr lang="ja-JP" altLang="en-US" sz="2159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真の課題や改善点を掴める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363762" y="1107617"/>
            <a:ext cx="2483372" cy="49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59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従来の覆面調査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6815435" y="1129359"/>
            <a:ext cx="2323072" cy="49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59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ファン</a:t>
            </a:r>
            <a:r>
              <a:rPr lang="ja-JP" altLang="en-US" sz="2591" b="1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くるの</a:t>
            </a:r>
            <a:r>
              <a:rPr lang="ja-JP" altLang="en-US" sz="2591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202" y="5702995"/>
            <a:ext cx="1161958" cy="1027886"/>
          </a:xfrm>
          <a:prstGeom prst="rect">
            <a:avLst/>
          </a:prstGeom>
        </p:spPr>
      </p:pic>
      <p:sp>
        <p:nvSpPr>
          <p:cNvPr id="38" name="コンテンツ プレースホルダー 37"/>
          <p:cNvSpPr txBox="1">
            <a:spLocks/>
          </p:cNvSpPr>
          <p:nvPr/>
        </p:nvSpPr>
        <p:spPr>
          <a:xfrm>
            <a:off x="810196" y="216230"/>
            <a:ext cx="8928100" cy="4316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2100" b="1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marL="0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9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283393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7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3pPr>
            <a:lvl4pPr marL="47287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 smtClean="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4pPr>
            <a:lvl5pPr marL="660689" indent="0" algn="l" defTabSz="1043017" rtl="0" eaLnBrk="1" fontAlgn="base" latinLnBrk="0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lang="ja-JP" altLang="en-US" sz="1500" b="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5pPr>
            <a:lvl6pPr marL="2868401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28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55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2" indent="-260763" algn="l" defTabSz="10430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25000"/>
              </a:lnSpc>
              <a:spcBef>
                <a:spcPts val="1200"/>
              </a:spcBef>
              <a:buClr>
                <a:srgbClr val="548DD4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4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特長③　複数レポート</a:t>
            </a:r>
            <a:r>
              <a:rPr lang="en-US" altLang="ja-JP" sz="4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4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店</a:t>
            </a:r>
          </a:p>
        </p:txBody>
      </p:sp>
      <p:grpSp>
        <p:nvGrpSpPr>
          <p:cNvPr id="40" name="Group 557">
            <a:extLst>
              <a:ext uri="{FF2B5EF4-FFF2-40B4-BE49-F238E27FC236}">
                <a16:creationId xmlns="" xmlns:a16="http://schemas.microsoft.com/office/drawing/2014/main" id="{ADABEB6D-F52A-488E-BDF3-8A3A0522FBDA}"/>
              </a:ext>
            </a:extLst>
          </p:cNvPr>
          <p:cNvGrpSpPr>
            <a:grpSpLocks/>
          </p:cNvGrpSpPr>
          <p:nvPr/>
        </p:nvGrpSpPr>
        <p:grpSpPr bwMode="auto">
          <a:xfrm>
            <a:off x="6521869" y="4983032"/>
            <a:ext cx="516716" cy="565785"/>
            <a:chOff x="3486" y="2380"/>
            <a:chExt cx="1055" cy="1344"/>
          </a:xfrm>
          <a:solidFill>
            <a:schemeClr val="bg1">
              <a:lumMod val="50000"/>
            </a:schemeClr>
          </a:solidFill>
        </p:grpSpPr>
        <p:grpSp>
          <p:nvGrpSpPr>
            <p:cNvPr id="41" name="Group 558">
              <a:extLst>
                <a:ext uri="{FF2B5EF4-FFF2-40B4-BE49-F238E27FC236}">
                  <a16:creationId xmlns="" xmlns:a16="http://schemas.microsoft.com/office/drawing/2014/main" id="{232A0EEB-4A6B-4432-95AF-76C9EDD20D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7" y="2405"/>
              <a:ext cx="1034" cy="1319"/>
              <a:chOff x="1632" y="872"/>
              <a:chExt cx="1776" cy="2268"/>
            </a:xfrm>
            <a:grpFill/>
          </p:grpSpPr>
          <p:sp>
            <p:nvSpPr>
              <p:cNvPr id="51" name="AutoShape 559">
                <a:extLst>
                  <a:ext uri="{FF2B5EF4-FFF2-40B4-BE49-F238E27FC236}">
                    <a16:creationId xmlns="" xmlns:a16="http://schemas.microsoft.com/office/drawing/2014/main" id="{C1FBC270-739F-4071-AAE9-45F9C64B5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52" name="AutoShape 560">
                <a:extLst>
                  <a:ext uri="{FF2B5EF4-FFF2-40B4-BE49-F238E27FC236}">
                    <a16:creationId xmlns="" xmlns:a16="http://schemas.microsoft.com/office/drawing/2014/main" id="{0CD757C7-BABC-4361-8060-06FA602A5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7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53" name="Oval 561">
                <a:extLst>
                  <a:ext uri="{FF2B5EF4-FFF2-40B4-BE49-F238E27FC236}">
                    <a16:creationId xmlns="" xmlns:a16="http://schemas.microsoft.com/office/drawing/2014/main" id="{AD15BF16-D73B-47A8-8B9B-8E79BEBDE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872"/>
                <a:ext cx="648" cy="648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54" name="Oval 562">
                <a:extLst>
                  <a:ext uri="{FF2B5EF4-FFF2-40B4-BE49-F238E27FC236}">
                    <a16:creationId xmlns="" xmlns:a16="http://schemas.microsoft.com/office/drawing/2014/main" id="{834E7942-C5FF-40A3-A0B4-1FD2FD0FB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4"/>
                <a:ext cx="672" cy="672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55" name="AutoShape 563">
                <a:extLst>
                  <a:ext uri="{FF2B5EF4-FFF2-40B4-BE49-F238E27FC236}">
                    <a16:creationId xmlns="" xmlns:a16="http://schemas.microsoft.com/office/drawing/2014/main" id="{6321CF5F-0950-4B3C-8168-DC5A7F317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5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56" name="Rectangle 564">
                <a:extLst>
                  <a:ext uri="{FF2B5EF4-FFF2-40B4-BE49-F238E27FC236}">
                    <a16:creationId xmlns="" xmlns:a16="http://schemas.microsoft.com/office/drawing/2014/main" id="{8E16E193-AD9E-4AB1-9C22-D1F5A755E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" y="1800"/>
                <a:ext cx="666" cy="6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57" name="AutoShape 565">
                <a:extLst>
                  <a:ext uri="{FF2B5EF4-FFF2-40B4-BE49-F238E27FC236}">
                    <a16:creationId xmlns="" xmlns:a16="http://schemas.microsoft.com/office/drawing/2014/main" id="{55694CC1-0151-405D-8E9D-65EEF4FCD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6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43" name="Group 566">
              <a:extLst>
                <a:ext uri="{FF2B5EF4-FFF2-40B4-BE49-F238E27FC236}">
                  <a16:creationId xmlns="" xmlns:a16="http://schemas.microsoft.com/office/drawing/2014/main" id="{16BE1EB7-3241-4B14-92AF-B75ADF6DD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6" y="2380"/>
              <a:ext cx="1034" cy="1319"/>
              <a:chOff x="1632" y="872"/>
              <a:chExt cx="1776" cy="2268"/>
            </a:xfrm>
            <a:grpFill/>
          </p:grpSpPr>
          <p:sp>
            <p:nvSpPr>
              <p:cNvPr id="44" name="AutoShape 567">
                <a:extLst>
                  <a:ext uri="{FF2B5EF4-FFF2-40B4-BE49-F238E27FC236}">
                    <a16:creationId xmlns="" xmlns:a16="http://schemas.microsoft.com/office/drawing/2014/main" id="{2BC9D10C-734E-4D10-8DD0-14F5D9B02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45" name="AutoShape 568">
                <a:extLst>
                  <a:ext uri="{FF2B5EF4-FFF2-40B4-BE49-F238E27FC236}">
                    <a16:creationId xmlns="" xmlns:a16="http://schemas.microsoft.com/office/drawing/2014/main" id="{359C619B-E1D7-4F54-A2D1-AD84AF92A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7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46" name="Oval 569">
                <a:extLst>
                  <a:ext uri="{FF2B5EF4-FFF2-40B4-BE49-F238E27FC236}">
                    <a16:creationId xmlns="" xmlns:a16="http://schemas.microsoft.com/office/drawing/2014/main" id="{3698408C-ABB3-4110-9EA0-F45F8B6E2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872"/>
                <a:ext cx="648" cy="648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47" name="Oval 570">
                <a:extLst>
                  <a:ext uri="{FF2B5EF4-FFF2-40B4-BE49-F238E27FC236}">
                    <a16:creationId xmlns="" xmlns:a16="http://schemas.microsoft.com/office/drawing/2014/main" id="{202501A3-038E-4263-99D0-8947E01F2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4"/>
                <a:ext cx="672" cy="672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48" name="AutoShape 571">
                <a:extLst>
                  <a:ext uri="{FF2B5EF4-FFF2-40B4-BE49-F238E27FC236}">
                    <a16:creationId xmlns="" xmlns:a16="http://schemas.microsoft.com/office/drawing/2014/main" id="{4D044FA5-0DA9-4EF2-81CE-5D5629671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5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49" name="Rectangle 572">
                <a:extLst>
                  <a:ext uri="{FF2B5EF4-FFF2-40B4-BE49-F238E27FC236}">
                    <a16:creationId xmlns="" xmlns:a16="http://schemas.microsoft.com/office/drawing/2014/main" id="{00975D72-DBB2-4D27-B6CF-7D9CBACEB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" y="1800"/>
                <a:ext cx="666" cy="6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50" name="AutoShape 573">
                <a:extLst>
                  <a:ext uri="{FF2B5EF4-FFF2-40B4-BE49-F238E27FC236}">
                    <a16:creationId xmlns="" xmlns:a16="http://schemas.microsoft.com/office/drawing/2014/main" id="{2AF664B7-25C2-41AF-95C6-98F912A03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6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pic>
        <p:nvPicPr>
          <p:cNvPr id="58" name="Picture 519" descr="OTH_036">
            <a:extLst>
              <a:ext uri="{FF2B5EF4-FFF2-40B4-BE49-F238E27FC236}">
                <a16:creationId xmlns="" xmlns:a16="http://schemas.microsoft.com/office/drawing/2014/main" id="{DDF32C30-E742-40AE-BB23-8F3157956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5" y="3036801"/>
            <a:ext cx="2260543" cy="117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" name="Group 557">
            <a:extLst>
              <a:ext uri="{FF2B5EF4-FFF2-40B4-BE49-F238E27FC236}">
                <a16:creationId xmlns="" xmlns:a16="http://schemas.microsoft.com/office/drawing/2014/main" id="{75F94D2C-0030-44F5-A0DB-183AFFD75C61}"/>
              </a:ext>
            </a:extLst>
          </p:cNvPr>
          <p:cNvGrpSpPr>
            <a:grpSpLocks/>
          </p:cNvGrpSpPr>
          <p:nvPr/>
        </p:nvGrpSpPr>
        <p:grpSpPr bwMode="auto">
          <a:xfrm>
            <a:off x="7241949" y="4983032"/>
            <a:ext cx="516716" cy="565785"/>
            <a:chOff x="3486" y="2380"/>
            <a:chExt cx="1055" cy="1344"/>
          </a:xfrm>
          <a:solidFill>
            <a:schemeClr val="bg1">
              <a:lumMod val="50000"/>
            </a:schemeClr>
          </a:solidFill>
        </p:grpSpPr>
        <p:grpSp>
          <p:nvGrpSpPr>
            <p:cNvPr id="60" name="Group 558">
              <a:extLst>
                <a:ext uri="{FF2B5EF4-FFF2-40B4-BE49-F238E27FC236}">
                  <a16:creationId xmlns="" xmlns:a16="http://schemas.microsoft.com/office/drawing/2014/main" id="{7F28E52F-AB23-488A-A484-7A58C9C7AF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7" y="2405"/>
              <a:ext cx="1034" cy="1319"/>
              <a:chOff x="1632" y="872"/>
              <a:chExt cx="1776" cy="2268"/>
            </a:xfrm>
            <a:grpFill/>
          </p:grpSpPr>
          <p:sp>
            <p:nvSpPr>
              <p:cNvPr id="69" name="AutoShape 559">
                <a:extLst>
                  <a:ext uri="{FF2B5EF4-FFF2-40B4-BE49-F238E27FC236}">
                    <a16:creationId xmlns="" xmlns:a16="http://schemas.microsoft.com/office/drawing/2014/main" id="{2AFCBEEE-B792-46CC-8F0B-D68DB6C70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70" name="AutoShape 560">
                <a:extLst>
                  <a:ext uri="{FF2B5EF4-FFF2-40B4-BE49-F238E27FC236}">
                    <a16:creationId xmlns="" xmlns:a16="http://schemas.microsoft.com/office/drawing/2014/main" id="{63DE6A02-4F24-461A-85A3-1CA20E2BF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7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71" name="Oval 561">
                <a:extLst>
                  <a:ext uri="{FF2B5EF4-FFF2-40B4-BE49-F238E27FC236}">
                    <a16:creationId xmlns="" xmlns:a16="http://schemas.microsoft.com/office/drawing/2014/main" id="{51064B2F-F007-421A-A19C-636F84B4C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872"/>
                <a:ext cx="648" cy="648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72" name="Oval 562">
                <a:extLst>
                  <a:ext uri="{FF2B5EF4-FFF2-40B4-BE49-F238E27FC236}">
                    <a16:creationId xmlns="" xmlns:a16="http://schemas.microsoft.com/office/drawing/2014/main" id="{EFFFBFA5-2A5B-4428-8756-FE8F39690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4"/>
                <a:ext cx="672" cy="672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73" name="AutoShape 563">
                <a:extLst>
                  <a:ext uri="{FF2B5EF4-FFF2-40B4-BE49-F238E27FC236}">
                    <a16:creationId xmlns="" xmlns:a16="http://schemas.microsoft.com/office/drawing/2014/main" id="{DD8E5E6A-7089-4D6F-B77D-A0061008A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5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74" name="Rectangle 564">
                <a:extLst>
                  <a:ext uri="{FF2B5EF4-FFF2-40B4-BE49-F238E27FC236}">
                    <a16:creationId xmlns="" xmlns:a16="http://schemas.microsoft.com/office/drawing/2014/main" id="{034A7496-553B-443E-86B9-7D2C1E125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" y="1800"/>
                <a:ext cx="666" cy="6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75" name="AutoShape 565">
                <a:extLst>
                  <a:ext uri="{FF2B5EF4-FFF2-40B4-BE49-F238E27FC236}">
                    <a16:creationId xmlns="" xmlns:a16="http://schemas.microsoft.com/office/drawing/2014/main" id="{DD5EF5B9-AA0C-47BA-A7CC-225F15C40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6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61" name="Group 566">
              <a:extLst>
                <a:ext uri="{FF2B5EF4-FFF2-40B4-BE49-F238E27FC236}">
                  <a16:creationId xmlns="" xmlns:a16="http://schemas.microsoft.com/office/drawing/2014/main" id="{BD0FE84A-E59A-4E25-9FED-7B4B96207C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6" y="2380"/>
              <a:ext cx="1034" cy="1319"/>
              <a:chOff x="1632" y="872"/>
              <a:chExt cx="1776" cy="2268"/>
            </a:xfrm>
            <a:grpFill/>
          </p:grpSpPr>
          <p:sp>
            <p:nvSpPr>
              <p:cNvPr id="62" name="AutoShape 567">
                <a:extLst>
                  <a:ext uri="{FF2B5EF4-FFF2-40B4-BE49-F238E27FC236}">
                    <a16:creationId xmlns="" xmlns:a16="http://schemas.microsoft.com/office/drawing/2014/main" id="{628063DD-1539-4EEF-8697-CD2D51D68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63" name="AutoShape 568">
                <a:extLst>
                  <a:ext uri="{FF2B5EF4-FFF2-40B4-BE49-F238E27FC236}">
                    <a16:creationId xmlns="" xmlns:a16="http://schemas.microsoft.com/office/drawing/2014/main" id="{69AF5842-4556-47A3-BA15-9EBCA6EAD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7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64" name="Oval 569">
                <a:extLst>
                  <a:ext uri="{FF2B5EF4-FFF2-40B4-BE49-F238E27FC236}">
                    <a16:creationId xmlns="" xmlns:a16="http://schemas.microsoft.com/office/drawing/2014/main" id="{27090C1D-F88E-47E7-B51C-016E5B0DA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872"/>
                <a:ext cx="648" cy="648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65" name="Oval 570">
                <a:extLst>
                  <a:ext uri="{FF2B5EF4-FFF2-40B4-BE49-F238E27FC236}">
                    <a16:creationId xmlns="" xmlns:a16="http://schemas.microsoft.com/office/drawing/2014/main" id="{B15A32D0-CFE9-48E3-BB55-879AD5EA3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4"/>
                <a:ext cx="672" cy="672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66" name="AutoShape 571">
                <a:extLst>
                  <a:ext uri="{FF2B5EF4-FFF2-40B4-BE49-F238E27FC236}">
                    <a16:creationId xmlns="" xmlns:a16="http://schemas.microsoft.com/office/drawing/2014/main" id="{28788EC7-97A3-4599-941F-AFD300138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5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67" name="Rectangle 572">
                <a:extLst>
                  <a:ext uri="{FF2B5EF4-FFF2-40B4-BE49-F238E27FC236}">
                    <a16:creationId xmlns="" xmlns:a16="http://schemas.microsoft.com/office/drawing/2014/main" id="{DBC4EF12-FF9C-4691-BEDB-A12201B77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" y="1800"/>
                <a:ext cx="666" cy="6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68" name="AutoShape 573">
                <a:extLst>
                  <a:ext uri="{FF2B5EF4-FFF2-40B4-BE49-F238E27FC236}">
                    <a16:creationId xmlns="" xmlns:a16="http://schemas.microsoft.com/office/drawing/2014/main" id="{1EB3B658-1284-4EB1-B057-C0703A55B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6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grpSp>
        <p:nvGrpSpPr>
          <p:cNvPr id="76" name="Group 557">
            <a:extLst>
              <a:ext uri="{FF2B5EF4-FFF2-40B4-BE49-F238E27FC236}">
                <a16:creationId xmlns="" xmlns:a16="http://schemas.microsoft.com/office/drawing/2014/main" id="{D958B9CD-DF9B-4671-AED6-5537B19167A9}"/>
              </a:ext>
            </a:extLst>
          </p:cNvPr>
          <p:cNvGrpSpPr>
            <a:grpSpLocks/>
          </p:cNvGrpSpPr>
          <p:nvPr/>
        </p:nvGrpSpPr>
        <p:grpSpPr bwMode="auto">
          <a:xfrm>
            <a:off x="7972662" y="4983032"/>
            <a:ext cx="516716" cy="565785"/>
            <a:chOff x="3486" y="2380"/>
            <a:chExt cx="1055" cy="1344"/>
          </a:xfrm>
          <a:solidFill>
            <a:schemeClr val="bg1">
              <a:lumMod val="50000"/>
            </a:schemeClr>
          </a:solidFill>
        </p:grpSpPr>
        <p:grpSp>
          <p:nvGrpSpPr>
            <p:cNvPr id="77" name="Group 558">
              <a:extLst>
                <a:ext uri="{FF2B5EF4-FFF2-40B4-BE49-F238E27FC236}">
                  <a16:creationId xmlns="" xmlns:a16="http://schemas.microsoft.com/office/drawing/2014/main" id="{02FB3063-C4EB-4A99-A889-2AFC5B5C7C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7" y="2405"/>
              <a:ext cx="1034" cy="1319"/>
              <a:chOff x="1632" y="872"/>
              <a:chExt cx="1776" cy="2268"/>
            </a:xfrm>
            <a:grpFill/>
          </p:grpSpPr>
          <p:sp>
            <p:nvSpPr>
              <p:cNvPr id="86" name="AutoShape 559">
                <a:extLst>
                  <a:ext uri="{FF2B5EF4-FFF2-40B4-BE49-F238E27FC236}">
                    <a16:creationId xmlns="" xmlns:a16="http://schemas.microsoft.com/office/drawing/2014/main" id="{880A7296-7D00-4800-AF6E-178CB9A33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87" name="AutoShape 560">
                <a:extLst>
                  <a:ext uri="{FF2B5EF4-FFF2-40B4-BE49-F238E27FC236}">
                    <a16:creationId xmlns="" xmlns:a16="http://schemas.microsoft.com/office/drawing/2014/main" id="{C0D1DC47-66B6-4BA0-8307-4E63B73BA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7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88" name="Oval 561">
                <a:extLst>
                  <a:ext uri="{FF2B5EF4-FFF2-40B4-BE49-F238E27FC236}">
                    <a16:creationId xmlns="" xmlns:a16="http://schemas.microsoft.com/office/drawing/2014/main" id="{8BD7D0D8-3FB1-4836-960D-BE4D050B5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872"/>
                <a:ext cx="648" cy="648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89" name="Oval 562">
                <a:extLst>
                  <a:ext uri="{FF2B5EF4-FFF2-40B4-BE49-F238E27FC236}">
                    <a16:creationId xmlns="" xmlns:a16="http://schemas.microsoft.com/office/drawing/2014/main" id="{EB2723AB-2189-4EE8-B8CE-D894D88B0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4"/>
                <a:ext cx="672" cy="672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0" name="AutoShape 563">
                <a:extLst>
                  <a:ext uri="{FF2B5EF4-FFF2-40B4-BE49-F238E27FC236}">
                    <a16:creationId xmlns="" xmlns:a16="http://schemas.microsoft.com/office/drawing/2014/main" id="{BE3B95B1-8C24-4B38-9F60-E2FB3EB50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5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1" name="Rectangle 564">
                <a:extLst>
                  <a:ext uri="{FF2B5EF4-FFF2-40B4-BE49-F238E27FC236}">
                    <a16:creationId xmlns="" xmlns:a16="http://schemas.microsoft.com/office/drawing/2014/main" id="{72DBF272-1C13-4F27-A7DF-275375B3D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" y="1800"/>
                <a:ext cx="666" cy="6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2" name="AutoShape 565">
                <a:extLst>
                  <a:ext uri="{FF2B5EF4-FFF2-40B4-BE49-F238E27FC236}">
                    <a16:creationId xmlns="" xmlns:a16="http://schemas.microsoft.com/office/drawing/2014/main" id="{00338616-A3BD-47DB-91A0-DC99DB84B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6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78" name="Group 566">
              <a:extLst>
                <a:ext uri="{FF2B5EF4-FFF2-40B4-BE49-F238E27FC236}">
                  <a16:creationId xmlns="" xmlns:a16="http://schemas.microsoft.com/office/drawing/2014/main" id="{1DB2CD1E-67C2-42F4-B968-FF942E95EB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6" y="2380"/>
              <a:ext cx="1034" cy="1319"/>
              <a:chOff x="1632" y="872"/>
              <a:chExt cx="1776" cy="2268"/>
            </a:xfrm>
            <a:grpFill/>
          </p:grpSpPr>
          <p:sp>
            <p:nvSpPr>
              <p:cNvPr id="79" name="AutoShape 567">
                <a:extLst>
                  <a:ext uri="{FF2B5EF4-FFF2-40B4-BE49-F238E27FC236}">
                    <a16:creationId xmlns="" xmlns:a16="http://schemas.microsoft.com/office/drawing/2014/main" id="{F1A44A30-5AD3-43B0-82B7-625015E08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80" name="AutoShape 568">
                <a:extLst>
                  <a:ext uri="{FF2B5EF4-FFF2-40B4-BE49-F238E27FC236}">
                    <a16:creationId xmlns="" xmlns:a16="http://schemas.microsoft.com/office/drawing/2014/main" id="{3BDF4AA4-8A28-4E93-94C1-4B12ABA83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7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81" name="Oval 569">
                <a:extLst>
                  <a:ext uri="{FF2B5EF4-FFF2-40B4-BE49-F238E27FC236}">
                    <a16:creationId xmlns="" xmlns:a16="http://schemas.microsoft.com/office/drawing/2014/main" id="{973A8F91-9763-4441-811A-C101A2E43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872"/>
                <a:ext cx="648" cy="648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82" name="Oval 570">
                <a:extLst>
                  <a:ext uri="{FF2B5EF4-FFF2-40B4-BE49-F238E27FC236}">
                    <a16:creationId xmlns="" xmlns:a16="http://schemas.microsoft.com/office/drawing/2014/main" id="{0159BEB5-A514-4CF4-926D-0DD9EB90F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4"/>
                <a:ext cx="672" cy="672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83" name="AutoShape 571">
                <a:extLst>
                  <a:ext uri="{FF2B5EF4-FFF2-40B4-BE49-F238E27FC236}">
                    <a16:creationId xmlns="" xmlns:a16="http://schemas.microsoft.com/office/drawing/2014/main" id="{EB124271-4C47-4509-8182-765C3032B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5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84" name="Rectangle 572">
                <a:extLst>
                  <a:ext uri="{FF2B5EF4-FFF2-40B4-BE49-F238E27FC236}">
                    <a16:creationId xmlns="" xmlns:a16="http://schemas.microsoft.com/office/drawing/2014/main" id="{CE8F7F76-FD5D-4E13-A40F-A152DA1CC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" y="1800"/>
                <a:ext cx="666" cy="6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85" name="AutoShape 573">
                <a:extLst>
                  <a:ext uri="{FF2B5EF4-FFF2-40B4-BE49-F238E27FC236}">
                    <a16:creationId xmlns="" xmlns:a16="http://schemas.microsoft.com/office/drawing/2014/main" id="{96070224-B89F-4B63-BDE5-7D80FD6A5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6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grpSp>
        <p:nvGrpSpPr>
          <p:cNvPr id="93" name="Group 557">
            <a:extLst>
              <a:ext uri="{FF2B5EF4-FFF2-40B4-BE49-F238E27FC236}">
                <a16:creationId xmlns="" xmlns:a16="http://schemas.microsoft.com/office/drawing/2014/main" id="{78C069F5-57AA-4D67-AF88-1B79B77E8975}"/>
              </a:ext>
            </a:extLst>
          </p:cNvPr>
          <p:cNvGrpSpPr>
            <a:grpSpLocks/>
          </p:cNvGrpSpPr>
          <p:nvPr/>
        </p:nvGrpSpPr>
        <p:grpSpPr bwMode="auto">
          <a:xfrm>
            <a:off x="8679686" y="4983032"/>
            <a:ext cx="516716" cy="565785"/>
            <a:chOff x="3486" y="2380"/>
            <a:chExt cx="1055" cy="1344"/>
          </a:xfrm>
          <a:solidFill>
            <a:schemeClr val="bg1">
              <a:lumMod val="50000"/>
            </a:schemeClr>
          </a:solidFill>
        </p:grpSpPr>
        <p:grpSp>
          <p:nvGrpSpPr>
            <p:cNvPr id="94" name="Group 558">
              <a:extLst>
                <a:ext uri="{FF2B5EF4-FFF2-40B4-BE49-F238E27FC236}">
                  <a16:creationId xmlns="" xmlns:a16="http://schemas.microsoft.com/office/drawing/2014/main" id="{10FD669B-4102-4401-BACF-62CDF2173C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7" y="2405"/>
              <a:ext cx="1034" cy="1319"/>
              <a:chOff x="1632" y="872"/>
              <a:chExt cx="1776" cy="2268"/>
            </a:xfrm>
            <a:grpFill/>
          </p:grpSpPr>
          <p:sp>
            <p:nvSpPr>
              <p:cNvPr id="103" name="AutoShape 559">
                <a:extLst>
                  <a:ext uri="{FF2B5EF4-FFF2-40B4-BE49-F238E27FC236}">
                    <a16:creationId xmlns="" xmlns:a16="http://schemas.microsoft.com/office/drawing/2014/main" id="{CF254C4D-0CA9-43A0-BB10-3FC398FE2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4" name="AutoShape 560">
                <a:extLst>
                  <a:ext uri="{FF2B5EF4-FFF2-40B4-BE49-F238E27FC236}">
                    <a16:creationId xmlns="" xmlns:a16="http://schemas.microsoft.com/office/drawing/2014/main" id="{AFDBE713-7AB3-496C-9252-8A8CD6DE0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7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5" name="Oval 561">
                <a:extLst>
                  <a:ext uri="{FF2B5EF4-FFF2-40B4-BE49-F238E27FC236}">
                    <a16:creationId xmlns="" xmlns:a16="http://schemas.microsoft.com/office/drawing/2014/main" id="{63379B34-F9B8-44E9-A258-70729EB0F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872"/>
                <a:ext cx="648" cy="648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6" name="Oval 562">
                <a:extLst>
                  <a:ext uri="{FF2B5EF4-FFF2-40B4-BE49-F238E27FC236}">
                    <a16:creationId xmlns="" xmlns:a16="http://schemas.microsoft.com/office/drawing/2014/main" id="{94720AE8-B1B4-4182-A9A7-E8D5839E8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4"/>
                <a:ext cx="672" cy="672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7" name="AutoShape 563">
                <a:extLst>
                  <a:ext uri="{FF2B5EF4-FFF2-40B4-BE49-F238E27FC236}">
                    <a16:creationId xmlns="" xmlns:a16="http://schemas.microsoft.com/office/drawing/2014/main" id="{FD164EBE-E7F2-43E5-A74C-051F091B4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5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8" name="Rectangle 564">
                <a:extLst>
                  <a:ext uri="{FF2B5EF4-FFF2-40B4-BE49-F238E27FC236}">
                    <a16:creationId xmlns="" xmlns:a16="http://schemas.microsoft.com/office/drawing/2014/main" id="{5E0A2DB4-8F44-4826-92C3-E10DEC54F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" y="1800"/>
                <a:ext cx="666" cy="6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9" name="AutoShape 565">
                <a:extLst>
                  <a:ext uri="{FF2B5EF4-FFF2-40B4-BE49-F238E27FC236}">
                    <a16:creationId xmlns="" xmlns:a16="http://schemas.microsoft.com/office/drawing/2014/main" id="{A360FA09-5F06-478F-9E43-3CF822242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6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95" name="Group 566">
              <a:extLst>
                <a:ext uri="{FF2B5EF4-FFF2-40B4-BE49-F238E27FC236}">
                  <a16:creationId xmlns="" xmlns:a16="http://schemas.microsoft.com/office/drawing/2014/main" id="{B8BCBF0F-4EB4-40A5-B572-7917606B6D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6" y="2380"/>
              <a:ext cx="1034" cy="1319"/>
              <a:chOff x="1632" y="872"/>
              <a:chExt cx="1776" cy="2268"/>
            </a:xfrm>
            <a:grpFill/>
          </p:grpSpPr>
          <p:sp>
            <p:nvSpPr>
              <p:cNvPr id="96" name="AutoShape 567">
                <a:extLst>
                  <a:ext uri="{FF2B5EF4-FFF2-40B4-BE49-F238E27FC236}">
                    <a16:creationId xmlns="" xmlns:a16="http://schemas.microsoft.com/office/drawing/2014/main" id="{0248E36B-D429-4006-BD09-0209D3143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7" name="AutoShape 568">
                <a:extLst>
                  <a:ext uri="{FF2B5EF4-FFF2-40B4-BE49-F238E27FC236}">
                    <a16:creationId xmlns="" xmlns:a16="http://schemas.microsoft.com/office/drawing/2014/main" id="{C1D75EF5-EFFC-410A-BDA0-D67BB5D26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7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8" name="Oval 569">
                <a:extLst>
                  <a:ext uri="{FF2B5EF4-FFF2-40B4-BE49-F238E27FC236}">
                    <a16:creationId xmlns="" xmlns:a16="http://schemas.microsoft.com/office/drawing/2014/main" id="{7693D4D8-2DE0-4B5D-90FD-8044AABDD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872"/>
                <a:ext cx="648" cy="648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9" name="Oval 570">
                <a:extLst>
                  <a:ext uri="{FF2B5EF4-FFF2-40B4-BE49-F238E27FC236}">
                    <a16:creationId xmlns="" xmlns:a16="http://schemas.microsoft.com/office/drawing/2014/main" id="{60873720-FB51-42E6-9578-42D41311A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4"/>
                <a:ext cx="672" cy="672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0" name="AutoShape 571">
                <a:extLst>
                  <a:ext uri="{FF2B5EF4-FFF2-40B4-BE49-F238E27FC236}">
                    <a16:creationId xmlns="" xmlns:a16="http://schemas.microsoft.com/office/drawing/2014/main" id="{DAB62F96-094F-4A5D-A285-D61375B41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5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1" name="Rectangle 572">
                <a:extLst>
                  <a:ext uri="{FF2B5EF4-FFF2-40B4-BE49-F238E27FC236}">
                    <a16:creationId xmlns="" xmlns:a16="http://schemas.microsoft.com/office/drawing/2014/main" id="{899B03A9-9AB4-4190-8C8F-E774A61B0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" y="1800"/>
                <a:ext cx="666" cy="6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02" name="AutoShape 573">
                <a:extLst>
                  <a:ext uri="{FF2B5EF4-FFF2-40B4-BE49-F238E27FC236}">
                    <a16:creationId xmlns="" xmlns:a16="http://schemas.microsoft.com/office/drawing/2014/main" id="{6CA0479F-5A7A-4000-9805-DBA9FA5A9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6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grpSp>
        <p:nvGrpSpPr>
          <p:cNvPr id="110" name="Group 557">
            <a:extLst>
              <a:ext uri="{FF2B5EF4-FFF2-40B4-BE49-F238E27FC236}">
                <a16:creationId xmlns="" xmlns:a16="http://schemas.microsoft.com/office/drawing/2014/main" id="{61798179-A047-42D2-B68A-239E3EA1D26A}"/>
              </a:ext>
            </a:extLst>
          </p:cNvPr>
          <p:cNvGrpSpPr>
            <a:grpSpLocks/>
          </p:cNvGrpSpPr>
          <p:nvPr/>
        </p:nvGrpSpPr>
        <p:grpSpPr bwMode="auto">
          <a:xfrm>
            <a:off x="5812422" y="4983032"/>
            <a:ext cx="516716" cy="565785"/>
            <a:chOff x="3486" y="2380"/>
            <a:chExt cx="1055" cy="1344"/>
          </a:xfrm>
          <a:solidFill>
            <a:schemeClr val="bg1">
              <a:lumMod val="50000"/>
            </a:schemeClr>
          </a:solidFill>
        </p:grpSpPr>
        <p:grpSp>
          <p:nvGrpSpPr>
            <p:cNvPr id="111" name="Group 558">
              <a:extLst>
                <a:ext uri="{FF2B5EF4-FFF2-40B4-BE49-F238E27FC236}">
                  <a16:creationId xmlns="" xmlns:a16="http://schemas.microsoft.com/office/drawing/2014/main" id="{D3BD17C8-CA42-4750-81D6-185A36B7B0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7" y="2405"/>
              <a:ext cx="1034" cy="1319"/>
              <a:chOff x="1632" y="872"/>
              <a:chExt cx="1776" cy="2268"/>
            </a:xfrm>
            <a:grpFill/>
          </p:grpSpPr>
          <p:sp>
            <p:nvSpPr>
              <p:cNvPr id="120" name="AutoShape 559">
                <a:extLst>
                  <a:ext uri="{FF2B5EF4-FFF2-40B4-BE49-F238E27FC236}">
                    <a16:creationId xmlns="" xmlns:a16="http://schemas.microsoft.com/office/drawing/2014/main" id="{1735195D-850E-4BF3-A1E3-F2ECFA596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1" name="AutoShape 560">
                <a:extLst>
                  <a:ext uri="{FF2B5EF4-FFF2-40B4-BE49-F238E27FC236}">
                    <a16:creationId xmlns="" xmlns:a16="http://schemas.microsoft.com/office/drawing/2014/main" id="{90954026-CD81-4429-BEC6-7282DCF11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7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2" name="Oval 561">
                <a:extLst>
                  <a:ext uri="{FF2B5EF4-FFF2-40B4-BE49-F238E27FC236}">
                    <a16:creationId xmlns="" xmlns:a16="http://schemas.microsoft.com/office/drawing/2014/main" id="{18709DE1-DE23-446D-BA3D-FCD722C02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872"/>
                <a:ext cx="648" cy="648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3" name="Oval 562">
                <a:extLst>
                  <a:ext uri="{FF2B5EF4-FFF2-40B4-BE49-F238E27FC236}">
                    <a16:creationId xmlns="" xmlns:a16="http://schemas.microsoft.com/office/drawing/2014/main" id="{B38B46CC-B4BA-4759-B98C-FBEFDCB62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4"/>
                <a:ext cx="672" cy="672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4" name="AutoShape 563">
                <a:extLst>
                  <a:ext uri="{FF2B5EF4-FFF2-40B4-BE49-F238E27FC236}">
                    <a16:creationId xmlns="" xmlns:a16="http://schemas.microsoft.com/office/drawing/2014/main" id="{F82793A6-A960-4B66-B367-5734EE657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5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5" name="Rectangle 564">
                <a:extLst>
                  <a:ext uri="{FF2B5EF4-FFF2-40B4-BE49-F238E27FC236}">
                    <a16:creationId xmlns="" xmlns:a16="http://schemas.microsoft.com/office/drawing/2014/main" id="{E199B605-D1D8-492B-99BF-0C866FD0C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" y="1800"/>
                <a:ext cx="666" cy="6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6" name="AutoShape 565">
                <a:extLst>
                  <a:ext uri="{FF2B5EF4-FFF2-40B4-BE49-F238E27FC236}">
                    <a16:creationId xmlns="" xmlns:a16="http://schemas.microsoft.com/office/drawing/2014/main" id="{FAC8CEAF-35B3-40D6-A99A-026BE5238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6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12" name="Group 566">
              <a:extLst>
                <a:ext uri="{FF2B5EF4-FFF2-40B4-BE49-F238E27FC236}">
                  <a16:creationId xmlns="" xmlns:a16="http://schemas.microsoft.com/office/drawing/2014/main" id="{EDDB2697-1CD6-45E9-889B-8CA0CD0B9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6" y="2380"/>
              <a:ext cx="1034" cy="1319"/>
              <a:chOff x="1632" y="872"/>
              <a:chExt cx="1776" cy="2268"/>
            </a:xfrm>
            <a:grpFill/>
          </p:grpSpPr>
          <p:sp>
            <p:nvSpPr>
              <p:cNvPr id="113" name="AutoShape 567">
                <a:extLst>
                  <a:ext uri="{FF2B5EF4-FFF2-40B4-BE49-F238E27FC236}">
                    <a16:creationId xmlns="" xmlns:a16="http://schemas.microsoft.com/office/drawing/2014/main" id="{9F16352B-487E-4788-8DB4-B3476F4B1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4" name="AutoShape 568">
                <a:extLst>
                  <a:ext uri="{FF2B5EF4-FFF2-40B4-BE49-F238E27FC236}">
                    <a16:creationId xmlns="" xmlns:a16="http://schemas.microsoft.com/office/drawing/2014/main" id="{54700F12-5E45-48BC-A848-98DCBBB9B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7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5" name="Oval 569">
                <a:extLst>
                  <a:ext uri="{FF2B5EF4-FFF2-40B4-BE49-F238E27FC236}">
                    <a16:creationId xmlns="" xmlns:a16="http://schemas.microsoft.com/office/drawing/2014/main" id="{5F42DF52-9FB8-4D61-A3E0-B3BAC22E6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872"/>
                <a:ext cx="648" cy="648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6" name="Oval 570">
                <a:extLst>
                  <a:ext uri="{FF2B5EF4-FFF2-40B4-BE49-F238E27FC236}">
                    <a16:creationId xmlns="" xmlns:a16="http://schemas.microsoft.com/office/drawing/2014/main" id="{0F996D28-BE47-4CE7-8DE9-3154E9ACD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4"/>
                <a:ext cx="672" cy="672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7" name="AutoShape 571">
                <a:extLst>
                  <a:ext uri="{FF2B5EF4-FFF2-40B4-BE49-F238E27FC236}">
                    <a16:creationId xmlns="" xmlns:a16="http://schemas.microsoft.com/office/drawing/2014/main" id="{70FCC749-7791-4EF9-901B-21B1239DA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5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8" name="Rectangle 572">
                <a:extLst>
                  <a:ext uri="{FF2B5EF4-FFF2-40B4-BE49-F238E27FC236}">
                    <a16:creationId xmlns="" xmlns:a16="http://schemas.microsoft.com/office/drawing/2014/main" id="{9F5C0634-DEE0-40E9-8AA8-F999FE71D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" y="1800"/>
                <a:ext cx="666" cy="6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9" name="AutoShape 573">
                <a:extLst>
                  <a:ext uri="{FF2B5EF4-FFF2-40B4-BE49-F238E27FC236}">
                    <a16:creationId xmlns="" xmlns:a16="http://schemas.microsoft.com/office/drawing/2014/main" id="{B348D8F6-FD48-4ED2-8FA5-E834142E7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6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grpSp>
        <p:nvGrpSpPr>
          <p:cNvPr id="127" name="Group 557">
            <a:extLst>
              <a:ext uri="{FF2B5EF4-FFF2-40B4-BE49-F238E27FC236}">
                <a16:creationId xmlns="" xmlns:a16="http://schemas.microsoft.com/office/drawing/2014/main" id="{3D9DC9B9-F029-40D0-9879-5D4A2BA505C3}"/>
              </a:ext>
            </a:extLst>
          </p:cNvPr>
          <p:cNvGrpSpPr>
            <a:grpSpLocks/>
          </p:cNvGrpSpPr>
          <p:nvPr/>
        </p:nvGrpSpPr>
        <p:grpSpPr bwMode="auto">
          <a:xfrm>
            <a:off x="9404612" y="4983032"/>
            <a:ext cx="516716" cy="565785"/>
            <a:chOff x="3486" y="2380"/>
            <a:chExt cx="1055" cy="1344"/>
          </a:xfrm>
          <a:solidFill>
            <a:schemeClr val="bg1">
              <a:lumMod val="50000"/>
            </a:schemeClr>
          </a:solidFill>
        </p:grpSpPr>
        <p:grpSp>
          <p:nvGrpSpPr>
            <p:cNvPr id="128" name="Group 558">
              <a:extLst>
                <a:ext uri="{FF2B5EF4-FFF2-40B4-BE49-F238E27FC236}">
                  <a16:creationId xmlns="" xmlns:a16="http://schemas.microsoft.com/office/drawing/2014/main" id="{1907AD6D-F831-4A30-8498-5364C838AD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7" y="2405"/>
              <a:ext cx="1034" cy="1319"/>
              <a:chOff x="1632" y="872"/>
              <a:chExt cx="1776" cy="2268"/>
            </a:xfrm>
            <a:grpFill/>
          </p:grpSpPr>
          <p:sp>
            <p:nvSpPr>
              <p:cNvPr id="137" name="AutoShape 559">
                <a:extLst>
                  <a:ext uri="{FF2B5EF4-FFF2-40B4-BE49-F238E27FC236}">
                    <a16:creationId xmlns="" xmlns:a16="http://schemas.microsoft.com/office/drawing/2014/main" id="{95F17A6B-EDC2-43AC-B4DF-AAC52F363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8" name="AutoShape 560">
                <a:extLst>
                  <a:ext uri="{FF2B5EF4-FFF2-40B4-BE49-F238E27FC236}">
                    <a16:creationId xmlns="" xmlns:a16="http://schemas.microsoft.com/office/drawing/2014/main" id="{D609AA95-79E0-476C-95DD-0D04E5730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7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9" name="Oval 561">
                <a:extLst>
                  <a:ext uri="{FF2B5EF4-FFF2-40B4-BE49-F238E27FC236}">
                    <a16:creationId xmlns="" xmlns:a16="http://schemas.microsoft.com/office/drawing/2014/main" id="{5C3D8E72-8231-48CE-AC5C-15FECAC3D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872"/>
                <a:ext cx="648" cy="648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40" name="Oval 562">
                <a:extLst>
                  <a:ext uri="{FF2B5EF4-FFF2-40B4-BE49-F238E27FC236}">
                    <a16:creationId xmlns="" xmlns:a16="http://schemas.microsoft.com/office/drawing/2014/main" id="{48EE4A59-5283-4201-84DE-9DF9BE6AF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4"/>
                <a:ext cx="672" cy="672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41" name="AutoShape 563">
                <a:extLst>
                  <a:ext uri="{FF2B5EF4-FFF2-40B4-BE49-F238E27FC236}">
                    <a16:creationId xmlns="" xmlns:a16="http://schemas.microsoft.com/office/drawing/2014/main" id="{A9CD5CF8-D226-4720-9194-CD8C2C554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5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42" name="Rectangle 564">
                <a:extLst>
                  <a:ext uri="{FF2B5EF4-FFF2-40B4-BE49-F238E27FC236}">
                    <a16:creationId xmlns="" xmlns:a16="http://schemas.microsoft.com/office/drawing/2014/main" id="{9828780C-049F-4997-A77A-D3FE17436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" y="1800"/>
                <a:ext cx="666" cy="6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43" name="AutoShape 565">
                <a:extLst>
                  <a:ext uri="{FF2B5EF4-FFF2-40B4-BE49-F238E27FC236}">
                    <a16:creationId xmlns="" xmlns:a16="http://schemas.microsoft.com/office/drawing/2014/main" id="{1772A854-9752-479A-8405-7805BCD3F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6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29" name="Group 566">
              <a:extLst>
                <a:ext uri="{FF2B5EF4-FFF2-40B4-BE49-F238E27FC236}">
                  <a16:creationId xmlns="" xmlns:a16="http://schemas.microsoft.com/office/drawing/2014/main" id="{B24FB827-478C-4B33-B17D-ABDD335AB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6" y="2380"/>
              <a:ext cx="1034" cy="1319"/>
              <a:chOff x="1632" y="872"/>
              <a:chExt cx="1776" cy="2268"/>
            </a:xfrm>
            <a:grpFill/>
          </p:grpSpPr>
          <p:sp>
            <p:nvSpPr>
              <p:cNvPr id="130" name="AutoShape 567">
                <a:extLst>
                  <a:ext uri="{FF2B5EF4-FFF2-40B4-BE49-F238E27FC236}">
                    <a16:creationId xmlns="" xmlns:a16="http://schemas.microsoft.com/office/drawing/2014/main" id="{CEAEF5DB-74BC-4245-8A85-54D80F4CB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1" name="AutoShape 568">
                <a:extLst>
                  <a:ext uri="{FF2B5EF4-FFF2-40B4-BE49-F238E27FC236}">
                    <a16:creationId xmlns="" xmlns:a16="http://schemas.microsoft.com/office/drawing/2014/main" id="{4E256F8E-D3F0-48C7-B29B-60B1041E8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7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2" name="Oval 569">
                <a:extLst>
                  <a:ext uri="{FF2B5EF4-FFF2-40B4-BE49-F238E27FC236}">
                    <a16:creationId xmlns="" xmlns:a16="http://schemas.microsoft.com/office/drawing/2014/main" id="{724520A0-CE49-4B89-9FCD-F0433A2AE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872"/>
                <a:ext cx="648" cy="648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3" name="Oval 570">
                <a:extLst>
                  <a:ext uri="{FF2B5EF4-FFF2-40B4-BE49-F238E27FC236}">
                    <a16:creationId xmlns="" xmlns:a16="http://schemas.microsoft.com/office/drawing/2014/main" id="{DADDC780-5836-4A97-899A-2FF7DF410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4"/>
                <a:ext cx="672" cy="672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4" name="AutoShape 571">
                <a:extLst>
                  <a:ext uri="{FF2B5EF4-FFF2-40B4-BE49-F238E27FC236}">
                    <a16:creationId xmlns="" xmlns:a16="http://schemas.microsoft.com/office/drawing/2014/main" id="{C257FB4D-6193-4AAF-8485-19EB68F3F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5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5" name="Rectangle 572">
                <a:extLst>
                  <a:ext uri="{FF2B5EF4-FFF2-40B4-BE49-F238E27FC236}">
                    <a16:creationId xmlns="" xmlns:a16="http://schemas.microsoft.com/office/drawing/2014/main" id="{210A0D0C-F024-47A9-AD0F-9089ACB16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" y="1800"/>
                <a:ext cx="666" cy="6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6" name="AutoShape 573">
                <a:extLst>
                  <a:ext uri="{FF2B5EF4-FFF2-40B4-BE49-F238E27FC236}">
                    <a16:creationId xmlns="" xmlns:a16="http://schemas.microsoft.com/office/drawing/2014/main" id="{138527E6-C52E-499C-AFE9-31DC5FD3D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6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grpSp>
        <p:nvGrpSpPr>
          <p:cNvPr id="144" name="Group 557">
            <a:extLst>
              <a:ext uri="{FF2B5EF4-FFF2-40B4-BE49-F238E27FC236}">
                <a16:creationId xmlns="" xmlns:a16="http://schemas.microsoft.com/office/drawing/2014/main" id="{478AC3F0-5186-48F4-9D22-5402B8A0B334}"/>
              </a:ext>
            </a:extLst>
          </p:cNvPr>
          <p:cNvGrpSpPr>
            <a:grpSpLocks/>
          </p:cNvGrpSpPr>
          <p:nvPr/>
        </p:nvGrpSpPr>
        <p:grpSpPr bwMode="auto">
          <a:xfrm>
            <a:off x="2573459" y="4983032"/>
            <a:ext cx="516716" cy="565785"/>
            <a:chOff x="3486" y="2380"/>
            <a:chExt cx="1055" cy="1344"/>
          </a:xfrm>
          <a:solidFill>
            <a:schemeClr val="bg1">
              <a:lumMod val="50000"/>
            </a:schemeClr>
          </a:solidFill>
        </p:grpSpPr>
        <p:grpSp>
          <p:nvGrpSpPr>
            <p:cNvPr id="145" name="Group 558">
              <a:extLst>
                <a:ext uri="{FF2B5EF4-FFF2-40B4-BE49-F238E27FC236}">
                  <a16:creationId xmlns="" xmlns:a16="http://schemas.microsoft.com/office/drawing/2014/main" id="{6A6E5E14-F5F1-4CB9-B3B6-8B4970C9F1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7" y="2405"/>
              <a:ext cx="1034" cy="1319"/>
              <a:chOff x="1632" y="872"/>
              <a:chExt cx="1776" cy="2268"/>
            </a:xfrm>
            <a:grpFill/>
          </p:grpSpPr>
          <p:sp>
            <p:nvSpPr>
              <p:cNvPr id="154" name="AutoShape 559">
                <a:extLst>
                  <a:ext uri="{FF2B5EF4-FFF2-40B4-BE49-F238E27FC236}">
                    <a16:creationId xmlns="" xmlns:a16="http://schemas.microsoft.com/office/drawing/2014/main" id="{441B6EA3-29CF-4197-9C67-85070FF5A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5" name="AutoShape 560">
                <a:extLst>
                  <a:ext uri="{FF2B5EF4-FFF2-40B4-BE49-F238E27FC236}">
                    <a16:creationId xmlns="" xmlns:a16="http://schemas.microsoft.com/office/drawing/2014/main" id="{C8302246-2C20-49B0-90E6-0EE2A4A2C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7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6" name="Oval 561">
                <a:extLst>
                  <a:ext uri="{FF2B5EF4-FFF2-40B4-BE49-F238E27FC236}">
                    <a16:creationId xmlns="" xmlns:a16="http://schemas.microsoft.com/office/drawing/2014/main" id="{D23E823E-AA12-4019-8D8E-E7DDFF3C8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872"/>
                <a:ext cx="648" cy="648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7" name="Oval 562">
                <a:extLst>
                  <a:ext uri="{FF2B5EF4-FFF2-40B4-BE49-F238E27FC236}">
                    <a16:creationId xmlns="" xmlns:a16="http://schemas.microsoft.com/office/drawing/2014/main" id="{0B97024A-21A8-41A6-8427-5B592F986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4"/>
                <a:ext cx="672" cy="672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8" name="AutoShape 563">
                <a:extLst>
                  <a:ext uri="{FF2B5EF4-FFF2-40B4-BE49-F238E27FC236}">
                    <a16:creationId xmlns="" xmlns:a16="http://schemas.microsoft.com/office/drawing/2014/main" id="{9ACF1B2A-BAA4-4F21-8C5B-3FB5157CE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5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9" name="Rectangle 564">
                <a:extLst>
                  <a:ext uri="{FF2B5EF4-FFF2-40B4-BE49-F238E27FC236}">
                    <a16:creationId xmlns="" xmlns:a16="http://schemas.microsoft.com/office/drawing/2014/main" id="{29A69432-27F3-4EED-A5B2-DE5344477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" y="1800"/>
                <a:ext cx="666" cy="6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60" name="AutoShape 565">
                <a:extLst>
                  <a:ext uri="{FF2B5EF4-FFF2-40B4-BE49-F238E27FC236}">
                    <a16:creationId xmlns="" xmlns:a16="http://schemas.microsoft.com/office/drawing/2014/main" id="{765078E3-2615-4EE7-8558-C260B3B25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6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46" name="Group 566">
              <a:extLst>
                <a:ext uri="{FF2B5EF4-FFF2-40B4-BE49-F238E27FC236}">
                  <a16:creationId xmlns="" xmlns:a16="http://schemas.microsoft.com/office/drawing/2014/main" id="{1E9865B9-7AA9-4C77-AD7F-2BB18E1F76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6" y="2380"/>
              <a:ext cx="1034" cy="1319"/>
              <a:chOff x="1632" y="872"/>
              <a:chExt cx="1776" cy="2268"/>
            </a:xfrm>
            <a:grpFill/>
          </p:grpSpPr>
          <p:sp>
            <p:nvSpPr>
              <p:cNvPr id="147" name="AutoShape 567">
                <a:extLst>
                  <a:ext uri="{FF2B5EF4-FFF2-40B4-BE49-F238E27FC236}">
                    <a16:creationId xmlns="" xmlns:a16="http://schemas.microsoft.com/office/drawing/2014/main" id="{956C84BA-C805-454E-AE50-688AEEE51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47686" flipH="1">
                <a:off x="1632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48" name="AutoShape 568">
                <a:extLst>
                  <a:ext uri="{FF2B5EF4-FFF2-40B4-BE49-F238E27FC236}">
                    <a16:creationId xmlns="" xmlns:a16="http://schemas.microsoft.com/office/drawing/2014/main" id="{5FF066BE-DC81-46BC-8A6E-F2F3C8E6F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17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49" name="Oval 569">
                <a:extLst>
                  <a:ext uri="{FF2B5EF4-FFF2-40B4-BE49-F238E27FC236}">
                    <a16:creationId xmlns="" xmlns:a16="http://schemas.microsoft.com/office/drawing/2014/main" id="{B0FFB243-CA24-4281-9BB4-4A6768501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872"/>
                <a:ext cx="648" cy="648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0" name="Oval 570">
                <a:extLst>
                  <a:ext uri="{FF2B5EF4-FFF2-40B4-BE49-F238E27FC236}">
                    <a16:creationId xmlns="" xmlns:a16="http://schemas.microsoft.com/office/drawing/2014/main" id="{A7ABD9D5-4022-4F52-AA68-A468568CE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34"/>
                <a:ext cx="672" cy="672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1" name="AutoShape 571">
                <a:extLst>
                  <a:ext uri="{FF2B5EF4-FFF2-40B4-BE49-F238E27FC236}">
                    <a16:creationId xmlns="" xmlns:a16="http://schemas.microsoft.com/office/drawing/2014/main" id="{8DBB68CC-2201-4178-8BBB-438AEC984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915" y="2596"/>
                <a:ext cx="816" cy="272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2" tIns="45716" rIns="91432" bIns="45716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ja-JP" sz="2400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2" name="Rectangle 572">
                <a:extLst>
                  <a:ext uri="{FF2B5EF4-FFF2-40B4-BE49-F238E27FC236}">
                    <a16:creationId xmlns="" xmlns:a16="http://schemas.microsoft.com/office/drawing/2014/main" id="{FB737FAB-A4BA-43A1-A842-5EFAAE269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" y="1800"/>
                <a:ext cx="666" cy="64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3" name="AutoShape 573">
                <a:extLst>
                  <a:ext uri="{FF2B5EF4-FFF2-40B4-BE49-F238E27FC236}">
                    <a16:creationId xmlns="" xmlns:a16="http://schemas.microsoft.com/office/drawing/2014/main" id="{E246DB30-D6A8-4808-B104-31B670D67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2314">
                <a:off x="2496" y="1756"/>
                <a:ext cx="912" cy="224"/>
              </a:xfrm>
              <a:prstGeom prst="flowChartTerminator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eaLnBrk="1" hangingPunct="1"/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pic>
        <p:nvPicPr>
          <p:cNvPr id="161" name="Picture 519" descr="OTH_036">
            <a:extLst>
              <a:ext uri="{FF2B5EF4-FFF2-40B4-BE49-F238E27FC236}">
                <a16:creationId xmlns="" xmlns:a16="http://schemas.microsoft.com/office/drawing/2014/main" id="{C48D7348-4007-46E1-A16D-9657F7EBA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71" y="3036801"/>
            <a:ext cx="2260543" cy="117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円形吹き出し 1">
            <a:extLst>
              <a:ext uri="{FF2B5EF4-FFF2-40B4-BE49-F238E27FC236}">
                <a16:creationId xmlns="" xmlns:a16="http://schemas.microsoft.com/office/drawing/2014/main" id="{C5BD2309-3818-4A90-99BA-F864A95101E2}"/>
              </a:ext>
            </a:extLst>
          </p:cNvPr>
          <p:cNvSpPr/>
          <p:nvPr/>
        </p:nvSpPr>
        <p:spPr bwMode="auto">
          <a:xfrm>
            <a:off x="2503780" y="4332945"/>
            <a:ext cx="621875" cy="576046"/>
          </a:xfrm>
          <a:prstGeom prst="wedgeEllipseCallou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kumimoji="1" lang="ja-JP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</a:t>
            </a:r>
          </a:p>
        </p:txBody>
      </p:sp>
      <p:sp>
        <p:nvSpPr>
          <p:cNvPr id="163" name="円形吹き出し 279">
            <a:extLst>
              <a:ext uri="{FF2B5EF4-FFF2-40B4-BE49-F238E27FC236}">
                <a16:creationId xmlns="" xmlns:a16="http://schemas.microsoft.com/office/drawing/2014/main" id="{903DE79D-880D-4DD5-981F-E2964427C078}"/>
              </a:ext>
            </a:extLst>
          </p:cNvPr>
          <p:cNvSpPr/>
          <p:nvPr/>
        </p:nvSpPr>
        <p:spPr bwMode="auto">
          <a:xfrm>
            <a:off x="5750867" y="4332945"/>
            <a:ext cx="621875" cy="576046"/>
          </a:xfrm>
          <a:prstGeom prst="wedgeEllipseCallou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kumimoji="1" lang="ja-JP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</a:t>
            </a:r>
          </a:p>
        </p:txBody>
      </p:sp>
      <p:sp>
        <p:nvSpPr>
          <p:cNvPr id="164" name="円形吹き出し 280">
            <a:extLst>
              <a:ext uri="{FF2B5EF4-FFF2-40B4-BE49-F238E27FC236}">
                <a16:creationId xmlns="" xmlns:a16="http://schemas.microsoft.com/office/drawing/2014/main" id="{B93F7CC8-8D33-4CF7-92F4-E1625CA5E274}"/>
              </a:ext>
            </a:extLst>
          </p:cNvPr>
          <p:cNvSpPr/>
          <p:nvPr/>
        </p:nvSpPr>
        <p:spPr bwMode="auto">
          <a:xfrm>
            <a:off x="6468706" y="4332945"/>
            <a:ext cx="621875" cy="576046"/>
          </a:xfrm>
          <a:prstGeom prst="wedgeEllipseCallou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80</a:t>
            </a:r>
            <a:r>
              <a:rPr kumimoji="1" lang="ja-JP" alt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</a:t>
            </a:r>
          </a:p>
        </p:txBody>
      </p:sp>
      <p:sp>
        <p:nvSpPr>
          <p:cNvPr id="165" name="円形吹き出し 281">
            <a:extLst>
              <a:ext uri="{FF2B5EF4-FFF2-40B4-BE49-F238E27FC236}">
                <a16:creationId xmlns="" xmlns:a16="http://schemas.microsoft.com/office/drawing/2014/main" id="{BF5A04BD-15F6-4A09-981A-AAF3E1403A9D}"/>
              </a:ext>
            </a:extLst>
          </p:cNvPr>
          <p:cNvSpPr/>
          <p:nvPr/>
        </p:nvSpPr>
        <p:spPr bwMode="auto">
          <a:xfrm>
            <a:off x="7191027" y="4332945"/>
            <a:ext cx="621875" cy="576046"/>
          </a:xfrm>
          <a:prstGeom prst="wedgeEllipseCallou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kumimoji="1" lang="en-US" altLang="ja-JP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kumimoji="1" lang="ja-JP" alt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</a:t>
            </a:r>
          </a:p>
        </p:txBody>
      </p:sp>
      <p:sp>
        <p:nvSpPr>
          <p:cNvPr id="166" name="円形吹き出し 282">
            <a:extLst>
              <a:ext uri="{FF2B5EF4-FFF2-40B4-BE49-F238E27FC236}">
                <a16:creationId xmlns="" xmlns:a16="http://schemas.microsoft.com/office/drawing/2014/main" id="{4272B4BA-5BFE-4664-AE55-94413AA702D8}"/>
              </a:ext>
            </a:extLst>
          </p:cNvPr>
          <p:cNvSpPr/>
          <p:nvPr/>
        </p:nvSpPr>
        <p:spPr bwMode="auto">
          <a:xfrm>
            <a:off x="7913797" y="4332945"/>
            <a:ext cx="621875" cy="576046"/>
          </a:xfrm>
          <a:prstGeom prst="wedgeEllipseCallou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kumimoji="1" lang="en-US" altLang="ja-JP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kumimoji="1" lang="ja-JP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</a:t>
            </a:r>
          </a:p>
        </p:txBody>
      </p:sp>
      <p:sp>
        <p:nvSpPr>
          <p:cNvPr id="167" name="円形吹き出し 283">
            <a:extLst>
              <a:ext uri="{FF2B5EF4-FFF2-40B4-BE49-F238E27FC236}">
                <a16:creationId xmlns="" xmlns:a16="http://schemas.microsoft.com/office/drawing/2014/main" id="{D5355157-9ADE-46E0-BDD0-3B670CBDEFCC}"/>
              </a:ext>
            </a:extLst>
          </p:cNvPr>
          <p:cNvSpPr/>
          <p:nvPr/>
        </p:nvSpPr>
        <p:spPr bwMode="auto">
          <a:xfrm>
            <a:off x="8631188" y="4332945"/>
            <a:ext cx="621875" cy="576046"/>
          </a:xfrm>
          <a:prstGeom prst="wedgeEllipseCallou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kumimoji="1" lang="en-US" altLang="ja-JP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kumimoji="1" lang="ja-JP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</a:t>
            </a:r>
          </a:p>
        </p:txBody>
      </p:sp>
      <p:sp>
        <p:nvSpPr>
          <p:cNvPr id="168" name="円形吹き出し 284">
            <a:extLst>
              <a:ext uri="{FF2B5EF4-FFF2-40B4-BE49-F238E27FC236}">
                <a16:creationId xmlns="" xmlns:a16="http://schemas.microsoft.com/office/drawing/2014/main" id="{F7704DA1-B6CD-49AE-8C19-98C192C36207}"/>
              </a:ext>
            </a:extLst>
          </p:cNvPr>
          <p:cNvSpPr/>
          <p:nvPr/>
        </p:nvSpPr>
        <p:spPr bwMode="auto">
          <a:xfrm>
            <a:off x="9359119" y="4332945"/>
            <a:ext cx="611921" cy="576046"/>
          </a:xfrm>
          <a:prstGeom prst="wedgeEllipseCallou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kumimoji="1" lang="ja-JP" alt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</a:t>
            </a:r>
          </a:p>
        </p:txBody>
      </p:sp>
      <p:sp>
        <p:nvSpPr>
          <p:cNvPr id="169" name="Text Box 15">
            <a:extLst>
              <a:ext uri="{FF2B5EF4-FFF2-40B4-BE49-F238E27FC236}">
                <a16:creationId xmlns="" xmlns:a16="http://schemas.microsoft.com/office/drawing/2014/main" id="{DF1CF379-C0AE-4E69-944F-2F1E6112F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653" y="2544620"/>
            <a:ext cx="2291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月間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レポートのみ</a:t>
            </a:r>
            <a:endParaRPr lang="ja-JP" altLang="en-US" sz="1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0" name="図 1">
            <a:extLst>
              <a:ext uri="{FF2B5EF4-FFF2-40B4-BE49-F238E27FC236}">
                <a16:creationId xmlns="" xmlns:a16="http://schemas.microsoft.com/office/drawing/2014/main" id="{32E6212C-5BF8-455C-AE32-EA0F57881A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96" y="1980431"/>
            <a:ext cx="1192886" cy="144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" name="Text Box 16">
            <a:extLst>
              <a:ext uri="{FF2B5EF4-FFF2-40B4-BE49-F238E27FC236}">
                <a16:creationId xmlns="" xmlns:a16="http://schemas.microsoft.com/office/drawing/2014/main" id="{D3F6A262-2E01-4DF1-A351-562A15BFC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62" y="7188004"/>
            <a:ext cx="921702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様々な来店日で複数の評価が取得できる！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真の改善点が明確になる！</a:t>
            </a:r>
          </a:p>
        </p:txBody>
      </p:sp>
      <p:sp>
        <p:nvSpPr>
          <p:cNvPr id="176" name="Text Box 24">
            <a:extLst>
              <a:ext uri="{FF2B5EF4-FFF2-40B4-BE49-F238E27FC236}">
                <a16:creationId xmlns="" xmlns:a16="http://schemas.microsoft.com/office/drawing/2014/main" id="{5F4E810B-1BFD-41A6-ACAE-90841E918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286" y="5950482"/>
            <a:ext cx="25603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改善点がよく分からない・・・</a:t>
            </a:r>
          </a:p>
        </p:txBody>
      </p:sp>
      <p:sp>
        <p:nvSpPr>
          <p:cNvPr id="177" name="Text Box 353">
            <a:extLst>
              <a:ext uri="{FF2B5EF4-FFF2-40B4-BE49-F238E27FC236}">
                <a16:creationId xmlns="" xmlns:a16="http://schemas.microsoft.com/office/drawing/2014/main" id="{352C33DF-B798-4C0B-A303-69445B0A1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824" y="5950482"/>
            <a:ext cx="26228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本当の改善点がハッキリする</a:t>
            </a:r>
          </a:p>
        </p:txBody>
      </p:sp>
      <p:sp>
        <p:nvSpPr>
          <p:cNvPr id="178" name="Text Box 15">
            <a:extLst>
              <a:ext uri="{FF2B5EF4-FFF2-40B4-BE49-F238E27FC236}">
                <a16:creationId xmlns="" xmlns:a16="http://schemas.microsoft.com/office/drawing/2014/main" id="{3C2E7FF8-4689-4703-B323-AC1EAF1E2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752" y="2544620"/>
            <a:ext cx="2291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月間</a:t>
            </a:r>
            <a:r>
              <a:rPr lang="en-US" altLang="ja-JP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レポート</a:t>
            </a:r>
          </a:p>
        </p:txBody>
      </p:sp>
      <p:pic>
        <p:nvPicPr>
          <p:cNvPr id="179" name="図 4">
            <a:extLst>
              <a:ext uri="{FF2B5EF4-FFF2-40B4-BE49-F238E27FC236}">
                <a16:creationId xmlns="" xmlns:a16="http://schemas.microsoft.com/office/drawing/2014/main" id="{04D47ACC-5B09-4D02-9339-BAB7850A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" y="5733759"/>
            <a:ext cx="770283" cy="7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" name="図 179">
            <a:extLst>
              <a:ext uri="{FF2B5EF4-FFF2-40B4-BE49-F238E27FC236}">
                <a16:creationId xmlns="" xmlns:a16="http://schemas.microsoft.com/office/drawing/2014/main" id="{2A685CB5-4934-4AA2-9401-BA1DEA36CC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96" t="8599" r="12379" b="9950"/>
          <a:stretch/>
        </p:blipFill>
        <p:spPr>
          <a:xfrm>
            <a:off x="5617492" y="5758772"/>
            <a:ext cx="774808" cy="70914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6E2A-0CA9-464C-9710-492A013C1231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0188793"/>
      </p:ext>
    </p:extLst>
  </p:cSld>
  <p:clrMapOvr>
    <a:masterClrMapping/>
  </p:clrMapOvr>
</p:sld>
</file>

<file path=ppt/theme/theme1.xml><?xml version="1.0" encoding="utf-8"?>
<a:theme xmlns:a="http://schemas.openxmlformats.org/drawingml/2006/main" name="2_オリジナル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8E8E8"/>
        </a:solidFill>
        <a:ln w="9525">
          <a:noFill/>
        </a:ln>
        <a:effectLst/>
      </a:spPr>
      <a:bodyPr rot="0" spcFirstLastPara="0" vertOverflow="overflow" horzOverflow="overflow" vert="horz" wrap="square" lIns="144000" tIns="0" rIns="144000" bIns="252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sz="1400" dirty="0" smtClean="0">
            <a:solidFill>
              <a:schemeClr val="tx1"/>
            </a:solidFill>
            <a:latin typeface="HGPｺﾞｼｯｸM" panose="020B0600000000000000" pitchFamily="50" charset="-128"/>
            <a:ea typeface="HGPｺﾞｼｯｸM" panose="020B0600000000000000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>
        <a:noAutofit/>
      </a:bodyPr>
      <a:lstStyle>
        <a:defPPr algn="just" rtl="0" fontAlgn="base">
          <a:lnSpc>
            <a:spcPct val="125000"/>
          </a:lnSpc>
          <a:spcBef>
            <a:spcPct val="0"/>
          </a:spcBef>
          <a:spcAft>
            <a:spcPct val="0"/>
          </a:spcAft>
          <a:defRPr kumimoji="1" sz="1400" kern="1200" smtClean="0">
            <a:solidFill>
              <a:srgbClr val="000000"/>
            </a:solidFill>
            <a:latin typeface="ＭＳ Ｐゴシック" panose="020B0600070205080204" pitchFamily="50" charset="-128"/>
            <a:ea typeface="ＭＳ Ｐゴシック" panose="020B060007020508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994</Words>
  <Application>Microsoft Office PowerPoint</Application>
  <PresentationFormat>ユーザー設定</PresentationFormat>
  <Paragraphs>243</Paragraphs>
  <Slides>16</Slides>
  <Notes>14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HGPｺﾞｼｯｸM</vt:lpstr>
      <vt:lpstr>Calibri</vt:lpstr>
      <vt:lpstr>ＭＳ Ｐゴシック</vt:lpstr>
      <vt:lpstr>Wingdings</vt:lpstr>
      <vt:lpstr>HGP創英角ｺﾞｼｯｸUB</vt:lpstr>
      <vt:lpstr>Arial</vt:lpstr>
      <vt:lpstr>Meiryo UI</vt:lpstr>
      <vt:lpstr>2_オリジナルテンプレート</vt:lpstr>
      <vt:lpstr>Microsoft Excel グラフ</vt:lpstr>
      <vt:lpstr>ご提案資料</vt:lpstr>
      <vt:lpstr>アジェンダ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アジェンダ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2008-11-17T05:18:55Z</dcterms:created>
  <dcterms:modified xsi:type="dcterms:W3CDTF">2019-06-18T01:51:02Z</dcterms:modified>
</cp:coreProperties>
</file>