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59" r:id="rId1"/>
  </p:sldMasterIdLst>
  <p:notesMasterIdLst>
    <p:notesMasterId r:id="rId37"/>
  </p:notesMasterIdLst>
  <p:sldIdLst>
    <p:sldId id="294" r:id="rId2"/>
    <p:sldId id="257" r:id="rId3"/>
    <p:sldId id="258" r:id="rId4"/>
    <p:sldId id="264" r:id="rId5"/>
    <p:sldId id="259" r:id="rId6"/>
    <p:sldId id="260" r:id="rId7"/>
    <p:sldId id="261" r:id="rId8"/>
    <p:sldId id="262" r:id="rId9"/>
    <p:sldId id="263" r:id="rId10"/>
    <p:sldId id="287" r:id="rId11"/>
    <p:sldId id="265" r:id="rId12"/>
    <p:sldId id="266" r:id="rId13"/>
    <p:sldId id="267" r:id="rId14"/>
    <p:sldId id="268" r:id="rId15"/>
    <p:sldId id="269" r:id="rId16"/>
    <p:sldId id="270" r:id="rId17"/>
    <p:sldId id="272" r:id="rId18"/>
    <p:sldId id="273" r:id="rId19"/>
    <p:sldId id="274" r:id="rId20"/>
    <p:sldId id="275" r:id="rId21"/>
    <p:sldId id="276" r:id="rId22"/>
    <p:sldId id="278" r:id="rId23"/>
    <p:sldId id="279" r:id="rId24"/>
    <p:sldId id="291" r:id="rId25"/>
    <p:sldId id="277" r:id="rId26"/>
    <p:sldId id="280" r:id="rId27"/>
    <p:sldId id="281" r:id="rId28"/>
    <p:sldId id="282" r:id="rId29"/>
    <p:sldId id="283" r:id="rId30"/>
    <p:sldId id="292" r:id="rId31"/>
    <p:sldId id="286" r:id="rId32"/>
    <p:sldId id="284" r:id="rId33"/>
    <p:sldId id="285" r:id="rId34"/>
    <p:sldId id="289" r:id="rId35"/>
    <p:sldId id="290" r:id="rId36"/>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0066FF"/>
    <a:srgbClr val="16B5E0"/>
    <a:srgbClr val="FF8100"/>
    <a:srgbClr val="E0F6FC"/>
    <a:srgbClr val="1F71D3"/>
    <a:srgbClr val="98CD2C"/>
    <a:srgbClr val="D8201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39" autoAdjust="0"/>
  </p:normalViewPr>
  <p:slideViewPr>
    <p:cSldViewPr snapToGrid="0" snapToObjects="1">
      <p:cViewPr>
        <p:scale>
          <a:sx n="66" d="100"/>
          <a:sy n="66" d="100"/>
        </p:scale>
        <p:origin x="1930"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9C1A7218-65CA-49F8-A819-DCF6DB47AAB8}" type="datetimeFigureOut">
              <a:rPr kumimoji="1" lang="ja-JP" altLang="en-US" smtClean="0"/>
              <a:t>2020/10/27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4B05F421-EF93-48D6-91FD-359FC5E792C0}" type="slidenum">
              <a:rPr kumimoji="1" lang="ja-JP" altLang="en-US" smtClean="0"/>
              <a:t>‹#›</a:t>
            </a:fld>
            <a:endParaRPr kumimoji="1" lang="ja-JP" altLang="en-US"/>
          </a:p>
        </p:txBody>
      </p:sp>
    </p:spTree>
    <p:extLst>
      <p:ext uri="{BB962C8B-B14F-4D97-AF65-F5344CB8AC3E}">
        <p14:creationId xmlns:p14="http://schemas.microsoft.com/office/powerpoint/2010/main" val="3686048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kumimoji="1" lang="ja-JP" altLang="en-US"/>
          </a:p>
        </p:txBody>
      </p:sp>
      <p:sp>
        <p:nvSpPr>
          <p:cNvPr id="6" name="Slide Number Placeholder 5"/>
          <p:cNvSpPr>
            <a:spLocks noGrp="1"/>
          </p:cNvSpPr>
          <p:nvPr>
            <p:ph type="sldNum" sz="quarter" idx="12"/>
          </p:nvPr>
        </p:nvSpPr>
        <p:spPr>
          <a:xfrm>
            <a:off x="8315761" y="209550"/>
            <a:ext cx="685800" cy="365125"/>
          </a:xfrm>
        </p:spPr>
        <p:txBody>
          <a:bodyPr vert="horz" lIns="91440" tIns="45720" rIns="91440" bIns="45720" rtlCol="0" anchor="ctr"/>
          <a:lstStyle>
            <a:lvl1pPr marL="0" algn="r" defTabSz="914400" rtl="0" eaLnBrk="1" latinLnBrk="0" hangingPunct="1">
              <a:defRPr sz="1600" b="1" kern="1200">
                <a:solidFill>
                  <a:schemeClr val="tx2">
                    <a:lumMod val="60000"/>
                    <a:lumOff val="40000"/>
                  </a:schemeClr>
                </a:solidFill>
                <a:latin typeface="+mn-lt"/>
                <a:ea typeface="+mn-ea"/>
                <a:cs typeface="+mn-cs"/>
              </a:defRPr>
            </a:lvl1pPr>
          </a:lstStyle>
          <a:p>
            <a:fld id="{CBF14F85-A994-48A2-9419-7B6980C315A3}" type="slidenum">
              <a:rPr kumimoji="0" lang="ja-JP" altLang="en-US" smtClean="0"/>
              <a:pPr/>
              <a:t>‹#›</a:t>
            </a:fld>
            <a:endParaRPr kumimoji="0"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つのコンテンツ">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F944E064-06D3-4C3A-9651-317A7886C5F7}"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つのコンテンツ">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3448EC79-9B36-4951-BAE4-7E557ECABCA6}"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9A36D4FF-25E9-444D-86D6-E27D0DD25999}" type="datetime1">
              <a:rPr kumimoji="1" lang="ja-JP" altLang="en-US" smtClean="0"/>
              <a:t>2020/10/27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lvl1pPr>
              <a:defRPr b="0">
                <a:solidFill>
                  <a:schemeClr val="tx1"/>
                </a:solidFill>
              </a:defRPr>
            </a:lvl1pPr>
          </a:lstStyle>
          <a:p>
            <a:fld id="{A0495CE0-C94A-455D-A58C-2931E05E8168}" type="datetime1">
              <a:rPr lang="ja-JP" altLang="en-US" smtClean="0"/>
              <a:t>2020/10/27</a:t>
            </a:fld>
            <a:endParaRPr lang="ja-JP" altLang="en-US" dirty="0"/>
          </a:p>
        </p:txBody>
      </p:sp>
      <p:sp>
        <p:nvSpPr>
          <p:cNvPr id="3" name="Footer Placeholder 2"/>
          <p:cNvSpPr>
            <a:spLocks noGrp="1"/>
          </p:cNvSpPr>
          <p:nvPr>
            <p:ph type="ftr" sz="quarter" idx="11"/>
          </p:nvPr>
        </p:nvSpPr>
        <p:spPr/>
        <p:txBody>
          <a:bodyPr/>
          <a:lstStyle>
            <a:lvl1pPr>
              <a:defRPr b="0">
                <a:solidFill>
                  <a:schemeClr val="tx1"/>
                </a:solidFill>
              </a:defRPr>
            </a:lvl1pPr>
          </a:lstStyle>
          <a:p>
            <a:endParaRPr lang="ja-JP" altLang="en-US"/>
          </a:p>
        </p:txBody>
      </p:sp>
      <p:sp>
        <p:nvSpPr>
          <p:cNvPr id="4" name="Slide Number Placeholder 3"/>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cxnSp>
        <p:nvCxnSpPr>
          <p:cNvPr id="6" name="直線コネクタ 5"/>
          <p:cNvCxnSpPr/>
          <p:nvPr userDrawn="1"/>
        </p:nvCxnSpPr>
        <p:spPr>
          <a:xfrm>
            <a:off x="379555" y="832157"/>
            <a:ext cx="8467005"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ja-JP" altLang="en-US" smtClean="0"/>
              <a:t>マスター タイトルの書式設定</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B43915-45FB-4FBE-B06C-B3ECC9ADA25A}"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281330F-B64F-40E4-A679-B072FBA0341C}" type="datetime1">
              <a:rPr kumimoji="1" lang="ja-JP" altLang="en-US" smtClean="0"/>
              <a:t>2020/10/27</a:t>
            </a:fld>
            <a:endParaRPr kumimoji="1" lang="ja-JP" altLang="en-US"/>
          </a:p>
        </p:txBody>
      </p:sp>
      <p:sp>
        <p:nvSpPr>
          <p:cNvPr id="6" name="Footer Placeholder 5"/>
          <p:cNvSpPr>
            <a:spLocks noGrp="1"/>
          </p:cNvSpPr>
          <p:nvPr>
            <p:ph type="ftr" sz="quarter" idx="11"/>
          </p:nvPr>
        </p:nvSpPr>
        <p:spPr>
          <a:xfrm>
            <a:off x="174812" y="6356350"/>
            <a:ext cx="3863788"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ja-JP" altLang="en-US" dirty="0" smtClean="0"/>
              <a:t>プレースホルダーまでドラッグするかアイコンをクリックして図を追加</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ja-JP" altLang="en-US" smtClean="0"/>
              <a:t>マスター タイトルの書式設定</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プレースホルダーまでドラッグするかアイコンをクリックして図を追加</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21359C-FF12-4BEB-A78D-C65BD95286E9}"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 4 つの図">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ja-JP" altLang="en-US" smtClean="0"/>
              <a:t>マスター タイトルの書式設定</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プレースホルダーまでドラッグするかアイコンをクリックして図を追加</a:t>
            </a:r>
            <a:endParaRPr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3707B5B-75AF-46A8-B1C1-6000028D8F97}"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プレースホルダーまでドラッグするかアイコンをクリックして図を追加</a:t>
            </a:r>
            <a:endParaRPr dirty="0"/>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プレースホルダーまでドラッグするかアイコンをクリックして図を追加</a:t>
            </a:r>
            <a:endParaRPr dirty="0"/>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プレースホルダーまでドラッグするかアイコンをクリックして図を追加</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24C59CE2-5F43-4E7B-93FA-D60DC90B6523}" type="datetime1">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36D815C1-5468-4635-A052-1C3F4413AC8C}" type="datetime1">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a:xfrm>
            <a:off x="7212106" y="6356350"/>
            <a:ext cx="1752600" cy="365125"/>
          </a:xfrm>
        </p:spPr>
        <p:txBody>
          <a:bodyPr/>
          <a:lstStyle/>
          <a:p>
            <a:fld id="{CE88F870-0BC7-42FC-B727-A7550AEA82ED}" type="datetime1">
              <a:rPr kumimoji="1" lang="ja-JP" altLang="en-US" smtClean="0"/>
              <a:t>2020/10/27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54604C3D-46E2-4872-8F0C-72007C62F7BF}" type="datetime1">
              <a:rPr kumimoji="1" lang="ja-JP" altLang="en-US" smtClean="0"/>
              <a:t>2020/10/27</a:t>
            </a:fld>
            <a:endParaRPr kumimoji="1" lang="ja-JP" altLang="en-US"/>
          </a:p>
        </p:txBody>
      </p:sp>
      <p:sp>
        <p:nvSpPr>
          <p:cNvPr id="5" name="Footer Placeholder 4"/>
          <p:cNvSpPr>
            <a:spLocks noGrp="1"/>
          </p:cNvSpPr>
          <p:nvPr>
            <p:ph type="ftr" sz="quarter" idx="11"/>
          </p:nvPr>
        </p:nvSpPr>
        <p:spPr>
          <a:xfrm>
            <a:off x="3213847" y="6356350"/>
            <a:ext cx="4734112" cy="365125"/>
          </a:xfrm>
        </p:spPr>
        <p:txBody>
          <a:bodyPr/>
          <a:lstStyle/>
          <a:p>
            <a:endParaRPr kumimoji="1" lang="ja-JP" alt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3DE3334-3108-E344-B8CF-5530F323D228}" type="slidenum">
              <a:rPr kumimoji="1" lang="ja-JP" altLang="en-US" smtClean="0"/>
              <a:t>‹#›</a:t>
            </a:fld>
            <a:endParaRPr kumimoji="1" lang="ja-JP" alt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ja-JP" altLang="en-US" dirty="0" smtClean="0"/>
              <a:t>プレースホルダーまでドラッグするかアイコンをクリックして図を追加</a:t>
            </a:r>
            <a:endParaRPr dirty="0"/>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タイトル、コンテンツ、図">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ja-JP" altLang="en-US" smtClean="0"/>
              <a:t>マスター タイトルの書式設定</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a:xfrm>
            <a:off x="7212106" y="6356350"/>
            <a:ext cx="1752600" cy="365125"/>
          </a:xfrm>
        </p:spPr>
        <p:txBody>
          <a:bodyPr/>
          <a:lstStyle/>
          <a:p>
            <a:fld id="{BA9BE171-D1F9-4EE4-8909-747C33AFAEF1}" type="datetime1">
              <a:rPr kumimoji="1" lang="ja-JP" altLang="en-US" smtClean="0"/>
              <a:t>2020/10/27</a:t>
            </a:fld>
            <a:endParaRPr kumimoji="1" lang="ja-JP" altLang="en-US"/>
          </a:p>
        </p:txBody>
      </p:sp>
      <p:sp>
        <p:nvSpPr>
          <p:cNvPr id="5" name="Footer Placeholder 4"/>
          <p:cNvSpPr>
            <a:spLocks noGrp="1"/>
          </p:cNvSpPr>
          <p:nvPr>
            <p:ph type="ftr" sz="quarter" idx="11"/>
          </p:nvPr>
        </p:nvSpPr>
        <p:spPr>
          <a:xfrm>
            <a:off x="2178423" y="6356350"/>
            <a:ext cx="4926852" cy="365125"/>
          </a:xfrm>
        </p:spPr>
        <p:txBody>
          <a:bodyPr/>
          <a:lstStyle/>
          <a:p>
            <a:endParaRPr kumimoji="1" lang="ja-JP" altLang="en-US"/>
          </a:p>
        </p:txBody>
      </p:sp>
      <p:sp>
        <p:nvSpPr>
          <p:cNvPr id="6" name="Slide Number Placeholder 5"/>
          <p:cNvSpPr>
            <a:spLocks noGrp="1"/>
          </p:cNvSpPr>
          <p:nvPr>
            <p:ph type="sldNum" sz="quarter" idx="12"/>
          </p:nvPr>
        </p:nvSpPr>
        <p:spPr>
          <a:xfrm>
            <a:off x="331694" y="361016"/>
            <a:ext cx="506506" cy="365125"/>
          </a:xfrm>
        </p:spPr>
        <p:txBody>
          <a:bodyPr/>
          <a:lstStyle/>
          <a:p>
            <a:fld id="{B3DE3334-3108-E344-B8CF-5530F323D228}" type="slidenum">
              <a:rPr kumimoji="1" lang="ja-JP" altLang="en-US" smtClean="0"/>
              <a:t>‹#›</a:t>
            </a:fld>
            <a:endParaRPr kumimoji="1" lang="ja-JP" alt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ja-JP" altLang="en-US" dirty="0" smtClean="0"/>
              <a:t>プレースホルダーまでドラッグするかアイコンをクリックして図を追加</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5562600" y="6356350"/>
            <a:ext cx="1622612" cy="365125"/>
          </a:xfrm>
        </p:spPr>
        <p:txBody>
          <a:bodyPr/>
          <a:lstStyle/>
          <a:p>
            <a:fld id="{58117A8D-B51A-4CD0-A7F6-3A34BE75B05E}" type="datetime1">
              <a:rPr kumimoji="1" lang="ja-JP" altLang="en-US" smtClean="0"/>
              <a:t>2020/10/27</a:t>
            </a:fld>
            <a:endParaRPr kumimoji="1" lang="ja-JP" altLang="en-US"/>
          </a:p>
        </p:txBody>
      </p:sp>
      <p:sp>
        <p:nvSpPr>
          <p:cNvPr id="5" name="Footer Placeholder 4"/>
          <p:cNvSpPr>
            <a:spLocks noGrp="1"/>
          </p:cNvSpPr>
          <p:nvPr>
            <p:ph type="ftr" sz="quarter" idx="11"/>
          </p:nvPr>
        </p:nvSpPr>
        <p:spPr>
          <a:xfrm>
            <a:off x="174812" y="6356350"/>
            <a:ext cx="5311588"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6" name="Slide Number Placeholder 5"/>
          <p:cNvSpPr>
            <a:spLocks noGrp="1"/>
          </p:cNvSpPr>
          <p:nvPr>
            <p:ph type="sldNum" sz="quarter" idx="12"/>
          </p:nvPr>
        </p:nvSpPr>
        <p:spPr>
          <a:xfrm>
            <a:off x="351212" y="6104965"/>
            <a:ext cx="506506" cy="365125"/>
          </a:xfrm>
        </p:spPr>
        <p:txBody>
          <a:bodyPr/>
          <a:lstStyle/>
          <a:p>
            <a:fld id="{B3DE3334-3108-E344-B8CF-5530F323D228}" type="slidenum">
              <a:rPr kumimoji="1" lang="ja-JP" altLang="en-US" smtClean="0"/>
              <a:t>‹#›</a:t>
            </a:fld>
            <a:endParaRPr kumimoji="1" lang="ja-JP" alt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ja-JP" altLang="en-US" dirty="0" smtClean="0"/>
              <a:t>プレースホルダーまでドラッグするかアイコンをクリックして図を追加</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EFA5AD01-E37B-40E1-BA9A-5F2DBFCDA541}"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51CC881F-41E3-4C6E-B390-41E47A9A1A80}" type="datetime1">
              <a:rPr kumimoji="1" lang="ja-JP" altLang="en-US" smtClean="0"/>
              <a:t>2020/10/27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つの上下のコンテンツ">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DE369F28-DF16-4CA6-9A9D-A970D5C3D121}" type="datetime1">
              <a:rPr kumimoji="1" lang="ja-JP" altLang="en-US" smtClean="0"/>
              <a:t>2020/10/27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DE3334-3108-E344-B8CF-5530F323D228}" type="slidenum">
              <a:rPr kumimoji="1" lang="ja-JP" altLang="en-US" smtClean="0"/>
              <a:t>‹#›</a:t>
            </a:fld>
            <a:endParaRPr kumimoji="1" lang="ja-JP" alt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5A708A2-2645-4C15-93B8-003D73539565}" type="datetime1">
              <a:rPr kumimoji="1" lang="ja-JP" altLang="en-US" smtClean="0"/>
              <a:t>2020/10/27</a:t>
            </a:fld>
            <a:endParaRPr kumimoji="1" lang="ja-JP" alt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kumimoji="1" lang="ja-JP" alt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3DE3334-3108-E344-B8CF-5530F323D22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Lst>
  <p:hf hdr="0" ftr="0" dt="0"/>
  <p:txStyles>
    <p:titleStyle>
      <a:lvl1pPr algn="l" defTabSz="914400" rtl="0" eaLnBrk="1" latinLnBrk="0" hangingPunct="1">
        <a:spcBef>
          <a:spcPct val="0"/>
        </a:spcBef>
        <a:buNone/>
        <a:defRPr kumimoji="1"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kumimoji="1"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kumimoji="1"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kumimoji="1"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kumimoji="1"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kumimoji="1"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kumimoji="1"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kumimoji="1"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kumimoji="1" lang="en-US" sz="1800" kern="1200" dirty="0">
          <a:solidFill>
            <a:schemeClr val="tx2"/>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jpeg"/><Relationship Id="rId7" Type="http://schemas.openxmlformats.org/officeDocument/2006/relationships/image" Target="../media/image25.png"/><Relationship Id="rId2" Type="http://schemas.openxmlformats.org/officeDocument/2006/relationships/hyperlink" Target="http://www.google.co.jp/url?sa=i&amp;rct=j&amp;q=&amp;esrc=s&amp;frm=1&amp;source=images&amp;cd=&amp;cad=rja&amp;uact=8&amp;docid=ZQPeh9n3btQNpM&amp;tbnid=4EbKVnVctqPo7M:&amp;ved=0CAUQjRw&amp;url=http://www.pakutaso.com/20130835241post-3223.html&amp;ei=2eiKU8CiBIfk8AXS5YKYDg&amp;psig=AFQjCNFuOT6HFBIDDBAQAwhlm4Oj1KNihA&amp;ust=1401698879678846"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hyperlink" Target="http://externalcounterpulsation.com/new-used-ecp-eecp-machines/" TargetMode="External"/><Relationship Id="rId13"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upload.wikimedia.org/wikipedia/commons/8/8e/Shop.svg" TargetMode="External"/><Relationship Id="rId2" Type="http://schemas.openxmlformats.org/officeDocument/2006/relationships/hyperlink" Target="http://www.google.co.jp/url?sa=i&amp;rct=j&amp;q=&amp;esrc=s&amp;frm=1&amp;source=images&amp;cd=&amp;cad=rja&amp;uact=8&amp;docid=5WQXQ88yk1evQM&amp;tbnid=9-s7bIn355Oj4M:&amp;ved=0CAUQjRw&amp;url=http://free-illustrations.gatag.net/tag/usb%E3%83%A1%E3%83%A2%E3%83%AA&amp;ei=mN6KU9qHGJXp8AWaxoCIDg&amp;bvm=bv.67720277,d.dGc&amp;psig=AFQjCNFunRIT1B_v6tiK9lT7dxKMGfzwwg&amp;ust=1401696188215373" TargetMode="External"/><Relationship Id="rId1" Type="http://schemas.openxmlformats.org/officeDocument/2006/relationships/slideLayout" Target="../slideLayouts/slideLayout13.xml"/><Relationship Id="rId6" Type="http://schemas.openxmlformats.org/officeDocument/2006/relationships/hyperlink" Target="http://www.google.co.jp/url?sa=i&amp;rct=j&amp;q=&amp;esrc=s&amp;frm=1&amp;source=images&amp;cd=&amp;cad=rja&amp;uact=8&amp;docid=MzrT0x8KaGeWhM&amp;tbnid=RDzFyzFtmTkooM:&amp;ved=0CAUQjRw&amp;url=http://kakaku.com/item/00529910395/images/&amp;ei=ct-KU5KeNov58QWMlYHwDA&amp;bvm=bv.67720277,d.dGc&amp;psig=AFQjCNGedYsBJKa_Yngf-FkD9sCKqCq5Kg&amp;ust=1401696481237750" TargetMode="External"/><Relationship Id="rId11" Type="http://schemas.openxmlformats.org/officeDocument/2006/relationships/image" Target="../media/image7.jpeg"/><Relationship Id="rId5" Type="http://schemas.openxmlformats.org/officeDocument/2006/relationships/image" Target="../media/image28.png"/><Relationship Id="rId10" Type="http://schemas.openxmlformats.org/officeDocument/2006/relationships/hyperlink" Target="http://www.google.co.jp/url?sa=i&amp;rct=j&amp;q=&amp;esrc=s&amp;frm=1&amp;source=images&amp;cd=&amp;cad=rja&amp;uact=8&amp;docid=ZQPeh9n3btQNpM&amp;tbnid=4EbKVnVctqPo7M:&amp;ved=0CAUQjRw&amp;url=http://www.pakutaso.com/20130835241post-3223.html&amp;ei=2eiKU8CiBIfk8AXS5YKYDg&amp;psig=AFQjCNFuOT6HFBIDDBAQAwhlm4Oj1KNihA&amp;ust=1401698879678846" TargetMode="External"/><Relationship Id="rId4" Type="http://schemas.openxmlformats.org/officeDocument/2006/relationships/image" Target="../media/image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s://www.google.co.jp/url?sa=i&amp;rct=j&amp;q=&amp;esrc=s&amp;frm=1&amp;source=images&amp;cd=&amp;cad=rja&amp;uact=8&amp;docid=xGttsGphaTGriM&amp;tbnid=Gyqi3P6MEMlWsM:&amp;ved=0CAUQjRw&amp;url=https://github.com/FortAwesome/Font-Awesome/issues/223&amp;ei=_VeLU_WOCo358QWJloLQAw&amp;bvm=bv.67720277,d.dGc&amp;psig=AFQjCNEk6lru-D3Nm0Bp69xN_0j3mrCBeg&amp;ust=140172734995341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jp/url?sa=i&amp;rct=j&amp;q=&amp;esrc=s&amp;frm=1&amp;source=images&amp;cd=&amp;cad=rja&amp;uact=8&amp;docid=ZQPeh9n3btQNpM&amp;tbnid=4EbKVnVctqPo7M:&amp;ved=0CAUQjRw&amp;url=http://www.pakutaso.com/20130835241post-3223.html&amp;ei=2eiKU8CiBIfk8AXS5YKYDg&amp;psig=AFQjCNFuOT6HFBIDDBAQAwhlm4Oj1KNihA&amp;ust=1401698879678846" TargetMode="External"/><Relationship Id="rId2" Type="http://schemas.openxmlformats.org/officeDocument/2006/relationships/image" Target="../media/image48.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5.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www.google.co.jp/url?sa=i&amp;rct=j&amp;q=&amp;esrc=s&amp;frm=1&amp;source=images&amp;cd=&amp;cad=rja&amp;uact=8&amp;docid=eyC5907iuX00SM&amp;tbnid=T49Ds0429z-0NM:&amp;ved=0CAUQjRw&amp;url=http://pixta.jp/illustration/3534152&amp;ei=-hx4U6qUAtji8AX4gIGwBQ&amp;bvm=bv.66917471,d.dGc&amp;psig=AFQjCNGKbzHjsLmTPiKjazgfdgwhwQcnrw&amp;ust=1400467017255477" TargetMode="External"/><Relationship Id="rId7" Type="http://schemas.openxmlformats.org/officeDocument/2006/relationships/hyperlink" Target="http://www.google.co.jp/url?sa=i&amp;rct=j&amp;q=&amp;esrc=s&amp;frm=1&amp;source=images&amp;cd=&amp;cad=rja&amp;uact=8&amp;docid=ihLj76bXiqNEiM&amp;tbnid=nDdK_RZo4DohmM:&amp;ved=0CAUQjRw&amp;url=http://www.o-seven.co.jp/?itemid=1429&amp;ei=mR54U-KSGIb38QX6_YGoBg&amp;bvm=bv.66917471,d.dGc&amp;psig=AFQjCNEAKilncsWeWdsnglMYet2SSEDHHA&amp;ust=1400467469135560" TargetMode="External"/><Relationship Id="rId2"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hyperlink" Target="http://www.google.co.jp/url?sa=i&amp;rct=j&amp;q=&amp;esrc=s&amp;frm=1&amp;source=images&amp;cd=&amp;cad=rja&amp;uact=8&amp;docid=jAy2-gtSAxQzsM&amp;tbnid=izNAhhbXMXbtFM:&amp;ved=0CAUQjRw&amp;url=http://unilab.gbb60166.jp/tokei/tokei.htm&amp;ei=bR14U4z_MtHo8AX_94K4Dg&amp;bvm=bv.66917471,d.dGc&amp;psig=AFQjCNGXefhlQ7WYuiKFeVwrxF8WJzZX3g&amp;ust=1400467162751207" TargetMode="Externa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hyperlink" Target="http://www.google.co.jp/url?sa=i&amp;rct=j&amp;q=&amp;esrc=s&amp;frm=1&amp;source=images&amp;cd=&amp;cad=rja&amp;uact=8&amp;docid=MzrT0x8KaGeWhM&amp;tbnid=RDzFyzFtmTkooM:&amp;ved=0CAUQjRw&amp;url=http://kakaku.com/item/00529910395/images/&amp;ei=ct-KU5KeNov58QWMlYHwDA&amp;bvm=bv.67720277,d.dGc&amp;psig=AFQjCNGedYsBJKa_Yngf-FkD9sCKqCq5Kg&amp;ust=1401696481237750"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hyperlink" Target="http://www.google.co.jp/url?sa=i&amp;rct=j&amp;q=&amp;esrc=s&amp;frm=1&amp;source=images&amp;cd=&amp;cad=rja&amp;uact=8&amp;docid=ZQPeh9n3btQNpM&amp;tbnid=4EbKVnVctqPo7M:&amp;ved=0CAUQjRw&amp;url=http://www.pakutaso.com/20130835241post-3223.html&amp;ei=2eiKU8CiBIfk8AXS5YKYDg&amp;psig=AFQjCNFuOT6HFBIDDBAQAwhlm4Oj1KNihA&amp;ust=1401698879678846" TargetMode="Externa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jp/url?sa=i&amp;rct=j&amp;q=&amp;esrc=s&amp;frm=1&amp;source=images&amp;cd=&amp;cad=rja&amp;uact=8&amp;docid=KWp-cjmiffQSTM&amp;tbnid=LlFasqppFvvJcM:&amp;ved=0CAUQjRw&amp;url=http://www.tok2.com/home/roumon/&amp;ei=w1iKU7-bCc_58QWJn4LQCA&amp;bvm=bv.67720277,d.dGc&amp;psig=AFQjCNFlCYk5d3l4TPgMV65Qj6q98V0gPw&amp;ust=1401661997867435" TargetMode="Externa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725" y="2401818"/>
            <a:ext cx="5009067" cy="444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25546" y="88790"/>
            <a:ext cx="2954655" cy="369332"/>
          </a:xfrm>
          <a:prstGeom prst="rect">
            <a:avLst/>
          </a:prstGeom>
          <a:noFill/>
        </p:spPr>
        <p:txBody>
          <a:bodyPr wrap="none" rtlCol="0">
            <a:spAutoFit/>
          </a:bodyPr>
          <a:lstStyle/>
          <a:p>
            <a:r>
              <a:rPr kumimoji="1" lang="ja-JP" altLang="en-US" b="1" u="sng" dirty="0" smtClean="0"/>
              <a:t>●●●●●●●●●　御中</a:t>
            </a:r>
            <a:endParaRPr kumimoji="1" lang="ja-JP" altLang="en-US" b="1" u="sng" dirty="0"/>
          </a:p>
        </p:txBody>
      </p:sp>
      <p:sp>
        <p:nvSpPr>
          <p:cNvPr id="2" name="タイトル 1"/>
          <p:cNvSpPr>
            <a:spLocks noGrp="1"/>
          </p:cNvSpPr>
          <p:nvPr>
            <p:ph type="ctrTitle" idx="4294967295"/>
          </p:nvPr>
        </p:nvSpPr>
        <p:spPr>
          <a:xfrm>
            <a:off x="8475" y="767890"/>
            <a:ext cx="9144000" cy="1027630"/>
          </a:xfrm>
          <a:noFill/>
        </p:spPr>
        <p:style>
          <a:lnRef idx="0">
            <a:schemeClr val="accent5"/>
          </a:lnRef>
          <a:fillRef idx="3">
            <a:schemeClr val="accent5"/>
          </a:fillRef>
          <a:effectRef idx="3">
            <a:schemeClr val="accent5"/>
          </a:effectRef>
          <a:fontRef idx="minor">
            <a:schemeClr val="lt1"/>
          </a:fontRef>
        </p:style>
        <p:txBody>
          <a:bodyPr anchor="ctr" anchorCtr="0">
            <a:noAutofit/>
          </a:bodyPr>
          <a:lstStyle/>
          <a:p>
            <a:pPr algn="ctr"/>
            <a:r>
              <a:rPr lang="en-US" altLang="ja-JP" sz="3200" b="1" dirty="0" smtClean="0">
                <a:ln w="1905"/>
                <a:solidFill>
                  <a:srgbClr val="16B5E0"/>
                </a:solidFill>
                <a:effectLst>
                  <a:innerShdw blurRad="69850" dist="43180" dir="5400000">
                    <a:srgbClr val="000000">
                      <a:alpha val="65000"/>
                    </a:srgbClr>
                  </a:innerShdw>
                </a:effectLst>
              </a:rPr>
              <a:t>2014</a:t>
            </a:r>
            <a:r>
              <a:rPr lang="ja-JP" altLang="en-US" sz="3200" b="1" dirty="0" smtClean="0">
                <a:ln w="1905"/>
                <a:solidFill>
                  <a:srgbClr val="16B5E0"/>
                </a:solidFill>
                <a:effectLst>
                  <a:innerShdw blurRad="69850" dist="43180" dir="5400000">
                    <a:srgbClr val="000000">
                      <a:alpha val="65000"/>
                    </a:srgbClr>
                  </a:innerShdw>
                </a:effectLst>
              </a:rPr>
              <a:t>年</a:t>
            </a:r>
            <a:r>
              <a:rPr lang="en-US" altLang="ja-JP" sz="3200" b="1" dirty="0" smtClean="0">
                <a:ln w="1905"/>
                <a:solidFill>
                  <a:srgbClr val="16B5E0"/>
                </a:solidFill>
                <a:effectLst>
                  <a:innerShdw blurRad="69850" dist="43180" dir="5400000">
                    <a:srgbClr val="000000">
                      <a:alpha val="65000"/>
                    </a:srgbClr>
                  </a:innerShdw>
                </a:effectLst>
              </a:rPr>
              <a:t> </a:t>
            </a:r>
            <a:r>
              <a:rPr lang="ja-JP" altLang="en-US" sz="3200" b="1" dirty="0" smtClean="0">
                <a:ln w="1905"/>
                <a:solidFill>
                  <a:srgbClr val="16B5E0"/>
                </a:solidFill>
                <a:effectLst>
                  <a:innerShdw blurRad="69850" dist="43180" dir="5400000">
                    <a:srgbClr val="000000">
                      <a:alpha val="65000"/>
                    </a:srgbClr>
                  </a:innerShdw>
                </a:effectLst>
              </a:rPr>
              <a:t>新製品</a:t>
            </a:r>
            <a:r>
              <a:rPr lang="en-US" altLang="ja-JP" sz="2400" b="1" dirty="0" smtClean="0">
                <a:ln w="1905"/>
                <a:solidFill>
                  <a:srgbClr val="16B5E0"/>
                </a:solidFill>
                <a:effectLst>
                  <a:innerShdw blurRad="69850" dist="43180" dir="5400000">
                    <a:srgbClr val="000000">
                      <a:alpha val="65000"/>
                    </a:srgbClr>
                  </a:innerShdw>
                </a:effectLst>
              </a:rPr>
              <a:t/>
            </a:r>
            <a:br>
              <a:rPr lang="en-US" altLang="ja-JP" sz="2400" b="1" dirty="0" smtClean="0">
                <a:ln w="1905"/>
                <a:solidFill>
                  <a:srgbClr val="16B5E0"/>
                </a:solidFill>
                <a:effectLst>
                  <a:innerShdw blurRad="69850" dist="43180" dir="5400000">
                    <a:srgbClr val="000000">
                      <a:alpha val="65000"/>
                    </a:srgbClr>
                  </a:innerShdw>
                </a:effectLst>
              </a:rPr>
            </a:br>
            <a:r>
              <a:rPr lang="ja-JP" altLang="en-US" sz="2400" b="1" dirty="0" smtClean="0">
                <a:ln w="1905"/>
                <a:solidFill>
                  <a:srgbClr val="16B5E0"/>
                </a:solidFill>
                <a:effectLst>
                  <a:innerShdw blurRad="69850" dist="43180" dir="5400000">
                    <a:srgbClr val="000000">
                      <a:alpha val="65000"/>
                    </a:srgbClr>
                  </a:innerShdw>
                </a:effectLst>
              </a:rPr>
              <a:t>コメント録音</a:t>
            </a:r>
            <a:r>
              <a:rPr lang="en-US" altLang="ja-JP" sz="2400" b="1" dirty="0" smtClean="0">
                <a:ln w="1905"/>
                <a:solidFill>
                  <a:srgbClr val="16B5E0"/>
                </a:solidFill>
                <a:effectLst>
                  <a:innerShdw blurRad="69850" dist="43180" dir="5400000">
                    <a:srgbClr val="000000">
                      <a:alpha val="65000"/>
                    </a:srgbClr>
                  </a:innerShdw>
                </a:effectLst>
              </a:rPr>
              <a:t>/</a:t>
            </a:r>
            <a:r>
              <a:rPr lang="ja-JP" altLang="en-US" sz="2400" b="1" dirty="0" smtClean="0">
                <a:ln w="1905"/>
                <a:solidFill>
                  <a:srgbClr val="16B5E0"/>
                </a:solidFill>
                <a:effectLst>
                  <a:innerShdw blurRad="69850" dist="43180" dir="5400000">
                    <a:srgbClr val="000000">
                      <a:alpha val="65000"/>
                    </a:srgbClr>
                  </a:innerShdw>
                </a:effectLst>
              </a:rPr>
              <a:t>再生機能付き </a:t>
            </a:r>
            <a:r>
              <a:rPr lang="en-US" altLang="ja-JP" sz="2400" b="1" dirty="0" smtClean="0">
                <a:ln w="1905"/>
                <a:solidFill>
                  <a:srgbClr val="16B5E0"/>
                </a:solidFill>
                <a:effectLst>
                  <a:innerShdw blurRad="69850" dist="43180" dir="5400000">
                    <a:srgbClr val="000000">
                      <a:alpha val="65000"/>
                    </a:srgbClr>
                  </a:innerShdw>
                </a:effectLst>
              </a:rPr>
              <a:t>BGM</a:t>
            </a:r>
            <a:r>
              <a:rPr lang="ja-JP" altLang="en-US" sz="2400" b="1" dirty="0" smtClean="0">
                <a:ln w="1905"/>
                <a:solidFill>
                  <a:srgbClr val="16B5E0"/>
                </a:solidFill>
                <a:effectLst>
                  <a:innerShdw blurRad="69850" dist="43180" dir="5400000">
                    <a:srgbClr val="000000">
                      <a:alpha val="65000"/>
                    </a:srgbClr>
                  </a:innerShdw>
                </a:effectLst>
              </a:rPr>
              <a:t>チューナーのご提案</a:t>
            </a:r>
            <a:endParaRPr kumimoji="1" lang="ja-JP" altLang="en-US" sz="2400" b="1" dirty="0">
              <a:ln w="1905"/>
              <a:solidFill>
                <a:srgbClr val="16B5E0"/>
              </a:solidFill>
              <a:effectLst>
                <a:innerShdw blurRad="69850" dist="43180" dir="5400000">
                  <a:srgbClr val="000000">
                    <a:alpha val="65000"/>
                  </a:srgbClr>
                </a:innerShdw>
              </a:effectLst>
            </a:endParaRPr>
          </a:p>
        </p:txBody>
      </p:sp>
      <p:sp>
        <p:nvSpPr>
          <p:cNvPr id="17" name="テキスト ボックス 16"/>
          <p:cNvSpPr txBox="1"/>
          <p:nvPr/>
        </p:nvSpPr>
        <p:spPr>
          <a:xfrm>
            <a:off x="6934181" y="5808139"/>
            <a:ext cx="1905007" cy="954107"/>
          </a:xfrm>
          <a:prstGeom prst="rect">
            <a:avLst/>
          </a:prstGeom>
          <a:noFill/>
        </p:spPr>
        <p:txBody>
          <a:bodyPr wrap="square" rtlCol="0">
            <a:spAutoFit/>
          </a:bodyPr>
          <a:lstStyle/>
          <a:p>
            <a:pPr algn="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USEN</a:t>
            </a:r>
          </a:p>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所属営業部●●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担当●●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1350" y="1926924"/>
            <a:ext cx="9144000" cy="369332"/>
          </a:xfrm>
          <a:prstGeom prst="rect">
            <a:avLst/>
          </a:prstGeom>
        </p:spPr>
        <p:txBody>
          <a:bodyPr wrap="square">
            <a:spAutoFit/>
          </a:bodyPr>
          <a:lstStyle/>
          <a:p>
            <a:pPr algn="ctr"/>
            <a:r>
              <a:rPr lang="ja-JP" altLang="en-US"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　店内放送・館内放送・日課放送の「便利」をまるごと</a:t>
            </a:r>
            <a:r>
              <a:rPr lang="en-US" altLang="ja-JP"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台に</a:t>
            </a:r>
            <a:endParaRPr lang="en-US" altLang="ja-JP"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040" y="2727766"/>
            <a:ext cx="1787859" cy="1780569"/>
          </a:xfrm>
          <a:prstGeom prst="rect">
            <a:avLst/>
          </a:prstGeom>
        </p:spPr>
      </p:pic>
    </p:spTree>
    <p:extLst>
      <p:ext uri="{BB962C8B-B14F-4D97-AF65-F5344CB8AC3E}">
        <p14:creationId xmlns:p14="http://schemas.microsoft.com/office/powerpoint/2010/main" val="289581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6134" y="2011658"/>
            <a:ext cx="8499107" cy="952901"/>
          </a:xfrm>
          <a:prstGeom prst="rect">
            <a:avLst/>
          </a:prstGeom>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wrap="square" rtlCol="0" anchor="ctr" anchorCtr="0">
            <a:noAutofit/>
            <a:scene3d>
              <a:camera prst="orthographicFront"/>
              <a:lightRig rig="soft" dir="tl">
                <a:rot lat="0" lon="0" rev="0"/>
              </a:lightRig>
            </a:scene3d>
            <a:sp3d contourW="25400" prstMaterial="matte">
              <a:contourClr>
                <a:schemeClr val="accent2">
                  <a:tint val="20000"/>
                </a:schemeClr>
              </a:contourClr>
            </a:sp3d>
          </a:bodyPr>
          <a:lstStyle/>
          <a:p>
            <a:pPr algn="ctr"/>
            <a:r>
              <a:rPr lang="ja-JP" altLang="en-US"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流せる</a:t>
            </a:r>
            <a:r>
              <a:rPr kumimoji="1" lang="ja-JP" altLang="en-US"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コメント</a:t>
            </a:r>
            <a:endParaRPr kumimoji="1" lang="en-US" altLang="ja-JP"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～基本コメント・オーダーコメント・オリジナル録音～</a:t>
            </a:r>
            <a:endParaRPr kumimoji="1" lang="en-US" altLang="ja-JP"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8256494" y="377950"/>
            <a:ext cx="506506" cy="365125"/>
          </a:xfrm>
        </p:spPr>
        <p:txBody>
          <a:bodyPr/>
          <a:lstStyle/>
          <a:p>
            <a:fld id="{B3DE3334-3108-E344-B8CF-5530F323D228}" type="slidenum">
              <a:rPr kumimoji="1" lang="ja-JP" altLang="en-US" smtClean="0"/>
              <a:t>10</a:t>
            </a:fld>
            <a:endParaRPr kumimoji="1" lang="ja-JP" altLang="en-US" dirty="0"/>
          </a:p>
        </p:txBody>
      </p:sp>
      <p:sp>
        <p:nvSpPr>
          <p:cNvPr id="7" name="テキスト ボックス 6"/>
          <p:cNvSpPr txBox="1"/>
          <p:nvPr/>
        </p:nvSpPr>
        <p:spPr>
          <a:xfrm>
            <a:off x="356133" y="3251720"/>
            <a:ext cx="8499107" cy="952901"/>
          </a:xfrm>
          <a:prstGeom prst="rect">
            <a:avLst/>
          </a:prstGeom>
          <a:solidFill>
            <a:schemeClr val="bg1">
              <a:lumMod val="85000"/>
            </a:schemeClr>
          </a:solidFill>
        </p:spPr>
        <p:txBody>
          <a:bodyPr wrap="square" rtlCol="0" anchor="ctr" anchorCtr="0">
            <a:noAutofit/>
          </a:bodyPr>
          <a:lstStyle/>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コメントの流し方</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～ボタン再生・タイマー再生・スタッフコール再生～</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54533" y="4501370"/>
            <a:ext cx="8499107" cy="952901"/>
          </a:xfrm>
          <a:prstGeom prst="rect">
            <a:avLst/>
          </a:prstGeom>
          <a:solidFill>
            <a:schemeClr val="bg1">
              <a:lumMod val="85000"/>
            </a:schemeClr>
          </a:solidFill>
        </p:spPr>
        <p:txBody>
          <a:bodyPr wrap="square" rtlCol="0" anchor="ctr" anchorCtr="0">
            <a:noAutofit/>
          </a:bodyPr>
          <a:lstStyle/>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充実のその他機能</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～マイク放送・システム連携・各種設定～</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953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descr="スタジオ"/>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6908707" y="5058233"/>
            <a:ext cx="1347787" cy="1657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9555" y="306582"/>
            <a:ext cx="3413114"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標準搭載のコメント集</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1" y="1109547"/>
            <a:ext cx="7037504" cy="830997"/>
          </a:xfrm>
          <a:prstGeom prst="rect">
            <a:avLst/>
          </a:prstGeom>
          <a:noFill/>
        </p:spPr>
        <p:txBody>
          <a:bodyPr wrap="none" rtlCol="0">
            <a:spAutoFit/>
          </a:bodyPr>
          <a:lstStyle/>
          <a:p>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USEN</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が永年培ったコメント制作ノウハウを定型アレンジ。</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種類</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以上のチャイム音源やコメントを使い放題。</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8256494" y="369483"/>
            <a:ext cx="506506" cy="365125"/>
          </a:xfrm>
        </p:spPr>
        <p:txBody>
          <a:bodyPr/>
          <a:lstStyle/>
          <a:p>
            <a:fld id="{B3DE3334-3108-E344-B8CF-5530F323D228}" type="slidenum">
              <a:rPr kumimoji="1" lang="ja-JP" altLang="en-US" smtClean="0"/>
              <a:t>11</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2520773751"/>
              </p:ext>
            </p:extLst>
          </p:nvPr>
        </p:nvGraphicFramePr>
        <p:xfrm>
          <a:off x="404664" y="3339007"/>
          <a:ext cx="6192687" cy="1664796"/>
        </p:xfrm>
        <a:graphic>
          <a:graphicData uri="http://schemas.openxmlformats.org/drawingml/2006/table">
            <a:tbl>
              <a:tblPr/>
              <a:tblGrid>
                <a:gridCol w="2064229">
                  <a:extLst>
                    <a:ext uri="{9D8B030D-6E8A-4147-A177-3AD203B41FA5}">
                      <a16:colId xmlns:a16="http://schemas.microsoft.com/office/drawing/2014/main" val="20000"/>
                    </a:ext>
                  </a:extLst>
                </a:gridCol>
                <a:gridCol w="2064229">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tblGrid>
              <a:tr h="312035">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チャイム</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コメントやマイク放送につけるチャイム音や従業員にだけ分かるサイン音として多数収録しています。</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営業開始・営業時間</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タイマーで「営業開始●分前」やお客様への「本日●時閉店」のご案内に。まもなく閉店等は外国語版も収録。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時報</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「♪（チャイム）、ただいま●時をお知らせ致しました」の案内をタイマーで流せます。</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57076">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案内</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ベビーカー、クリーンタイム開始、アンケート記入、アルバイト募集など豊富にご用意しています。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年中販促</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季節や催事に合わせた販促コメントを多数収録。</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年分が収録されています。販促プランに合わせて利用下さい。</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注意・禁止</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禁煙、フルフェイス入店の禁止、携帯電話の自粛、未成年への酒・タバコ禁止など収録しています。</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12" name="テキスト ボックス 11"/>
          <p:cNvSpPr txBox="1"/>
          <p:nvPr/>
        </p:nvSpPr>
        <p:spPr>
          <a:xfrm>
            <a:off x="338951" y="3025425"/>
            <a:ext cx="1250663"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主な収録内容</a:t>
            </a:r>
          </a:p>
        </p:txBody>
      </p:sp>
      <p:sp>
        <p:nvSpPr>
          <p:cNvPr id="13" name="テキスト ボックス 12"/>
          <p:cNvSpPr txBox="1"/>
          <p:nvPr/>
        </p:nvSpPr>
        <p:spPr>
          <a:xfrm>
            <a:off x="1451414" y="3080648"/>
            <a:ext cx="2409634" cy="230832"/>
          </a:xfrm>
          <a:prstGeom prst="rect">
            <a:avLst/>
          </a:prstGeom>
          <a:noFill/>
        </p:spPr>
        <p:txBody>
          <a:bodyPr wrap="none" rtlCol="0">
            <a:spAutoFit/>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詳しくは、カード別コメント集をご用意しています</a:t>
            </a: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203" y="2413011"/>
            <a:ext cx="1944216" cy="1166530"/>
          </a:xfrm>
          <a:prstGeom prst="rect">
            <a:avLst/>
          </a:prstGeom>
          <a:ln>
            <a:solidFill>
              <a:schemeClr val="tx1"/>
            </a:solidFill>
          </a:ln>
        </p:spPr>
      </p:pic>
      <p:sp>
        <p:nvSpPr>
          <p:cNvPr id="15" name="AutoShape 196"/>
          <p:cNvSpPr>
            <a:spLocks noChangeArrowheads="1"/>
          </p:cNvSpPr>
          <p:nvPr/>
        </p:nvSpPr>
        <p:spPr bwMode="auto">
          <a:xfrm>
            <a:off x="404664" y="2446879"/>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業種別コメント</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AutoShape 197"/>
          <p:cNvSpPr>
            <a:spLocks noChangeArrowheads="1"/>
          </p:cNvSpPr>
          <p:nvPr/>
        </p:nvSpPr>
        <p:spPr bwMode="auto">
          <a:xfrm>
            <a:off x="4705756" y="2446879"/>
            <a:ext cx="1915874"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使い放題</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AutoShape 198"/>
          <p:cNvSpPr>
            <a:spLocks noChangeArrowheads="1"/>
          </p:cNvSpPr>
          <p:nvPr/>
        </p:nvSpPr>
        <p:spPr bwMode="auto">
          <a:xfrm>
            <a:off x="2546743" y="2446879"/>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種類以上</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9"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219" y="4138067"/>
            <a:ext cx="1727200" cy="129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10"/>
          <p:cNvSpPr txBox="1">
            <a:spLocks noChangeArrowheads="1"/>
          </p:cNvSpPr>
          <p:nvPr/>
        </p:nvSpPr>
        <p:spPr bwMode="auto">
          <a:xfrm>
            <a:off x="6978881" y="3750190"/>
            <a:ext cx="1887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ClrTx/>
              <a:buSzTx/>
              <a:buFontTx/>
              <a:buNone/>
            </a:pPr>
            <a:r>
              <a:rPr lang="ja-JP" altLang="en-US" sz="10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コメントはプロのナレーター、</a:t>
            </a:r>
          </a:p>
          <a:p>
            <a:pPr algn="ctr" eaLnBrk="1" hangingPunct="1">
              <a:spcBef>
                <a:spcPct val="0"/>
              </a:spcBef>
              <a:buClrTx/>
              <a:buSzTx/>
              <a:buFontTx/>
              <a:buNone/>
            </a:pPr>
            <a:r>
              <a:rPr lang="ja-JP" altLang="en-US" sz="10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スタッフにより制作しています</a:t>
            </a:r>
          </a:p>
        </p:txBody>
      </p:sp>
      <p:sp>
        <p:nvSpPr>
          <p:cNvPr id="22" name="テキスト ボックス 21"/>
          <p:cNvSpPr txBox="1"/>
          <p:nvPr/>
        </p:nvSpPr>
        <p:spPr>
          <a:xfrm>
            <a:off x="330478" y="5328443"/>
            <a:ext cx="3392275" cy="307777"/>
          </a:xfrm>
          <a:prstGeom prst="rect">
            <a:avLst/>
          </a:prstGeom>
          <a:noFill/>
        </p:spPr>
        <p:txBody>
          <a:bodyPr wrap="none" rtlCol="0">
            <a:spAutoFit/>
          </a:bodyPr>
          <a:lstStyle/>
          <a:p>
            <a:r>
              <a:rPr lang="ja-JP" altLang="en-US" sz="14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オリジナルコメントをプロにオーダーもできます</a:t>
            </a:r>
            <a:endParaRPr kumimoji="1" lang="ja-JP" altLang="en-US" sz="14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43966" y="5587875"/>
            <a:ext cx="6194116" cy="984885"/>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オーダーコメント（有償）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１本から制作を承ります。コメント原稿と専用の発注書に必要事項を記載して注文します。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また、お持ちの音源をメディア変換して納品、本機に取り込んでオーダーコメントとして利用する事もできます。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前面の</a:t>
            </a:r>
            <a:r>
              <a:rPr lang="en-US" altLang="ja-JP"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SD</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カードスロットからコメントデータだけを取り込みますので、オリジナル録音コメントは</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消えません</a:t>
            </a:r>
            <a:endParaRPr lang="en-US" altLang="ja-JP"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53862" y="2033597"/>
            <a:ext cx="1354858"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基本コメント</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0507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5" descr="http://www.pakutaso.com/INA85_dinamicmaiku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67" y="913882"/>
            <a:ext cx="1904991" cy="1268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9555" y="306582"/>
            <a:ext cx="3501280"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録音してコメントを作る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1" y="1109547"/>
            <a:ext cx="6575839"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マイクで録音してすぐに使えます。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上書きしても、くり返しても劣化する事はありません。</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12</a:t>
            </a:fld>
            <a:endParaRPr kumimoji="1" lang="ja-JP" altLang="en-US" dirty="0"/>
          </a:p>
        </p:txBody>
      </p:sp>
      <p:sp>
        <p:nvSpPr>
          <p:cNvPr id="41" name="テキスト ボックス 40"/>
          <p:cNvSpPr txBox="1"/>
          <p:nvPr/>
        </p:nvSpPr>
        <p:spPr>
          <a:xfrm>
            <a:off x="338951" y="3359943"/>
            <a:ext cx="2869696"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どんなコメントを録音されていますか？</a:t>
            </a:r>
          </a:p>
        </p:txBody>
      </p:sp>
      <p:sp>
        <p:nvSpPr>
          <p:cNvPr id="42" name="AutoShape 196"/>
          <p:cNvSpPr>
            <a:spLocks noChangeArrowheads="1"/>
          </p:cNvSpPr>
          <p:nvPr/>
        </p:nvSpPr>
        <p:spPr bwMode="auto">
          <a:xfrm>
            <a:off x="404664" y="2446879"/>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最大</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個</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53862" y="2033597"/>
            <a:ext cx="4849404"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オリジナル録音コメント（音源の取り込みと共有）</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196"/>
          <p:cNvSpPr>
            <a:spLocks noChangeArrowheads="1"/>
          </p:cNvSpPr>
          <p:nvPr/>
        </p:nvSpPr>
        <p:spPr bwMode="auto">
          <a:xfrm>
            <a:off x="2548368" y="2445264"/>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合計</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900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分</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AutoShape 196"/>
          <p:cNvSpPr>
            <a:spLocks noChangeArrowheads="1"/>
          </p:cNvSpPr>
          <p:nvPr/>
        </p:nvSpPr>
        <p:spPr bwMode="auto">
          <a:xfrm>
            <a:off x="4688742" y="2445263"/>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録音最大</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分</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379555" y="3676187"/>
            <a:ext cx="8497459" cy="870425"/>
          </a:xfrm>
          <a:prstGeom prst="rect">
            <a:avLst/>
          </a:prstGeom>
          <a:solidFill>
            <a:srgbClr val="16B5E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・すぐ使いたいコメント　　　　 　・毎日</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や週で変わる販促コメント　　・トライアルで流して効果をみたいコメント</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従業員向けの</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確認や注意 </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・あえて現場の声で「熱」や「想い」を伝えたいコメント等</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600" y="2480060"/>
            <a:ext cx="1536414" cy="921849"/>
          </a:xfrm>
          <a:prstGeom prst="rect">
            <a:avLst/>
          </a:prstGeom>
          <a:ln w="6350">
            <a:solidFill>
              <a:schemeClr val="tx1"/>
            </a:solidFill>
          </a:ln>
        </p:spPr>
      </p:pic>
      <p:sp>
        <p:nvSpPr>
          <p:cNvPr id="51" name="テキスト ボックス 50"/>
          <p:cNvSpPr txBox="1"/>
          <p:nvPr/>
        </p:nvSpPr>
        <p:spPr>
          <a:xfrm>
            <a:off x="7259673" y="3422766"/>
            <a:ext cx="1685077" cy="230832"/>
          </a:xfrm>
          <a:prstGeom prst="rect">
            <a:avLst/>
          </a:prstGeom>
          <a:noFill/>
        </p:spPr>
        <p:txBody>
          <a:bodyPr wrap="none" rtlCol="0">
            <a:spAutoFit/>
          </a:bodyPr>
          <a:lstStyle/>
          <a:p>
            <a:pPr algn="ctr"/>
            <a:r>
              <a:rPr kumimoji="1" lang="ja-JP" altLang="en-US" sz="900" dirty="0" smtClean="0">
                <a:solidFill>
                  <a:srgbClr val="16B5E0"/>
                </a:solidFill>
              </a:rPr>
              <a:t>「適正」レベルメーター付き</a:t>
            </a:r>
            <a:endParaRPr kumimoji="1" lang="ja-JP" altLang="en-US" sz="900" dirty="0">
              <a:solidFill>
                <a:srgbClr val="16B5E0"/>
              </a:solidFill>
            </a:endParaRPr>
          </a:p>
        </p:txBody>
      </p:sp>
      <p:sp>
        <p:nvSpPr>
          <p:cNvPr id="52" name="テキスト ボックス 51"/>
          <p:cNvSpPr txBox="1"/>
          <p:nvPr/>
        </p:nvSpPr>
        <p:spPr>
          <a:xfrm>
            <a:off x="404664" y="2895594"/>
            <a:ext cx="6367449"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１録音平均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秒の場合、</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個まで録音できます。音声</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CM</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の平均的な秒数は約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秒程度です。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7" y="5240716"/>
            <a:ext cx="2512879" cy="1402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3" name="テキスト ボックス 22"/>
          <p:cNvSpPr txBox="1"/>
          <p:nvPr/>
        </p:nvSpPr>
        <p:spPr>
          <a:xfrm>
            <a:off x="290826" y="4914415"/>
            <a:ext cx="2459328"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試聴用スピーカーをあらたに搭載</a:t>
            </a:r>
          </a:p>
        </p:txBody>
      </p:sp>
      <p:sp>
        <p:nvSpPr>
          <p:cNvPr id="24" name="角丸四角形 23"/>
          <p:cNvSpPr/>
          <p:nvPr/>
        </p:nvSpPr>
        <p:spPr>
          <a:xfrm>
            <a:off x="3416968" y="5195756"/>
            <a:ext cx="5487300" cy="1467183"/>
          </a:xfrm>
          <a:prstGeom prst="roundRect">
            <a:avLst>
              <a:gd name="adj" fmla="val 5589"/>
            </a:avLst>
          </a:prstGeom>
          <a:solidFill>
            <a:schemeClr val="bg1">
              <a:lumMod val="9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kumimoji="1" lang="ja-JP" altLang="en-US" sz="1200" dirty="0" smtClean="0">
                <a:solidFill>
                  <a:schemeClr val="tx1"/>
                </a:solidFill>
              </a:rPr>
              <a:t>　　　　　　</a:t>
            </a:r>
            <a:r>
              <a:rPr lang="ja-JP" altLang="en-US" sz="1200" dirty="0">
                <a:solidFill>
                  <a:schemeClr val="tx1"/>
                </a:solidFill>
              </a:rPr>
              <a:t>　</a:t>
            </a:r>
            <a:r>
              <a:rPr kumimoji="1" lang="ja-JP" altLang="en-US" sz="1200" dirty="0" smtClean="0">
                <a:solidFill>
                  <a:schemeClr val="tx1"/>
                </a:solidFill>
              </a:rPr>
              <a:t>　　　　</a:t>
            </a:r>
            <a:endParaRPr kumimoji="1" lang="en-US" altLang="ja-JP" sz="1200" dirty="0" smtClean="0">
              <a:solidFill>
                <a:schemeClr val="tx1"/>
              </a:solidFill>
            </a:endParaRPr>
          </a:p>
          <a:p>
            <a:endParaRPr lang="en-US" altLang="ja-JP" dirty="0">
              <a:solidFill>
                <a:schemeClr val="tx1"/>
              </a:solidFill>
            </a:endParaRPr>
          </a:p>
          <a:p>
            <a:endParaRPr kumimoji="1" lang="ja-JP" altLang="en-US" dirty="0">
              <a:solidFill>
                <a:schemeClr val="tx1"/>
              </a:solidFill>
            </a:endParaRPr>
          </a:p>
        </p:txBody>
      </p:sp>
      <p:sp>
        <p:nvSpPr>
          <p:cNvPr id="25" name="テキスト ボックス 24"/>
          <p:cNvSpPr txBox="1"/>
          <p:nvPr/>
        </p:nvSpPr>
        <p:spPr>
          <a:xfrm>
            <a:off x="3398492" y="4878354"/>
            <a:ext cx="5396029" cy="307777"/>
          </a:xfrm>
          <a:prstGeom prst="rect">
            <a:avLst/>
          </a:prstGeom>
          <a:noFill/>
        </p:spPr>
        <p:txBody>
          <a:bodyPr wrap="none" rtlCol="0">
            <a:spAutoFit/>
          </a:bodyPr>
          <a:lstStyle/>
          <a:p>
            <a:r>
              <a:rPr kumimoji="1" lang="ja-JP" altLang="en-US" sz="14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録音した音量が小さい　→　元音源の音量を調整できるようになりました</a:t>
            </a: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6030" y="5564378"/>
            <a:ext cx="1546649" cy="92798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9913" y="5583924"/>
            <a:ext cx="1516078" cy="90964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5542" y="5577712"/>
            <a:ext cx="1516078" cy="90964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6" name="正方形/長方形 15"/>
          <p:cNvSpPr/>
          <p:nvPr/>
        </p:nvSpPr>
        <p:spPr>
          <a:xfrm>
            <a:off x="3398492" y="5253574"/>
            <a:ext cx="5478522" cy="276999"/>
          </a:xfrm>
          <a:prstGeom prst="rect">
            <a:avLst/>
          </a:prstGeom>
        </p:spPr>
        <p:txBody>
          <a:bodyPr wrap="square">
            <a:spAutoFit/>
          </a:bodyPr>
          <a:lstStyle/>
          <a:p>
            <a:r>
              <a:rPr lang="ja-JP" altLang="en-US" sz="1200" dirty="0" smtClean="0">
                <a:solidFill>
                  <a:prstClr val="black"/>
                </a:solidFill>
              </a:rPr>
              <a:t>「オリジナル録音」から調整したいコメントを選択して調整できます</a:t>
            </a:r>
            <a:r>
              <a:rPr lang="ja-JP" altLang="en-US" sz="1200" dirty="0">
                <a:solidFill>
                  <a:prstClr val="black"/>
                </a:solidFill>
              </a:rPr>
              <a:t>　</a:t>
            </a:r>
            <a:endParaRPr lang="ja-JP" altLang="en-US" dirty="0"/>
          </a:p>
        </p:txBody>
      </p:sp>
      <p:sp>
        <p:nvSpPr>
          <p:cNvPr id="18" name="円形吹き出し 17"/>
          <p:cNvSpPr/>
          <p:nvPr/>
        </p:nvSpPr>
        <p:spPr>
          <a:xfrm>
            <a:off x="8131086" y="6067775"/>
            <a:ext cx="745928" cy="479664"/>
          </a:xfrm>
          <a:prstGeom prst="wedgeEllipseCallout">
            <a:avLst>
              <a:gd name="adj1" fmla="val 16111"/>
              <a:gd name="adj2" fmla="val -83005"/>
            </a:avLst>
          </a:prstGeom>
          <a:solidFill>
            <a:srgbClr val="00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p>
        </p:txBody>
      </p:sp>
      <p:sp>
        <p:nvSpPr>
          <p:cNvPr id="19" name="正方形/長方形 18"/>
          <p:cNvSpPr/>
          <p:nvPr/>
        </p:nvSpPr>
        <p:spPr>
          <a:xfrm>
            <a:off x="8198744" y="6116521"/>
            <a:ext cx="580608" cy="369332"/>
          </a:xfrm>
          <a:prstGeom prst="rect">
            <a:avLst/>
          </a:prstGeom>
        </p:spPr>
        <p:txBody>
          <a:bodyPr wrap="none">
            <a:spAutoFit/>
          </a:bodyPr>
          <a:lstStyle/>
          <a:p>
            <a:pPr lvl="0" algn="ctr"/>
            <a:r>
              <a:rPr lang="en-US" altLang="ja-JP" b="1" dirty="0">
                <a:solidFill>
                  <a:prstClr val="white"/>
                </a:solidFill>
              </a:rPr>
              <a:t>+12</a:t>
            </a:r>
            <a:endParaRPr lang="ja-JP" altLang="en-US" b="1" dirty="0">
              <a:solidFill>
                <a:prstClr val="white"/>
              </a:solidFill>
            </a:endParaRPr>
          </a:p>
        </p:txBody>
      </p:sp>
    </p:spTree>
    <p:extLst>
      <p:ext uri="{BB962C8B-B14F-4D97-AF65-F5344CB8AC3E}">
        <p14:creationId xmlns:p14="http://schemas.microsoft.com/office/powerpoint/2010/main" val="374825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右矢印 70"/>
          <p:cNvSpPr/>
          <p:nvPr/>
        </p:nvSpPr>
        <p:spPr>
          <a:xfrm>
            <a:off x="2720195" y="5391926"/>
            <a:ext cx="4053444" cy="377420"/>
          </a:xfrm>
          <a:prstGeom prst="rightArrow">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1418721" y="2842089"/>
            <a:ext cx="2602946" cy="377420"/>
          </a:xfrm>
          <a:prstGeom prst="rightArrow">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79555" y="306582"/>
            <a:ext cx="5049780" cy="523220"/>
          </a:xfrm>
          <a:prstGeom prst="rect">
            <a:avLst/>
          </a:prstGeom>
          <a:noFill/>
        </p:spPr>
        <p:txBody>
          <a:bodyPr wrap="none" rtlCol="0">
            <a:spAutoFit/>
          </a:body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USB/SD</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から取り込む</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取り出す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0" y="1109547"/>
            <a:ext cx="8793639" cy="830997"/>
          </a:xfrm>
          <a:prstGeom prst="rect">
            <a:avLst/>
          </a:prstGeom>
          <a:noFill/>
        </p:spPr>
        <p:txBody>
          <a:bodyPr wrap="square" rtlCol="0">
            <a:spAutoFit/>
          </a:bodyPr>
          <a:lstStyle/>
          <a:p>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３ファイルを取り込み、オリジナル録音に保存</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マイク録音を</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MP</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３形式で取り出して他店とシェアもできます。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13</a:t>
            </a:fld>
            <a:endParaRPr kumimoji="1" lang="ja-JP" altLang="en-US"/>
          </a:p>
        </p:txBody>
      </p:sp>
      <p:pic>
        <p:nvPicPr>
          <p:cNvPr id="4102" name="Picture 6" descr="http://free-illustrations-ls01.gatag.net/images/lgi01a201309191300.jpg">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885673">
            <a:off x="1872509" y="2506725"/>
            <a:ext cx="1065773" cy="1006564"/>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456522" y="2436962"/>
            <a:ext cx="1214319" cy="1083733"/>
          </a:xfrm>
          <a:prstGeom prst="roundRect">
            <a:avLst/>
          </a:prstGeom>
          <a:solidFill>
            <a:schemeClr val="bg1"/>
          </a:solid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smtClean="0">
                <a:ln w="1905"/>
                <a:solidFill>
                  <a:srgbClr val="16B5E0"/>
                </a:solidFill>
                <a:effectLst>
                  <a:innerShdw blurRad="69850" dist="43180" dir="5400000">
                    <a:srgbClr val="000000">
                      <a:alpha val="65000"/>
                    </a:srgbClr>
                  </a:innerShdw>
                </a:effectLst>
              </a:rPr>
              <a:t>MP3</a:t>
            </a:r>
            <a:endParaRPr kumimoji="1" lang="ja-JP" altLang="en-US" sz="3600" b="1" dirty="0">
              <a:ln w="1905"/>
              <a:solidFill>
                <a:srgbClr val="16B5E0"/>
              </a:solidFill>
              <a:effectLst>
                <a:innerShdw blurRad="69850" dist="43180" dir="5400000">
                  <a:srgbClr val="000000">
                    <a:alpha val="65000"/>
                  </a:srgbClr>
                </a:innerShdw>
              </a:effectLst>
            </a:endParaRPr>
          </a:p>
        </p:txBody>
      </p:sp>
      <p:grpSp>
        <p:nvGrpSpPr>
          <p:cNvPr id="9" name="グループ化 8"/>
          <p:cNvGrpSpPr/>
          <p:nvPr/>
        </p:nvGrpSpPr>
        <p:grpSpPr>
          <a:xfrm>
            <a:off x="4030124" y="2604615"/>
            <a:ext cx="2743514" cy="828975"/>
            <a:chOff x="4397884" y="2661718"/>
            <a:chExt cx="2743514" cy="828975"/>
          </a:xfrm>
        </p:grpSpPr>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7884" y="2661718"/>
              <a:ext cx="2743514" cy="8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162" y="2831456"/>
              <a:ext cx="915916" cy="549550"/>
            </a:xfrm>
            <a:prstGeom prst="rect">
              <a:avLst/>
            </a:prstGeom>
            <a:solidFill>
              <a:srgbClr val="A6A6A6"/>
            </a:solidFill>
            <a:ln>
              <a:solidFill>
                <a:schemeClr val="tx1"/>
              </a:solidFill>
            </a:ln>
          </p:spPr>
        </p:pic>
      </p:grpSp>
      <p:sp>
        <p:nvSpPr>
          <p:cNvPr id="10" name="正方形/長方形 9"/>
          <p:cNvSpPr/>
          <p:nvPr/>
        </p:nvSpPr>
        <p:spPr>
          <a:xfrm>
            <a:off x="4280433" y="3151773"/>
            <a:ext cx="558800" cy="214466"/>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2607210" y="2597792"/>
            <a:ext cx="1148291" cy="861218"/>
            <a:chOff x="3118909" y="3332255"/>
            <a:chExt cx="1148291" cy="861218"/>
          </a:xfrm>
        </p:grpSpPr>
        <p:sp>
          <p:nvSpPr>
            <p:cNvPr id="12" name="正方形/長方形 11"/>
            <p:cNvSpPr/>
            <p:nvPr/>
          </p:nvSpPr>
          <p:spPr>
            <a:xfrm>
              <a:off x="3445933" y="3436945"/>
              <a:ext cx="516467" cy="6524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108" name="Picture 12" descr="http://img1.kakaku.k-img.com/images/productimage/fullscale/00529910395.jpg">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909" y="3332255"/>
              <a:ext cx="1148291" cy="861218"/>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角丸四角形 16"/>
          <p:cNvSpPr/>
          <p:nvPr/>
        </p:nvSpPr>
        <p:spPr>
          <a:xfrm>
            <a:off x="7264402" y="2189977"/>
            <a:ext cx="1591733" cy="32398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7264402" y="2644876"/>
            <a:ext cx="1591733" cy="32398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指定くり返し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7264401" y="3109985"/>
            <a:ext cx="1591733" cy="32398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定時（タイマー）</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カギ線コネクタ 19"/>
          <p:cNvCxnSpPr>
            <a:stCxn id="13" idx="3"/>
            <a:endCxn id="17" idx="1"/>
          </p:cNvCxnSpPr>
          <p:nvPr/>
        </p:nvCxnSpPr>
        <p:spPr>
          <a:xfrm flipV="1">
            <a:off x="6773638" y="2351970"/>
            <a:ext cx="490764" cy="667133"/>
          </a:xfrm>
          <a:prstGeom prst="bentConnector3">
            <a:avLst/>
          </a:prstGeom>
          <a:ln w="28575">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2" name="カギ線コネクタ 21"/>
          <p:cNvCxnSpPr>
            <a:stCxn id="13" idx="3"/>
            <a:endCxn id="26" idx="1"/>
          </p:cNvCxnSpPr>
          <p:nvPr/>
        </p:nvCxnSpPr>
        <p:spPr>
          <a:xfrm>
            <a:off x="6773638" y="3019103"/>
            <a:ext cx="490763" cy="252875"/>
          </a:xfrm>
          <a:prstGeom prst="bentConnector3">
            <a:avLst/>
          </a:prstGeom>
          <a:ln w="28575">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353862" y="2033597"/>
            <a:ext cx="1673856"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音源の取り込み</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79555" y="4207831"/>
            <a:ext cx="1648208"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音源の取り出し</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4944384" y="5038770"/>
            <a:ext cx="1214319" cy="1083733"/>
          </a:xfrm>
          <a:prstGeom prst="roundRect">
            <a:avLst/>
          </a:prstGeom>
          <a:solidFill>
            <a:schemeClr val="bg1"/>
          </a:solid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600" b="1" dirty="0" smtClean="0">
                <a:ln w="1905"/>
                <a:solidFill>
                  <a:srgbClr val="16B5E0"/>
                </a:solidFill>
                <a:effectLst>
                  <a:innerShdw blurRad="69850" dist="43180" dir="5400000">
                    <a:srgbClr val="000000">
                      <a:alpha val="65000"/>
                    </a:srgbClr>
                  </a:innerShdw>
                </a:effectLst>
              </a:rPr>
              <a:t>MP3</a:t>
            </a:r>
            <a:endParaRPr kumimoji="1" lang="ja-JP" altLang="en-US" sz="3600" b="1" dirty="0">
              <a:ln w="1905"/>
              <a:solidFill>
                <a:srgbClr val="16B5E0"/>
              </a:solidFill>
              <a:effectLst>
                <a:innerShdw blurRad="69850" dist="43180" dir="5400000">
                  <a:srgbClr val="000000">
                    <a:alpha val="65000"/>
                  </a:srgbClr>
                </a:innerShdw>
              </a:effectLst>
            </a:endParaRPr>
          </a:p>
        </p:txBody>
      </p:sp>
      <p:sp>
        <p:nvSpPr>
          <p:cNvPr id="32" name="AutoShape 17" descr="data:image/jpeg;base64,/9j/4AAQSkZJRgABAQAAAQABAAD/2wCEAAkGBgwPEBQQEBIQDxUPEBAODxAQEBUPFBAUFRAVFBUQEhYYHCcgGBkjGxQSHy8gIycqLCwsFR4yNTAqNSYrLCkBCQoKDgwOGg8PGSkkHyEsMC8pKTQpNSopLCwtKSosKjEsLCkrLCopKSopLCktLSwsLCwvLCwsLCkpKSksKSkpLP/AABEIAOwA1gMBIgACEQEDEQH/xAAcAAABBAMBAAAAAAAAAAAAAAAABAUGBwECAwj/xABSEAABAwIBBAgQCQsEAwEAAAABAAIDBBEFBgcSITFBYXFyk7HRExQVIjIzNDVRUlNzkZKz0hYXJUNUdIGywiMkY4KDhKGiwcPhQkRilKPi8GT/xAAbAQEAAgMBAQAAAAAAAAAAAAAAAwUBBAYCB//EADkRAAIBAgEGCwcFAAMAAAAAAAABAgMRBAUSITFBcRMyMzRRcoGRscHRBhRTYWKh8BUiQoLCQ1Ky/9oADAMBAAIRAxEAPwC8UIQgBCEIAQhCAYst8akoqCaeO2m0NbGSLgOe8MDrbmlf7FA8ByAZURtqa98s8k7RJYyEaIcLt0jsl1rHZsL2Uqzr96puFB7ZqX4cz8jF5mL2YUDip1LS2ItqdeeHwalSdnKTTe2yS0X7SNfFthPkn8c/nR8W2E+Sfxz+dS7QUcyrywioCyMRunml1siabbJsCTYnWdgAa1mUKUVdpdxHRxWNrTUKdSTb+p+ok+LbCfJP45/OkGNZIYFRxGaaOQNBDQGyvLnE7DQL7KV4flbiZnZDUYdLGJHBoewPswE20nXBBA29YTXnfrLNghH+pz5T9g0RylRT4JQclFaPkb+HWNliYUalWVpdE76Fr1NizCMicGqoGTshla2UEtD5Xhws4t12cfAlnxbYT5J/HP5010+cOkpYY4YYZahtPHFFLK3rGAhoBIJBvc32bXUzwXFoKyBs8ROi64IdqLSNlrt0L1BUpaLK+4hxU8fRvNymot6P3Psvp6OkYPi2wnyT+Ofzo+LbCfJP45/Ok+LZyomSmGlhfWObfSc0kN1bOjZpLgPDsJyyQyyhxEOaGGKSMBzmF2mC0m2k11hfXa+rbCyuAcs1JX3GJ/qcKXCylNR63T8r3+wl+LbCfJP45/Oj4tsJ8k/jn86aazOlI2okhjphKGvdFFZztJ7g61yADcHXqGtK8BzgzSVTaSsp+lnyENYbOaQ4i7Wva/Xr1a90al5zqF7WXcTOllRQz3OVrX4+m269xX8W2E+Sfxz+dJq7NjQOaegGSCQa2P6IXAHa0gddt4hTfQWNBSujTf8AFFbHKOLi78JLvv4jBmuxyqnimp6kl8lFKIi9xu4g6Q0XHbILHa/BZTdQHNwPz3FfrbfvzqfJR4iv+aTOUlFYmWarXs7b4pv7sEIQpTQBCEIAQhCAEIQgBCEIAQhCAiGdfvVNwoPbNTvhrPyEXmYvZtTRnX71TcKD2zU94M5r6aFzTcOghIPhBjaolyj3LzLCfModeXhE66CgeUkODYpUGm6OYKqDSYyTRIaS03MZvYOsb7YOza6sTQUdx7N/htc7oksZbIeykid0NzuFqIJ3SLrNWLkrJJnjBVYUqmfKUo9DVtD+aetfIiGRuUeIR15w2okbVNHRGiUO0y0sYXhwfsuabWs7WL7li25aU5r8aZSB1gOhQEjXoixe9wG4CfQrJyeyMoKC5gYdJw0XSvOm8jZ0b7AGxqAGwlTMnaNtQaoQxiZwsZbddsWJ8ANtVxrUPAycM2T2/boLD9Ro08S61KP8bLQleX/a2xfIheX7abD8L6VhaGCZzY2t23WIc97jtnUNe6m6OOahye0hdr6h2mTttbM4NB3Lsa31lPscySoa50bqhheYb6FnuaLEglrgDrGoJwq8OhmjdDIxr43t0HMI1EeDc2tjYsvTpNyb+VkQwx0I0oQabefnzvtts+ejXfaVhkVjWG4fhrpy9hnkdJpRggyuLSQyO2yG2s6+x1y1zc4fJBBVYnINAOikEW1pAHTe4bmk1oG8fApXT5qsHY/T6G99jcMfK5zB9myRuElGcuboGFyNYNEP6HAA0WDWlw1WGoCwso1TlFJyt+1aDbqYulXnKnRzm60lnN7FfQl+aitMh8p6ShfNPOx8sjw1sWg1uq5cXkuJ62/WjVfbUiyewetxPEG4jURGCKNzXxhwI09DtbWX1kXsS7Y2VIs1+ARx0Ecr4m9EmfJLpOjGmG6Wi2xIuBZoI4SmmglKi3FZz0a7GcoZRhGvU4KP7n+3Obvo1Oy2bxNoI0Ep0Fjoa3DnCF5uu7sV+tt+/Op4oDm4ka6txVzTcGrBBGwRpz6wp8oqPE7/ABLDKXOHuj/5QIQhSleCEIQAhCEAIQhACE2ZSyFtHO4EgiF5BBsRq2iq6oDLKzSMsw1kapDtFAWwhVk2jk8tUcYV0bhz/LVHGFATrHMIirKeSmkvoyt0SRstIILXDdBAP2KE4LgmU2HNMEJpKqFpPQ+iuc0tBN9WwRvXI8CBhLvL1HGFdG4K7y9TxijlTUnfabdHFzpQdOycXps1fT0/JneoxrKaM6LqaguRftj/AHtxKOnMqvo2H8a/3kj+DoOzNUHfff8AouzcnP09Vxn+E4P6meve18KHc/U7dOZVfRsP41/vI6cyq+jYfxr/AHlq3Jj/APRVcZ/hdG5Jg/7ir4z/AAscH9TM+9r4UO5+pr05lV9Gw/jX+8jpzKr6Nh/Gv95bPyUA/wBxV8Z/hcH5N2+fquM/wnB/Ux72vhQ7n6nXpzKr6Nh/Gv8AeWDV5UnZpsPP7R/vJI/AiPn6njP8Li/CnD5+p4wpwf1Me9r4UO5+o5dOZVfRsP41/vLlUYrlPGLupqDWbapH+DhJsfQuHz1RxhSeWmdtyzHfeSs8H9TMe9r4UO5+o+xYjlQ9ocKbD7HY/KP95cMRZlZOwxNbRU2n1rpI5HaQB2bEk23wL+BMbg8bEs3rlcXzyj52bjHLDp3/AJM9Rxua7qlDufqTzIjJFmGU5j0uiSSO6JM8CwJtYNb/AMQOUnbsJEqafXzD52XjHc64nFZvKS8Y7nXuMVFWRq1as603Um7t6y60KlOq83lJOMdzp8yKxGV9bG1z3uBEmovcR2t20SvREWehCEAIQhACEIQEbzhYoynw+YnZlAgjGxdzzb+A0j+qm0ZroNqonH2M5lE88mO9EqYqRp1U4Ekg/SPtYHeZb1yrhUMJ505LosWOJwvA4alN655z7NFvXtIX8WEP0mo/l5lg5sYR/uaj+XmU2utXnUd5TFcea/hDN/8AOdzo+EU//wA53OmsrCpveKnSfSv0jBfDXe/Uf8LxeaaeKIkgSyxxEhzrgOeGkjXuq2Piyi+lVPpbzKmcnO7Kb6zB7Vq9NLewtSU085nLZdwlHDTgqUbXTIX8WcX0qp9LeZN2UeRDaSkmqG1FQ4wxl4a4ixI2jZWKo/l93sqvMO5QtmbtFspcPFSrQi9Ta8SivhHUeE+s7nR8I5/CfWdzppQqj3ip0n0P9IwXw13v1JTkxVyVlXFTPc5gmeWlzXG460nVfVtKzfixh+k1H8vMqszd99KXzp9m5eiFv4WcpxbkzksuYalh60Y0o2Tj5shXxYQ/Saj+XmTDlrkgzD6R1QyaWQtexui+wHXOtta1aahedzvY/wA7D99TVG1BtFbgoRqYinCSum1fvKc6vS+Aek86x1dk8A9J502IVV7xU6Tv/wBIwXw13v1JlkRT9UarpeRxjHQ3yaTNZu22rXvqwfirp/LzehnMoJmf75DzE34VeascNNzheRx2WsPTw+JzKSsrLzIP8VdP5eb0M5kpwvIyloKiKbo0ri5zomNcGgFzon6jYeAH7bKXqGZ1ax8NFHMw2dFV08jDut0iORSzlmxbK7DUeGqxp9OgmaElwvEGVMMc7OxmjbI3c0hex3RsfYlS9p3IJRcW09aBCEIYBcK6sZBE+Z5s2JjpHncaCTyLuq/zx450GkbTNPXVT+u82whx9LtAeleKk8yLkbWDw7xFeNJbX9tv2KgxHEX1NQ+d/ZTSukduXdfRG4Nj7F6cuvLLNkb4XqO608G75350nR+0kVFUUtSzv8m91h51HeWt1h51HeW+ckeXCsLJWFz59eHHJ3uyn+swe1avS915oyd7sp/rMHtWr0qSrLBamcX7S8pT3PxNrphy8PybVeYdyhPl0w5dn5NqvMO5QtupxXuOdwnLw6y8TzuhCFRH1YkebvvpS+dPs3L0Ldees3ffOm86fuOXoO6s8HxHvOG9pOcR6vmze6hmds/Jj/Ow/fUwuodnZPyY/wA7D99bFbk3uKjJ3O6fWXiUUhCFSH1Am+Z/vkPMTfhV5XVG5oO+Q8xN+FXfdWuE5PtOB9oed/1Xmb3UGzwn5O/eIuR6m11CM8B+Tv3iLkepq3JvcV+TOd0+shLmZxzolM+kceup3acY/RyEkgbztL1wrGXnfN/jnSdfFITZkh6BLtDQeQLncDtF36q9EKLCzzoW6Dcy7huBxTktU9Pbt9e0EIQtoowXnvOPjvTmISuBuyH83i3mE6RG+4vO8Qrny2xzpKhmmBs/R6HD4eiP61pG9rd+qV5yK0MZPVA672cwumVd7l5+RlmyN8L1DdeXmbI3wvT11jBfy7PMz7Tf8X9v8m91q86jvLF1h51HeVgcgeYSsLJWFz59eHDJ7uyn+swe1avSZK82ZPd10/1mD2rV6RJVlgtTOL9peUp7n4m10xZdH5NqvMO5Qnq6Y8uT8m1XmHcoW3U4r3HO4Xl4dZeKPPaEIVEfViR5vO+dN50/ccvQF15+zen5TpvOn7jlf11aYPiPecN7Sc4j1fNm91D87B+TH+dh++pddQ/Osfkx/nYfvKetyb3FRk7ndLrLxKOQhCpD6gTbND3xHmJvwq7bqkc0ffEeYm5ArsurXCcn2nAe0PO/6rzNrqE53u937xFyPU0uoVncPyd+8Rfdepq3JvcaGTOd0+sik16LyDx3p2gilJu9regy7Z02aiTukaLv1l50VkZl8d6HPJSOOqdvRYx+kYOuA323P6irsLPNnbpOxy7huGwzmtcNPZt9ewuNCEK2PnxT+enHdOaKjadULejSj/m8WaDuhtz+0VaJbjOJvqqiWofszSOfa99EE6mjcAsPsSJUdWefNyPqWBwyw2HjS6Fp37fubM2Rvr03deZGbI316ZutzBfy7PM5z2m/4v7f5N7rV51HeWLrV51HeVgcgeZysLJWFz59eHDJ/uun+sQe1avRxK84YB3XT/WIPatXowlWWC1M4v2l5Snufib3THlwfk6q8w7lCebpky3PydVeZdyhbdTivcc7heXh1l4o8/oQhUR9WJDm+7503nfwOV+3VBZv++VN538DlfV1aYPiPecN7Sc4j1fNm91Ec6h+TH+dh+8pXdRLOmfk1/nYfvLYrcm9xUZO51S6y8SkUIQqM+oE0zSd8R5ibkCuq6pXNN3xHmJuQK57q2wnJ9pwHtDzv+q8ze6heds/J37xD916mN1Dc7J+Tv3iH7r1LW5N7ivyZzun1kUslmEYk+lnjnZ2UMjZANi9jradwi4+1I0KlTtpPp0oqScXqZ6lo6pk0bJWG7ZGNkYfC1wBB9BQoRmfxzo9Eadxu6kfojzb7ub6DpjeAQrynPPipHyvF4d4etKk9j+2z7FKSxOY4tcCC0lrgdkEGxBWivPK3NXS10hnieaaV5vJZumyQ+MW3FnHbIP2XUW+JCr+kw+o9VcsNUT0I7ujlzCVIJylmvarMriFhc4AC5JAAG2SdQXpW6iWBZraWhBnkeamVjSYyW6DIz4wbc3cPCT9l09wVrmixFxtbRC3cLSlTTztpzWW8oUsXOKpaVG+npvb0HK6w86jvFJOqLfFPpC5S1TnggCwAuds2W2UB55IWFaWP5voKl5lif0B7jd40dJjjtutcFpO56Ey/FZP5eL1Xqnlhaidkj6JSy5g5wTlKz6Gn6EWwDuun+sQ+1avRRKgGTmQkFGejOcZpG6g4t0WsJB7FuvXs6yfQpbDXECxF93YK3sNSlTi87acvlrHU8XVjwWqK19I43TNlm0uw+qA1noDz6LE/wAAUt6ot8U+kLhU1LnixFmna2b7/hWxKN00U9KfBzjPoafceekKycWzaQyOL6eToNzcxubpNHBINwNzWm5uayfbqIrbdmOKqXhaidrH0KGW8FKN3O3yad/AaMgAeqVNuSE/YGO1q+LqEZO5I09DctJkkI0XSOFiB4rR/pHpKk8WIEanC+7sFWGHpOnGzORyxjYYuvnU9SVt+scLqKZz2F2GyW16MkLjuDTAv/EJ+6ot8U+lI62QTNLHgFjgWuYdYIIsQfCpZxzotFdhqvA1o1LcVp9x5/QrDxHNexziYJtAH/RI0u0dwOGsjfH2pKzNZNfrqiMDb0WOJ9Bsql4aqnqPoEctYKUb59ux+hxzTj5Q3oJb/wAoVzXUPyeydgoW2iuXOsXyu7J1tgbg3OVSFmI+ML7oVlQpunCzOMyri4YvEOpDVayF91DM7Lx1Pt4aiK3qvUmOIjxT6U3YpCyqY6OZocxwsW/xuPAb2N9xSVIuUWjUwlZUK8KjWhNMoRCskZnXSlxgqA1oNtGVhJGrxmnX6Au1NmPm0vylVGG7ehG5xO4LkAKp92qXtY79ZawTV8/7P0OWZCN3TFQ6xsIGtJ2gTJcD+V3oQrMydybpcPh6DA0gX0nvcbvkda2k4/0GpCs6MHCCizh8pYqOKxEqsVo2dg6oQhSleJsR7U/glM8dAHMBBsSNe2NlPGI9qfwSkVF2tu9/UrIEowt3jD0JVBTNYLDXfZJ21tVVLImOkebNYLuNibC9tgJpOWOHD5w8W/mQCyTDAT1ptuHWtW4Wdtw+wJEcuMMHzp4qT3VocvsKHzp4qT3UA9tp2BujbVy7qSvwzwO9ITUc4mED553Ey+6tDnLwYfPu4iX3UA8MwzX1zvsASmWlY5ujsW2LbSYaPOLhE0jIY5nOfK9sbB0GUXc42AuW2GtSWyAbjhZ8YehdIcOAN3HS3Lal1rq+KBmnKdFtw29i7WdjUN5Npyww/wAoeLfzIBwqKJr9ewfD4d9J+pbvGHoKSnLTDfKnipPdWpy4wzyp4qT3UA6wUTW/8iRYk8gXGTDPFdbcITccvML8qeKk91anOBhXljxMnuoBybhh23egLtLQMIAHW21A8/hTKc4eEeWdxMvurU5x8H8s7iZfdQDp1Ld4w9BXaPDmAa+uv9lt5MZzl4N5d3ES+6tTnPwTy7uIl91APLsLO04faFkYba5cb2BNgLbSR4Jlnh1bIYqeQyPawyEGKRnWggE3c0DZcE9SDUd48iA54D2LuEOROqasB7F2+OROqwAQhCAEIQgE2I9qfwSkdF2tu9/UpZiPan8EpLQ9rbvf1KyBDlL3JNwPxBUXJidY6R7WXcGPcLNjDrAOIF7DcV7ZTD80m4H4gqdySbeoqeH/AHHr3ShnzUSOpPMi5CKNle75uU/sTzJQzDKx2zDNxL+ZWBRG26E+0zQRcKadBR2kUKzlsKnGAzHsoJuLeP6LcZOt/wBUUg3w8K1qhqZK8LEKKltMzrOOwglFhkMNdQljS0urIg65J2Ht8KvCypt/d9D9eZ7RquUBa7VnYnTurkfy37l/as5HKnRV1cs8sbJA0Ruda7GnUHWA2FceXHcn7WPkcqjwGPSrKn9f2oUtGKlUSlqI60nGDcdZnpSt25W+oOZOGF5PVFQdHpiJjtprmHrh/wASBr3k59KIFMRrGq2sFWksJRa0FZHFVU9Jo7IKrGzPEf1Hcy5OyJnGzJGfscpRh2LkgMl2dgP8O47d3UvliWk6Ci7NG4qzkrpkDdkg4bLmH1lydks0bOiftcptLCkcsCljRpvYRyrVFtIg7J6EbLb/AKzudaDAqW9jH/O7nUnlpkjngtrXueHpKDaWm3SeIV6rmk3tEmauJrMVna0WDYJmgbNgJolb0nYnePIqkzX996nzM/t4lbsnYnePIqoszhgPYu3xyJ1TVgPYu3xyJ1QAhCEAIQhAJsR7U/glJqEfk2739SlOI9qfwSk9B2tu9/UoBFlN3HNwPxBU/kaPzmp4X9x6uHKfuObgfiCqDIofnNVwv7j1NQ5Rfmwhr8myd0sac4GlusJJSNTtDFqWzUka9OJykkuPAUzYgnepjsmetN1mlrFXUQ9/fCh+vs9o1XOAqZf3wofr7PaNVzgLRlrZuR1Ij2XHcn7WPkcqsyRj0q6q3n+2CtTLnuT9rHyOVa5Ax6WIVfBf7Zq9UnaaZ5qK8WiU9KI6UTz0ojpRWHCmjwQzdKJZSTOZ1rtbdrwt/wAJb0ojpRYdRPQzKptajDogdY13XB9OlccRbveBdug3UWdYkzbjM+mTdicFoyd0cqkzqZNWPwWgcf8Akz7yzKpeLRiNO0kyL5ru/FT5mf28St2Qdad48iqLNb34qfMz+3iVvSDrTwTyLQN4TYD2Lt8cidU1YD2Lt8cidUAIQhACEIQCbEe1P4JXDDx+SbvHlK74j2p/BK44f2pu8eUoBFlP3HNwPxBVBkT3TVcL+49XBlR3HNwPxNVPZFH85quF/cepqHKL82ENbiMsWiT5S2smCjcniCXUpqqIqTNaxRzEayJrwxzgHP7FuvXc25U/1UihePwSOqoXBri1ujpOAJA68nWVmDcVoMTSk9I1v74UP19ntGq6AFS7u+ND9fZ7RqukBaktbNqOpEdy67k/ax8jlU9JBXU08s1PNHGZi4G7A/rS7St1wI2bK95oGPFnta8bNnNDhfw2K4dSaXyMPEs5l5PRT3wixobNTHxLPcR8KMXGzUM4mP3VcHUek8hBxLOZY6jUfkIOJj5lm7MWRUHwvxUbMzeKj91Y+GuJDZlHFR+6rg6iUX0en4iP3VjqFRfR6fiI/dS7FkVB8O68bMn/AI4+ZAzh1g/1n1I+ZW91Bofo1NxEfurHwfoPo1N/14/dS7FkVEc5VUNkn1I+ZcKvOK+RpZIHuBsSA2MbBuNhXH8HcP8AotL/ANeL3UfBzDvotL/14vdS7FkVRmjnEmKzvAsH08zgDsi80SuSUdaeCeRJ6TCKSF2lFBBE4jRLo4mRki4NrtANtQ9CUy9ieCeRYMiPAexdvjkTqmrAexdvjkTqgBCEIAQhCATYj2p/BK5Yd2pu8eUrriPan8Ernhw/JN3jylAIsqe45uB+IKmsjj+c1PC/uPVzZU9xzcD8QVLZJutUVPD/ALj1Ph+UX5sIcRyb/NpYNLInKOZMdPKlzJluzgacJCqeVNVW9KJZk3VMi9U4nmpIj574UH1+P2jVdgCpId8KD6/H99qu4BVcuMyyjqRiyLLNkWXk9GLIss2RZAYsiyzZFkBiyLLNkWQGLIss2RZAYstZexPBPIt7LWUda7gnkQCDAexdvjkTqmrAexdvjkTqgBCEIAQhCATYj2p/BK0w3tTN48pW+I9qfwStcM7UzePKUAiyq7jm4H4gqQyZdaoqOGfaPV4ZV9xTcD8QVD4NUsjnn0nNbd5tpEC/5R3hWxheVV/zQa+J5J2/NJOIJUrbMmCHFYPKR+u3nSpuKQ+Uj9cc6tJZvSVsc7oHSSZIaiVcnYhEdh7T+sEnlqGnYIO8VmGb0mJZ3QJGd34f9ej++1XgAqOi7uw/69F99ivMBUk+My5jxUYsiyzZFl5PRiyLLNkWQGLIss2RZAYsiyzZFkBiyLLNkWQGLLSbsXcE8i6WWkw613BPIgG7AexdvjkTqmrAexdvjkTqgBCEIBFjVW6GnllbbSjjc9txcXA2woxh2M4zURiWPpbRcXAaQIOo2OpP2Vh/MajzEn3VUFPjlZE3QjmlY0EkNa8gC5udSAsaaXHHNLT0rYixtdJRT4wNuAbzioP8JcQ+kTcY5Y+Edf8ASJuMcgJnVUeLSMLHmEhwsevKi8mbBxcXG13EuP5bbJv4qR/CKu8vNxhR8IK7y8vrlALBm3cPBx3/AKroMgZB4vG/+qbur9b5eX1ysdXazy0vrlAOoyMlHi8Z/hbjJeceJ6/+EzdXKzy0vrlHVqr8tJ65QDu7JmbokUnW6UEgljs//UCCL6tewE9dPYn40frFQ3qzVeVk9YrHVeq8rJ6xQEyOI4n40fpK1OJ4l40fpKh3Vap8q/1ijqrUeUf6xQEw6rYj40fpPOtTjOI+Mz0nnUQ6p1HlH+sVjqlP47/WKAl5xvEPGZ6TzrBx6v8AGZ6TzqIdUJ/Hd6Sjp+bx3ekoCWnKGv8AGZ/HnWDlHXeM3+POol07L4zvSsdOS+MfSgJYcpq3xm/x51g5UVvjN/jzqJ9NSeMfSjpl/hPpQEq+FdZ4zf4861OVtX4zfQedRbo7/CVjozvCgJdTZb1kQIb0PWbm7L/1Xf4w679FxZ51CuiFHRCgJr8Ydd+i4s86woX0QoQH/9k="/>
          <p:cNvSpPr>
            <a:spLocks noChangeAspect="1" noChangeArrowheads="1"/>
          </p:cNvSpPr>
          <p:nvPr/>
        </p:nvSpPr>
        <p:spPr bwMode="auto">
          <a:xfrm>
            <a:off x="1016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2" name="図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5815" y="6120764"/>
            <a:ext cx="1334683" cy="40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17" name="Picture 21" descr="shop-hi-blue-hi">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6177" y="4951334"/>
            <a:ext cx="960198" cy="1118628"/>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71794" y="6123222"/>
            <a:ext cx="1334683" cy="40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3" name="テキスト ボックス 32"/>
          <p:cNvSpPr txBox="1"/>
          <p:nvPr/>
        </p:nvSpPr>
        <p:spPr>
          <a:xfrm>
            <a:off x="4582278" y="6211745"/>
            <a:ext cx="2016899" cy="307777"/>
          </a:xfrm>
          <a:prstGeom prst="rect">
            <a:avLst/>
          </a:prstGeom>
          <a:solidFill>
            <a:srgbClr val="16B5E0"/>
          </a:solidFill>
        </p:spPr>
        <p:txBody>
          <a:bodyPr wrap="non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メール添付</a:t>
            </a: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共有フォルダ</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121" name="Picture 25" descr="http://www.pakutaso.com/INA85_dinamicmaiku500.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767" y="4950134"/>
            <a:ext cx="1734193" cy="1154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2927686" y="6359578"/>
            <a:ext cx="279400" cy="165707"/>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7586126" y="6373412"/>
            <a:ext cx="279400" cy="165707"/>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080284" y="5904818"/>
            <a:ext cx="1204176" cy="261610"/>
          </a:xfrm>
          <a:prstGeom prst="rect">
            <a:avLst/>
          </a:prstGeom>
          <a:noFill/>
        </p:spPr>
        <p:txBody>
          <a:bodyPr wrap="none" rtlCol="0">
            <a:spAutoFit/>
          </a:bodyPr>
          <a:lstStyle/>
          <a:p>
            <a:r>
              <a:rPr kumimoji="1"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USB/SD</a:t>
            </a:r>
            <a:r>
              <a:rPr kumimoji="1"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取り出し</a:t>
            </a:r>
            <a:endParaRPr kumimoji="1" lang="ja-JP" altLang="en-US" sz="11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7730055" y="5880939"/>
            <a:ext cx="1226618" cy="261610"/>
          </a:xfrm>
          <a:prstGeom prst="rect">
            <a:avLst/>
          </a:prstGeom>
          <a:noFill/>
        </p:spPr>
        <p:txBody>
          <a:bodyPr wrap="none" rtlCol="0">
            <a:spAutoFit/>
          </a:bodyPr>
          <a:lstStyle/>
          <a:p>
            <a:r>
              <a:rPr kumimoji="1" lang="en-US" altLang="ja-JP"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USB/SD</a:t>
            </a:r>
            <a:r>
              <a:rPr kumimoji="1" lang="ja-JP" altLang="en-US" sz="1100"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取り込み</a:t>
            </a:r>
            <a:endParaRPr kumimoji="1" lang="ja-JP" altLang="en-US" sz="11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56522" y="3608451"/>
            <a:ext cx="6486146" cy="261610"/>
          </a:xfrm>
          <a:prstGeom prst="rect">
            <a:avLst/>
          </a:prstGeom>
          <a:solidFill>
            <a:schemeClr val="bg1"/>
          </a:solidFill>
          <a:ln>
            <a:solidFill>
              <a:srgbClr val="FF0000"/>
            </a:solidFill>
          </a:ln>
        </p:spPr>
        <p:txBody>
          <a:bodyPr wrap="square">
            <a:spAutoFit/>
          </a:bodyPr>
          <a:lstStyle/>
          <a:p>
            <a:pPr algn="ct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ユーザー</a:t>
            </a:r>
            <a:r>
              <a:rPr lang="ja-JP"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が複製</a:t>
            </a:r>
            <a:r>
              <a:rPr lang="ja-JP"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する権利を有さない音源</a:t>
            </a:r>
            <a:r>
              <a:rPr lang="ja-JP"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録音</a:t>
            </a:r>
            <a:r>
              <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複製し、他人の権利を侵害</a:t>
            </a:r>
            <a:r>
              <a:rPr lang="ja-JP"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a:t>
            </a:r>
            <a:r>
              <a:rPr lang="ja-JP" altLang="en-US"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は法律で禁止されて</a:t>
            </a:r>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います</a:t>
            </a:r>
            <a:endParaRPr lang="ja-JP" altLang="en-US" sz="1100" dirty="0">
              <a:solidFill>
                <a:srgbClr val="FF0000"/>
              </a:solidFill>
            </a:endParaRPr>
          </a:p>
        </p:txBody>
      </p:sp>
      <p:sp>
        <p:nvSpPr>
          <p:cNvPr id="57" name="正方形/長方形 56"/>
          <p:cNvSpPr/>
          <p:nvPr/>
        </p:nvSpPr>
        <p:spPr>
          <a:xfrm>
            <a:off x="2978698" y="3049128"/>
            <a:ext cx="393013" cy="274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7264395" y="3567197"/>
            <a:ext cx="1591733" cy="323986"/>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スタッフコール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96" name="カギ線コネクタ 4095"/>
          <p:cNvCxnSpPr>
            <a:stCxn id="13" idx="3"/>
            <a:endCxn id="25" idx="1"/>
          </p:cNvCxnSpPr>
          <p:nvPr/>
        </p:nvCxnSpPr>
        <p:spPr>
          <a:xfrm flipV="1">
            <a:off x="6773638" y="2806869"/>
            <a:ext cx="490764" cy="212234"/>
          </a:xfrm>
          <a:prstGeom prst="bentConnector3">
            <a:avLst/>
          </a:prstGeom>
          <a:ln w="28575">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4099" name="カギ線コネクタ 4098"/>
          <p:cNvCxnSpPr>
            <a:stCxn id="13" idx="3"/>
            <a:endCxn id="85" idx="1"/>
          </p:cNvCxnSpPr>
          <p:nvPr/>
        </p:nvCxnSpPr>
        <p:spPr>
          <a:xfrm>
            <a:off x="6773638" y="3019103"/>
            <a:ext cx="490757" cy="710087"/>
          </a:xfrm>
          <a:prstGeom prst="bentConnector3">
            <a:avLst/>
          </a:prstGeom>
          <a:ln w="28575">
            <a:solidFill>
              <a:srgbClr val="002060"/>
            </a:solidFill>
            <a:tailEnd type="arrow"/>
          </a:ln>
        </p:spPr>
        <p:style>
          <a:lnRef idx="2">
            <a:schemeClr val="accent1"/>
          </a:lnRef>
          <a:fillRef idx="0">
            <a:schemeClr val="accent1"/>
          </a:fillRef>
          <a:effectRef idx="1">
            <a:schemeClr val="accent1"/>
          </a:effectRef>
          <a:fontRef idx="minor">
            <a:schemeClr val="tx1"/>
          </a:fontRef>
        </p:style>
      </p:cxnSp>
      <p:pic>
        <p:nvPicPr>
          <p:cNvPr id="4115" name="Picture 19" descr="File:Shop.sv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1332" y="4949867"/>
            <a:ext cx="1019754" cy="1126997"/>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377955" y="4514231"/>
            <a:ext cx="7334059" cy="369332"/>
          </a:xfrm>
          <a:prstGeom prst="rect">
            <a:avLst/>
          </a:prstGeom>
        </p:spPr>
        <p:txBody>
          <a:bodyPr wrap="none">
            <a:spAutoFit/>
          </a:bodyPr>
          <a:lstStyle/>
          <a:p>
            <a:r>
              <a:rPr lang="ja-JP" altLang="en-US"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例えば、売上</a:t>
            </a:r>
            <a:r>
              <a:rPr lang="en-US" altLang="ja-JP"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UP</a:t>
            </a:r>
            <a:r>
              <a:rPr lang="ja-JP" altLang="en-US"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につながった録音ファイルを他店とシェア（成功事例の共有）</a:t>
            </a:r>
            <a:endParaRPr lang="en-US" altLang="ja-JP"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形吹き出し 2"/>
          <p:cNvSpPr/>
          <p:nvPr/>
        </p:nvSpPr>
        <p:spPr>
          <a:xfrm>
            <a:off x="509535" y="5094977"/>
            <a:ext cx="732624" cy="353156"/>
          </a:xfrm>
          <a:prstGeom prst="wedgeEllipseCallout">
            <a:avLst>
              <a:gd name="adj1" fmla="val 37138"/>
              <a:gd name="adj2" fmla="val 5977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2882" y="5128732"/>
            <a:ext cx="777777" cy="276999"/>
          </a:xfrm>
          <a:prstGeom prst="rect">
            <a:avLst/>
          </a:prstGeom>
          <a:noFill/>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売上</a:t>
            </a:r>
            <a:r>
              <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円形吹き出し 45"/>
          <p:cNvSpPr/>
          <p:nvPr/>
        </p:nvSpPr>
        <p:spPr>
          <a:xfrm>
            <a:off x="7792414" y="5094975"/>
            <a:ext cx="732624" cy="353157"/>
          </a:xfrm>
          <a:prstGeom prst="wedgeEllipseCallout">
            <a:avLst>
              <a:gd name="adj1" fmla="val -48369"/>
              <a:gd name="adj2" fmla="val 5159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7795386" y="5128731"/>
            <a:ext cx="777777" cy="276999"/>
          </a:xfrm>
          <a:prstGeom prst="rect">
            <a:avLst/>
          </a:prstGeom>
          <a:noFill/>
        </p:spPr>
        <p:txBody>
          <a:bodyPr wrap="none" rtlCol="0">
            <a:spAutoFit/>
          </a:bodyPr>
          <a:lstStyle/>
          <a:p>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売上</a:t>
            </a:r>
            <a:r>
              <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r>
              <a:rPr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121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E3334-3108-E344-B8CF-5530F323D228}" type="slidenum">
              <a:rPr kumimoji="1" lang="ja-JP" altLang="en-US" smtClean="0"/>
              <a:t>14</a:t>
            </a:fld>
            <a:endParaRPr kumimoji="1" lang="ja-JP" altLang="en-US"/>
          </a:p>
        </p:txBody>
      </p:sp>
      <p:sp>
        <p:nvSpPr>
          <p:cNvPr id="5" name="テキスト ボックス 4"/>
          <p:cNvSpPr txBox="1"/>
          <p:nvPr/>
        </p:nvSpPr>
        <p:spPr>
          <a:xfrm>
            <a:off x="356134" y="2011658"/>
            <a:ext cx="8499107" cy="952901"/>
          </a:xfrm>
          <a:prstGeom prst="rect">
            <a:avLst/>
          </a:prstGeom>
          <a:solidFill>
            <a:schemeClr val="bg1">
              <a:lumMod val="85000"/>
            </a:schemeClr>
          </a:solidFill>
        </p:spPr>
        <p:txBody>
          <a:bodyPr wrap="square" rtlCol="0" anchor="ctr" anchorCtr="0">
            <a:noAutofit/>
          </a:bodyPr>
          <a:lstStyle/>
          <a:p>
            <a:pPr algn="ctr"/>
            <a:r>
              <a:rPr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流せる</a:t>
            </a: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コメント</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～基本コメント・オーダーコメント・オリジナル録音～</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6133" y="3251720"/>
            <a:ext cx="8499107" cy="952901"/>
          </a:xfrm>
          <a:prstGeom prst="rect">
            <a:avLst/>
          </a:prstGeom>
          <a:solidFill>
            <a:srgbClr val="16B5E0"/>
          </a:solidFill>
          <a:ln w="28575">
            <a:noFill/>
          </a:ln>
          <a:effectLst>
            <a:outerShdw blurRad="50800" dist="38100" dir="2700000" algn="tl" rotWithShape="0">
              <a:prstClr val="black">
                <a:alpha val="40000"/>
              </a:prstClr>
            </a:outerShdw>
          </a:effectLst>
          <a:scene3d>
            <a:camera prst="orthographicFront">
              <a:rot lat="0" lon="0" rev="0"/>
            </a:camera>
            <a:lightRig rig="twoPt" dir="tl"/>
          </a:scene3d>
          <a:sp3d prstMaterial="flat"/>
        </p:spPr>
        <p:style>
          <a:lnRef idx="0">
            <a:schemeClr val="accent1"/>
          </a:lnRef>
          <a:fillRef idx="3">
            <a:schemeClr val="accent1"/>
          </a:fillRef>
          <a:effectRef idx="3">
            <a:schemeClr val="accent1"/>
          </a:effectRef>
          <a:fontRef idx="minor">
            <a:schemeClr val="lt1"/>
          </a:fontRef>
        </p:style>
        <p:txBody>
          <a:bodyPr wrap="square" rtlCol="0" anchor="ctr" anchorCtr="0">
            <a:noAutofit/>
            <a:scene3d>
              <a:camera prst="orthographicFront"/>
              <a:lightRig rig="soft" dir="tl">
                <a:rot lat="0" lon="0" rev="0"/>
              </a:lightRig>
            </a:scene3d>
            <a:sp3d contourW="25400" prstMaterial="matte">
              <a:contourClr>
                <a:schemeClr val="accent2">
                  <a:tint val="20000"/>
                </a:schemeClr>
              </a:contourClr>
            </a:sp3d>
          </a:bodyPr>
          <a:lstStyle/>
          <a:p>
            <a:pPr algn="ctr"/>
            <a:r>
              <a:rPr kumimoji="1" lang="ja-JP" altLang="en-US"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コメントの流し方</a:t>
            </a:r>
            <a:endParaRPr kumimoji="1" lang="en-US" altLang="ja-JP"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～ボタン再生・タイマー再生・スタッフコール再生～</a:t>
            </a:r>
            <a:endParaRPr kumimoji="1" lang="en-US" altLang="ja-JP"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54533" y="4501370"/>
            <a:ext cx="8499107" cy="952901"/>
          </a:xfrm>
          <a:prstGeom prst="rect">
            <a:avLst/>
          </a:prstGeom>
          <a:solidFill>
            <a:schemeClr val="bg1">
              <a:lumMod val="85000"/>
            </a:schemeClr>
          </a:solidFill>
        </p:spPr>
        <p:txBody>
          <a:bodyPr wrap="square" rtlCol="0" anchor="ctr" anchorCtr="0">
            <a:noAutofit/>
          </a:bodyPr>
          <a:lstStyle/>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充実のその他機能</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～マイク放送・システム連携・各種設定～</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810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417" y="3185629"/>
            <a:ext cx="5136315" cy="1482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379555" y="306582"/>
            <a:ext cx="2920992"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ボタンを押して流す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1092" y="1109547"/>
            <a:ext cx="6391493" cy="830997"/>
          </a:xfrm>
          <a:prstGeom prst="rect">
            <a:avLst/>
          </a:prstGeom>
          <a:noFill/>
        </p:spPr>
        <p:txBody>
          <a:bodyPr wrap="none" rtlCol="0">
            <a:spAutoFit/>
          </a:bodyPr>
          <a:lstStyle/>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録音コメントに標準搭載のチャイムを</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つける</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自由にカスタマイズ。流したい時にボタンを押すだけ。</a:t>
            </a:r>
            <a:endParaRPr kumimoji="1"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15</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4898"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正方形/長方形 6"/>
          <p:cNvSpPr/>
          <p:nvPr/>
        </p:nvSpPr>
        <p:spPr>
          <a:xfrm>
            <a:off x="6724898" y="1439334"/>
            <a:ext cx="934319" cy="245533"/>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59133" y="3239272"/>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chemeClr val="bg1"/>
                </a:solidFill>
                <a:latin typeface="MS UI Gothic" panose="020B0600070205080204" pitchFamily="50" charset="-128"/>
                <a:ea typeface="MS UI Gothic" panose="020B0600070205080204" pitchFamily="50" charset="-128"/>
              </a:rPr>
              <a:t>店長</a:t>
            </a:r>
            <a:endParaRPr kumimoji="1"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200" b="1" dirty="0">
                <a:solidFill>
                  <a:schemeClr val="bg1"/>
                </a:solidFill>
                <a:latin typeface="MS UI Gothic" panose="020B0600070205080204" pitchFamily="50" charset="-128"/>
                <a:ea typeface="MS UI Gothic" panose="020B0600070205080204" pitchFamily="50" charset="-128"/>
              </a:rPr>
              <a:t>レジ</a:t>
            </a:r>
            <a:endParaRPr kumimoji="1" lang="ja-JP" altLang="en-US" sz="1200" b="1" dirty="0">
              <a:solidFill>
                <a:schemeClr val="bg1"/>
              </a:solidFill>
              <a:latin typeface="MS UI Gothic" panose="020B0600070205080204" pitchFamily="50" charset="-128"/>
              <a:ea typeface="MS UI Gothic" panose="020B0600070205080204" pitchFamily="50" charset="-128"/>
            </a:endParaRPr>
          </a:p>
        </p:txBody>
      </p:sp>
      <p:sp>
        <p:nvSpPr>
          <p:cNvPr id="13" name="正方形/長方形 12"/>
          <p:cNvSpPr/>
          <p:nvPr/>
        </p:nvSpPr>
        <p:spPr>
          <a:xfrm>
            <a:off x="3748486" y="3239272"/>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chemeClr val="bg1"/>
                </a:solidFill>
                <a:latin typeface="MS UI Gothic" panose="020B0600070205080204" pitchFamily="50" charset="-128"/>
                <a:ea typeface="MS UI Gothic" panose="020B0600070205080204" pitchFamily="50" charset="-128"/>
              </a:rPr>
              <a:t>レジ</a:t>
            </a:r>
            <a:endParaRPr kumimoji="1"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200" b="1" dirty="0">
                <a:solidFill>
                  <a:schemeClr val="bg1"/>
                </a:solidFill>
                <a:latin typeface="MS UI Gothic" panose="020B0600070205080204" pitchFamily="50" charset="-128"/>
                <a:ea typeface="MS UI Gothic" panose="020B0600070205080204" pitchFamily="50" charset="-128"/>
              </a:rPr>
              <a:t>応援</a:t>
            </a:r>
            <a:endParaRPr kumimoji="1" lang="ja-JP" altLang="en-US" sz="1200" b="1" dirty="0">
              <a:solidFill>
                <a:schemeClr val="bg1"/>
              </a:solidFill>
              <a:latin typeface="MS UI Gothic" panose="020B0600070205080204" pitchFamily="50" charset="-128"/>
              <a:ea typeface="MS UI Gothic" panose="020B0600070205080204" pitchFamily="50" charset="-128"/>
            </a:endParaRPr>
          </a:p>
        </p:txBody>
      </p:sp>
      <p:sp>
        <p:nvSpPr>
          <p:cNvPr id="14" name="正方形/長方形 13"/>
          <p:cNvSpPr/>
          <p:nvPr/>
        </p:nvSpPr>
        <p:spPr>
          <a:xfrm>
            <a:off x="8146167" y="3229646"/>
            <a:ext cx="643915" cy="44029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smtClean="0">
                <a:solidFill>
                  <a:schemeClr val="tx1"/>
                </a:solidFill>
                <a:latin typeface="MS UI Gothic" panose="020B0600070205080204" pitchFamily="50" charset="-128"/>
                <a:ea typeface="MS UI Gothic" panose="020B0600070205080204" pitchFamily="50" charset="-128"/>
              </a:rPr>
              <a:t>緊急</a:t>
            </a:r>
            <a:endParaRPr lang="en-US" altLang="ja-JP" sz="1200" b="1" dirty="0" smtClean="0">
              <a:solidFill>
                <a:schemeClr val="tx1"/>
              </a:solidFill>
              <a:latin typeface="MS UI Gothic" panose="020B0600070205080204" pitchFamily="50" charset="-128"/>
              <a:ea typeface="MS UI Gothic" panose="020B0600070205080204" pitchFamily="50" charset="-128"/>
            </a:endParaRPr>
          </a:p>
          <a:p>
            <a:pPr algn="ctr"/>
            <a:r>
              <a:rPr lang="ja-JP" altLang="en-US" sz="1200" b="1" dirty="0">
                <a:solidFill>
                  <a:schemeClr val="tx1"/>
                </a:solidFill>
                <a:latin typeface="MS UI Gothic" panose="020B0600070205080204" pitchFamily="50" charset="-128"/>
                <a:ea typeface="MS UI Gothic" panose="020B0600070205080204" pitchFamily="50" charset="-128"/>
              </a:rPr>
              <a:t>セール</a:t>
            </a:r>
            <a:endParaRPr lang="en-US" altLang="ja-JP" sz="1200" b="1" dirty="0" smtClean="0">
              <a:solidFill>
                <a:schemeClr val="tx1"/>
              </a:solidFill>
              <a:latin typeface="MS UI Gothic" panose="020B0600070205080204" pitchFamily="50" charset="-128"/>
              <a:ea typeface="MS UI Gothic" panose="020B0600070205080204" pitchFamily="50" charset="-128"/>
            </a:endParaRPr>
          </a:p>
        </p:txBody>
      </p:sp>
      <p:sp>
        <p:nvSpPr>
          <p:cNvPr id="15" name="正方形/長方形 14"/>
          <p:cNvSpPr/>
          <p:nvPr/>
        </p:nvSpPr>
        <p:spPr>
          <a:xfrm>
            <a:off x="5202187" y="3239271"/>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chemeClr val="bg1"/>
                </a:solidFill>
                <a:latin typeface="MS UI Gothic" panose="020B0600070205080204" pitchFamily="50" charset="-128"/>
                <a:ea typeface="MS UI Gothic" panose="020B0600070205080204" pitchFamily="50" charset="-128"/>
              </a:rPr>
              <a:t>不審者</a:t>
            </a:r>
            <a:endParaRPr kumimoji="1"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200" b="1" dirty="0">
                <a:solidFill>
                  <a:schemeClr val="bg1"/>
                </a:solidFill>
                <a:latin typeface="MS UI Gothic" panose="020B0600070205080204" pitchFamily="50" charset="-128"/>
                <a:ea typeface="MS UI Gothic" panose="020B0600070205080204" pitchFamily="50" charset="-128"/>
              </a:rPr>
              <a:t>合図</a:t>
            </a:r>
            <a:endParaRPr kumimoji="1" lang="ja-JP" altLang="en-US" sz="1200" b="1" dirty="0">
              <a:solidFill>
                <a:schemeClr val="bg1"/>
              </a:solidFill>
              <a:latin typeface="MS UI Gothic" panose="020B0600070205080204" pitchFamily="50" charset="-128"/>
              <a:ea typeface="MS UI Gothic" panose="020B0600070205080204" pitchFamily="50" charset="-128"/>
            </a:endParaRPr>
          </a:p>
        </p:txBody>
      </p:sp>
      <p:sp>
        <p:nvSpPr>
          <p:cNvPr id="29" name="ホームベース 28"/>
          <p:cNvSpPr/>
          <p:nvPr/>
        </p:nvSpPr>
        <p:spPr>
          <a:xfrm>
            <a:off x="415226" y="3156753"/>
            <a:ext cx="2869198" cy="1557129"/>
          </a:xfrm>
          <a:prstGeom prst="homePlate">
            <a:avLst>
              <a:gd name="adj" fmla="val 23723"/>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角丸四角形 29"/>
          <p:cNvSpPr/>
          <p:nvPr/>
        </p:nvSpPr>
        <p:spPr>
          <a:xfrm>
            <a:off x="525292" y="3469401"/>
            <a:ext cx="2209800" cy="258596"/>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基本コメント</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525286" y="3915469"/>
            <a:ext cx="2209800" cy="258596"/>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オリジナル録音コメント</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533747" y="4380787"/>
            <a:ext cx="2209800" cy="258596"/>
          </a:xfrm>
          <a:prstGeom prst="round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オーダーコメント</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25292" y="3165220"/>
            <a:ext cx="2209794" cy="307777"/>
          </a:xfrm>
          <a:prstGeom prst="rect">
            <a:avLst/>
          </a:prstGeom>
          <a:noFill/>
        </p:spPr>
        <p:txBody>
          <a:bodyPr wrap="square" rtlCol="0">
            <a:spAutoFit/>
          </a:bodyPr>
          <a:lstStyle/>
          <a:p>
            <a:r>
              <a:rPr kumimoji="1" lang="ja-JP" altLang="en-US" sz="1400" dirty="0" smtClean="0"/>
              <a:t>流せるコメント</a:t>
            </a:r>
            <a:endParaRPr kumimoji="1" lang="ja-JP" altLang="en-US" sz="1400" dirty="0"/>
          </a:p>
        </p:txBody>
      </p:sp>
      <p:sp>
        <p:nvSpPr>
          <p:cNvPr id="44" name="正方形/長方形 43"/>
          <p:cNvSpPr/>
          <p:nvPr/>
        </p:nvSpPr>
        <p:spPr>
          <a:xfrm>
            <a:off x="353862" y="2033597"/>
            <a:ext cx="3921266"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ワンタッチボタン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回再生</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連続再生</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519328" y="5202492"/>
            <a:ext cx="5303958" cy="1400383"/>
          </a:xfrm>
          <a:prstGeom prst="rect">
            <a:avLst/>
          </a:prstGeom>
          <a:noFill/>
        </p:spPr>
        <p:txBody>
          <a:bodyPr wrap="square">
            <a:spAutoFit/>
          </a:bodyPr>
          <a:lstStyle/>
          <a:p>
            <a:pPr lvl="0"/>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１回</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ボタン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を押すと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流れます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本</a:t>
            </a:r>
            <a:r>
              <a:rPr lang="ja-JP" altLang="en-US"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機がレジから離れた</a:t>
            </a: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場所に設置されている場合、スタッフコール</a:t>
            </a:r>
            <a:r>
              <a:rPr lang="ja-JP" altLang="en-US"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（オプション</a:t>
            </a:r>
            <a:r>
              <a:rPr lang="ja-JP" altLang="en-US"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）を使うと、離れた場所からも呼び出す事ができます。</a:t>
            </a: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連続再生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ボタンを押すと（</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ON</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）、もう</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度押す（</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OFF</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リピート</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します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。音源を指定したリピートも可能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AutoShape 196"/>
          <p:cNvSpPr>
            <a:spLocks noChangeArrowheads="1"/>
          </p:cNvSpPr>
          <p:nvPr/>
        </p:nvSpPr>
        <p:spPr bwMode="auto">
          <a:xfrm>
            <a:off x="404664" y="2446879"/>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不定期な呼び出し</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AutoShape 196"/>
          <p:cNvSpPr>
            <a:spLocks noChangeArrowheads="1"/>
          </p:cNvSpPr>
          <p:nvPr/>
        </p:nvSpPr>
        <p:spPr bwMode="auto">
          <a:xfrm>
            <a:off x="2548368" y="2445264"/>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「補充」の告知</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AutoShape 196"/>
          <p:cNvSpPr>
            <a:spLocks noChangeArrowheads="1"/>
          </p:cNvSpPr>
          <p:nvPr/>
        </p:nvSpPr>
        <p:spPr bwMode="auto">
          <a:xfrm>
            <a:off x="4688742" y="2445263"/>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実施時刻が未定</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6648561" y="3229646"/>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a:solidFill>
                  <a:schemeClr val="bg1"/>
                </a:solidFill>
                <a:latin typeface="MS UI Gothic" panose="020B0600070205080204" pitchFamily="50" charset="-128"/>
                <a:ea typeface="MS UI Gothic" panose="020B0600070205080204" pitchFamily="50" charset="-128"/>
              </a:rPr>
              <a:t>カート</a:t>
            </a:r>
            <a:endParaRPr kumimoji="1"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200" b="1" dirty="0">
                <a:solidFill>
                  <a:schemeClr val="bg1"/>
                </a:solidFill>
                <a:latin typeface="MS UI Gothic" panose="020B0600070205080204" pitchFamily="50" charset="-128"/>
                <a:ea typeface="MS UI Gothic" panose="020B0600070205080204" pitchFamily="50" charset="-128"/>
              </a:rPr>
              <a:t>回収</a:t>
            </a:r>
            <a:endParaRPr kumimoji="1" lang="ja-JP" altLang="en-US" sz="1200" b="1" dirty="0">
              <a:solidFill>
                <a:schemeClr val="bg1"/>
              </a:solidFill>
              <a:latin typeface="MS UI Gothic" panose="020B0600070205080204" pitchFamily="50" charset="-128"/>
              <a:ea typeface="MS UI Gothic" panose="020B0600070205080204" pitchFamily="50" charset="-128"/>
            </a:endParaRPr>
          </a:p>
        </p:txBody>
      </p:sp>
      <p:sp>
        <p:nvSpPr>
          <p:cNvPr id="69" name="正方形/長方形 68"/>
          <p:cNvSpPr/>
          <p:nvPr/>
        </p:nvSpPr>
        <p:spPr>
          <a:xfrm>
            <a:off x="5918664" y="3239271"/>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smtClean="0">
                <a:solidFill>
                  <a:schemeClr val="bg1"/>
                </a:solidFill>
                <a:latin typeface="MS UI Gothic" panose="020B0600070205080204" pitchFamily="50" charset="-128"/>
                <a:ea typeface="MS UI Gothic" panose="020B0600070205080204" pitchFamily="50" charset="-128"/>
              </a:rPr>
              <a:t>カゴ</a:t>
            </a:r>
            <a:endParaRPr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200" b="1" dirty="0" smtClean="0">
                <a:solidFill>
                  <a:schemeClr val="bg1"/>
                </a:solidFill>
                <a:latin typeface="MS UI Gothic" panose="020B0600070205080204" pitchFamily="50" charset="-128"/>
                <a:ea typeface="MS UI Gothic" panose="020B0600070205080204" pitchFamily="50" charset="-128"/>
              </a:rPr>
              <a:t>回収</a:t>
            </a:r>
            <a:endParaRPr kumimoji="1" lang="en-US" altLang="ja-JP" sz="1200" b="1" dirty="0" smtClean="0">
              <a:solidFill>
                <a:schemeClr val="bg1"/>
              </a:solidFill>
              <a:latin typeface="MS UI Gothic" panose="020B0600070205080204" pitchFamily="50" charset="-128"/>
              <a:ea typeface="MS UI Gothic" panose="020B0600070205080204" pitchFamily="50" charset="-128"/>
            </a:endParaRPr>
          </a:p>
        </p:txBody>
      </p:sp>
      <p:sp>
        <p:nvSpPr>
          <p:cNvPr id="70" name="正方形/長方形 69"/>
          <p:cNvSpPr/>
          <p:nvPr/>
        </p:nvSpPr>
        <p:spPr>
          <a:xfrm>
            <a:off x="7410865" y="3229645"/>
            <a:ext cx="643915" cy="440297"/>
          </a:xfrm>
          <a:prstGeom prst="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smtClean="0">
                <a:solidFill>
                  <a:schemeClr val="bg1"/>
                </a:solidFill>
                <a:latin typeface="MS UI Gothic" panose="020B0600070205080204" pitchFamily="50" charset="-128"/>
                <a:ea typeface="MS UI Gothic" panose="020B0600070205080204" pitchFamily="50" charset="-128"/>
              </a:rPr>
              <a:t>惣菜</a:t>
            </a:r>
            <a:endParaRPr lang="en-US" altLang="ja-JP" sz="12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000" b="1" dirty="0">
                <a:solidFill>
                  <a:schemeClr val="bg1"/>
                </a:solidFill>
                <a:latin typeface="MS UI Gothic" panose="020B0600070205080204" pitchFamily="50" charset="-128"/>
                <a:ea typeface="MS UI Gothic" panose="020B0600070205080204" pitchFamily="50" charset="-128"/>
              </a:rPr>
              <a:t>出来たて</a:t>
            </a:r>
            <a:endParaRPr kumimoji="1" lang="en-US" altLang="ja-JP" sz="1000" b="1" dirty="0" smtClean="0">
              <a:solidFill>
                <a:schemeClr val="bg1"/>
              </a:solidFill>
              <a:latin typeface="MS UI Gothic" panose="020B0600070205080204" pitchFamily="50" charset="-128"/>
              <a:ea typeface="MS UI Gothic" panose="020B0600070205080204" pitchFamily="50" charset="-128"/>
            </a:endParaRPr>
          </a:p>
        </p:txBody>
      </p:sp>
      <p:sp>
        <p:nvSpPr>
          <p:cNvPr id="34" name="正方形/長方形 33"/>
          <p:cNvSpPr/>
          <p:nvPr/>
        </p:nvSpPr>
        <p:spPr>
          <a:xfrm>
            <a:off x="6646228" y="2454000"/>
            <a:ext cx="2497772" cy="430887"/>
          </a:xfrm>
          <a:prstGeom prst="rect">
            <a:avLst/>
          </a:prstGeom>
        </p:spPr>
        <p:txBody>
          <a:bodyPr wrap="square">
            <a:spAutoFit/>
          </a:bodyPr>
          <a:lstStyle/>
          <a:p>
            <a:r>
              <a:rPr lang="ja-JP" altLang="en-US" sz="11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タイマーと違い、再生する時刻</a:t>
            </a:r>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や曜日、</a:t>
            </a:r>
            <a:endParaRPr lang="en-US" altLang="ja-JP"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日付</a:t>
            </a:r>
            <a:r>
              <a:rPr lang="ja-JP" altLang="en-US" sz="11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をあらかじめ</a:t>
            </a:r>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決められない</a:t>
            </a:r>
            <a:r>
              <a:rPr lang="ja-JP" altLang="en-US" sz="11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コメント</a:t>
            </a:r>
            <a:endParaRPr lang="ja-JP" altLang="en-US" sz="1100" dirty="0">
              <a:solidFill>
                <a:srgbClr val="16B5E0"/>
              </a:solidFill>
            </a:endParaRPr>
          </a:p>
        </p:txBody>
      </p:sp>
      <p:sp>
        <p:nvSpPr>
          <p:cNvPr id="73" name="正方形/長方形 72"/>
          <p:cNvSpPr/>
          <p:nvPr/>
        </p:nvSpPr>
        <p:spPr>
          <a:xfrm>
            <a:off x="444099" y="6018274"/>
            <a:ext cx="900807" cy="347126"/>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連続再生</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435632" y="5432495"/>
            <a:ext cx="900807" cy="313259"/>
          </a:xfrm>
          <a:prstGeom prst="rect">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回再生</a:t>
            </a:r>
            <a:endPar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746178" y="4064629"/>
            <a:ext cx="5035353" cy="261610"/>
          </a:xfrm>
          <a:prstGeom prst="rect">
            <a:avLst/>
          </a:prstGeom>
          <a:solidFill>
            <a:schemeClr val="bg1">
              <a:alpha val="80000"/>
            </a:schemeClr>
          </a:solidFill>
        </p:spPr>
        <p:txBody>
          <a:bodyPr wrap="none" rtlCol="0">
            <a:spAutoFit/>
          </a:bodyPr>
          <a:lstStyle/>
          <a:p>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コメント内容シール添付スペース（高さ</a:t>
            </a:r>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ボタン間のリブ構造が押し間違いを抑止</a:t>
            </a:r>
            <a:endParaRPr kumimoji="1"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8078529" y="2913762"/>
            <a:ext cx="857927" cy="253916"/>
          </a:xfrm>
          <a:prstGeom prst="rect">
            <a:avLst/>
          </a:prstGeom>
          <a:noFill/>
        </p:spPr>
        <p:txBody>
          <a:bodyPr wrap="none" rtlCol="0">
            <a:spAutoFit/>
          </a:bodyPr>
          <a:lstStyle/>
          <a:p>
            <a:r>
              <a:rPr kumimoji="1" lang="ja-JP" altLang="en-US" sz="1050" dirty="0" smtClean="0"/>
              <a:t>ほぼ実物大</a:t>
            </a:r>
            <a:endParaRPr kumimoji="1" lang="ja-JP" altLang="en-US" sz="1050" dirty="0"/>
          </a:p>
        </p:txBody>
      </p:sp>
      <p:sp>
        <p:nvSpPr>
          <p:cNvPr id="2" name="テキスト ボックス 1"/>
          <p:cNvSpPr txBox="1"/>
          <p:nvPr/>
        </p:nvSpPr>
        <p:spPr>
          <a:xfrm>
            <a:off x="836343" y="3637199"/>
            <a:ext cx="324128" cy="369332"/>
          </a:xfrm>
          <a:prstGeom prst="rect">
            <a:avLst/>
          </a:prstGeom>
          <a:noFill/>
        </p:spPr>
        <p:txBody>
          <a:bodyPr wrap="none" rtlCol="0">
            <a:spAutoFit/>
          </a:bodyPr>
          <a:lstStyle/>
          <a:p>
            <a:r>
              <a:rPr kumimoji="1" lang="en-US" altLang="ja-JP" b="1" dirty="0" smtClean="0"/>
              <a:t>+</a:t>
            </a:r>
            <a:endParaRPr kumimoji="1" lang="ja-JP" altLang="en-US" b="1" dirty="0"/>
          </a:p>
        </p:txBody>
      </p:sp>
      <p:sp>
        <p:nvSpPr>
          <p:cNvPr id="36" name="テキスト ボックス 35"/>
          <p:cNvSpPr txBox="1"/>
          <p:nvPr/>
        </p:nvSpPr>
        <p:spPr>
          <a:xfrm>
            <a:off x="834743" y="4107224"/>
            <a:ext cx="324128" cy="369332"/>
          </a:xfrm>
          <a:prstGeom prst="rect">
            <a:avLst/>
          </a:prstGeom>
          <a:noFill/>
        </p:spPr>
        <p:txBody>
          <a:bodyPr wrap="none" rtlCol="0">
            <a:spAutoFit/>
          </a:bodyPr>
          <a:lstStyle/>
          <a:p>
            <a:r>
              <a:rPr kumimoji="1" lang="en-US" altLang="ja-JP" b="1" dirty="0" smtClean="0"/>
              <a:t>+</a:t>
            </a:r>
            <a:endParaRPr kumimoji="1" lang="ja-JP" altLang="en-US" b="1" dirty="0"/>
          </a:p>
        </p:txBody>
      </p:sp>
      <p:sp>
        <p:nvSpPr>
          <p:cNvPr id="3" name="テキスト ボックス 2"/>
          <p:cNvSpPr txBox="1"/>
          <p:nvPr/>
        </p:nvSpPr>
        <p:spPr>
          <a:xfrm>
            <a:off x="504872" y="4745267"/>
            <a:ext cx="8382423" cy="523220"/>
          </a:xfrm>
          <a:prstGeom prst="rect">
            <a:avLst/>
          </a:prstGeom>
          <a:noFill/>
        </p:spPr>
        <p:txBody>
          <a:bodyPr wrap="none" rtlCol="0">
            <a:spAutoFit/>
          </a:bodyPr>
          <a:lstStyle/>
          <a:p>
            <a:r>
              <a:rPr kumimoji="1"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ボタン１つ毎に「コメント３種類」まで登録して続けて流す事ができます。前後にチャイムをつける事もできます。</a:t>
            </a:r>
            <a:r>
              <a:rPr lang="ja-JP" altLang="en-US"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ボタン毎に「</a:t>
            </a:r>
            <a:r>
              <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連続</a:t>
            </a:r>
            <a:r>
              <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分指定（毎時）くり返し」の</a:t>
            </a:r>
            <a:r>
              <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種類から選択できます</a:t>
            </a:r>
            <a:endParaRPr kumimoji="1" lang="en-US" altLang="ja-JP" sz="14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559" y="5092301"/>
            <a:ext cx="2408457" cy="1445073"/>
          </a:xfrm>
          <a:prstGeom prst="rect">
            <a:avLst/>
          </a:prstGeom>
          <a:ln w="38100">
            <a:solidFill>
              <a:srgbClr val="FF0000"/>
            </a:solidFill>
          </a:ln>
        </p:spPr>
      </p:pic>
    </p:spTree>
    <p:extLst>
      <p:ext uri="{BB962C8B-B14F-4D97-AF65-F5344CB8AC3E}">
        <p14:creationId xmlns:p14="http://schemas.microsoft.com/office/powerpoint/2010/main" val="300799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4272323"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ボタンを押して流す（続き）</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1092" y="1109547"/>
            <a:ext cx="5415265"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毎時、指定した「分」にくり返し。</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流したい時に</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ON</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にするだけの</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カンタン</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操作。</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16</a:t>
            </a:fld>
            <a:endParaRPr kumimoji="1" lang="ja-JP" altLang="en-US"/>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4898"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正方形/長方形 8"/>
          <p:cNvSpPr/>
          <p:nvPr/>
        </p:nvSpPr>
        <p:spPr>
          <a:xfrm>
            <a:off x="6724898" y="1439334"/>
            <a:ext cx="934319" cy="245533"/>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417" y="3185629"/>
            <a:ext cx="5136315" cy="1482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5" name="正方形/長方形 14"/>
          <p:cNvSpPr/>
          <p:nvPr/>
        </p:nvSpPr>
        <p:spPr>
          <a:xfrm>
            <a:off x="7422747" y="3965132"/>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smtClean="0">
                <a:solidFill>
                  <a:schemeClr val="bg1"/>
                </a:solidFill>
                <a:latin typeface="MS UI Gothic" panose="020B0600070205080204" pitchFamily="50" charset="-128"/>
                <a:ea typeface="MS UI Gothic" panose="020B0600070205080204" pitchFamily="50" charset="-128"/>
              </a:rPr>
              <a:t>３倍</a:t>
            </a:r>
            <a:endParaRPr kumimoji="1" lang="en-US" altLang="ja-JP" sz="14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050" b="1" dirty="0">
                <a:solidFill>
                  <a:schemeClr val="bg1"/>
                </a:solidFill>
                <a:latin typeface="MS UI Gothic" panose="020B0600070205080204" pitchFamily="50" charset="-128"/>
                <a:ea typeface="MS UI Gothic" panose="020B0600070205080204" pitchFamily="50" charset="-128"/>
              </a:rPr>
              <a:t>ポイント</a:t>
            </a:r>
            <a:endParaRPr kumimoji="1" lang="ja-JP" altLang="en-US" sz="1050" b="1" dirty="0">
              <a:solidFill>
                <a:schemeClr val="bg1"/>
              </a:solidFill>
              <a:latin typeface="MS UI Gothic" panose="020B0600070205080204" pitchFamily="50" charset="-128"/>
              <a:ea typeface="MS UI Gothic" panose="020B0600070205080204" pitchFamily="50" charset="-128"/>
            </a:endParaRPr>
          </a:p>
        </p:txBody>
      </p:sp>
      <p:sp>
        <p:nvSpPr>
          <p:cNvPr id="16" name="正方形/長方形 15"/>
          <p:cNvSpPr/>
          <p:nvPr/>
        </p:nvSpPr>
        <p:spPr>
          <a:xfrm>
            <a:off x="6692850" y="3965132"/>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b="1" dirty="0" smtClean="0">
                <a:solidFill>
                  <a:schemeClr val="bg1"/>
                </a:solidFill>
                <a:latin typeface="MS UI Gothic" panose="020B0600070205080204" pitchFamily="50" charset="-128"/>
                <a:ea typeface="MS UI Gothic" panose="020B0600070205080204" pitchFamily="50" charset="-128"/>
              </a:rPr>
              <a:t>雨</a:t>
            </a:r>
            <a:endParaRPr lang="en-US" altLang="ja-JP" sz="1400" b="1" dirty="0">
              <a:solidFill>
                <a:schemeClr val="bg1"/>
              </a:solidFill>
              <a:latin typeface="MS UI Gothic" panose="020B0600070205080204" pitchFamily="50" charset="-128"/>
              <a:ea typeface="MS UI Gothic" panose="020B0600070205080204" pitchFamily="50" charset="-128"/>
            </a:endParaRPr>
          </a:p>
          <a:p>
            <a:pPr algn="ctr"/>
            <a:r>
              <a:rPr lang="ja-JP" altLang="en-US" sz="1050" b="1" dirty="0" smtClean="0">
                <a:solidFill>
                  <a:schemeClr val="bg1"/>
                </a:solidFill>
                <a:latin typeface="MS UI Gothic" panose="020B0600070205080204" pitchFamily="50" charset="-128"/>
                <a:ea typeface="MS UI Gothic" panose="020B0600070205080204" pitchFamily="50" charset="-128"/>
              </a:rPr>
              <a:t>ポイント</a:t>
            </a:r>
            <a:endParaRPr lang="en-US" altLang="ja-JP" sz="1050" b="1" dirty="0" smtClean="0">
              <a:solidFill>
                <a:schemeClr val="bg1"/>
              </a:solidFill>
              <a:latin typeface="MS UI Gothic" panose="020B0600070205080204" pitchFamily="50" charset="-128"/>
              <a:ea typeface="MS UI Gothic" panose="020B0600070205080204" pitchFamily="50" charset="-128"/>
            </a:endParaRPr>
          </a:p>
        </p:txBody>
      </p:sp>
      <p:sp>
        <p:nvSpPr>
          <p:cNvPr id="17" name="正方形/長方形 16"/>
          <p:cNvSpPr/>
          <p:nvPr/>
        </p:nvSpPr>
        <p:spPr>
          <a:xfrm>
            <a:off x="8165801" y="3965131"/>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smtClean="0">
                <a:solidFill>
                  <a:schemeClr val="bg1"/>
                </a:solidFill>
                <a:latin typeface="MS UI Gothic" panose="020B0600070205080204" pitchFamily="50" charset="-128"/>
                <a:ea typeface="MS UI Gothic" panose="020B0600070205080204" pitchFamily="50" charset="-128"/>
              </a:rPr>
              <a:t>５倍</a:t>
            </a:r>
            <a:endParaRPr kumimoji="1" lang="en-US" altLang="ja-JP" sz="140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050" b="1" dirty="0">
                <a:solidFill>
                  <a:schemeClr val="bg1"/>
                </a:solidFill>
                <a:latin typeface="MS UI Gothic" panose="020B0600070205080204" pitchFamily="50" charset="-128"/>
                <a:ea typeface="MS UI Gothic" panose="020B0600070205080204" pitchFamily="50" charset="-128"/>
              </a:rPr>
              <a:t>ポイント</a:t>
            </a:r>
            <a:endParaRPr kumimoji="1" lang="ja-JP" altLang="en-US" sz="1050" b="1" dirty="0">
              <a:solidFill>
                <a:schemeClr val="bg1"/>
              </a:solidFill>
              <a:latin typeface="MS UI Gothic" panose="020B0600070205080204" pitchFamily="50" charset="-128"/>
              <a:ea typeface="MS UI Gothic" panose="020B0600070205080204" pitchFamily="50" charset="-128"/>
            </a:endParaRPr>
          </a:p>
        </p:txBody>
      </p:sp>
      <p:sp>
        <p:nvSpPr>
          <p:cNvPr id="18" name="正方形/長方形 17"/>
          <p:cNvSpPr/>
          <p:nvPr/>
        </p:nvSpPr>
        <p:spPr>
          <a:xfrm>
            <a:off x="4488008" y="3975730"/>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a:solidFill>
                  <a:schemeClr val="bg1"/>
                </a:solidFill>
                <a:latin typeface="MS UI Gothic" panose="020B0600070205080204" pitchFamily="50" charset="-128"/>
                <a:ea typeface="MS UI Gothic" panose="020B0600070205080204" pitchFamily="50" charset="-128"/>
              </a:rPr>
              <a:t>特売</a:t>
            </a:r>
            <a:endParaRPr lang="en-US" altLang="ja-JP" sz="105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050" b="1" dirty="0" smtClean="0">
                <a:solidFill>
                  <a:schemeClr val="bg1"/>
                </a:solidFill>
                <a:latin typeface="MS UI Gothic" panose="020B0600070205080204" pitchFamily="50" charset="-128"/>
                <a:ea typeface="MS UI Gothic" panose="020B0600070205080204" pitchFamily="50" charset="-128"/>
              </a:rPr>
              <a:t>商品</a:t>
            </a:r>
            <a:endParaRPr lang="en-US" altLang="ja-JP" sz="1050" b="1" dirty="0" smtClean="0">
              <a:solidFill>
                <a:schemeClr val="bg1"/>
              </a:solidFill>
              <a:latin typeface="MS UI Gothic" panose="020B0600070205080204" pitchFamily="50" charset="-128"/>
              <a:ea typeface="MS UI Gothic" panose="020B0600070205080204" pitchFamily="50" charset="-128"/>
            </a:endParaRPr>
          </a:p>
        </p:txBody>
      </p:sp>
      <p:sp>
        <p:nvSpPr>
          <p:cNvPr id="19" name="正方形/長方形 18"/>
          <p:cNvSpPr/>
          <p:nvPr/>
        </p:nvSpPr>
        <p:spPr>
          <a:xfrm>
            <a:off x="3758111" y="3975730"/>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b="1" dirty="0" smtClean="0">
                <a:solidFill>
                  <a:schemeClr val="bg1"/>
                </a:solidFill>
                <a:latin typeface="MS UI Gothic" panose="020B0600070205080204" pitchFamily="50" charset="-128"/>
                <a:ea typeface="MS UI Gothic" panose="020B0600070205080204" pitchFamily="50" charset="-128"/>
              </a:rPr>
              <a:t>おススメ</a:t>
            </a:r>
            <a:endParaRPr lang="en-US" altLang="ja-JP" sz="1050" b="1" dirty="0" smtClean="0">
              <a:solidFill>
                <a:schemeClr val="bg1"/>
              </a:solidFill>
              <a:latin typeface="MS UI Gothic" panose="020B0600070205080204" pitchFamily="50" charset="-128"/>
              <a:ea typeface="MS UI Gothic" panose="020B0600070205080204" pitchFamily="50" charset="-128"/>
            </a:endParaRPr>
          </a:p>
          <a:p>
            <a:pPr algn="ctr"/>
            <a:r>
              <a:rPr lang="ja-JP" altLang="en-US" sz="1050" b="1" dirty="0" smtClean="0">
                <a:solidFill>
                  <a:schemeClr val="bg1"/>
                </a:solidFill>
                <a:latin typeface="MS UI Gothic" panose="020B0600070205080204" pitchFamily="50" charset="-128"/>
                <a:ea typeface="MS UI Gothic" panose="020B0600070205080204" pitchFamily="50" charset="-128"/>
              </a:rPr>
              <a:t>商品</a:t>
            </a:r>
            <a:endParaRPr lang="en-US" altLang="ja-JP" sz="1050" b="1" dirty="0" smtClean="0">
              <a:solidFill>
                <a:schemeClr val="bg1"/>
              </a:solidFill>
              <a:latin typeface="MS UI Gothic" panose="020B0600070205080204" pitchFamily="50" charset="-128"/>
              <a:ea typeface="MS UI Gothic" panose="020B0600070205080204" pitchFamily="50" charset="-128"/>
            </a:endParaRPr>
          </a:p>
        </p:txBody>
      </p:sp>
      <p:sp>
        <p:nvSpPr>
          <p:cNvPr id="20" name="正方形/長方形 19"/>
          <p:cNvSpPr/>
          <p:nvPr/>
        </p:nvSpPr>
        <p:spPr>
          <a:xfrm>
            <a:off x="5240687" y="3975729"/>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50" b="1" dirty="0" smtClean="0">
                <a:solidFill>
                  <a:schemeClr val="bg1"/>
                </a:solidFill>
                <a:latin typeface="MS UI Gothic" panose="020B0600070205080204" pitchFamily="50" charset="-128"/>
                <a:ea typeface="MS UI Gothic" panose="020B0600070205080204" pitchFamily="50" charset="-128"/>
              </a:rPr>
              <a:t>52</a:t>
            </a:r>
            <a:r>
              <a:rPr lang="ja-JP" altLang="en-US" sz="1050" b="1" dirty="0" smtClean="0">
                <a:solidFill>
                  <a:schemeClr val="bg1"/>
                </a:solidFill>
                <a:latin typeface="MS UI Gothic" panose="020B0600070205080204" pitchFamily="50" charset="-128"/>
                <a:ea typeface="MS UI Gothic" panose="020B0600070205080204" pitchFamily="50" charset="-128"/>
              </a:rPr>
              <a:t>週</a:t>
            </a:r>
            <a:endParaRPr lang="en-US" altLang="ja-JP" sz="1050" b="1" dirty="0">
              <a:solidFill>
                <a:schemeClr val="bg1"/>
              </a:solidFill>
              <a:latin typeface="MS UI Gothic" panose="020B0600070205080204" pitchFamily="50" charset="-128"/>
              <a:ea typeface="MS UI Gothic" panose="020B0600070205080204" pitchFamily="50" charset="-128"/>
            </a:endParaRPr>
          </a:p>
          <a:p>
            <a:pPr algn="ctr"/>
            <a:r>
              <a:rPr kumimoji="1" lang="en-US" altLang="ja-JP" sz="1050" b="1" dirty="0" smtClean="0">
                <a:solidFill>
                  <a:schemeClr val="bg1"/>
                </a:solidFill>
                <a:latin typeface="MS UI Gothic" panose="020B0600070205080204" pitchFamily="50" charset="-128"/>
                <a:ea typeface="MS UI Gothic" panose="020B0600070205080204" pitchFamily="50" charset="-128"/>
              </a:rPr>
              <a:t>CM</a:t>
            </a:r>
            <a:r>
              <a:rPr kumimoji="1" lang="ja-JP" altLang="en-US" sz="1050" b="1" dirty="0" smtClean="0">
                <a:solidFill>
                  <a:schemeClr val="bg1"/>
                </a:solidFill>
                <a:latin typeface="MS UI Gothic" panose="020B0600070205080204" pitchFamily="50" charset="-128"/>
                <a:ea typeface="MS UI Gothic" panose="020B0600070205080204" pitchFamily="50" charset="-128"/>
              </a:rPr>
              <a:t>①</a:t>
            </a:r>
            <a:endParaRPr kumimoji="1" lang="en-US" altLang="ja-JP" sz="1050" b="1" dirty="0" smtClean="0">
              <a:solidFill>
                <a:schemeClr val="bg1"/>
              </a:solidFill>
              <a:latin typeface="MS UI Gothic" panose="020B0600070205080204" pitchFamily="50" charset="-128"/>
              <a:ea typeface="MS UI Gothic" panose="020B0600070205080204" pitchFamily="50" charset="-128"/>
            </a:endParaRPr>
          </a:p>
        </p:txBody>
      </p:sp>
      <p:sp>
        <p:nvSpPr>
          <p:cNvPr id="38" name="正方形/長方形 37"/>
          <p:cNvSpPr/>
          <p:nvPr/>
        </p:nvSpPr>
        <p:spPr>
          <a:xfrm>
            <a:off x="5950805" y="3975730"/>
            <a:ext cx="624665" cy="42969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50" b="1" dirty="0" smtClean="0">
                <a:solidFill>
                  <a:schemeClr val="bg1"/>
                </a:solidFill>
                <a:latin typeface="MS UI Gothic" panose="020B0600070205080204" pitchFamily="50" charset="-128"/>
                <a:ea typeface="MS UI Gothic" panose="020B0600070205080204" pitchFamily="50" charset="-128"/>
              </a:rPr>
              <a:t>52</a:t>
            </a:r>
            <a:r>
              <a:rPr lang="ja-JP" altLang="en-US" sz="1050" b="1" dirty="0" smtClean="0">
                <a:solidFill>
                  <a:schemeClr val="bg1"/>
                </a:solidFill>
                <a:latin typeface="MS UI Gothic" panose="020B0600070205080204" pitchFamily="50" charset="-128"/>
                <a:ea typeface="MS UI Gothic" panose="020B0600070205080204" pitchFamily="50" charset="-128"/>
              </a:rPr>
              <a:t>週</a:t>
            </a:r>
            <a:endParaRPr lang="en-US" altLang="ja-JP" sz="1050" b="1" dirty="0" smtClean="0">
              <a:solidFill>
                <a:schemeClr val="bg1"/>
              </a:solidFill>
              <a:latin typeface="MS UI Gothic" panose="020B0600070205080204" pitchFamily="50" charset="-128"/>
              <a:ea typeface="MS UI Gothic" panose="020B0600070205080204" pitchFamily="50" charset="-128"/>
            </a:endParaRPr>
          </a:p>
          <a:p>
            <a:pPr algn="ctr"/>
            <a:r>
              <a:rPr lang="en-US" altLang="ja-JP" sz="1050" b="1" dirty="0" smtClean="0">
                <a:solidFill>
                  <a:schemeClr val="bg1"/>
                </a:solidFill>
                <a:latin typeface="MS UI Gothic" panose="020B0600070205080204" pitchFamily="50" charset="-128"/>
                <a:ea typeface="MS UI Gothic" panose="020B0600070205080204" pitchFamily="50" charset="-128"/>
              </a:rPr>
              <a:t>CM</a:t>
            </a:r>
            <a:r>
              <a:rPr lang="ja-JP" altLang="en-US" sz="1050" b="1" dirty="0" smtClean="0">
                <a:solidFill>
                  <a:schemeClr val="bg1"/>
                </a:solidFill>
                <a:latin typeface="MS UI Gothic" panose="020B0600070205080204" pitchFamily="50" charset="-128"/>
                <a:ea typeface="MS UI Gothic" panose="020B0600070205080204" pitchFamily="50" charset="-128"/>
              </a:rPr>
              <a:t>②</a:t>
            </a:r>
            <a:endParaRPr kumimoji="1" lang="en-US" altLang="ja-JP" sz="1050" b="1" dirty="0" smtClean="0">
              <a:solidFill>
                <a:schemeClr val="bg1"/>
              </a:solidFill>
              <a:latin typeface="MS UI Gothic" panose="020B0600070205080204" pitchFamily="50" charset="-128"/>
              <a:ea typeface="MS UI Gothic" panose="020B0600070205080204" pitchFamily="50" charset="-128"/>
            </a:endParaRPr>
          </a:p>
        </p:txBody>
      </p:sp>
      <p:sp>
        <p:nvSpPr>
          <p:cNvPr id="39" name="正方形/長方形 38"/>
          <p:cNvSpPr/>
          <p:nvPr/>
        </p:nvSpPr>
        <p:spPr>
          <a:xfrm>
            <a:off x="353862" y="2033597"/>
            <a:ext cx="4778872"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ワンタッチボタン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分指定（毎時）くり返し再生</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AutoShape 196"/>
          <p:cNvSpPr>
            <a:spLocks noChangeArrowheads="1"/>
          </p:cNvSpPr>
          <p:nvPr/>
        </p:nvSpPr>
        <p:spPr bwMode="auto">
          <a:xfrm>
            <a:off x="404664" y="2446879"/>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指定「分」でくり返し</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AutoShape 196"/>
          <p:cNvSpPr>
            <a:spLocks noChangeArrowheads="1"/>
          </p:cNvSpPr>
          <p:nvPr/>
        </p:nvSpPr>
        <p:spPr bwMode="auto">
          <a:xfrm>
            <a:off x="2548368" y="2445264"/>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週販促</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CM</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AutoShape 196"/>
          <p:cNvSpPr>
            <a:spLocks noChangeArrowheads="1"/>
          </p:cNvSpPr>
          <p:nvPr/>
        </p:nvSpPr>
        <p:spPr bwMode="auto">
          <a:xfrm>
            <a:off x="4688742" y="2445263"/>
            <a:ext cx="1957486"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自動</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ON/OFF</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も</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6646228" y="2454000"/>
            <a:ext cx="2497772" cy="430887"/>
          </a:xfrm>
          <a:prstGeom prst="rect">
            <a:avLst/>
          </a:prstGeom>
        </p:spPr>
        <p:txBody>
          <a:bodyPr wrap="square">
            <a:spAutoFit/>
          </a:bodyPr>
          <a:lstStyle/>
          <a:p>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短期のセール</a:t>
            </a:r>
            <a:r>
              <a:rPr lang="en-US" altLang="ja-JP"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はタイマー更新よりも、</a:t>
            </a:r>
            <a:endParaRPr lang="en-US" altLang="ja-JP"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ボタンのコメントを更新すると便利です</a:t>
            </a:r>
            <a:endParaRPr lang="en-US" altLang="ja-JP"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カギ線コネクタ 44"/>
          <p:cNvCxnSpPr>
            <a:stCxn id="15" idx="0"/>
            <a:endCxn id="17" idx="0"/>
          </p:cNvCxnSpPr>
          <p:nvPr/>
        </p:nvCxnSpPr>
        <p:spPr>
          <a:xfrm rot="5400000" flipH="1" flipV="1">
            <a:off x="8106607" y="3593605"/>
            <a:ext cx="1" cy="743054"/>
          </a:xfrm>
          <a:prstGeom prst="bentConnector3">
            <a:avLst>
              <a:gd name="adj1" fmla="val 22860100000"/>
            </a:avLst>
          </a:prstGeom>
          <a:ln w="285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7336392" y="3378204"/>
            <a:ext cx="1415772" cy="276999"/>
          </a:xfrm>
          <a:prstGeom prst="rect">
            <a:avLst/>
          </a:prstGeom>
          <a:solidFill>
            <a:schemeClr val="bg1">
              <a:alpha val="80000"/>
            </a:schemeClr>
          </a:solidFill>
        </p:spPr>
        <p:txBody>
          <a:bodyPr wrap="none" rtlCol="0">
            <a:spAutoFit/>
          </a:bodyPr>
          <a:lstStyle/>
          <a:p>
            <a:r>
              <a:rPr kumimoji="1" lang="ja-JP" altLang="en-US" sz="1200" dirty="0" smtClean="0">
                <a:solidFill>
                  <a:srgbClr val="C00000"/>
                </a:solidFill>
              </a:rPr>
              <a:t>当日内で使い分け</a:t>
            </a:r>
            <a:endParaRPr kumimoji="1" lang="ja-JP" altLang="en-US" sz="1200" dirty="0">
              <a:solidFill>
                <a:srgbClr val="C00000"/>
              </a:solidFill>
            </a:endParaRPr>
          </a:p>
        </p:txBody>
      </p:sp>
      <p:graphicFrame>
        <p:nvGraphicFramePr>
          <p:cNvPr id="49" name="表 48"/>
          <p:cNvGraphicFramePr>
            <a:graphicFrameLocks noGrp="1"/>
          </p:cNvGraphicFramePr>
          <p:nvPr>
            <p:extLst>
              <p:ext uri="{D42A27DB-BD31-4B8C-83A1-F6EECF244321}">
                <p14:modId xmlns:p14="http://schemas.microsoft.com/office/powerpoint/2010/main" val="2126133037"/>
              </p:ext>
            </p:extLst>
          </p:nvPr>
        </p:nvGraphicFramePr>
        <p:xfrm>
          <a:off x="404664" y="3133911"/>
          <a:ext cx="2905803" cy="2727960"/>
        </p:xfrm>
        <a:graphic>
          <a:graphicData uri="http://schemas.openxmlformats.org/drawingml/2006/table">
            <a:tbl>
              <a:tblPr firstRow="1" bandRow="1">
                <a:tableStyleId>{5C22544A-7EE6-4342-B048-85BDC9FD1C3A}</a:tableStyleId>
              </a:tblPr>
              <a:tblGrid>
                <a:gridCol w="662136">
                  <a:extLst>
                    <a:ext uri="{9D8B030D-6E8A-4147-A177-3AD203B41FA5}">
                      <a16:colId xmlns:a16="http://schemas.microsoft.com/office/drawing/2014/main" val="20000"/>
                    </a:ext>
                  </a:extLst>
                </a:gridCol>
                <a:gridCol w="1058333">
                  <a:extLst>
                    <a:ext uri="{9D8B030D-6E8A-4147-A177-3AD203B41FA5}">
                      <a16:colId xmlns:a16="http://schemas.microsoft.com/office/drawing/2014/main" val="20001"/>
                    </a:ext>
                  </a:extLst>
                </a:gridCol>
                <a:gridCol w="1185334">
                  <a:extLst>
                    <a:ext uri="{9D8B030D-6E8A-4147-A177-3AD203B41FA5}">
                      <a16:colId xmlns:a16="http://schemas.microsoft.com/office/drawing/2014/main" val="20002"/>
                    </a:ext>
                  </a:extLst>
                </a:gridCol>
              </a:tblGrid>
              <a:tr h="364415">
                <a:tc>
                  <a: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ボタン</a:t>
                      </a:r>
                      <a:r>
                        <a:rPr kumimoji="1" lang="en-US" altLang="ja-JP" sz="1200" b="1" u="sng" dirty="0" smtClean="0">
                          <a:latin typeface="Meiryo UI" panose="020B0604030504040204" pitchFamily="50" charset="-128"/>
                          <a:ea typeface="Meiryo UI" panose="020B0604030504040204" pitchFamily="50" charset="-128"/>
                          <a:cs typeface="Meiryo UI" panose="020B0604030504040204" pitchFamily="50" charset="-128"/>
                        </a:rPr>
                        <a:t>9</a:t>
                      </a:r>
                    </a:p>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（毎時</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ボタン</a:t>
                      </a:r>
                      <a:r>
                        <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rPr>
                        <a:t>11</a:t>
                      </a:r>
                    </a:p>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（毎時</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extLst>
                  <a:ext uri="{0D108BD9-81ED-4DB2-BD59-A6C34878D82A}">
                    <a16:rowId xmlns:a16="http://schemas.microsoft.com/office/drawing/2014/main" val="10000"/>
                  </a:ext>
                </a:extLst>
              </a:tr>
              <a:tr h="211129">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ON</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ON</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130148">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05</a:t>
                      </a:r>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「今週の注目・・・</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0000"/>
                    </a:solidFill>
                  </a:tcPr>
                </a:tc>
                <a:extLst>
                  <a:ext uri="{0D108BD9-81ED-4DB2-BD59-A6C34878D82A}">
                    <a16:rowId xmlns:a16="http://schemas.microsoft.com/office/drawing/2014/main" val="10002"/>
                  </a:ext>
                </a:extLst>
              </a:tr>
              <a:tr h="211129">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「休日のお得な・・・</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0000"/>
                    </a:solidFill>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211129">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「今週の注目・・・</a:t>
                      </a:r>
                    </a:p>
                  </a:txBody>
                  <a:tcPr>
                    <a:solidFill>
                      <a:srgbClr val="FF0000"/>
                    </a:solidFill>
                  </a:tcPr>
                </a:tc>
                <a:extLst>
                  <a:ext uri="{0D108BD9-81ED-4DB2-BD59-A6C34878D82A}">
                    <a16:rowId xmlns:a16="http://schemas.microsoft.com/office/drawing/2014/main" val="10004"/>
                  </a:ext>
                </a:extLst>
              </a:tr>
              <a:tr h="211129">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a:endParaRPr kumimoji="1" lang="ja-JP" altLang="en-US" sz="9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「今週の注目・・・</a:t>
                      </a:r>
                    </a:p>
                  </a:txBody>
                  <a:tcPr>
                    <a:solidFill>
                      <a:srgbClr val="FF0000"/>
                    </a:solidFill>
                  </a:tcPr>
                </a:tc>
                <a:extLst>
                  <a:ext uri="{0D108BD9-81ED-4DB2-BD59-A6C34878D82A}">
                    <a16:rowId xmlns:a16="http://schemas.microsoft.com/office/drawing/2014/main" val="10005"/>
                  </a:ext>
                </a:extLst>
              </a:tr>
              <a:tr h="211129">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「休日のお得な・・・</a:t>
                      </a:r>
                    </a:p>
                  </a:txBody>
                  <a:tcPr>
                    <a:solidFill>
                      <a:srgbClr val="FF0000"/>
                    </a:solidFill>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0">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05</a:t>
                      </a:r>
                    </a:p>
                  </a:txBody>
                  <a:tcPr>
                    <a:lnB w="12700" cap="flat" cmpd="sng" algn="ctr">
                      <a:solidFill>
                        <a:schemeClr val="bg1"/>
                      </a:solidFill>
                      <a:prstDash val="solid"/>
                      <a:round/>
                      <a:headEnd type="none" w="med" len="med"/>
                      <a:tailEnd type="none" w="med" len="med"/>
                    </a:lnB>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「今週の注目・・・</a:t>
                      </a:r>
                    </a:p>
                  </a:txBody>
                  <a:tcPr>
                    <a:lnB w="12700"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182880">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OFF</a:t>
                      </a:r>
                      <a:endParaRPr kumimoji="1"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OFF</a:t>
                      </a:r>
                      <a:endParaRPr kumimoji="1" lang="ja-JP" altLang="en-US" sz="1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50" name="テキスト ボックス 49"/>
          <p:cNvSpPr txBox="1"/>
          <p:nvPr/>
        </p:nvSpPr>
        <p:spPr>
          <a:xfrm>
            <a:off x="1165968" y="5377936"/>
            <a:ext cx="1935145" cy="253916"/>
          </a:xfrm>
          <a:prstGeom prst="rect">
            <a:avLst/>
          </a:prstGeom>
          <a:noFill/>
        </p:spPr>
        <p:txBody>
          <a:bodyPr wrap="none" rtlCol="0">
            <a:spAutoFit/>
          </a:bodyPr>
          <a:lstStyle/>
          <a:p>
            <a:r>
              <a:rPr kumimoji="1" lang="ja-JP" altLang="en-US" sz="1050" dirty="0" smtClean="0"/>
              <a:t>毎時、指定「分」にくり返し</a:t>
            </a:r>
            <a:endParaRPr kumimoji="1" lang="ja-JP" altLang="en-US" sz="1050" dirty="0"/>
          </a:p>
        </p:txBody>
      </p:sp>
      <p:pic>
        <p:nvPicPr>
          <p:cNvPr id="51" name="図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042" y="5789818"/>
            <a:ext cx="1253470" cy="752082"/>
          </a:xfrm>
          <a:prstGeom prst="rect">
            <a:avLst/>
          </a:prstGeom>
          <a:ln>
            <a:solidFill>
              <a:schemeClr val="tx1"/>
            </a:solidFill>
          </a:ln>
        </p:spPr>
      </p:pic>
      <p:sp>
        <p:nvSpPr>
          <p:cNvPr id="52" name="テキスト ボックス 51"/>
          <p:cNvSpPr txBox="1"/>
          <p:nvPr/>
        </p:nvSpPr>
        <p:spPr>
          <a:xfrm>
            <a:off x="3619099" y="4982593"/>
            <a:ext cx="5231883" cy="369332"/>
          </a:xfrm>
          <a:prstGeom prst="rect">
            <a:avLst/>
          </a:prstGeom>
          <a:solidFill>
            <a:srgbClr val="16B5E0"/>
          </a:solidFill>
        </p:spPr>
        <p:txBody>
          <a:bodyPr wrap="square" rtlCol="0">
            <a:spAutoFit/>
          </a:bodyP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押し忘れ・消し忘れにも安心な自動</a:t>
            </a:r>
            <a:r>
              <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ON/OFF</a:t>
            </a: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560656" y="5355813"/>
            <a:ext cx="1672253" cy="415498"/>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分指定ボタン毎に時刻設定</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ON/OFF</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３セット）</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200460" y="5355813"/>
            <a:ext cx="3858876" cy="415498"/>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タイマー側でも分指定ボタン毎に時刻を指定して</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ON/OFF</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が可能。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タイマー毎</a:t>
            </a:r>
            <a:r>
              <a:rPr lang="ja-JP" altLang="en-US" sz="105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開閉店時間に合わせて、設定する事もできます</a:t>
            </a:r>
            <a:endParaRPr kumimoji="1" lang="ja-JP" altLang="en-US" sz="105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5221589" y="5420899"/>
            <a:ext cx="0" cy="1145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4250" y="5794268"/>
            <a:ext cx="1286407" cy="771844"/>
          </a:xfrm>
          <a:prstGeom prst="rect">
            <a:avLst/>
          </a:prstGeom>
          <a:ln>
            <a:solidFill>
              <a:schemeClr val="tx1"/>
            </a:solidFill>
          </a:ln>
        </p:spPr>
      </p:pic>
      <p:pic>
        <p:nvPicPr>
          <p:cNvPr id="57" name="図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4176" y="5771940"/>
            <a:ext cx="1286407" cy="771844"/>
          </a:xfrm>
          <a:prstGeom prst="rect">
            <a:avLst/>
          </a:prstGeom>
          <a:ln>
            <a:solidFill>
              <a:schemeClr val="tx1"/>
            </a:solidFill>
          </a:ln>
        </p:spPr>
      </p:pic>
      <p:sp>
        <p:nvSpPr>
          <p:cNvPr id="58" name="二等辺三角形 57"/>
          <p:cNvSpPr/>
          <p:nvPr/>
        </p:nvSpPr>
        <p:spPr>
          <a:xfrm rot="5400000">
            <a:off x="6926962" y="6061519"/>
            <a:ext cx="426745" cy="20868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8078529" y="2913762"/>
            <a:ext cx="857927" cy="253916"/>
          </a:xfrm>
          <a:prstGeom prst="rect">
            <a:avLst/>
          </a:prstGeom>
          <a:noFill/>
        </p:spPr>
        <p:txBody>
          <a:bodyPr wrap="none" rtlCol="0">
            <a:spAutoFit/>
          </a:bodyPr>
          <a:lstStyle/>
          <a:p>
            <a:r>
              <a:rPr kumimoji="1" lang="ja-JP" altLang="en-US" sz="1050" dirty="0" smtClean="0"/>
              <a:t>ほぼ実物大</a:t>
            </a:r>
            <a:endParaRPr kumimoji="1" lang="ja-JP" altLang="en-US" sz="1050" dirty="0"/>
          </a:p>
        </p:txBody>
      </p:sp>
      <p:sp>
        <p:nvSpPr>
          <p:cNvPr id="33" name="テキスト ボックス 32"/>
          <p:cNvSpPr txBox="1"/>
          <p:nvPr/>
        </p:nvSpPr>
        <p:spPr>
          <a:xfrm>
            <a:off x="3695407" y="6541143"/>
            <a:ext cx="5375800" cy="253916"/>
          </a:xfrm>
          <a:prstGeom prst="rect">
            <a:avLst/>
          </a:prstGeom>
          <a:noFill/>
        </p:spPr>
        <p:txBody>
          <a:bodyPr wrap="square" rtlCol="0">
            <a:spAutoFit/>
          </a:bodyPr>
          <a:lstStyle/>
          <a:p>
            <a:r>
              <a:rPr kumimoji="1"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分指定ボタン</a:t>
            </a:r>
            <a:r>
              <a:rPr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とタイマー側の両方に自動</a:t>
            </a:r>
            <a:r>
              <a:rPr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ON/OFF</a:t>
            </a:r>
            <a:r>
              <a:rPr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が設定されている場合、タイマー側を優先</a:t>
            </a:r>
            <a:endPar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335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2856872"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タイマープログラム</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82625" y="1109547"/>
            <a:ext cx="6622326" cy="830997"/>
          </a:xfrm>
          <a:prstGeom prst="rect">
            <a:avLst/>
          </a:prstGeom>
          <a:noFill/>
        </p:spPr>
        <p:txBody>
          <a:bodyPr wrap="none" rtlCol="0">
            <a:spAutoFit/>
          </a:bodyPr>
          <a:lstStyle/>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電源</a:t>
            </a:r>
            <a:r>
              <a:rPr kumimoji="1"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ON</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からチャンネル変更、コメント再生、</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電源</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OFF</a:t>
            </a: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2400" b="1" u="sng"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無制限のプログラムを</a:t>
            </a:r>
            <a:r>
              <a:rPr lang="en-US" altLang="ja-JP" sz="2400" b="1" u="sng"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366</a:t>
            </a:r>
            <a:r>
              <a:rPr lang="ja-JP" altLang="en-US" sz="2400" b="1" u="sng"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通り保存</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できます。</a:t>
            </a:r>
            <a:endParaRPr kumimoji="1"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17</a:t>
            </a:fld>
            <a:endParaRPr kumimoji="1" lang="ja-JP" altLang="en-US"/>
          </a:p>
        </p:txBody>
      </p:sp>
      <p:graphicFrame>
        <p:nvGraphicFramePr>
          <p:cNvPr id="61" name="表 60"/>
          <p:cNvGraphicFramePr>
            <a:graphicFrameLocks noGrp="1"/>
          </p:cNvGraphicFramePr>
          <p:nvPr>
            <p:extLst>
              <p:ext uri="{D42A27DB-BD31-4B8C-83A1-F6EECF244321}">
                <p14:modId xmlns:p14="http://schemas.microsoft.com/office/powerpoint/2010/main" val="2460221024"/>
              </p:ext>
            </p:extLst>
          </p:nvPr>
        </p:nvGraphicFramePr>
        <p:xfrm>
          <a:off x="747248" y="2648536"/>
          <a:ext cx="3831060" cy="2377440"/>
        </p:xfrm>
        <a:graphic>
          <a:graphicData uri="http://schemas.openxmlformats.org/drawingml/2006/table">
            <a:tbl>
              <a:tblPr firstRow="1" bandRow="1">
                <a:tableStyleId>{5C22544A-7EE6-4342-B048-85BDC9FD1C3A}</a:tableStyleId>
              </a:tblPr>
              <a:tblGrid>
                <a:gridCol w="683344">
                  <a:extLst>
                    <a:ext uri="{9D8B030D-6E8A-4147-A177-3AD203B41FA5}">
                      <a16:colId xmlns:a16="http://schemas.microsoft.com/office/drawing/2014/main" val="20000"/>
                    </a:ext>
                  </a:extLst>
                </a:gridCol>
                <a:gridCol w="575733">
                  <a:extLst>
                    <a:ext uri="{9D8B030D-6E8A-4147-A177-3AD203B41FA5}">
                      <a16:colId xmlns:a16="http://schemas.microsoft.com/office/drawing/2014/main" val="20001"/>
                    </a:ext>
                  </a:extLst>
                </a:gridCol>
                <a:gridCol w="643467">
                  <a:extLst>
                    <a:ext uri="{9D8B030D-6E8A-4147-A177-3AD203B41FA5}">
                      <a16:colId xmlns:a16="http://schemas.microsoft.com/office/drawing/2014/main" val="20002"/>
                    </a:ext>
                  </a:extLst>
                </a:gridCol>
                <a:gridCol w="1928516">
                  <a:extLst>
                    <a:ext uri="{9D8B030D-6E8A-4147-A177-3AD203B41FA5}">
                      <a16:colId xmlns:a16="http://schemas.microsoft.com/office/drawing/2014/main" val="20003"/>
                    </a:ext>
                  </a:extLst>
                </a:gridCol>
              </a:tblGrid>
              <a:tr h="364415">
                <a:tc>
                  <a: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電源</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コメント</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tx1">
                        <a:lumMod val="65000"/>
                        <a:lumOff val="35000"/>
                      </a:schemeClr>
                    </a:solidFill>
                  </a:tcPr>
                </a:tc>
                <a:tc>
                  <a:txBody>
                    <a:bodyPr/>
                    <a:lstStyle/>
                    <a:p>
                      <a:pPr algn="ct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0"/>
                  </a:ext>
                </a:extLst>
              </a:tr>
              <a:tr h="211129">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ON</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C-21</a:t>
                      </a: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　モーニング</a:t>
                      </a:r>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30148">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①</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②</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K-38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システム無音</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③</a:t>
                      </a: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I-10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イージーリスニング</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J-POP</a:t>
                      </a: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I-09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J-POP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ボサノヴァ</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BGM</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④</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p>
                  </a:txBody>
                  <a:tcP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⑤</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I-07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ライトジャズ</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⑥</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I-09</a:t>
                      </a: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J-POP</a:t>
                      </a: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ボサノヴァ</a:t>
                      </a:r>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4" name="図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3023"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5" name="正方形/長方形 64"/>
          <p:cNvSpPr/>
          <p:nvPr/>
        </p:nvSpPr>
        <p:spPr>
          <a:xfrm>
            <a:off x="7133959" y="1286929"/>
            <a:ext cx="531048" cy="186266"/>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66" name="表 65"/>
          <p:cNvGraphicFramePr>
            <a:graphicFrameLocks noGrp="1"/>
          </p:cNvGraphicFramePr>
          <p:nvPr>
            <p:extLst>
              <p:ext uri="{D42A27DB-BD31-4B8C-83A1-F6EECF244321}">
                <p14:modId xmlns:p14="http://schemas.microsoft.com/office/powerpoint/2010/main" val="2810429922"/>
              </p:ext>
            </p:extLst>
          </p:nvPr>
        </p:nvGraphicFramePr>
        <p:xfrm>
          <a:off x="4771706" y="2648536"/>
          <a:ext cx="3831060" cy="2377440"/>
        </p:xfrm>
        <a:graphic>
          <a:graphicData uri="http://schemas.openxmlformats.org/drawingml/2006/table">
            <a:tbl>
              <a:tblPr firstRow="1" bandRow="1">
                <a:tableStyleId>{5C22544A-7EE6-4342-B048-85BDC9FD1C3A}</a:tableStyleId>
              </a:tblPr>
              <a:tblGrid>
                <a:gridCol w="672994">
                  <a:extLst>
                    <a:ext uri="{9D8B030D-6E8A-4147-A177-3AD203B41FA5}">
                      <a16:colId xmlns:a16="http://schemas.microsoft.com/office/drawing/2014/main" val="20000"/>
                    </a:ext>
                  </a:extLst>
                </a:gridCol>
                <a:gridCol w="575733">
                  <a:extLst>
                    <a:ext uri="{9D8B030D-6E8A-4147-A177-3AD203B41FA5}">
                      <a16:colId xmlns:a16="http://schemas.microsoft.com/office/drawing/2014/main" val="20001"/>
                    </a:ext>
                  </a:extLst>
                </a:gridCol>
                <a:gridCol w="601134">
                  <a:extLst>
                    <a:ext uri="{9D8B030D-6E8A-4147-A177-3AD203B41FA5}">
                      <a16:colId xmlns:a16="http://schemas.microsoft.com/office/drawing/2014/main" val="20002"/>
                    </a:ext>
                  </a:extLst>
                </a:gridCol>
                <a:gridCol w="1981199">
                  <a:extLst>
                    <a:ext uri="{9D8B030D-6E8A-4147-A177-3AD203B41FA5}">
                      <a16:colId xmlns:a16="http://schemas.microsoft.com/office/drawing/2014/main" val="20003"/>
                    </a:ext>
                  </a:extLst>
                </a:gridCol>
              </a:tblGrid>
              <a:tr h="364415">
                <a:tc>
                  <a: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電源</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65000"/>
                        <a:lumOff val="35000"/>
                      </a:schemeClr>
                    </a:solidFill>
                  </a:tcPr>
                </a:tc>
                <a:tc>
                  <a:txBody>
                    <a:bodyPr/>
                    <a:lstStyle/>
                    <a:p>
                      <a:pPr algn="ctr"/>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コメント</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tx1">
                        <a:lumMod val="65000"/>
                        <a:lumOff val="35000"/>
                      </a:schemeClr>
                    </a:solidFill>
                  </a:tcPr>
                </a:tc>
                <a:tc>
                  <a:txBody>
                    <a:bodyPr/>
                    <a:lstStyle/>
                    <a:p>
                      <a:pPr algn="ctr"/>
                      <a:r>
                        <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rPr>
                        <a:t>BGM</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10000"/>
                  </a:ext>
                </a:extLst>
              </a:tr>
              <a:tr h="211129">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⑦</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D-14</a:t>
                      </a: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dirty="0" smtClean="0">
                          <a:latin typeface="Meiryo UI" panose="020B0604030504040204" pitchFamily="50" charset="-128"/>
                          <a:ea typeface="Meiryo UI" panose="020B0604030504040204" pitchFamily="50" charset="-128"/>
                          <a:cs typeface="Meiryo UI" panose="020B0604030504040204" pitchFamily="50" charset="-128"/>
                        </a:rPr>
                        <a:t>J-POP</a:t>
                      </a: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インスト（アップ）</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130148">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⑧</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⑨</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A-38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イージーリスニング・ステーション</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⑩</a:t>
                      </a: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⑪</a:t>
                      </a:r>
                    </a:p>
                  </a:txBody>
                  <a:tcPr>
                    <a:lnR w="12700" cap="flat" cmpd="sng" algn="ctr">
                      <a:solidFill>
                        <a:schemeClr val="bg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J-35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別れのワルツ</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211129">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⑫</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l"/>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05</a:t>
                      </a:r>
                    </a:p>
                  </a:txBody>
                  <a:tcP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K-38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システム無音</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OFF</a:t>
                      </a:r>
                      <a:endParaRPr kumimoji="1" lang="ja-JP" altLang="en-US" sz="1050" b="1"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7" name="テキスト ボックス 66"/>
          <p:cNvSpPr txBox="1"/>
          <p:nvPr/>
        </p:nvSpPr>
        <p:spPr>
          <a:xfrm>
            <a:off x="663736" y="2308445"/>
            <a:ext cx="4440639"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閉店</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店舗の「小売業カード」の場合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648320" y="5280182"/>
            <a:ext cx="3966150" cy="1107996"/>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①開店</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分前</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～ただ今、開店</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分前です。本日もお客様に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②開店</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分前</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～ただ今、開店５分前です。本日もお客様に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③開店案内</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～開店のお時間でございます。当店は・・・</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④時報正午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～ただ今、正午をお知らせしました。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⑤クリーンタイム開始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ただ</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今</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より、クリーンタイム</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⑥クリーンタイム終了</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～ただ今をもちましてクリーンタイム終了です。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4714753" y="5297106"/>
            <a:ext cx="4020652" cy="1107996"/>
          </a:xfrm>
          <a:prstGeom prst="rect">
            <a:avLst/>
          </a:prstGeom>
        </p:spPr>
        <p:txBody>
          <a:bodyPr wrap="non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⑦時報</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時</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従業員声掛け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t>お客様が安心して快適なお買</a:t>
            </a:r>
            <a:endParaRPr lang="en-US" altLang="ja-JP" sz="1100" dirty="0" smtClean="0"/>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⑧時報</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時</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時閉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t>当店の営業</a:t>
            </a:r>
            <a:r>
              <a:rPr lang="ja-JP" altLang="en-US" sz="1100" dirty="0" smtClean="0"/>
              <a:t>時間は</a:t>
            </a:r>
            <a:r>
              <a:rPr lang="ja-JP" altLang="en-US" sz="1100" dirty="0"/>
              <a:t>午後９時</a:t>
            </a:r>
            <a:r>
              <a:rPr lang="ja-JP" altLang="en-US" sz="1100" dirty="0" smtClean="0"/>
              <a:t>までと</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⑨</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時閉店</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～当店の営業時間は午後９時までとなっております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⑩まもなく閉店（日本語</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英語）</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t>当店は、まもなく閉店</a:t>
            </a:r>
            <a:r>
              <a:rPr lang="ja-JP" altLang="en-US" sz="1100" dirty="0" smtClean="0"/>
              <a:t>時間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⑪</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まもなく閉店（日本語</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英語）</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t>当店は、まもなく</a:t>
            </a:r>
            <a:r>
              <a:rPr lang="ja-JP" altLang="en-US" sz="1100" dirty="0" smtClean="0"/>
              <a:t>閉店</a:t>
            </a:r>
            <a:r>
              <a:rPr lang="ja-JP" altLang="en-US" sz="1100" dirty="0"/>
              <a:t>時間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⑫閉店案内（日本語</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英語）</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～当店はただいまをもちまして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閉店</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6053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79555" y="5207267"/>
            <a:ext cx="5906577" cy="1251289"/>
          </a:xfrm>
          <a:prstGeom prst="roundRect">
            <a:avLst>
              <a:gd name="adj" fmla="val 8975"/>
            </a:avLst>
          </a:prstGeom>
          <a:solidFill>
            <a:schemeClr val="bg1">
              <a:lumMod val="9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77955" y="306582"/>
            <a:ext cx="5776453" cy="523220"/>
          </a:xfrm>
          <a:prstGeom prst="rect">
            <a:avLst/>
          </a:prstGeom>
          <a:noFill/>
        </p:spPr>
        <p:txBody>
          <a:bodyPr wrap="none" rtlCol="0">
            <a:spAutoFit/>
          </a:bodyPr>
          <a:lstStyle/>
          <a:p>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Lv</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.1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曜日に割り付ける（曜日割付）</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1092" y="1109547"/>
            <a:ext cx="5328703"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曜日ごとにタイマーを割り付け、自動変更</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祝日</a:t>
            </a:r>
            <a:r>
              <a:rPr lang="en-US" altLang="ja-JP"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祝前日</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の割り付けもできます。</a:t>
            </a:r>
            <a:endParaRPr kumimoji="1"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18</a:t>
            </a:fld>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4523"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正方形/長方形 7"/>
          <p:cNvSpPr/>
          <p:nvPr/>
        </p:nvSpPr>
        <p:spPr>
          <a:xfrm>
            <a:off x="7095459" y="1286929"/>
            <a:ext cx="531048" cy="186266"/>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2143931867"/>
              </p:ext>
            </p:extLst>
          </p:nvPr>
        </p:nvGraphicFramePr>
        <p:xfrm>
          <a:off x="379555" y="2252313"/>
          <a:ext cx="2546525" cy="2788920"/>
        </p:xfrm>
        <a:graphic>
          <a:graphicData uri="http://schemas.openxmlformats.org/drawingml/2006/table">
            <a:tbl>
              <a:tblPr firstRow="1" bandRow="1">
                <a:tableStyleId>{5C22544A-7EE6-4342-B048-85BDC9FD1C3A}</a:tableStyleId>
              </a:tblPr>
              <a:tblGrid>
                <a:gridCol w="883339">
                  <a:extLst>
                    <a:ext uri="{9D8B030D-6E8A-4147-A177-3AD203B41FA5}">
                      <a16:colId xmlns:a16="http://schemas.microsoft.com/office/drawing/2014/main" val="20000"/>
                    </a:ext>
                  </a:extLst>
                </a:gridCol>
                <a:gridCol w="1663186">
                  <a:extLst>
                    <a:ext uri="{9D8B030D-6E8A-4147-A177-3AD203B41FA5}">
                      <a16:colId xmlns:a16="http://schemas.microsoft.com/office/drawing/2014/main" val="20001"/>
                    </a:ext>
                  </a:extLst>
                </a:gridCol>
              </a:tblGrid>
              <a:tr h="31897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割り付け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できる曜日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65000"/>
                        <a:lumOff val="35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割り付けできるタイマー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通りから選択）</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132695">
                <a:tc>
                  <a:txBody>
                    <a:bodyPr/>
                    <a:lstStyle/>
                    <a:p>
                      <a:r>
                        <a:rPr kumimoji="1" lang="ja-JP" altLang="en-US" sz="1100" dirty="0" smtClean="0"/>
                        <a:t>毎週（月）</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endParaRPr kumimoji="1" lang="ja-JP" altLang="en-US" sz="1100"/>
                    </a:p>
                  </a:txBody>
                  <a:tcP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2695">
                <a:tc>
                  <a:txBody>
                    <a:bodyPr/>
                    <a:lstStyle/>
                    <a:p>
                      <a:r>
                        <a:rPr kumimoji="1" lang="ja-JP" altLang="en-US" sz="1100" dirty="0" smtClean="0"/>
                        <a:t>毎週（火）</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32695">
                <a:tc>
                  <a:txBody>
                    <a:bodyPr/>
                    <a:lstStyle/>
                    <a:p>
                      <a:r>
                        <a:rPr kumimoji="1" lang="ja-JP" altLang="en-US" sz="1100" dirty="0" smtClean="0"/>
                        <a:t>毎週（水）</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100" dirty="0" smtClean="0"/>
                        <a:t>毎週水曜日タイマー</a:t>
                      </a:r>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2695">
                <a:tc>
                  <a:txBody>
                    <a:bodyPr/>
                    <a:lstStyle/>
                    <a:p>
                      <a:r>
                        <a:rPr kumimoji="1" lang="ja-JP" altLang="en-US" sz="1100" dirty="0" smtClean="0"/>
                        <a:t>毎週（木）</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2695">
                <a:tc>
                  <a:txBody>
                    <a:bodyPr/>
                    <a:lstStyle/>
                    <a:p>
                      <a:r>
                        <a:rPr kumimoji="1" lang="ja-JP" altLang="en-US" sz="1100" dirty="0" smtClean="0"/>
                        <a:t>毎週（金）</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2695">
                <a:tc>
                  <a:txBody>
                    <a:bodyPr/>
                    <a:lstStyle/>
                    <a:p>
                      <a:r>
                        <a:rPr kumimoji="1" lang="ja-JP" altLang="en-US" sz="1100" dirty="0" smtClean="0"/>
                        <a:t>毎週（土）</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2695">
                <a:tc>
                  <a:txBody>
                    <a:bodyPr/>
                    <a:lstStyle/>
                    <a:p>
                      <a:r>
                        <a:rPr kumimoji="1" lang="ja-JP" altLang="en-US" sz="1100" dirty="0" smtClean="0"/>
                        <a:t>毎週（日）</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2695">
                <a:tc>
                  <a:txBody>
                    <a:bodyPr/>
                    <a:lstStyle/>
                    <a:p>
                      <a:r>
                        <a:rPr kumimoji="1" lang="ja-JP" altLang="en-US" sz="1100" dirty="0" smtClean="0"/>
                        <a:t>祝日</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32695">
                <a:tc>
                  <a:txBody>
                    <a:bodyPr/>
                    <a:lstStyle/>
                    <a:p>
                      <a:r>
                        <a:rPr kumimoji="1" lang="ja-JP" altLang="en-US" sz="1100" dirty="0" smtClean="0"/>
                        <a:t>祝前日</a:t>
                      </a:r>
                      <a:endParaRPr kumimoji="1" lang="ja-JP" altLang="en-US" sz="1100" dirty="0"/>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sz="1100" dirty="0"/>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83" y="2252313"/>
            <a:ext cx="3256549" cy="1953929"/>
          </a:xfrm>
          <a:prstGeom prst="rect">
            <a:avLst/>
          </a:prstGeom>
          <a:ln>
            <a:solidFill>
              <a:schemeClr val="tx1"/>
            </a:solidFill>
          </a:ln>
        </p:spPr>
      </p:pic>
      <p:sp>
        <p:nvSpPr>
          <p:cNvPr id="9" name="角丸四角形 8"/>
          <p:cNvSpPr/>
          <p:nvPr/>
        </p:nvSpPr>
        <p:spPr>
          <a:xfrm>
            <a:off x="3599863" y="2897206"/>
            <a:ext cx="317633" cy="130903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79556" y="3229277"/>
            <a:ext cx="2546524" cy="245445"/>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カギ線コネクタ 11"/>
          <p:cNvCxnSpPr>
            <a:stCxn id="10" idx="3"/>
            <a:endCxn id="9" idx="0"/>
          </p:cNvCxnSpPr>
          <p:nvPr/>
        </p:nvCxnSpPr>
        <p:spPr>
          <a:xfrm flipV="1">
            <a:off x="2926080" y="2897206"/>
            <a:ext cx="832600" cy="454794"/>
          </a:xfrm>
          <a:prstGeom prst="bentConnector4">
            <a:avLst>
              <a:gd name="adj1" fmla="val 40463"/>
              <a:gd name="adj2" fmla="val 150265"/>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3000707" y="4389124"/>
            <a:ext cx="3409733" cy="646331"/>
          </a:xfrm>
          <a:prstGeom prst="rect">
            <a:avLst/>
          </a:prstGeom>
          <a:noFill/>
        </p:spPr>
        <p:txBody>
          <a:bodyPr wrap="square" rtlCol="0">
            <a:spAutoFit/>
          </a:bodyPr>
          <a:lstStyle/>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例えば、毎週（水）に登録すると自動でカレンダーの毎週水曜日に</a:t>
            </a:r>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作動します</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また、右ウィンドウ（赤枠）に詳細を表示します。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01405" y="2473696"/>
            <a:ext cx="1146227" cy="1703671"/>
          </a:xfrm>
          <a:prstGeom prst="roundRect">
            <a:avLst>
              <a:gd name="adj" fmla="val 239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79556" y="5834479"/>
            <a:ext cx="5908178" cy="4989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（例２）</a:t>
            </a:r>
            <a:r>
              <a:rPr kumimoji="1" lang="ja-JP" altLang="en-US" sz="12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祝前日は、金曜と同じタイマーにしたい</a:t>
            </a:r>
            <a:endParaRPr kumimoji="1" lang="en-US" altLang="ja-JP" sz="12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→祝前日に金曜日と同じタイマーを登録できます</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77955" y="5342018"/>
            <a:ext cx="5908178" cy="4989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（例１）</a:t>
            </a:r>
            <a:r>
              <a:rPr kumimoji="1" lang="ja-JP" altLang="en-US" sz="12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平日が祝日の場合に、休日のタイマー（もしくは休業日の為ＯＦＦ）にした</a:t>
            </a:r>
            <a:r>
              <a:rPr lang="ja-JP" altLang="en-US" sz="12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b="1" dirty="0" smtClean="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→祝日に休日タイマー（もしくは「終日</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OFF</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」を登録）</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にできます</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234" y="2757641"/>
            <a:ext cx="2326103" cy="1395661"/>
          </a:xfrm>
          <a:prstGeom prst="rect">
            <a:avLst/>
          </a:prstGeom>
          <a:ln>
            <a:solidFill>
              <a:schemeClr val="tx1"/>
            </a:solidFill>
          </a:ln>
        </p:spPr>
      </p:pic>
      <p:cxnSp>
        <p:nvCxnSpPr>
          <p:cNvPr id="29" name="直線コネクタ 28"/>
          <p:cNvCxnSpPr/>
          <p:nvPr/>
        </p:nvCxnSpPr>
        <p:spPr>
          <a:xfrm flipH="1">
            <a:off x="6410441" y="2233063"/>
            <a:ext cx="9625" cy="421585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6577359" y="2156066"/>
            <a:ext cx="2313454" cy="553998"/>
          </a:xfrm>
          <a:prstGeom prst="rect">
            <a:avLst/>
          </a:prstGeom>
          <a:noFill/>
        </p:spPr>
        <p:txBody>
          <a:bodyPr wrap="none" rtlCol="0">
            <a:spAutoFit/>
          </a:bodyPr>
          <a:lstStyle/>
          <a:p>
            <a:r>
              <a:rPr kumimoji="1" lang="ja-JP" altLang="en-US"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変更予約もできます</a:t>
            </a:r>
            <a:endParaRPr kumimoji="1" lang="en-US" altLang="ja-JP"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S UI Gothic" panose="020B0600070205080204" pitchFamily="50" charset="-128"/>
                <a:ea typeface="MS UI Gothic" panose="020B060007020508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a:t>
            </a:r>
            <a:r>
              <a:rPr lang="ja-JP" altLang="en-US" sz="1200" dirty="0" smtClean="0">
                <a:latin typeface="MS UI Gothic" panose="020B0600070205080204" pitchFamily="50" charset="-128"/>
                <a:ea typeface="MS UI Gothic" panose="020B060007020508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水曜日の「予約する」を選択、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859" y="5073942"/>
            <a:ext cx="2305044" cy="1383027"/>
          </a:xfrm>
          <a:prstGeom prst="rect">
            <a:avLst/>
          </a:prstGeom>
          <a:ln>
            <a:solidFill>
              <a:schemeClr val="tx1"/>
            </a:solidFill>
          </a:ln>
        </p:spPr>
      </p:pic>
      <p:sp>
        <p:nvSpPr>
          <p:cNvPr id="40" name="テキスト ボックス 39"/>
          <p:cNvSpPr txBox="1"/>
          <p:nvPr/>
        </p:nvSpPr>
        <p:spPr>
          <a:xfrm>
            <a:off x="6556509" y="4589591"/>
            <a:ext cx="2177199" cy="461665"/>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変更する水曜日の日付を選択、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タイマーを選択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すれば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予約完了。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二等辺三角形 52"/>
          <p:cNvSpPr/>
          <p:nvPr/>
        </p:nvSpPr>
        <p:spPr>
          <a:xfrm rot="10800000">
            <a:off x="7249459" y="4290729"/>
            <a:ext cx="895149" cy="179121"/>
          </a:xfrm>
          <a:prstGeom prst="triangle">
            <a:avLst/>
          </a:prstGeom>
          <a:solidFill>
            <a:srgbClr val="16B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250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13" y="2322202"/>
            <a:ext cx="3254418" cy="1952651"/>
          </a:xfrm>
          <a:prstGeom prst="rect">
            <a:avLst/>
          </a:prstGeom>
          <a:ln>
            <a:solidFill>
              <a:schemeClr val="tx1"/>
            </a:solidFill>
          </a:ln>
        </p:spPr>
      </p:pic>
      <p:sp>
        <p:nvSpPr>
          <p:cNvPr id="4" name="テキスト ボックス 3"/>
          <p:cNvSpPr txBox="1"/>
          <p:nvPr/>
        </p:nvSpPr>
        <p:spPr>
          <a:xfrm>
            <a:off x="379555" y="306582"/>
            <a:ext cx="7169463" cy="523220"/>
          </a:xfrm>
          <a:prstGeom prst="rect">
            <a:avLst/>
          </a:prstGeom>
          <a:noFill/>
        </p:spPr>
        <p:txBody>
          <a:bodyPr wrap="none" rtlCol="0">
            <a:spAutoFit/>
          </a:body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Lv.2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カレンダーに登録する（日付・期間指定）</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91092" y="1109547"/>
            <a:ext cx="6486071"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カレンダーに日付や期間を指定してタイマー登録。</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「曜日割付」よりも優先します。終日</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OFF</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も設定可。</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19</a:t>
            </a:fld>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61" y="4533497"/>
            <a:ext cx="3256951" cy="1954170"/>
          </a:xfrm>
          <a:prstGeom prst="rect">
            <a:avLst/>
          </a:prstGeom>
          <a:ln>
            <a:solidFill>
              <a:schemeClr val="tx1"/>
            </a:solidFill>
          </a:ln>
        </p:spPr>
      </p:pic>
      <p:sp>
        <p:nvSpPr>
          <p:cNvPr id="8" name="角丸四角形 7"/>
          <p:cNvSpPr/>
          <p:nvPr/>
        </p:nvSpPr>
        <p:spPr>
          <a:xfrm>
            <a:off x="1780676" y="2954961"/>
            <a:ext cx="356135" cy="28875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62311" y="5429850"/>
            <a:ext cx="2063255" cy="28875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434535" y="2516292"/>
            <a:ext cx="1146227" cy="1703671"/>
          </a:xfrm>
          <a:prstGeom prst="roundRect">
            <a:avLst>
              <a:gd name="adj" fmla="val 239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444179" y="4732018"/>
            <a:ext cx="1146227" cy="1703671"/>
          </a:xfrm>
          <a:prstGeom prst="roundRect">
            <a:avLst>
              <a:gd name="adj" fmla="val 2391"/>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754010" y="2223442"/>
            <a:ext cx="5105239" cy="1215717"/>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日付指定（</a:t>
            </a:r>
            <a:r>
              <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カレンダーに日付を指定してタイマーを登録できます。日付の変更は、「スケジュール修正」で移動できます。休業日には「終日</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OFF</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」を登録する事もできますので、タイマーを</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OFF</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にする必要はなく、</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ON</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にし忘れる事もありません。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曜日割付がされていても優先されます。</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期間指定は同日には登録できません。</a:t>
            </a:r>
            <a:endParaRPr kumimoji="1"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754011" y="4437247"/>
            <a:ext cx="5105238" cy="1215717"/>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期間</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指定（連続する複数日）</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カレンダーにタイマーを登録、その後、</a:t>
            </a:r>
            <a:r>
              <a:rPr lang="ja-JP" altLang="en-US" sz="11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「スケジュール変更」で「開始日」と「終了日」を選択する事で「期間指定」</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にできます。</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ヶ月以上を設定する事も可能です。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登録後の前倒しや期間の延長などのスケジュール変更も可能です</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。「終日</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OFF</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」も可能。</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曜日割付がされていて</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も優先</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されます</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日付</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は同日には登録</a:t>
            </a:r>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できません。</a:t>
            </a:r>
            <a:endParaRPr kumimoji="1" lang="ja-JP" altLang="en-US" sz="11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869183" y="3638349"/>
            <a:ext cx="4990066" cy="581613"/>
          </a:xfrm>
          <a:prstGeom prst="rect">
            <a:avLst/>
          </a:prstGeom>
          <a:solidFill>
            <a:schemeClr val="bg1">
              <a:lumMod val="95000"/>
            </a:schemeClr>
          </a:solidFill>
          <a:ln w="28575">
            <a:solidFill>
              <a:srgbClr val="16B5E0"/>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b="1" dirty="0" smtClean="0">
                <a:solidFill>
                  <a:srgbClr val="16B5E0"/>
                </a:solidFill>
              </a:rPr>
              <a:t>毎月●日、毎月●のつく日、●●の日、創業祭など</a:t>
            </a:r>
            <a:endParaRPr kumimoji="1" lang="ja-JP" altLang="en-US" sz="1200" b="1" dirty="0">
              <a:solidFill>
                <a:srgbClr val="16B5E0"/>
              </a:solidFill>
            </a:endParaRPr>
          </a:p>
        </p:txBody>
      </p:sp>
      <p:sp>
        <p:nvSpPr>
          <p:cNvPr id="17" name="正方形/長方形 16"/>
          <p:cNvSpPr/>
          <p:nvPr/>
        </p:nvSpPr>
        <p:spPr>
          <a:xfrm>
            <a:off x="3849933" y="6020032"/>
            <a:ext cx="4990066" cy="488122"/>
          </a:xfrm>
          <a:prstGeom prst="rect">
            <a:avLst/>
          </a:prstGeom>
          <a:solidFill>
            <a:schemeClr val="bg1">
              <a:lumMod val="95000"/>
            </a:schemeClr>
          </a:solidFill>
          <a:ln w="28575">
            <a:solidFill>
              <a:srgbClr val="16B5E0"/>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b="1" dirty="0" smtClean="0">
                <a:solidFill>
                  <a:srgbClr val="16B5E0"/>
                </a:solidFill>
              </a:rPr>
              <a:t>セール</a:t>
            </a:r>
            <a:r>
              <a:rPr lang="ja-JP" altLang="en-US" sz="1200" b="1" dirty="0">
                <a:solidFill>
                  <a:srgbClr val="16B5E0"/>
                </a:solidFill>
              </a:rPr>
              <a:t>や</a:t>
            </a:r>
            <a:r>
              <a:rPr lang="ja-JP" altLang="en-US" sz="1200" b="1" dirty="0" smtClean="0">
                <a:solidFill>
                  <a:srgbClr val="16B5E0"/>
                </a:solidFill>
              </a:rPr>
              <a:t>キャンペーン、●●商戦、月末●日間など</a:t>
            </a:r>
            <a:endParaRPr kumimoji="1" lang="ja-JP" altLang="en-US" sz="1200" b="1" dirty="0">
              <a:solidFill>
                <a:srgbClr val="16B5E0"/>
              </a:solidFill>
            </a:endParaRPr>
          </a:p>
        </p:txBody>
      </p:sp>
      <p:pic>
        <p:nvPicPr>
          <p:cNvPr id="19" name="図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4523"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正方形/長方形 19"/>
          <p:cNvSpPr/>
          <p:nvPr/>
        </p:nvSpPr>
        <p:spPr>
          <a:xfrm>
            <a:off x="7095459" y="1286929"/>
            <a:ext cx="531048" cy="186266"/>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064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79555" y="306582"/>
            <a:ext cx="3348994"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イージー・メッセ</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とは</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B3DE3334-3108-E344-B8CF-5530F323D228}" type="slidenum">
              <a:rPr kumimoji="1" lang="ja-JP" altLang="en-US" smtClean="0"/>
              <a:t>2</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959477880"/>
              </p:ext>
            </p:extLst>
          </p:nvPr>
        </p:nvGraphicFramePr>
        <p:xfrm>
          <a:off x="380993" y="2167486"/>
          <a:ext cx="8382006" cy="1798320"/>
        </p:xfrm>
        <a:graphic>
          <a:graphicData uri="http://schemas.openxmlformats.org/drawingml/2006/table">
            <a:tbl>
              <a:tblPr/>
              <a:tblGrid>
                <a:gridCol w="2081367">
                  <a:extLst>
                    <a:ext uri="{9D8B030D-6E8A-4147-A177-3AD203B41FA5}">
                      <a16:colId xmlns:a16="http://schemas.microsoft.com/office/drawing/2014/main" val="20000"/>
                    </a:ext>
                  </a:extLst>
                </a:gridCol>
                <a:gridCol w="1233741">
                  <a:extLst>
                    <a:ext uri="{9D8B030D-6E8A-4147-A177-3AD203B41FA5}">
                      <a16:colId xmlns:a16="http://schemas.microsoft.com/office/drawing/2014/main" val="20001"/>
                    </a:ext>
                  </a:extLst>
                </a:gridCol>
                <a:gridCol w="770021">
                  <a:extLst>
                    <a:ext uri="{9D8B030D-6E8A-4147-A177-3AD203B41FA5}">
                      <a16:colId xmlns:a16="http://schemas.microsoft.com/office/drawing/2014/main" val="20002"/>
                    </a:ext>
                  </a:extLst>
                </a:gridCol>
                <a:gridCol w="808522">
                  <a:extLst>
                    <a:ext uri="{9D8B030D-6E8A-4147-A177-3AD203B41FA5}">
                      <a16:colId xmlns:a16="http://schemas.microsoft.com/office/drawing/2014/main" val="20003"/>
                    </a:ext>
                  </a:extLst>
                </a:gridCol>
                <a:gridCol w="1145407">
                  <a:extLst>
                    <a:ext uri="{9D8B030D-6E8A-4147-A177-3AD203B41FA5}">
                      <a16:colId xmlns:a16="http://schemas.microsoft.com/office/drawing/2014/main" val="20004"/>
                    </a:ext>
                  </a:extLst>
                </a:gridCol>
                <a:gridCol w="1183907">
                  <a:extLst>
                    <a:ext uri="{9D8B030D-6E8A-4147-A177-3AD203B41FA5}">
                      <a16:colId xmlns:a16="http://schemas.microsoft.com/office/drawing/2014/main" val="20005"/>
                    </a:ext>
                  </a:extLst>
                </a:gridCol>
                <a:gridCol w="1159041">
                  <a:extLst>
                    <a:ext uri="{9D8B030D-6E8A-4147-A177-3AD203B41FA5}">
                      <a16:colId xmlns:a16="http://schemas.microsoft.com/office/drawing/2014/main" val="20006"/>
                    </a:ext>
                  </a:extLst>
                </a:gridCol>
              </a:tblGrid>
              <a:tr h="384859">
                <a:tc>
                  <a:txBody>
                    <a:bodyPr/>
                    <a:lstStyle/>
                    <a:p>
                      <a:endParaRPr kumimoji="1" lang="ja-JP" altLang="en-US"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加入条件</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BGM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CM/</a:t>
                      </a: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コメント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放送センター</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制御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放送センター</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放送委託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（本社月額）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F6FC"/>
                    </a:solidFill>
                  </a:tcPr>
                </a:tc>
                <a:extLst>
                  <a:ext uri="{0D108BD9-81ED-4DB2-BD59-A6C34878D82A}">
                    <a16:rowId xmlns:a16="http://schemas.microsoft.com/office/drawing/2014/main" val="10000"/>
                  </a:ext>
                </a:extLst>
              </a:tr>
              <a:tr h="273079">
                <a:tc>
                  <a:txBody>
                    <a:bodyPr/>
                    <a:lstStyle/>
                    <a:p>
                      <a:r>
                        <a:rPr kumimoji="1" lang="ja-JP" altLang="en-US" dirty="0" smtClean="0"/>
                        <a:t>ＢＧＭ放送</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店舗～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91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B5E0"/>
                    </a:solidFill>
                  </a:tcPr>
                </a:tc>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6B5E0"/>
                    </a:solid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24409">
                <a:tc>
                  <a:txBody>
                    <a:bodyPr/>
                    <a:lstStyle/>
                    <a:p>
                      <a:r>
                        <a:rPr kumimoji="1" lang="ja-JP" altLang="en-US" dirty="0" smtClean="0"/>
                        <a:t>専用放送</a:t>
                      </a:r>
                      <a:r>
                        <a:rPr kumimoji="1" lang="ja-JP" altLang="en-US" sz="1100" dirty="0" smtClean="0"/>
                        <a:t>（チェーン店）</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店舗以上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５万円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26" name="図 25"/>
          <p:cNvPicPr>
            <a:picLocks noChangeAspect="1"/>
          </p:cNvPicPr>
          <p:nvPr/>
        </p:nvPicPr>
        <p:blipFill>
          <a:blip r:embed="rId2">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0" b="100000" l="0" r="100000">
                        <a14:foregroundMark x1="12067" y1="24627" x2="12067" y2="24627"/>
                        <a14:foregroundMark x1="9609" y1="54478" x2="9609" y2="54478"/>
                        <a14:foregroundMark x1="20335" y1="50746" x2="20335" y2="50746"/>
                        <a14:foregroundMark x1="33631" y1="44030" x2="33631" y2="44030"/>
                        <a14:foregroundMark x1="27263" y1="50746" x2="27263" y2="50746"/>
                        <a14:foregroundMark x1="47263" y1="50746" x2="47263" y2="50746"/>
                        <a14:foregroundMark x1="47263" y1="24627" x2="47263" y2="24627"/>
                        <a14:foregroundMark x1="56536" y1="27612" x2="56536" y2="27612"/>
                        <a14:foregroundMark x1="83464" y1="41045" x2="83464" y2="41045"/>
                        <a14:foregroundMark x1="83464" y1="24627" x2="83464" y2="24627"/>
                        <a14:foregroundMark x1="91285" y1="31343" x2="91285" y2="31343"/>
                      </a14:backgroundRemoval>
                    </a14:imgEffect>
                  </a14:imgLayer>
                </a14:imgProps>
              </a:ext>
              <a:ext uri="{28A0092B-C50C-407E-A947-70E740481C1C}">
                <a14:useLocalDpi xmlns:a14="http://schemas.microsoft.com/office/drawing/2010/main" val="0"/>
              </a:ext>
            </a:extLst>
          </a:blip>
          <a:stretch>
            <a:fillRect/>
          </a:stretch>
        </p:blipFill>
        <p:spPr>
          <a:xfrm>
            <a:off x="413094" y="3287843"/>
            <a:ext cx="1729831" cy="253034"/>
          </a:xfrm>
          <a:prstGeom prst="rect">
            <a:avLst/>
          </a:prstGeom>
        </p:spPr>
      </p:pic>
      <p:sp>
        <p:nvSpPr>
          <p:cNvPr id="28" name="テキスト ボックス 27"/>
          <p:cNvSpPr txBox="1"/>
          <p:nvPr/>
        </p:nvSpPr>
        <p:spPr>
          <a:xfrm>
            <a:off x="350361" y="1109547"/>
            <a:ext cx="8605241" cy="830997"/>
          </a:xfrm>
          <a:prstGeom prst="rect">
            <a:avLst/>
          </a:prstGeom>
          <a:noFill/>
        </p:spPr>
        <p:txBody>
          <a:bodyPr wrap="none" rtlCol="0">
            <a:spAutoFit/>
          </a:bodyPr>
          <a:lstStyle/>
          <a:p>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まで培った専用放送ノウハウをハード</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ソフトの両面に盛り込み、</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店舗</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から導入できるコメント放送チューナー。コメント運用費は不要。</a:t>
            </a:r>
            <a:endPar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168"/>
          <p:cNvSpPr>
            <a:spLocks noChangeArrowheads="1"/>
          </p:cNvSpPr>
          <p:nvPr/>
        </p:nvSpPr>
        <p:spPr bwMode="auto">
          <a:xfrm>
            <a:off x="6151553" y="5503925"/>
            <a:ext cx="19287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eaLnBrk="1" fontAlgn="b" hangingPunct="1">
              <a:spcBef>
                <a:spcPct val="50000"/>
              </a:spcBef>
            </a:pPr>
            <a:r>
              <a:rPr lang="en-US" altLang="ja-JP" sz="1400" dirty="0">
                <a:latin typeface="Vijaya" panose="020B0604020202020204" pitchFamily="34" charset="0"/>
                <a:ea typeface="ＭＳ Ｐ明朝" charset="-128"/>
                <a:cs typeface="Vijaya" panose="020B0604020202020204" pitchFamily="34" charset="0"/>
              </a:rPr>
              <a:t>In Store Promotion </a:t>
            </a:r>
            <a:r>
              <a:rPr lang="en-US" altLang="ja-JP" sz="1400" dirty="0" smtClean="0">
                <a:latin typeface="Vijaya" panose="020B0604020202020204" pitchFamily="34" charset="0"/>
                <a:ea typeface="ＭＳ Ｐ明朝" charset="-128"/>
                <a:cs typeface="Vijaya" panose="020B0604020202020204" pitchFamily="34" charset="0"/>
              </a:rPr>
              <a:t>System</a:t>
            </a:r>
          </a:p>
          <a:p>
            <a:pPr eaLnBrk="1" fontAlgn="b" hangingPunct="1">
              <a:spcBef>
                <a:spcPct val="50000"/>
              </a:spcBef>
            </a:pPr>
            <a:r>
              <a:rPr lang="ja-JP" altLang="en-US" dirty="0">
                <a:latin typeface="ＭＳ Ｐ明朝" charset="-128"/>
                <a:ea typeface="ＭＳ Ｐ明朝" charset="-128"/>
              </a:rPr>
              <a:t>　　　　　　　　　　　　　　　　　</a:t>
            </a:r>
          </a:p>
        </p:txBody>
      </p:sp>
      <p:sp>
        <p:nvSpPr>
          <p:cNvPr id="33" name="AutoShape 196"/>
          <p:cNvSpPr>
            <a:spLocks noChangeArrowheads="1"/>
          </p:cNvSpPr>
          <p:nvPr/>
        </p:nvSpPr>
        <p:spPr bwMode="auto">
          <a:xfrm>
            <a:off x="993814" y="4614333"/>
            <a:ext cx="2240472" cy="658284"/>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専用放送の</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ノウハウ</a:t>
            </a:r>
          </a:p>
          <a:p>
            <a:pPr algn="ctr" eaLnBrk="1" hangingPunct="1"/>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を盛り込む</a:t>
            </a:r>
          </a:p>
        </p:txBody>
      </p:sp>
      <p:sp>
        <p:nvSpPr>
          <p:cNvPr id="34" name="AutoShape 197"/>
          <p:cNvSpPr>
            <a:spLocks noChangeArrowheads="1"/>
          </p:cNvSpPr>
          <p:nvPr/>
        </p:nvSpPr>
        <p:spPr bwMode="auto">
          <a:xfrm>
            <a:off x="5921464" y="4614333"/>
            <a:ext cx="2240472" cy="658284"/>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店舗</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導入可能</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AutoShape 198"/>
          <p:cNvSpPr>
            <a:spLocks noChangeArrowheads="1"/>
          </p:cNvSpPr>
          <p:nvPr/>
        </p:nvSpPr>
        <p:spPr bwMode="auto">
          <a:xfrm>
            <a:off x="3449172" y="4614333"/>
            <a:ext cx="2240472" cy="658284"/>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大手並みの</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コメント放送</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を実現</a:t>
            </a:r>
          </a:p>
        </p:txBody>
      </p:sp>
      <p:pic>
        <p:nvPicPr>
          <p:cNvPr id="38" name="図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1178" y="6116335"/>
            <a:ext cx="1729831" cy="253034"/>
          </a:xfrm>
          <a:prstGeom prst="rect">
            <a:avLst/>
          </a:prstGeom>
        </p:spPr>
      </p:pic>
      <p:pic>
        <p:nvPicPr>
          <p:cNvPr id="41" name="図 4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6768" y="5545601"/>
            <a:ext cx="3040110" cy="918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正方形/長方形 2"/>
          <p:cNvSpPr/>
          <p:nvPr/>
        </p:nvSpPr>
        <p:spPr>
          <a:xfrm>
            <a:off x="6142652" y="5703923"/>
            <a:ext cx="1079142" cy="307777"/>
          </a:xfrm>
          <a:prstGeom prst="rect">
            <a:avLst/>
          </a:prstGeom>
        </p:spPr>
        <p:txBody>
          <a:bodyPr wrap="none">
            <a:spAutoFit/>
          </a:bodyPr>
          <a:lstStyle/>
          <a:p>
            <a:pPr lvl="0" fontAlgn="b">
              <a:spcBef>
                <a:spcPct val="50000"/>
              </a:spcBef>
            </a:pPr>
            <a:r>
              <a:rPr lang="en-US" altLang="ja-JP" sz="1400" dirty="0">
                <a:solidFill>
                  <a:prstClr val="black"/>
                </a:solidFill>
                <a:latin typeface="Vijaya" panose="020B0604020202020204" pitchFamily="34" charset="0"/>
                <a:ea typeface="ＭＳ Ｐ明朝" charset="-128"/>
                <a:cs typeface="Vijaya" panose="020B0604020202020204" pitchFamily="34" charset="0"/>
              </a:rPr>
              <a:t>-template</a:t>
            </a:r>
            <a:r>
              <a:rPr lang="ja-JP" altLang="en-US" sz="1400" dirty="0">
                <a:solidFill>
                  <a:prstClr val="black"/>
                </a:solidFill>
                <a:latin typeface="Vijaya" panose="020B0604020202020204" pitchFamily="34" charset="0"/>
                <a:ea typeface="ＭＳ Ｐ明朝" charset="-128"/>
                <a:cs typeface="Vijaya" panose="020B0604020202020204" pitchFamily="34" charset="0"/>
              </a:rPr>
              <a:t> </a:t>
            </a:r>
            <a:r>
              <a:rPr lang="en-US" altLang="ja-JP" sz="1400" dirty="0">
                <a:solidFill>
                  <a:prstClr val="black"/>
                </a:solidFill>
                <a:latin typeface="Vijaya" panose="020B0604020202020204" pitchFamily="34" charset="0"/>
                <a:ea typeface="ＭＳ Ｐ明朝" charset="-128"/>
                <a:cs typeface="Vijaya" panose="020B0604020202020204" pitchFamily="34" charset="0"/>
              </a:rPr>
              <a:t>style-</a:t>
            </a:r>
          </a:p>
        </p:txBody>
      </p:sp>
    </p:spTree>
    <p:extLst>
      <p:ext uri="{BB962C8B-B14F-4D97-AF65-F5344CB8AC3E}">
        <p14:creationId xmlns:p14="http://schemas.microsoft.com/office/powerpoint/2010/main" val="35582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6903365" cy="523220"/>
          </a:xfrm>
          <a:prstGeom prst="rect">
            <a:avLst/>
          </a:prstGeom>
          <a:noFill/>
        </p:spPr>
        <p:txBody>
          <a:bodyPr wrap="none" rtlCol="0">
            <a:spAutoFit/>
          </a:bodyPr>
          <a:lstStyle/>
          <a:p>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Lv.3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タイマーとワンタッチ</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分指定</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を併用する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91091" y="1109547"/>
            <a:ext cx="6535764"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繁忙期は</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変更に伴うタイマーの更新も大変。</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「分指定</a:t>
            </a:r>
            <a:r>
              <a:rPr lang="ja-JP" altLang="en-US" sz="2400" dirty="0" smtClean="0">
                <a:solidFill>
                  <a:srgbClr val="16B5E0"/>
                </a:solidFill>
                <a:latin typeface="MS UI Gothic" panose="020B0600070205080204" pitchFamily="50" charset="-128"/>
                <a:ea typeface="MS UI Gothic" panose="020B0600070205080204" pitchFamily="50" charset="-128"/>
                <a:cs typeface="Meiryo UI" panose="020B0604030504040204" pitchFamily="50" charset="-128"/>
              </a:rPr>
              <a:t>（</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毎時</a:t>
            </a:r>
            <a:r>
              <a:rPr lang="ja-JP" altLang="en-US" sz="2400" dirty="0" smtClean="0">
                <a:solidFill>
                  <a:srgbClr val="16B5E0"/>
                </a:solidFill>
                <a:latin typeface="MS UI Gothic" panose="020B0600070205080204" pitchFamily="50" charset="-128"/>
                <a:ea typeface="MS UI Gothic" panose="020B0600070205080204" pitchFamily="50" charset="-128"/>
                <a:cs typeface="Meiryo UI" panose="020B0604030504040204" pitchFamily="50" charset="-128"/>
              </a:rPr>
              <a:t>）</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くり返し」とハイブリッド方式が便利。</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20</a:t>
            </a:fld>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912260118"/>
              </p:ext>
            </p:extLst>
          </p:nvPr>
        </p:nvGraphicFramePr>
        <p:xfrm>
          <a:off x="379555" y="2435186"/>
          <a:ext cx="8489482" cy="2396116"/>
        </p:xfrm>
        <a:graphic>
          <a:graphicData uri="http://schemas.openxmlformats.org/drawingml/2006/table">
            <a:tbl>
              <a:tblPr>
                <a:tableStyleId>{327F97BB-C833-4FB7-BDE5-3F7075034690}</a:tableStyleId>
              </a:tblPr>
              <a:tblGrid>
                <a:gridCol w="1420369">
                  <a:extLst>
                    <a:ext uri="{9D8B030D-6E8A-4147-A177-3AD203B41FA5}">
                      <a16:colId xmlns:a16="http://schemas.microsoft.com/office/drawing/2014/main" val="20000"/>
                    </a:ext>
                  </a:extLst>
                </a:gridCol>
                <a:gridCol w="625642">
                  <a:extLst>
                    <a:ext uri="{9D8B030D-6E8A-4147-A177-3AD203B41FA5}">
                      <a16:colId xmlns:a16="http://schemas.microsoft.com/office/drawing/2014/main" val="20001"/>
                    </a:ext>
                  </a:extLst>
                </a:gridCol>
                <a:gridCol w="3597024">
                  <a:extLst>
                    <a:ext uri="{9D8B030D-6E8A-4147-A177-3AD203B41FA5}">
                      <a16:colId xmlns:a16="http://schemas.microsoft.com/office/drawing/2014/main" val="20002"/>
                    </a:ext>
                  </a:extLst>
                </a:gridCol>
                <a:gridCol w="2846447">
                  <a:extLst>
                    <a:ext uri="{9D8B030D-6E8A-4147-A177-3AD203B41FA5}">
                      <a16:colId xmlns:a16="http://schemas.microsoft.com/office/drawing/2014/main" val="20003"/>
                    </a:ext>
                  </a:extLst>
                </a:gridCol>
              </a:tblGrid>
              <a:tr h="329826">
                <a:tc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21464">
                <a:tc gridSpan="2">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タイマー</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rgbClr val="16B5E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6B5E0"/>
                      </a:solidFill>
                      <a:prstDash val="solid"/>
                      <a:round/>
                      <a:headEnd type="none" w="med" len="med"/>
                      <a:tailEnd type="none" w="med" len="med"/>
                    </a:lnB>
                    <a:solidFill>
                      <a:srgbClr val="E0F6FC"/>
                    </a:solidFill>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16B5E0"/>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16B5E0"/>
                      </a:solidFill>
                      <a:prstDash val="solid"/>
                      <a:round/>
                      <a:headEnd type="none" w="med" len="med"/>
                      <a:tailEnd type="none" w="med" len="med"/>
                    </a:lnB>
                    <a:solidFill>
                      <a:srgbClr val="E0F6FC"/>
                    </a:solidFill>
                  </a:tcPr>
                </a:tc>
                <a:extLst>
                  <a:ext uri="{0D108BD9-81ED-4DB2-BD59-A6C34878D82A}">
                    <a16:rowId xmlns:a16="http://schemas.microsoft.com/office/drawing/2014/main" val="10001"/>
                  </a:ext>
                </a:extLst>
              </a:tr>
              <a:tr h="560705">
                <a:tc rowSpan="2">
                  <a:txBody>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ワンタッチボタン</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分指定（毎時）</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くり返し</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rgbClr val="16B5E0"/>
                      </a:solidFill>
                      <a:prstDash val="solid"/>
                      <a:round/>
                      <a:headEnd type="none" w="med" len="med"/>
                      <a:tailEnd type="none" w="med" len="med"/>
                    </a:lnR>
                    <a:lnT w="12700" cap="flat" cmpd="sng" algn="ctr">
                      <a:solidFill>
                        <a:srgbClr val="16B5E0"/>
                      </a:solidFill>
                      <a:prstDash val="solid"/>
                      <a:round/>
                      <a:headEnd type="none" w="med" len="med"/>
                      <a:tailEnd type="none" w="med" len="med"/>
                    </a:lnT>
                    <a:lnB w="12700" cap="flat" cmpd="sng" algn="ctr">
                      <a:solidFill>
                        <a:srgbClr val="16B5E0"/>
                      </a:solidFill>
                      <a:prstDash val="solid"/>
                      <a:round/>
                      <a:headEnd type="none" w="med" len="med"/>
                      <a:tailEnd type="none" w="med" len="med"/>
                    </a:lnB>
                    <a:solidFill>
                      <a:srgbClr val="E0F6FC"/>
                    </a:solidFill>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16B5E0"/>
                      </a:solidFill>
                      <a:prstDash val="solid"/>
                      <a:round/>
                      <a:headEnd type="none" w="med" len="med"/>
                      <a:tailEnd type="none" w="med" len="med"/>
                    </a:lnL>
                    <a:lnT w="12700" cap="flat" cmpd="sng" algn="ctr">
                      <a:solidFill>
                        <a:srgbClr val="16B5E0"/>
                      </a:solidFill>
                      <a:prstDash val="solid"/>
                      <a:round/>
                      <a:headEnd type="none" w="med" len="med"/>
                      <a:tailEnd type="none" w="med" len="med"/>
                    </a:lnT>
                    <a:lnB w="12700" cap="flat" cmpd="sng" algn="ctr">
                      <a:solidFill>
                        <a:srgbClr val="16B5E0"/>
                      </a:solidFill>
                      <a:prstDash val="solid"/>
                      <a:round/>
                      <a:headEnd type="none" w="med" len="med"/>
                      <a:tailEnd type="none" w="med" len="med"/>
                    </a:lnB>
                    <a:solidFill>
                      <a:srgbClr val="E0F6FC"/>
                    </a:solidFill>
                  </a:tcPr>
                </a:tc>
                <a:extLst>
                  <a:ext uri="{0D108BD9-81ED-4DB2-BD59-A6C34878D82A}">
                    <a16:rowId xmlns:a16="http://schemas.microsoft.com/office/drawing/2014/main" val="10002"/>
                  </a:ext>
                </a:extLst>
              </a:tr>
              <a:tr h="560705">
                <a:tc vMerge="1">
                  <a:txBody>
                    <a:bodyPr/>
                    <a:lstStyle/>
                    <a:p>
                      <a:endParaRPr kumimoji="1" lang="ja-JP"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ボタン</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rgbClr val="16B5E0"/>
                      </a:solidFill>
                      <a:prstDash val="solid"/>
                      <a:round/>
                      <a:headEnd type="none" w="med" len="med"/>
                      <a:tailEnd type="none" w="med" len="med"/>
                    </a:lnR>
                    <a:lnT w="12700" cap="flat" cmpd="sng" algn="ctr">
                      <a:solidFill>
                        <a:srgbClr val="16B5E0"/>
                      </a:solidFill>
                      <a:prstDash val="solid"/>
                      <a:round/>
                      <a:headEnd type="none" w="med" len="med"/>
                      <a:tailEnd type="none" w="med" len="med"/>
                    </a:lnT>
                    <a:solidFill>
                      <a:srgbClr val="E0F6FC"/>
                    </a:solidFill>
                  </a:tcPr>
                </a:tc>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rgbClr val="16B5E0"/>
                      </a:solidFill>
                      <a:prstDash val="solid"/>
                      <a:round/>
                      <a:headEnd type="none" w="med" len="med"/>
                      <a:tailEnd type="none" w="med" len="med"/>
                    </a:lnL>
                    <a:lnT w="12700" cap="flat" cmpd="sng" algn="ctr">
                      <a:solidFill>
                        <a:srgbClr val="16B5E0"/>
                      </a:solidFill>
                      <a:prstDash val="solid"/>
                      <a:round/>
                      <a:headEnd type="none" w="med" len="med"/>
                      <a:tailEnd type="none" w="med" len="med"/>
                    </a:lnT>
                    <a:solidFill>
                      <a:srgbClr val="E0F6FC"/>
                    </a:solidFill>
                  </a:tcPr>
                </a:tc>
                <a:extLst>
                  <a:ext uri="{0D108BD9-81ED-4DB2-BD59-A6C34878D82A}">
                    <a16:rowId xmlns:a16="http://schemas.microsoft.com/office/drawing/2014/main" val="10003"/>
                  </a:ext>
                </a:extLst>
              </a:tr>
            </a:tbl>
          </a:graphicData>
        </a:graphic>
      </p:graphicFrame>
      <p:sp>
        <p:nvSpPr>
          <p:cNvPr id="8" name="ホームベース 7"/>
          <p:cNvSpPr/>
          <p:nvPr/>
        </p:nvSpPr>
        <p:spPr>
          <a:xfrm>
            <a:off x="2454446" y="3811574"/>
            <a:ext cx="1455630" cy="375385"/>
          </a:xfrm>
          <a:prstGeom prst="homePlat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七五三</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910076" y="2850683"/>
            <a:ext cx="4598657" cy="375385"/>
          </a:xfrm>
          <a:prstGeom prst="homePlat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クリスマス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BGM+CM</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ホームベース 9"/>
          <p:cNvSpPr/>
          <p:nvPr/>
        </p:nvSpPr>
        <p:spPr>
          <a:xfrm>
            <a:off x="3910076" y="3798738"/>
            <a:ext cx="4958961" cy="375385"/>
          </a:xfrm>
          <a:prstGeom prst="homePlat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歳末商戦</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ホームベース 10"/>
          <p:cNvSpPr/>
          <p:nvPr/>
        </p:nvSpPr>
        <p:spPr>
          <a:xfrm>
            <a:off x="8499110" y="2850682"/>
            <a:ext cx="354530" cy="375385"/>
          </a:xfrm>
          <a:prstGeom prst="homePlat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p>
        </p:txBody>
      </p:sp>
      <p:sp>
        <p:nvSpPr>
          <p:cNvPr id="12" name="ホームベース 11"/>
          <p:cNvSpPr/>
          <p:nvPr/>
        </p:nvSpPr>
        <p:spPr>
          <a:xfrm>
            <a:off x="2442985" y="2850683"/>
            <a:ext cx="1467091" cy="375385"/>
          </a:xfrm>
          <a:prstGeom prst="homePlat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秋の</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BGM+CM</a:t>
            </a: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787322" y="3223196"/>
            <a:ext cx="1066318" cy="415498"/>
          </a:xfrm>
          <a:prstGeom prst="rect">
            <a:avLst/>
          </a:prstGeom>
          <a:noFill/>
        </p:spPr>
        <p:txBody>
          <a:bodyPr wrap="none" rtlCol="0">
            <a:spAutoFit/>
          </a:bodyPr>
          <a:lstStyle/>
          <a:p>
            <a:pPr algn="r"/>
            <a:r>
              <a:rPr kumimoji="1" lang="ja-JP" altLang="en-US"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年末</a:t>
            </a:r>
            <a:r>
              <a:rPr kumimoji="1" lang="en-US" altLang="ja-JP"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BGM+CM</a:t>
            </a:r>
          </a:p>
          <a:p>
            <a:pPr algn="r"/>
            <a:r>
              <a:rPr lang="ja-JP" altLang="en-US"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プログラム</a:t>
            </a:r>
            <a:endParaRPr kumimoji="1" lang="ja-JP" altLang="en-US" sz="105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ホームベース 13"/>
          <p:cNvSpPr/>
          <p:nvPr/>
        </p:nvSpPr>
        <p:spPr>
          <a:xfrm>
            <a:off x="2442985" y="4377832"/>
            <a:ext cx="5112849" cy="375385"/>
          </a:xfrm>
          <a:prstGeom prst="homePlat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お歳暮</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商戦</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41055" y="2136808"/>
            <a:ext cx="3095164"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例えば、</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月の繁忙期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a:xfrm>
            <a:off x="7555834" y="4379428"/>
            <a:ext cx="952899" cy="375385"/>
          </a:xfrm>
          <a:prstGeom prst="homePlat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クリスマス</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特別</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CM</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79555" y="5293888"/>
            <a:ext cx="8474085" cy="1251284"/>
          </a:xfrm>
          <a:prstGeom prst="roundRect">
            <a:avLst>
              <a:gd name="adj" fmla="val 9744"/>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79555" y="5325439"/>
            <a:ext cx="5424883"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急なタイマー変更にも、ワンタッチで切り替えができます。</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324263" y="5871397"/>
            <a:ext cx="2311024" cy="519764"/>
          </a:xfrm>
          <a:prstGeom prst="roundRect">
            <a:avLst/>
          </a:prstGeom>
          <a:solidFill>
            <a:schemeClr val="bg1"/>
          </a:solidFill>
          <a:ln w="28575">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rgbClr val="00FF00"/>
                </a:solidFill>
                <a:latin typeface="Meiryo UI" panose="020B0604030504040204" pitchFamily="50" charset="-128"/>
                <a:ea typeface="Meiryo UI" panose="020B0604030504040204" pitchFamily="50" charset="-128"/>
                <a:cs typeface="Meiryo UI" panose="020B0604030504040204" pitchFamily="50" charset="-128"/>
              </a:rPr>
              <a:t>カレンダー（曜日</a:t>
            </a:r>
            <a:r>
              <a:rPr kumimoji="1" lang="en-US" altLang="ja-JP" sz="1200" b="1" dirty="0" smtClean="0">
                <a:solidFill>
                  <a:srgbClr val="00FF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rgbClr val="00FF00"/>
                </a:solidFill>
                <a:latin typeface="Meiryo UI" panose="020B0604030504040204" pitchFamily="50" charset="-128"/>
                <a:ea typeface="Meiryo UI" panose="020B0604030504040204" pitchFamily="50" charset="-128"/>
                <a:cs typeface="Meiryo UI" panose="020B0604030504040204" pitchFamily="50" charset="-128"/>
              </a:rPr>
              <a:t>日付・期間）</a:t>
            </a:r>
            <a:endParaRPr kumimoji="1" lang="ja-JP" altLang="en-US" sz="1200" b="1" dirty="0">
              <a:solidFill>
                <a:srgbClr val="00FF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09178" y="5871397"/>
            <a:ext cx="2311024" cy="519764"/>
          </a:xfrm>
          <a:prstGeom prst="roundRect">
            <a:avLst/>
          </a:prstGeom>
          <a:solidFill>
            <a:schemeClr val="bg1"/>
          </a:solidFill>
          <a:ln w="28575">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マニュアル（タイマー１つ選択）</a:t>
            </a:r>
            <a:endParaRPr kumimoji="1" lang="ja-JP" altLang="en-US" sz="12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a:stCxn id="22" idx="3"/>
            <a:endCxn id="21" idx="1"/>
          </p:cNvCxnSpPr>
          <p:nvPr/>
        </p:nvCxnSpPr>
        <p:spPr>
          <a:xfrm>
            <a:off x="2820202" y="6131279"/>
            <a:ext cx="504061" cy="0"/>
          </a:xfrm>
          <a:prstGeom prst="straightConnector1">
            <a:avLst/>
          </a:prstGeom>
          <a:ln w="28575">
            <a:solidFill>
              <a:schemeClr val="tx1">
                <a:lumMod val="65000"/>
                <a:lumOff val="3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341055" y="5072514"/>
            <a:ext cx="8527982" cy="0"/>
          </a:xfrm>
          <a:prstGeom prst="line">
            <a:avLst/>
          </a:prstGeom>
        </p:spPr>
        <p:style>
          <a:lnRef idx="3">
            <a:schemeClr val="dk1"/>
          </a:lnRef>
          <a:fillRef idx="0">
            <a:schemeClr val="dk1"/>
          </a:fillRef>
          <a:effectRef idx="2">
            <a:schemeClr val="dk1"/>
          </a:effectRef>
          <a:fontRef idx="minor">
            <a:schemeClr val="tx1"/>
          </a:fontRef>
        </p:style>
      </p:cxn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3411" y="5697785"/>
            <a:ext cx="2571949" cy="672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8193" name="テキスト ボックス 8192"/>
          <p:cNvSpPr txBox="1"/>
          <p:nvPr/>
        </p:nvSpPr>
        <p:spPr>
          <a:xfrm>
            <a:off x="6023411" y="5423536"/>
            <a:ext cx="2571949" cy="261610"/>
          </a:xfrm>
          <a:prstGeom prst="rect">
            <a:avLst/>
          </a:prstGeom>
          <a:noFill/>
        </p:spPr>
        <p:txBody>
          <a:bodyPr wrap="square" rtlCol="0">
            <a:spAutoFit/>
          </a:bodyPr>
          <a:lstStyle/>
          <a:p>
            <a:pPr algn="ct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ON</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側の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が点灯します</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4523" y="1211998"/>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正方形/長方形 38"/>
          <p:cNvSpPr/>
          <p:nvPr/>
        </p:nvSpPr>
        <p:spPr>
          <a:xfrm>
            <a:off x="7095459" y="1286929"/>
            <a:ext cx="531048" cy="186266"/>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98" name="角丸四角形 8197"/>
          <p:cNvSpPr/>
          <p:nvPr/>
        </p:nvSpPr>
        <p:spPr>
          <a:xfrm>
            <a:off x="6865355" y="6217920"/>
            <a:ext cx="353592" cy="45719"/>
          </a:xfrm>
          <a:prstGeom prst="roundRect">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550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2600905" cy="523220"/>
          </a:xfrm>
          <a:prstGeom prst="rect">
            <a:avLst/>
          </a:prstGeom>
          <a:noFill/>
        </p:spPr>
        <p:txBody>
          <a:bodyPr wrap="none" rtlCol="0">
            <a:spAutoFit/>
          </a:bodyPr>
          <a:lstStyle/>
          <a:p>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FAQ </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タイマー編</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3DE3334-3108-E344-B8CF-5530F323D228}" type="slidenum">
              <a:rPr kumimoji="1" lang="ja-JP" altLang="en-US" smtClean="0"/>
              <a:t>21</a:t>
            </a:fld>
            <a:endParaRPr kumimoji="1" lang="ja-JP" altLang="en-US"/>
          </a:p>
        </p:txBody>
      </p:sp>
      <p:sp>
        <p:nvSpPr>
          <p:cNvPr id="6" name="角丸四角形 5"/>
          <p:cNvSpPr/>
          <p:nvPr/>
        </p:nvSpPr>
        <p:spPr>
          <a:xfrm>
            <a:off x="391848" y="1462840"/>
            <a:ext cx="6787885" cy="432048"/>
          </a:xfrm>
          <a:prstGeom prst="roundRect">
            <a:avLst>
              <a:gd name="adj" fmla="val 5000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HG丸ｺﾞｼｯｸM-PRO"/>
                <a:ea typeface="HG丸ｺﾞｼｯｸM-PRO"/>
                <a:cs typeface="HG丸ｺﾞｼｯｸM-PRO"/>
              </a:rPr>
              <a:t>A</a:t>
            </a:r>
            <a:r>
              <a:rPr lang="ja-JP" altLang="en-US" sz="1050" dirty="0" smtClean="0">
                <a:solidFill>
                  <a:schemeClr val="tx1"/>
                </a:solidFill>
                <a:latin typeface="HG丸ｺﾞｼｯｸM-PRO"/>
                <a:ea typeface="HG丸ｺﾞｼｯｸM-PRO"/>
                <a:cs typeface="HG丸ｺﾞｼｯｸM-PRO"/>
              </a:rPr>
              <a:t>：</a:t>
            </a:r>
            <a:r>
              <a:rPr lang="ja-JP" altLang="en-US" sz="1050" dirty="0">
                <a:solidFill>
                  <a:schemeClr val="tx1"/>
                </a:solidFill>
                <a:latin typeface="HG丸ｺﾞｼｯｸM-PRO"/>
                <a:ea typeface="HG丸ｺﾞｼｯｸM-PRO"/>
                <a:cs typeface="HG丸ｺﾞｼｯｸM-PRO"/>
              </a:rPr>
              <a:t>以前作成したタイマーのコピーから修正して作る事ができます</a:t>
            </a:r>
            <a:r>
              <a:rPr lang="ja-JP" altLang="en-US" sz="1050" dirty="0" smtClean="0">
                <a:solidFill>
                  <a:schemeClr val="tx1"/>
                </a:solidFill>
                <a:latin typeface="HG丸ｺﾞｼｯｸM-PRO"/>
                <a:ea typeface="HG丸ｺﾞｼｯｸM-PRO"/>
                <a:cs typeface="HG丸ｺﾞｼｯｸM-PRO"/>
              </a:rPr>
              <a:t>。変更して</a:t>
            </a:r>
            <a:r>
              <a:rPr lang="ja-JP" altLang="en-US" sz="1050" dirty="0">
                <a:solidFill>
                  <a:schemeClr val="tx1"/>
                </a:solidFill>
                <a:latin typeface="HG丸ｺﾞｼｯｸM-PRO"/>
                <a:ea typeface="HG丸ｺﾞｼｯｸM-PRO"/>
                <a:cs typeface="HG丸ｺﾞｼｯｸM-PRO"/>
              </a:rPr>
              <a:t>名前を</a:t>
            </a:r>
            <a:r>
              <a:rPr lang="ja-JP" altLang="en-US" sz="1050" dirty="0" smtClean="0">
                <a:solidFill>
                  <a:schemeClr val="tx1"/>
                </a:solidFill>
                <a:latin typeface="HG丸ｺﾞｼｯｸM-PRO"/>
                <a:ea typeface="HG丸ｺﾞｼｯｸM-PRO"/>
                <a:cs typeface="HG丸ｺﾞｼｯｸM-PRO"/>
              </a:rPr>
              <a:t>つけて保存できます。</a:t>
            </a:r>
            <a:endParaRPr lang="en-US" altLang="ja-JP" sz="1050" dirty="0" smtClean="0">
              <a:solidFill>
                <a:schemeClr val="tx1"/>
              </a:solidFill>
              <a:latin typeface="HG丸ｺﾞｼｯｸM-PRO"/>
              <a:ea typeface="HG丸ｺﾞｼｯｸM-PRO"/>
              <a:cs typeface="HG丸ｺﾞｼｯｸM-PRO"/>
            </a:endParaRPr>
          </a:p>
          <a:p>
            <a:r>
              <a:rPr lang="en-US" altLang="ja-JP" sz="1050" dirty="0">
                <a:solidFill>
                  <a:schemeClr val="tx1"/>
                </a:solidFill>
                <a:latin typeface="HG丸ｺﾞｼｯｸM-PRO"/>
                <a:ea typeface="HG丸ｺﾞｼｯｸM-PRO"/>
                <a:cs typeface="HG丸ｺﾞｼｯｸM-PRO"/>
              </a:rPr>
              <a:t> </a:t>
            </a:r>
            <a:r>
              <a:rPr lang="en-US" altLang="ja-JP" sz="1050" dirty="0" smtClean="0">
                <a:solidFill>
                  <a:schemeClr val="tx1"/>
                </a:solidFill>
                <a:latin typeface="HG丸ｺﾞｼｯｸM-PRO"/>
                <a:ea typeface="HG丸ｺﾞｼｯｸM-PRO"/>
                <a:cs typeface="HG丸ｺﾞｼｯｸM-PRO"/>
              </a:rPr>
              <a:t>     </a:t>
            </a:r>
            <a:r>
              <a:rPr lang="ja-JP" altLang="en-US" sz="1050" dirty="0" smtClean="0">
                <a:solidFill>
                  <a:schemeClr val="tx1"/>
                </a:solidFill>
                <a:latin typeface="HG丸ｺﾞｼｯｸM-PRO"/>
                <a:ea typeface="HG丸ｺﾞｼｯｸM-PRO"/>
                <a:cs typeface="HG丸ｺﾞｼｯｸM-PRO"/>
              </a:rPr>
              <a:t>過去のカレンダーからもコピー可。</a:t>
            </a:r>
            <a:endParaRPr lang="en-US" altLang="ja-JP" sz="1050" dirty="0">
              <a:solidFill>
                <a:schemeClr val="tx1"/>
              </a:solidFill>
              <a:latin typeface="HG丸ｺﾞｼｯｸM-PRO"/>
              <a:ea typeface="HG丸ｺﾞｼｯｸM-PRO"/>
              <a:cs typeface="HG丸ｺﾞｼｯｸM-PRO"/>
            </a:endParaRPr>
          </a:p>
        </p:txBody>
      </p:sp>
      <p:sp>
        <p:nvSpPr>
          <p:cNvPr id="7" name="角丸四角形 6"/>
          <p:cNvSpPr/>
          <p:nvPr/>
        </p:nvSpPr>
        <p:spPr>
          <a:xfrm>
            <a:off x="391848" y="2607308"/>
            <a:ext cx="6787885" cy="432048"/>
          </a:xfrm>
          <a:prstGeom prst="roundRect">
            <a:avLst>
              <a:gd name="adj" fmla="val 5000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HG丸ｺﾞｼｯｸM-PRO" panose="020F0600000000000000" pitchFamily="50" charset="-128"/>
                <a:ea typeface="HG丸ｺﾞｼｯｸM-PRO" panose="020F0600000000000000" pitchFamily="50" charset="-128"/>
              </a:rPr>
              <a:t>A</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：登録時に「くり返し登録」を選択すると、他に流したい時刻を設定するだけ。</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50</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回までくり返し可。 </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1,000</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通り名前を付けて保存）</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391848" y="3749092"/>
            <a:ext cx="6787886" cy="504056"/>
          </a:xfrm>
          <a:prstGeom prst="roundRect">
            <a:avLst>
              <a:gd name="adj" fmla="val 5000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HG丸ｺﾞｼｯｸM-PRO" panose="020F0600000000000000" pitchFamily="50" charset="-128"/>
                <a:ea typeface="HG丸ｺﾞｼｯｸM-PRO" panose="020F0600000000000000" pitchFamily="50" charset="-128"/>
              </a:rPr>
              <a:t>A</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：くり返し登録したコメントは「くり返しコメント」というパッケージ単位で、一括でコメントの入替え</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ができますので大変便利です。　</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9" name="二等辺三角形 8"/>
          <p:cNvSpPr/>
          <p:nvPr/>
        </p:nvSpPr>
        <p:spPr>
          <a:xfrm rot="9515842">
            <a:off x="909667" y="1201810"/>
            <a:ext cx="216024" cy="360040"/>
          </a:xfrm>
          <a:prstGeom prst="triangle">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endParaRPr>
          </a:p>
        </p:txBody>
      </p:sp>
      <p:sp>
        <p:nvSpPr>
          <p:cNvPr id="10" name="角丸四角形 9"/>
          <p:cNvSpPr/>
          <p:nvPr/>
        </p:nvSpPr>
        <p:spPr>
          <a:xfrm>
            <a:off x="391847" y="1030792"/>
            <a:ext cx="6787885" cy="306036"/>
          </a:xfrm>
          <a:prstGeom prst="roundRect">
            <a:avLst>
              <a:gd name="adj" fmla="val 50000"/>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：毎回</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ゼロから</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タイマーを</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作るのは大変では</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二等辺三角形 10"/>
          <p:cNvSpPr/>
          <p:nvPr/>
        </p:nvSpPr>
        <p:spPr>
          <a:xfrm rot="9515842">
            <a:off x="909667" y="2346278"/>
            <a:ext cx="216024" cy="360040"/>
          </a:xfrm>
          <a:prstGeom prst="triangle">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endParaRPr>
          </a:p>
        </p:txBody>
      </p:sp>
      <p:sp>
        <p:nvSpPr>
          <p:cNvPr id="12" name="角丸四角形 11"/>
          <p:cNvSpPr/>
          <p:nvPr/>
        </p:nvSpPr>
        <p:spPr>
          <a:xfrm>
            <a:off x="391847" y="2175260"/>
            <a:ext cx="6787885" cy="306036"/>
          </a:xfrm>
          <a:prstGeom prst="roundRect">
            <a:avLst>
              <a:gd name="adj" fmla="val 50000"/>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：同じ</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コメントを何度も</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くり返し</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登録するのは大変</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3" name="二等辺三角形 12"/>
          <p:cNvSpPr/>
          <p:nvPr/>
        </p:nvSpPr>
        <p:spPr>
          <a:xfrm rot="9515842">
            <a:off x="909667" y="3488062"/>
            <a:ext cx="216024" cy="360040"/>
          </a:xfrm>
          <a:prstGeom prst="triangle">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endParaRPr>
          </a:p>
        </p:txBody>
      </p:sp>
      <p:sp>
        <p:nvSpPr>
          <p:cNvPr id="14" name="角丸四角形 13"/>
          <p:cNvSpPr/>
          <p:nvPr/>
        </p:nvSpPr>
        <p:spPr>
          <a:xfrm>
            <a:off x="391847" y="3317044"/>
            <a:ext cx="6787885" cy="306036"/>
          </a:xfrm>
          <a:prstGeom prst="roundRect">
            <a:avLst>
              <a:gd name="adj" fmla="val 50000"/>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：何度もくり返し</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登録した</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コメントを</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入れ替えるのは大変</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8" name="角丸四角形 17"/>
          <p:cNvSpPr/>
          <p:nvPr/>
        </p:nvSpPr>
        <p:spPr>
          <a:xfrm>
            <a:off x="383380" y="4961997"/>
            <a:ext cx="6787886" cy="482412"/>
          </a:xfrm>
          <a:prstGeom prst="roundRect">
            <a:avLst>
              <a:gd name="adj" fmla="val 5000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HG丸ｺﾞｼｯｸM-PRO" panose="020F0600000000000000" pitchFamily="50" charset="-128"/>
                <a:ea typeface="HG丸ｺﾞｼｯｸM-PRO" panose="020F0600000000000000" pitchFamily="50" charset="-128"/>
              </a:rPr>
              <a:t>A</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：本機右下の「コメント停止」ボタンを長押しすると、本日のタイマーの「くり返しコメント」一覧が</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表示。複数の場合は、選択停止も可能。</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383381" y="6110562"/>
            <a:ext cx="6787886" cy="504056"/>
          </a:xfrm>
          <a:prstGeom prst="roundRect">
            <a:avLst>
              <a:gd name="adj" fmla="val 5000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HG丸ｺﾞｼｯｸM-PRO" panose="020F0600000000000000" pitchFamily="50" charset="-128"/>
                <a:ea typeface="HG丸ｺﾞｼｯｸM-PRO" panose="020F0600000000000000" pitchFamily="50" charset="-128"/>
              </a:rPr>
              <a:t>A</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：スケジュールの前倒しや後倒し、分割もできます。スケジュール修正」を選択し、開始日と終了日を</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再度設定できます。</a:t>
            </a:r>
            <a:endParaRPr lang="en-US" altLang="ja-JP" sz="105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0" name="二等辺三角形 19"/>
          <p:cNvSpPr/>
          <p:nvPr/>
        </p:nvSpPr>
        <p:spPr>
          <a:xfrm rot="9515842">
            <a:off x="901200" y="4718971"/>
            <a:ext cx="216024" cy="360040"/>
          </a:xfrm>
          <a:prstGeom prst="triangle">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endParaRPr>
          </a:p>
        </p:txBody>
      </p:sp>
      <p:sp>
        <p:nvSpPr>
          <p:cNvPr id="21" name="二等辺三角形 20"/>
          <p:cNvSpPr/>
          <p:nvPr/>
        </p:nvSpPr>
        <p:spPr>
          <a:xfrm rot="9515842">
            <a:off x="945682" y="5849532"/>
            <a:ext cx="216024" cy="360040"/>
          </a:xfrm>
          <a:prstGeom prst="triangle">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endParaRPr>
          </a:p>
        </p:txBody>
      </p:sp>
      <p:sp>
        <p:nvSpPr>
          <p:cNvPr id="24" name="角丸四角形 23"/>
          <p:cNvSpPr/>
          <p:nvPr/>
        </p:nvSpPr>
        <p:spPr>
          <a:xfrm>
            <a:off x="383380" y="4562309"/>
            <a:ext cx="6787885" cy="306036"/>
          </a:xfrm>
          <a:prstGeom prst="roundRect">
            <a:avLst>
              <a:gd name="adj" fmla="val 50000"/>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：何度</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もくり返し登録</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したコメント</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を急遽、</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止めたい。</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383380" y="5732441"/>
            <a:ext cx="6787885" cy="306036"/>
          </a:xfrm>
          <a:prstGeom prst="roundRect">
            <a:avLst>
              <a:gd name="adj" fmla="val 50000"/>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：カレンダー</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に登録した</a:t>
            </a:r>
            <a:r>
              <a:rPr lang="ja-JP" altLang="en-US" sz="1200" b="1" dirty="0" smtClean="0">
                <a:solidFill>
                  <a:schemeClr val="bg1"/>
                </a:solidFill>
                <a:latin typeface="HG丸ｺﾞｼｯｸM-PRO" panose="020F0600000000000000" pitchFamily="50" charset="-128"/>
                <a:ea typeface="HG丸ｺﾞｼｯｸM-PRO" panose="020F0600000000000000" pitchFamily="50" charset="-128"/>
              </a:rPr>
              <a:t>スケジュールが急遽変更、対応できる？</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415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二等辺三角形 40"/>
          <p:cNvSpPr/>
          <p:nvPr/>
        </p:nvSpPr>
        <p:spPr>
          <a:xfrm rot="5400000">
            <a:off x="4369161" y="3587042"/>
            <a:ext cx="233700" cy="232651"/>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79555" y="306582"/>
            <a:ext cx="3810659"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離れた場所から呼び出す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0361" y="1109547"/>
            <a:ext cx="6829114"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レジや売り場、受付など離れた場所からボタンを押して、</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コメントを再生できる「スタッフコール」。</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22</a:t>
            </a:fld>
            <a:endParaRPr kumimoji="1" lang="ja-JP" altLang="en-US"/>
          </a:p>
        </p:txBody>
      </p:sp>
      <p:sp>
        <p:nvSpPr>
          <p:cNvPr id="8" name="二等辺三角形 7"/>
          <p:cNvSpPr/>
          <p:nvPr/>
        </p:nvSpPr>
        <p:spPr>
          <a:xfrm rot="5400000">
            <a:off x="4355327" y="4338571"/>
            <a:ext cx="233700" cy="232651"/>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二等辺三角形 8"/>
          <p:cNvSpPr/>
          <p:nvPr/>
        </p:nvSpPr>
        <p:spPr>
          <a:xfrm rot="5400000">
            <a:off x="4363928" y="5210332"/>
            <a:ext cx="226491" cy="202074"/>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二等辺三角形 9"/>
          <p:cNvSpPr/>
          <p:nvPr/>
        </p:nvSpPr>
        <p:spPr>
          <a:xfrm rot="5400000">
            <a:off x="4376676" y="6045503"/>
            <a:ext cx="207628" cy="216022"/>
          </a:xfrm>
          <a:prstGeom prst="triangl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299" y="2444983"/>
            <a:ext cx="1700578" cy="137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角丸四角形 12"/>
          <p:cNvSpPr/>
          <p:nvPr/>
        </p:nvSpPr>
        <p:spPr>
          <a:xfrm>
            <a:off x="2483643" y="4211499"/>
            <a:ext cx="1948096" cy="478273"/>
          </a:xfrm>
          <a:prstGeom prst="roundRect">
            <a:avLst>
              <a:gd name="adj" fmla="val 9372"/>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レジ</a:t>
            </a:r>
            <a:r>
              <a:rPr lang="ja-JP" altLang="en-US"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応援</a:t>
            </a: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、お願いします。</a:t>
            </a:r>
            <a:endParaRPr kumimoji="1" lang="ja-JP" altLang="en-US"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2498325" y="5081269"/>
            <a:ext cx="1948096" cy="478273"/>
          </a:xfrm>
          <a:prstGeom prst="roundRect">
            <a:avLst>
              <a:gd name="adj" fmla="val 11763"/>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A</a:t>
            </a: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カウンター（コーナー）</a:t>
            </a:r>
            <a:endParaRPr lang="en-US" altLang="ja-JP"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で、</a:t>
            </a: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お客様が</a:t>
            </a:r>
            <a:r>
              <a:rPr lang="ja-JP" altLang="en-US"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お待ち</a:t>
            </a: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です。</a:t>
            </a:r>
            <a:endParaRPr kumimoji="1" lang="ja-JP" altLang="en-US"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角丸四角形 14"/>
          <p:cNvSpPr/>
          <p:nvPr/>
        </p:nvSpPr>
        <p:spPr>
          <a:xfrm>
            <a:off x="4588503" y="4229765"/>
            <a:ext cx="2041919" cy="478273"/>
          </a:xfrm>
          <a:prstGeom prst="roundRect">
            <a:avLst>
              <a:gd name="adj" fmla="val 50000"/>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レジ応援、入りました。</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角丸四角形 15"/>
          <p:cNvSpPr/>
          <p:nvPr/>
        </p:nvSpPr>
        <p:spPr>
          <a:xfrm>
            <a:off x="4588503" y="5099329"/>
            <a:ext cx="2041919" cy="478273"/>
          </a:xfrm>
          <a:prstGeom prst="roundRect">
            <a:avLst>
              <a:gd name="adj" fmla="val 50000"/>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カウンター（コーナー）、</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従業員</a:t>
            </a: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入りました。</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角丸四角形 16"/>
          <p:cNvSpPr/>
          <p:nvPr/>
        </p:nvSpPr>
        <p:spPr>
          <a:xfrm>
            <a:off x="2483643" y="5931466"/>
            <a:ext cx="1948096" cy="478273"/>
          </a:xfrm>
          <a:prstGeom prst="roundRect">
            <a:avLst>
              <a:gd name="adj" fmla="val 9373"/>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従業員の方、搬入口まで</a:t>
            </a:r>
            <a:endParaRPr lang="en-US" altLang="ja-JP"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お願いします。</a:t>
            </a:r>
            <a:endParaRPr kumimoji="1" lang="ja-JP" altLang="en-US" sz="1100"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角丸四角形 17"/>
          <p:cNvSpPr/>
          <p:nvPr/>
        </p:nvSpPr>
        <p:spPr>
          <a:xfrm>
            <a:off x="4588503" y="5923743"/>
            <a:ext cx="2041919" cy="478273"/>
          </a:xfrm>
          <a:prstGeom prst="roundRect">
            <a:avLst>
              <a:gd name="adj" fmla="val 50000"/>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搬入</a:t>
            </a: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口、従業員</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到着しました。</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9" name="テキスト ボックス 18"/>
          <p:cNvSpPr txBox="1"/>
          <p:nvPr/>
        </p:nvSpPr>
        <p:spPr>
          <a:xfrm>
            <a:off x="7137830" y="3849546"/>
            <a:ext cx="1723549" cy="415498"/>
          </a:xfrm>
          <a:prstGeom prst="rect">
            <a:avLst/>
          </a:prstGeom>
          <a:noFill/>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本機のある場所まで行かずに</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呼び出し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コメントが流せます</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984233" y="6173827"/>
            <a:ext cx="1976823" cy="415498"/>
          </a:xfrm>
          <a:prstGeom prst="rect">
            <a:avLst/>
          </a:prstGeom>
          <a:noFill/>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売り場や設置場所に合わせて、</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基本・録音コメントなど自由登録</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925" y="4550682"/>
            <a:ext cx="2194504" cy="145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379555" y="2063269"/>
            <a:ext cx="143981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スタッフコール</a:t>
            </a:r>
          </a:p>
        </p:txBody>
      </p:sp>
      <p:sp>
        <p:nvSpPr>
          <p:cNvPr id="30" name="AutoShape 196"/>
          <p:cNvSpPr>
            <a:spLocks noChangeArrowheads="1"/>
          </p:cNvSpPr>
          <p:nvPr/>
        </p:nvSpPr>
        <p:spPr bwMode="auto">
          <a:xfrm>
            <a:off x="404663" y="2446879"/>
            <a:ext cx="2064183"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呼び出し</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400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通り</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AutoShape 196"/>
          <p:cNvSpPr>
            <a:spLocks noChangeArrowheads="1"/>
          </p:cNvSpPr>
          <p:nvPr/>
        </p:nvSpPr>
        <p:spPr bwMode="auto">
          <a:xfrm>
            <a:off x="2590702" y="2445264"/>
            <a:ext cx="2064183"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ボタン</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1,000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個</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AutoShape 196"/>
          <p:cNvSpPr>
            <a:spLocks noChangeArrowheads="1"/>
          </p:cNvSpPr>
          <p:nvPr/>
        </p:nvSpPr>
        <p:spPr bwMode="auto">
          <a:xfrm>
            <a:off x="4773411" y="2445263"/>
            <a:ext cx="2064183"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基本コメント</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種類</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223" y="3383681"/>
            <a:ext cx="18288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625642" y="3026901"/>
            <a:ext cx="1434164" cy="415498"/>
          </a:xfrm>
          <a:prstGeom prst="rect">
            <a:avLst/>
          </a:prstGeom>
          <a:noFill/>
        </p:spPr>
        <p:txBody>
          <a:bodyPr wrap="square" rtlCol="0">
            <a:spAutoFit/>
          </a:bodyPr>
          <a:lstStyle/>
          <a:p>
            <a:pPr algn="ctr"/>
            <a:r>
              <a:rPr kumimoji="1" lang="ja-JP" altLang="en-US" sz="1050" dirty="0" smtClean="0"/>
              <a:t>呼び出しボタン</a:t>
            </a:r>
            <a:endParaRPr kumimoji="1" lang="en-US" altLang="ja-JP" sz="1050" dirty="0" smtClean="0"/>
          </a:p>
          <a:p>
            <a:pPr algn="ctr"/>
            <a:r>
              <a:rPr lang="ja-JP" altLang="en-US" sz="1050" dirty="0" smtClean="0"/>
              <a:t>（ほぼ実物大）</a:t>
            </a:r>
            <a:endParaRPr kumimoji="1" lang="ja-JP" altLang="en-US" sz="1050" dirty="0"/>
          </a:p>
        </p:txBody>
      </p:sp>
      <p:sp>
        <p:nvSpPr>
          <p:cNvPr id="35" name="テキスト ボックス 34"/>
          <p:cNvSpPr txBox="1"/>
          <p:nvPr/>
        </p:nvSpPr>
        <p:spPr>
          <a:xfrm>
            <a:off x="7130971" y="1201879"/>
            <a:ext cx="1723549" cy="1046056"/>
          </a:xfrm>
          <a:prstGeom prst="rect">
            <a:avLst/>
          </a:prstGeom>
          <a:solidFill>
            <a:schemeClr val="bg1">
              <a:lumMod val="95000"/>
            </a:schemeClr>
          </a:solidFill>
          <a:ln w="38100">
            <a:solidFill>
              <a:srgbClr val="16B5E0"/>
            </a:solidFill>
          </a:ln>
        </p:spPr>
        <p:style>
          <a:lnRef idx="2">
            <a:schemeClr val="dk1"/>
          </a:lnRef>
          <a:fillRef idx="1">
            <a:schemeClr val="lt1"/>
          </a:fillRef>
          <a:effectRef idx="0">
            <a:schemeClr val="dk1"/>
          </a:effectRef>
          <a:fontRef idx="minor">
            <a:schemeClr val="dk1"/>
          </a:fontRef>
        </p:style>
        <p:txBody>
          <a:bodyPr wrap="none" rtlCol="0" anchor="ctr" anchorCtr="0">
            <a:noAutofit/>
          </a:bodyPr>
          <a:lstStyle/>
          <a:p>
            <a:pPr algn="ctr"/>
            <a:r>
              <a:rPr kumimoji="1" lang="ja-JP" altLang="en-US" sz="2800" b="1" dirty="0" smtClean="0">
                <a:ln w="1905"/>
                <a:solidFill>
                  <a:srgbClr val="16B5E0"/>
                </a:solidFill>
                <a:effectLst>
                  <a:innerShdw blurRad="69850" dist="43180" dir="5400000">
                    <a:srgbClr val="000000">
                      <a:alpha val="65000"/>
                    </a:srgbClr>
                  </a:innerShdw>
                </a:effectLst>
              </a:rPr>
              <a:t>免許不要</a:t>
            </a:r>
            <a:endParaRPr kumimoji="1" lang="en-US" altLang="ja-JP" sz="2800" b="1" dirty="0" smtClean="0">
              <a:ln w="1905"/>
              <a:solidFill>
                <a:srgbClr val="16B5E0"/>
              </a:solidFill>
              <a:effectLst>
                <a:innerShdw blurRad="69850" dist="43180" dir="5400000">
                  <a:srgbClr val="000000">
                    <a:alpha val="65000"/>
                  </a:srgbClr>
                </a:innerShdw>
              </a:effectLst>
            </a:endParaRPr>
          </a:p>
          <a:p>
            <a:pPr algn="ctr"/>
            <a:r>
              <a:rPr lang="ja-JP" altLang="en-US" sz="1400" b="1" dirty="0" smtClean="0">
                <a:ln w="1905"/>
                <a:solidFill>
                  <a:srgbClr val="16B5E0"/>
                </a:solidFill>
                <a:effectLst>
                  <a:innerShdw blurRad="69850" dist="43180" dir="5400000">
                    <a:srgbClr val="000000">
                      <a:alpha val="65000"/>
                    </a:srgbClr>
                  </a:innerShdw>
                </a:effectLst>
              </a:rPr>
              <a:t>技術基準適合商品</a:t>
            </a:r>
            <a:endParaRPr lang="en-US" altLang="ja-JP" sz="1400" b="1" dirty="0" smtClean="0">
              <a:ln w="1905"/>
              <a:solidFill>
                <a:srgbClr val="16B5E0"/>
              </a:solidFill>
              <a:effectLst>
                <a:innerShdw blurRad="69850" dist="43180" dir="5400000">
                  <a:srgbClr val="000000">
                    <a:alpha val="65000"/>
                  </a:srgbClr>
                </a:innerShdw>
              </a:effectLst>
            </a:endParaRPr>
          </a:p>
          <a:p>
            <a:pPr algn="ctr"/>
            <a:r>
              <a:rPr kumimoji="1" lang="ja-JP" altLang="en-US" sz="1400" b="1" dirty="0" smtClean="0">
                <a:ln w="1905"/>
                <a:solidFill>
                  <a:srgbClr val="16B5E0"/>
                </a:solidFill>
                <a:effectLst>
                  <a:innerShdw blurRad="69850" dist="43180" dir="5400000">
                    <a:srgbClr val="000000">
                      <a:alpha val="65000"/>
                    </a:srgbClr>
                  </a:innerShdw>
                </a:effectLst>
              </a:rPr>
              <a:t>（特定小電力無線局）</a:t>
            </a:r>
            <a:endParaRPr kumimoji="1" lang="ja-JP" altLang="en-US" sz="1400" b="1" dirty="0">
              <a:ln w="1905"/>
              <a:solidFill>
                <a:srgbClr val="16B5E0"/>
              </a:solidFill>
              <a:effectLst>
                <a:innerShdw blurRad="69850" dist="43180" dir="5400000">
                  <a:srgbClr val="000000">
                    <a:alpha val="65000"/>
                  </a:srgbClr>
                </a:innerShdw>
              </a:effectLst>
            </a:endParaRPr>
          </a:p>
        </p:txBody>
      </p:sp>
      <p:sp>
        <p:nvSpPr>
          <p:cNvPr id="36" name="テキスト ボックス 35"/>
          <p:cNvSpPr txBox="1"/>
          <p:nvPr/>
        </p:nvSpPr>
        <p:spPr>
          <a:xfrm>
            <a:off x="516461" y="6399549"/>
            <a:ext cx="1710725" cy="246221"/>
          </a:xfrm>
          <a:prstGeom prst="rect">
            <a:avLst/>
          </a:prstGeom>
          <a:noFill/>
        </p:spPr>
        <p:txBody>
          <a:bodyPr wrap="none" rtlCol="0">
            <a:spAutoFit/>
          </a:bodyPr>
          <a:lstStyle/>
          <a:p>
            <a:r>
              <a:rPr kumimoji="1" lang="ja-JP" altLang="en-US" sz="1000" dirty="0" smtClean="0"/>
              <a:t>幅</a:t>
            </a:r>
            <a:r>
              <a:rPr kumimoji="1" lang="en-US" altLang="ja-JP" sz="1000" dirty="0" smtClean="0"/>
              <a:t>39×</a:t>
            </a:r>
            <a:r>
              <a:rPr kumimoji="1" lang="ja-JP" altLang="en-US" sz="1000" dirty="0" smtClean="0"/>
              <a:t>高さ</a:t>
            </a:r>
            <a:r>
              <a:rPr kumimoji="1" lang="en-US" altLang="ja-JP" sz="1000" dirty="0" smtClean="0"/>
              <a:t>80×</a:t>
            </a:r>
            <a:r>
              <a:rPr kumimoji="1" lang="ja-JP" altLang="en-US" sz="1000" dirty="0" smtClean="0"/>
              <a:t>奥行き</a:t>
            </a:r>
            <a:r>
              <a:rPr kumimoji="1" lang="en-US" altLang="ja-JP" sz="1000" dirty="0" smtClean="0"/>
              <a:t>19</a:t>
            </a:r>
            <a:r>
              <a:rPr lang="ja-JP" altLang="en-US" sz="1000" dirty="0"/>
              <a:t>㎜</a:t>
            </a:r>
            <a:endParaRPr kumimoji="1" lang="ja-JP" altLang="en-US" sz="1000" dirty="0"/>
          </a:p>
        </p:txBody>
      </p:sp>
      <p:sp>
        <p:nvSpPr>
          <p:cNvPr id="37" name="正方形/長方形 36"/>
          <p:cNvSpPr/>
          <p:nvPr/>
        </p:nvSpPr>
        <p:spPr>
          <a:xfrm>
            <a:off x="798897" y="5366866"/>
            <a:ext cx="1020476" cy="4797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400" b="1" dirty="0">
                <a:solidFill>
                  <a:schemeClr val="tx1"/>
                </a:solidFill>
              </a:rPr>
              <a:t>レジ</a:t>
            </a:r>
            <a:endParaRPr kumimoji="1" lang="ja-JP" altLang="en-US" sz="2400" b="1" dirty="0">
              <a:solidFill>
                <a:schemeClr val="tx1"/>
              </a:solidFill>
            </a:endParaRPr>
          </a:p>
        </p:txBody>
      </p:sp>
      <p:sp>
        <p:nvSpPr>
          <p:cNvPr id="38" name="テキスト ボックス 37"/>
          <p:cNvSpPr txBox="1"/>
          <p:nvPr/>
        </p:nvSpPr>
        <p:spPr>
          <a:xfrm>
            <a:off x="2450199" y="3968155"/>
            <a:ext cx="607859" cy="261610"/>
          </a:xfrm>
          <a:prstGeom prst="rect">
            <a:avLst/>
          </a:prstGeom>
          <a:noFill/>
        </p:spPr>
        <p:txBody>
          <a:bodyPr wrap="none" rtlCol="0">
            <a:spAutoFit/>
          </a:bodyPr>
          <a:lstStyle/>
          <a:p>
            <a:r>
              <a:rPr kumimoji="1" lang="ja-JP" altLang="en-US" sz="1100" dirty="0" smtClean="0">
                <a:solidFill>
                  <a:srgbClr val="16B5E0"/>
                </a:solidFill>
              </a:rPr>
              <a:t>レジで</a:t>
            </a:r>
            <a:endParaRPr kumimoji="1" lang="ja-JP" altLang="en-US" sz="1100" dirty="0">
              <a:solidFill>
                <a:srgbClr val="16B5E0"/>
              </a:solidFill>
            </a:endParaRPr>
          </a:p>
        </p:txBody>
      </p:sp>
      <p:sp>
        <p:nvSpPr>
          <p:cNvPr id="43" name="テキスト ボックス 42"/>
          <p:cNvSpPr txBox="1"/>
          <p:nvPr/>
        </p:nvSpPr>
        <p:spPr>
          <a:xfrm>
            <a:off x="2458224" y="4823180"/>
            <a:ext cx="748923" cy="261610"/>
          </a:xfrm>
          <a:prstGeom prst="rect">
            <a:avLst/>
          </a:prstGeom>
          <a:noFill/>
        </p:spPr>
        <p:txBody>
          <a:bodyPr wrap="none" rtlCol="0">
            <a:spAutoFit/>
          </a:bodyPr>
          <a:lstStyle/>
          <a:p>
            <a:r>
              <a:rPr lang="ja-JP" altLang="en-US" sz="1100" dirty="0">
                <a:solidFill>
                  <a:srgbClr val="16B5E0"/>
                </a:solidFill>
              </a:rPr>
              <a:t>売り場</a:t>
            </a:r>
            <a:r>
              <a:rPr kumimoji="1" lang="ja-JP" altLang="en-US" sz="1100" dirty="0" smtClean="0">
                <a:solidFill>
                  <a:srgbClr val="16B5E0"/>
                </a:solidFill>
              </a:rPr>
              <a:t>で</a:t>
            </a:r>
            <a:endParaRPr kumimoji="1" lang="ja-JP" altLang="en-US" sz="1100" dirty="0">
              <a:solidFill>
                <a:srgbClr val="16B5E0"/>
              </a:solidFill>
            </a:endParaRPr>
          </a:p>
        </p:txBody>
      </p:sp>
      <p:sp>
        <p:nvSpPr>
          <p:cNvPr id="44" name="テキスト ボックス 43"/>
          <p:cNvSpPr txBox="1"/>
          <p:nvPr/>
        </p:nvSpPr>
        <p:spPr>
          <a:xfrm>
            <a:off x="2458224" y="5679805"/>
            <a:ext cx="1031051" cy="261610"/>
          </a:xfrm>
          <a:prstGeom prst="rect">
            <a:avLst/>
          </a:prstGeom>
          <a:noFill/>
        </p:spPr>
        <p:txBody>
          <a:bodyPr wrap="none" rtlCol="0">
            <a:spAutoFit/>
          </a:bodyPr>
          <a:lstStyle/>
          <a:p>
            <a:r>
              <a:rPr lang="ja-JP" altLang="en-US" sz="1100" dirty="0" smtClean="0">
                <a:solidFill>
                  <a:srgbClr val="16B5E0"/>
                </a:solidFill>
              </a:rPr>
              <a:t>事務所裏口</a:t>
            </a:r>
            <a:r>
              <a:rPr kumimoji="1" lang="ja-JP" altLang="en-US" sz="1100" dirty="0" smtClean="0">
                <a:solidFill>
                  <a:srgbClr val="16B5E0"/>
                </a:solidFill>
              </a:rPr>
              <a:t>で</a:t>
            </a:r>
            <a:endParaRPr kumimoji="1" lang="ja-JP" altLang="en-US" sz="1100" dirty="0">
              <a:solidFill>
                <a:srgbClr val="16B5E0"/>
              </a:solidFill>
            </a:endParaRPr>
          </a:p>
        </p:txBody>
      </p:sp>
      <p:sp>
        <p:nvSpPr>
          <p:cNvPr id="45" name="角丸四角形 44"/>
          <p:cNvSpPr/>
          <p:nvPr/>
        </p:nvSpPr>
        <p:spPr>
          <a:xfrm>
            <a:off x="7112615" y="417073"/>
            <a:ext cx="816979" cy="29187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a:t>
            </a:r>
          </a:p>
        </p:txBody>
      </p:sp>
      <p:sp>
        <p:nvSpPr>
          <p:cNvPr id="39" name="角丸四角形 38"/>
          <p:cNvSpPr/>
          <p:nvPr/>
        </p:nvSpPr>
        <p:spPr>
          <a:xfrm>
            <a:off x="2482769" y="3452034"/>
            <a:ext cx="1948096" cy="478273"/>
          </a:xfrm>
          <a:prstGeom prst="roundRect">
            <a:avLst>
              <a:gd name="adj" fmla="val 9372"/>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呼び出し</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回押し）</a:t>
            </a:r>
            <a:endPar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587629" y="3441425"/>
            <a:ext cx="2041919" cy="478273"/>
          </a:xfrm>
          <a:prstGeom prst="roundRect">
            <a:avLst>
              <a:gd name="adj" fmla="val 50000"/>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呼び戻し　</a:t>
            </a:r>
            <a:endParaRPr lang="ja-JP" altLang="en-US" sz="11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548352" y="3476899"/>
            <a:ext cx="1027846" cy="430887"/>
          </a:xfrm>
          <a:prstGeom prst="rect">
            <a:avLst/>
          </a:prstGeom>
        </p:spPr>
        <p:txBody>
          <a:bodyPr wrap="none">
            <a:spAutoFit/>
          </a:bodyPr>
          <a:lstStyle/>
          <a:p>
            <a:pPr lvl="0" algn="ctr"/>
            <a:r>
              <a:rPr lang="ja-JP" altLang="en-US" sz="11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（同じボタンを</a:t>
            </a:r>
            <a:endParaRPr lang="en-US" altLang="ja-JP" sz="11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1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長押し）</a:t>
            </a:r>
            <a:endParaRPr lang="ja-JP" altLang="en-US" sz="11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290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3DE3334-3108-E344-B8CF-5530F323D228}" type="slidenum">
              <a:rPr kumimoji="1" lang="ja-JP" altLang="en-US" smtClean="0"/>
              <a:t>23</a:t>
            </a:fld>
            <a:endParaRPr kumimoji="1" lang="ja-JP" altLang="en-US"/>
          </a:p>
        </p:txBody>
      </p:sp>
      <p:sp>
        <p:nvSpPr>
          <p:cNvPr id="6" name="テキスト ボックス 5"/>
          <p:cNvSpPr txBox="1"/>
          <p:nvPr/>
        </p:nvSpPr>
        <p:spPr>
          <a:xfrm>
            <a:off x="379555" y="6030582"/>
            <a:ext cx="8383445" cy="577081"/>
          </a:xfrm>
          <a:prstGeom prst="rect">
            <a:avLst/>
          </a:prstGeom>
          <a:noFill/>
        </p:spPr>
        <p:txBody>
          <a:bodyPr wrap="square" rtlCol="0">
            <a:spAutoFit/>
          </a:bodyPr>
          <a:lstStyle/>
          <a:p>
            <a:r>
              <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・別売りの受信機、ボタン（送信機）およびスタッフコール設定費が必要です。</a:t>
            </a:r>
            <a:endParaRPr kumimoji="1"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・電波が届く距離は、天井など一切障害物の無い「見通し」では</a:t>
            </a:r>
            <a:r>
              <a:rPr lang="en-US" altLang="ja-JP" sz="10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kumimoji="1"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00</a:t>
            </a:r>
            <a:r>
              <a:rPr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m</a:t>
            </a:r>
            <a:r>
              <a:rPr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以上飛ぶ事もありますが、一般的な店舗・施設環境の場合は約</a:t>
            </a:r>
            <a:r>
              <a:rPr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50m</a:t>
            </a:r>
            <a:r>
              <a:rPr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程度が目安と</a:t>
            </a:r>
            <a:endParaRPr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なります。</a:t>
            </a:r>
            <a:r>
              <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設置環境の天井高や障害物（商品棚・扉等）により異なります。</a:t>
            </a:r>
          </a:p>
        </p:txBody>
      </p:sp>
      <p:sp>
        <p:nvSpPr>
          <p:cNvPr id="7" name="正方形/長方形 6"/>
          <p:cNvSpPr/>
          <p:nvPr/>
        </p:nvSpPr>
        <p:spPr>
          <a:xfrm>
            <a:off x="451562" y="4379495"/>
            <a:ext cx="8405895" cy="1578543"/>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kumimoji="1" lang="ja-JP" altLang="en-US" dirty="0">
              <a:solidFill>
                <a:schemeClr val="bg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62003" y="4449579"/>
            <a:ext cx="8227143" cy="446276"/>
          </a:xfrm>
          <a:prstGeom prst="rect">
            <a:avLst/>
          </a:prstGeom>
          <a:noFill/>
        </p:spPr>
        <p:txBody>
          <a:bodyPr wrap="squar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ボタンを押すと設定した「呼び出し番号」を送信、受信機を経由して、本機に登録された「呼び出し番号のコメント」が流れます。</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電波が届きにくい場合は、ボタンの「中継機能」を利用ください。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別売り</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アダプタが必要</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3491825" y="5479997"/>
            <a:ext cx="67462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840610" y="5499001"/>
            <a:ext cx="72008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169141" y="5530799"/>
            <a:ext cx="0"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169141" y="5530799"/>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5832244" y="5259434"/>
            <a:ext cx="675185"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（アンプ）</a:t>
            </a:r>
          </a:p>
        </p:txBody>
      </p:sp>
      <p:sp>
        <p:nvSpPr>
          <p:cNvPr id="17" name="テキスト ボックス 16"/>
          <p:cNvSpPr txBox="1"/>
          <p:nvPr/>
        </p:nvSpPr>
        <p:spPr>
          <a:xfrm>
            <a:off x="892409" y="4986341"/>
            <a:ext cx="615874"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50m</a:t>
            </a:r>
          </a:p>
        </p:txBody>
      </p:sp>
      <p:pic>
        <p:nvPicPr>
          <p:cNvPr id="1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532" y="5094119"/>
            <a:ext cx="2160240" cy="62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図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9048" y="5170130"/>
            <a:ext cx="1705428" cy="5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テキスト ボックス 27"/>
          <p:cNvSpPr txBox="1"/>
          <p:nvPr/>
        </p:nvSpPr>
        <p:spPr>
          <a:xfrm>
            <a:off x="3561201" y="5136368"/>
            <a:ext cx="551754" cy="369332"/>
          </a:xfrm>
          <a:prstGeom prst="rect">
            <a:avLst/>
          </a:prstGeom>
          <a:noFill/>
        </p:spPr>
        <p:txBody>
          <a:bodyPr wrap="none" rtlCol="0">
            <a:spAutoFit/>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LAN</a:t>
            </a:r>
          </a:p>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ケーブル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218" name="Picture 2" descr="https://camo.githubusercontent.com/bd7861a37af9413a9206c38535d8684a7f32ead1/68747470733a2f2f662e636c6f75642e6769746875622e636f6d2f6173736574732f313036373930372f313733313732362f37393330373439652d363330662d313165332d383330312d3832383539366130653630322e706e6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81238">
            <a:off x="1032702" y="5178849"/>
            <a:ext cx="511336" cy="51133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41" y="5188959"/>
            <a:ext cx="2743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4962" y="4917824"/>
            <a:ext cx="103632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142" y="5212065"/>
            <a:ext cx="2743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2027462" y="4987705"/>
            <a:ext cx="615874" cy="253916"/>
          </a:xfrm>
          <a:prstGeom prst="rect">
            <a:avLst/>
          </a:prstGeom>
          <a:noFill/>
        </p:spPr>
        <p:txBody>
          <a:bodyPr wrap="non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50m</a:t>
            </a:r>
          </a:p>
        </p:txBody>
      </p:sp>
      <p:pic>
        <p:nvPicPr>
          <p:cNvPr id="34" name="Picture 2" descr="https://camo.githubusercontent.com/bd7861a37af9413a9206c38535d8684a7f32ead1/68747470733a2f2f662e636c6f75642e6769746875622e636f6d2f6173736574732f313036373930372f313733313732362f37393330373439652d363330662d313165332d383330312d3832383539366130653630322e706e6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81238">
            <a:off x="2090756" y="5181741"/>
            <a:ext cx="511336" cy="511336"/>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1429228" y="4985100"/>
            <a:ext cx="723275" cy="253916"/>
          </a:xfrm>
          <a:prstGeom prst="rect">
            <a:avLst/>
          </a:prstGeom>
          <a:noFill/>
        </p:spPr>
        <p:txBody>
          <a:bodyPr wrap="none" rtlCol="0">
            <a:spAutoFit/>
          </a:bodyPr>
          <a:lstStyle/>
          <a:p>
            <a:r>
              <a:rPr kumimoji="1" lang="ja-JP" altLang="en-US" sz="1050" dirty="0" smtClean="0"/>
              <a:t>（中継）</a:t>
            </a:r>
            <a:endParaRPr kumimoji="1" lang="ja-JP" altLang="en-US" sz="1050" dirty="0"/>
          </a:p>
        </p:txBody>
      </p:sp>
      <p:sp>
        <p:nvSpPr>
          <p:cNvPr id="36" name="テキスト ボックス 35"/>
          <p:cNvSpPr txBox="1"/>
          <p:nvPr/>
        </p:nvSpPr>
        <p:spPr>
          <a:xfrm>
            <a:off x="1369878" y="5695750"/>
            <a:ext cx="877163" cy="230832"/>
          </a:xfrm>
          <a:prstGeom prst="rect">
            <a:avLst/>
          </a:prstGeom>
          <a:noFill/>
        </p:spPr>
        <p:txBody>
          <a:bodyPr wrap="none" rtlCol="0">
            <a:spAutoFit/>
          </a:bodyPr>
          <a:lstStyle/>
          <a:p>
            <a:r>
              <a:rPr lang="ja-JP" altLang="en-US" sz="900" dirty="0" smtClean="0">
                <a:solidFill>
                  <a:srgbClr val="16B5E0"/>
                </a:solidFill>
              </a:rPr>
              <a:t>ＡＣアダプタ</a:t>
            </a:r>
            <a:endParaRPr kumimoji="1" lang="ja-JP" altLang="en-US" sz="900" dirty="0">
              <a:solidFill>
                <a:srgbClr val="16B5E0"/>
              </a:solidFill>
            </a:endParaRPr>
          </a:p>
        </p:txBody>
      </p:sp>
      <p:sp>
        <p:nvSpPr>
          <p:cNvPr id="38" name="テキスト ボックス 37"/>
          <p:cNvSpPr txBox="1"/>
          <p:nvPr/>
        </p:nvSpPr>
        <p:spPr>
          <a:xfrm>
            <a:off x="350361" y="1109547"/>
            <a:ext cx="8127546"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基本コメントにスタッフコール用のチャイムとコメントを標準搭載。</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本日</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録音した旬なコメントや</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MP3</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音声へ入替えてすぐに使えます。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1728823216"/>
              </p:ext>
            </p:extLst>
          </p:nvPr>
        </p:nvGraphicFramePr>
        <p:xfrm>
          <a:off x="451561" y="2301767"/>
          <a:ext cx="8405895" cy="1808216"/>
        </p:xfrm>
        <a:graphic>
          <a:graphicData uri="http://schemas.openxmlformats.org/drawingml/2006/table">
            <a:tbl>
              <a:tblPr firstRow="1" bandRow="1">
                <a:tableStyleId>{5C22544A-7EE6-4342-B048-85BDC9FD1C3A}</a:tableStyleId>
              </a:tblPr>
              <a:tblGrid>
                <a:gridCol w="2801965">
                  <a:extLst>
                    <a:ext uri="{9D8B030D-6E8A-4147-A177-3AD203B41FA5}">
                      <a16:colId xmlns:a16="http://schemas.microsoft.com/office/drawing/2014/main" val="20000"/>
                    </a:ext>
                  </a:extLst>
                </a:gridCol>
                <a:gridCol w="2801965">
                  <a:extLst>
                    <a:ext uri="{9D8B030D-6E8A-4147-A177-3AD203B41FA5}">
                      <a16:colId xmlns:a16="http://schemas.microsoft.com/office/drawing/2014/main" val="20001"/>
                    </a:ext>
                  </a:extLst>
                </a:gridCol>
                <a:gridCol w="2801965">
                  <a:extLst>
                    <a:ext uri="{9D8B030D-6E8A-4147-A177-3AD203B41FA5}">
                      <a16:colId xmlns:a16="http://schemas.microsoft.com/office/drawing/2014/main" val="20002"/>
                    </a:ext>
                  </a:extLst>
                </a:gridCol>
              </a:tblGrid>
              <a:tr h="332121">
                <a:tc>
                  <a:txBody>
                    <a:bodyPr/>
                    <a:lstStyle/>
                    <a:p>
                      <a:pPr algn="ctr"/>
                      <a:r>
                        <a:rPr kumimoji="1" lang="ja-JP" altLang="en-US" sz="1200" dirty="0" smtClean="0"/>
                        <a:t>レジで</a:t>
                      </a:r>
                      <a:endParaRPr kumimoji="1" lang="ja-JP" altLang="en-US" sz="1200" dirty="0"/>
                    </a:p>
                  </a:txBody>
                  <a:tcPr>
                    <a:solidFill>
                      <a:schemeClr val="tx1">
                        <a:lumMod val="65000"/>
                        <a:lumOff val="35000"/>
                      </a:schemeClr>
                    </a:solidFill>
                  </a:tcPr>
                </a:tc>
                <a:tc>
                  <a:txBody>
                    <a:bodyPr/>
                    <a:lstStyle/>
                    <a:p>
                      <a:pPr algn="ctr"/>
                      <a:r>
                        <a:rPr kumimoji="1" lang="ja-JP" altLang="en-US" sz="1200" dirty="0" smtClean="0"/>
                        <a:t>売り場で</a:t>
                      </a:r>
                      <a:endParaRPr kumimoji="1" lang="ja-JP" altLang="en-US" sz="1200" dirty="0"/>
                    </a:p>
                  </a:txBody>
                  <a:tcPr>
                    <a:solidFill>
                      <a:schemeClr val="tx1">
                        <a:lumMod val="65000"/>
                        <a:lumOff val="35000"/>
                      </a:schemeClr>
                    </a:solidFill>
                  </a:tcPr>
                </a:tc>
                <a:tc>
                  <a:txBody>
                    <a:bodyPr/>
                    <a:lstStyle/>
                    <a:p>
                      <a:pPr algn="ctr"/>
                      <a:r>
                        <a:rPr kumimoji="1" lang="ja-JP" altLang="en-US" sz="1200" dirty="0" smtClean="0"/>
                        <a:t>その他にも</a:t>
                      </a:r>
                      <a:endParaRPr kumimoji="1" lang="ja-JP" altLang="en-US" sz="1200" dirty="0"/>
                    </a:p>
                  </a:txBody>
                  <a:tcPr>
                    <a:solidFill>
                      <a:schemeClr val="tx1">
                        <a:lumMod val="65000"/>
                        <a:lumOff val="35000"/>
                      </a:schemeClr>
                    </a:solidFill>
                  </a:tcPr>
                </a:tc>
                <a:extLst>
                  <a:ext uri="{0D108BD9-81ED-4DB2-BD59-A6C34878D82A}">
                    <a16:rowId xmlns:a16="http://schemas.microsoft.com/office/drawing/2014/main" val="10000"/>
                  </a:ext>
                </a:extLst>
              </a:tr>
              <a:tr h="295219">
                <a:tc>
                  <a:txBody>
                    <a:bodyPr/>
                    <a:lstStyle/>
                    <a:p>
                      <a:r>
                        <a:rPr kumimoji="1" lang="ja-JP" altLang="en-US" sz="1000" dirty="0" smtClean="0"/>
                        <a:t>店長、レジまでお願いします</a:t>
                      </a:r>
                      <a:endParaRPr kumimoji="1" lang="ja-JP" altLang="en-US" sz="1000" dirty="0"/>
                    </a:p>
                  </a:txBody>
                  <a:tcPr/>
                </a:tc>
                <a:tc>
                  <a:txBody>
                    <a:bodyPr/>
                    <a:lstStyle/>
                    <a:p>
                      <a:r>
                        <a:rPr kumimoji="1" lang="ja-JP" altLang="en-US" sz="1000" dirty="0" smtClean="0"/>
                        <a:t>ショーケース前でお客様がお待ちです</a:t>
                      </a:r>
                      <a:endParaRPr kumimoji="1" lang="ja-JP" altLang="en-US" sz="1000" dirty="0"/>
                    </a:p>
                  </a:txBody>
                  <a:tcPr/>
                </a:tc>
                <a:tc>
                  <a:txBody>
                    <a:bodyPr/>
                    <a:lstStyle/>
                    <a:p>
                      <a:r>
                        <a:rPr kumimoji="1" lang="ja-JP" altLang="en-US" sz="1000" dirty="0" smtClean="0"/>
                        <a:t>店長、事務所までお願いします</a:t>
                      </a:r>
                      <a:endParaRPr kumimoji="1" lang="ja-JP" altLang="en-US" sz="1000" dirty="0"/>
                    </a:p>
                  </a:txBody>
                  <a:tcPr/>
                </a:tc>
                <a:extLst>
                  <a:ext uri="{0D108BD9-81ED-4DB2-BD59-A6C34878D82A}">
                    <a16:rowId xmlns:a16="http://schemas.microsoft.com/office/drawing/2014/main" val="10001"/>
                  </a:ext>
                </a:extLst>
              </a:tr>
              <a:tr h="295219">
                <a:tc>
                  <a:txBody>
                    <a:bodyPr/>
                    <a:lstStyle/>
                    <a:p>
                      <a:r>
                        <a:rPr kumimoji="1" lang="ja-JP" altLang="en-US" sz="1000" dirty="0" smtClean="0"/>
                        <a:t>宅配サービス担当の方、お願いします</a:t>
                      </a:r>
                      <a:endParaRPr kumimoji="1" lang="ja-JP" altLang="en-US" sz="1000" dirty="0"/>
                    </a:p>
                  </a:txBody>
                  <a:tcPr/>
                </a:tc>
                <a:tc>
                  <a:txBody>
                    <a:bodyPr/>
                    <a:lstStyle/>
                    <a:p>
                      <a:r>
                        <a:rPr kumimoji="1" lang="ja-JP" altLang="en-US" sz="1000" dirty="0" smtClean="0"/>
                        <a:t>お薬相談コーナーでお客様がお待ちです</a:t>
                      </a:r>
                      <a:endParaRPr kumimoji="1" lang="ja-JP" altLang="en-US" sz="1000" dirty="0"/>
                    </a:p>
                  </a:txBody>
                  <a:tcPr/>
                </a:tc>
                <a:tc>
                  <a:txBody>
                    <a:bodyPr/>
                    <a:lstStyle/>
                    <a:p>
                      <a:r>
                        <a:rPr lang="en-US" altLang="ja-JP" sz="1000" b="0" i="0" u="none" strike="noStrike" baseline="0" dirty="0" smtClean="0">
                          <a:latin typeface="ＭＳＰゴシック-WinCharSetFFFF-H"/>
                        </a:rPr>
                        <a:t>(</a:t>
                      </a:r>
                      <a:r>
                        <a:rPr lang="ja-JP" altLang="en-US" sz="1000" b="0" i="0" u="none" strike="noStrike" baseline="0" dirty="0" smtClean="0">
                          <a:latin typeface="ＭＳＰゴシック-WinCharSetFFFF-H"/>
                        </a:rPr>
                        <a:t>不審者来店ｻｲﾝ</a:t>
                      </a:r>
                      <a:r>
                        <a:rPr lang="en-US" altLang="ja-JP" sz="1000" b="0" i="0" u="none" strike="noStrike" baseline="0" dirty="0" smtClean="0">
                          <a:latin typeface="ＭＳＰゴシック-WinCharSetFFFF-H"/>
                        </a:rPr>
                        <a:t>)</a:t>
                      </a:r>
                      <a:r>
                        <a:rPr lang="ja-JP" altLang="en-US" sz="1000" b="0" i="0" u="none" strike="noStrike" baseline="0" dirty="0" smtClean="0">
                          <a:latin typeface="ＭＳＰゴシック-WinCharSetFFFF-H"/>
                        </a:rPr>
                        <a:t>私服警備員の方は、定時巡</a:t>
                      </a:r>
                      <a:r>
                        <a:rPr lang="en-US" altLang="ja-JP" sz="1000" b="0" i="0" u="none" strike="noStrike" baseline="0" dirty="0" smtClean="0">
                          <a:latin typeface="ＭＳＰゴシック-WinCharSetFFFF-H"/>
                        </a:rPr>
                        <a:t>…</a:t>
                      </a:r>
                      <a:endParaRPr kumimoji="1" lang="ja-JP" altLang="en-US" sz="1000" dirty="0"/>
                    </a:p>
                  </a:txBody>
                  <a:tcPr/>
                </a:tc>
                <a:extLst>
                  <a:ext uri="{0D108BD9-81ED-4DB2-BD59-A6C34878D82A}">
                    <a16:rowId xmlns:a16="http://schemas.microsoft.com/office/drawing/2014/main" val="10002"/>
                  </a:ext>
                </a:extLst>
              </a:tr>
              <a:tr h="295219">
                <a:tc>
                  <a:txBody>
                    <a:bodyPr/>
                    <a:lstStyle/>
                    <a:p>
                      <a:r>
                        <a:rPr kumimoji="1" lang="ja-JP" altLang="en-US" sz="1000" dirty="0" smtClean="0"/>
                        <a:t>カゴの回収、お願いします</a:t>
                      </a:r>
                      <a:endParaRPr kumimoji="1" lang="ja-JP" altLang="en-US" sz="1000" dirty="0"/>
                    </a:p>
                  </a:txBody>
                  <a:tcPr/>
                </a:tc>
                <a:tc>
                  <a:txBody>
                    <a:bodyPr/>
                    <a:lstStyle/>
                    <a:p>
                      <a:r>
                        <a:rPr kumimoji="1" lang="ja-JP" altLang="en-US" sz="1000" dirty="0" smtClean="0"/>
                        <a:t>介護用品コーナーでお客様がお待ちです</a:t>
                      </a:r>
                      <a:endParaRPr kumimoji="1" lang="ja-JP" altLang="en-US" sz="1000" dirty="0"/>
                    </a:p>
                  </a:txBody>
                  <a:tcPr/>
                </a:tc>
                <a:tc>
                  <a:txBody>
                    <a:bodyPr/>
                    <a:lstStyle/>
                    <a:p>
                      <a:r>
                        <a:rPr lang="ja-JP" altLang="en-US" sz="1000" b="0" i="0" u="none" strike="noStrike" baseline="0" dirty="0" smtClean="0">
                          <a:latin typeface="ＭＳＰゴシック-WinCharSetFFFF-H"/>
                        </a:rPr>
                        <a:t>ﾚｼﾞ清算前のﾄｲﾚ持ち込みは</a:t>
                      </a:r>
                      <a:r>
                        <a:rPr lang="en-US" altLang="ja-JP" sz="1000" b="0" i="0" u="none" strike="noStrike" baseline="0" dirty="0" smtClean="0">
                          <a:latin typeface="ＭＳＰゴシック-WinCharSetFFFF-H"/>
                        </a:rPr>
                        <a:t>､</a:t>
                      </a:r>
                      <a:r>
                        <a:rPr lang="ja-JP" altLang="en-US" sz="1000" b="0" i="0" u="none" strike="noStrike" baseline="0" dirty="0" smtClean="0">
                          <a:latin typeface="ＭＳＰゴシック-WinCharSetFFFF-H"/>
                        </a:rPr>
                        <a:t>防犯上お断り</a:t>
                      </a:r>
                      <a:r>
                        <a:rPr lang="en-US" altLang="ja-JP" sz="1000" b="0" i="0" u="none" strike="noStrike" baseline="0" dirty="0" smtClean="0">
                          <a:latin typeface="ＭＳＰゴシック-WinCharSetFFFF-H"/>
                        </a:rPr>
                        <a:t>…</a:t>
                      </a:r>
                      <a:endParaRPr kumimoji="1" lang="ja-JP" altLang="en-US" sz="1000" dirty="0"/>
                    </a:p>
                  </a:txBody>
                  <a:tcPr/>
                </a:tc>
                <a:extLst>
                  <a:ext uri="{0D108BD9-81ED-4DB2-BD59-A6C34878D82A}">
                    <a16:rowId xmlns:a16="http://schemas.microsoft.com/office/drawing/2014/main" val="10003"/>
                  </a:ext>
                </a:extLst>
              </a:tr>
              <a:tr h="295219">
                <a:tc>
                  <a:txBody>
                    <a:bodyPr/>
                    <a:lstStyle/>
                    <a:p>
                      <a:r>
                        <a:rPr kumimoji="1" lang="ja-JP" altLang="en-US" sz="1000" dirty="0" smtClean="0"/>
                        <a:t>カートの回収、お願いします</a:t>
                      </a:r>
                      <a:endParaRPr kumimoji="1" lang="ja-JP" altLang="en-US" sz="1000" dirty="0"/>
                    </a:p>
                  </a:txBody>
                  <a:tcPr/>
                </a:tc>
                <a:tc>
                  <a:txBody>
                    <a:bodyPr/>
                    <a:lstStyle/>
                    <a:p>
                      <a:r>
                        <a:rPr kumimoji="1" lang="ja-JP" altLang="en-US" sz="1000" dirty="0" smtClean="0"/>
                        <a:t>化粧品コーナーでお客様がお待ちです</a:t>
                      </a:r>
                      <a:endParaRPr kumimoji="1" lang="ja-JP" altLang="en-US" sz="1000" dirty="0"/>
                    </a:p>
                  </a:txBody>
                  <a:tcPr/>
                </a:tc>
                <a:tc>
                  <a:txBody>
                    <a:bodyPr/>
                    <a:lstStyle/>
                    <a:p>
                      <a:r>
                        <a:rPr lang="ja-JP" altLang="en-US" sz="1000" b="0" i="0" u="none" strike="noStrike" baseline="0" dirty="0" smtClean="0">
                          <a:latin typeface="ＭＳＰゴシック-WinCharSetFFFF-H"/>
                        </a:rPr>
                        <a:t>路上にお車を停めているお客様、移動を</a:t>
                      </a:r>
                      <a:r>
                        <a:rPr lang="en-US" altLang="ja-JP" sz="1000" b="0" i="0" u="none" strike="noStrike" baseline="0" dirty="0" smtClean="0">
                          <a:latin typeface="ＭＳＰゴシック-WinCharSetFFFF-H"/>
                        </a:rPr>
                        <a:t>…</a:t>
                      </a:r>
                      <a:endParaRPr kumimoji="1" lang="ja-JP" altLang="en-US" sz="1000" dirty="0"/>
                    </a:p>
                  </a:txBody>
                  <a:tcPr/>
                </a:tc>
                <a:extLst>
                  <a:ext uri="{0D108BD9-81ED-4DB2-BD59-A6C34878D82A}">
                    <a16:rowId xmlns:a16="http://schemas.microsoft.com/office/drawing/2014/main" val="10004"/>
                  </a:ext>
                </a:extLst>
              </a:tr>
              <a:tr h="295219">
                <a:tc>
                  <a:txBody>
                    <a:bodyPr/>
                    <a:lstStyle/>
                    <a:p>
                      <a:r>
                        <a:rPr kumimoji="1" lang="ja-JP" altLang="en-US" sz="1000" dirty="0" smtClean="0"/>
                        <a:t>お客様の対応、お願いします</a:t>
                      </a:r>
                      <a:endParaRPr kumimoji="1" lang="ja-JP" altLang="en-US" sz="1000" dirty="0"/>
                    </a:p>
                  </a:txBody>
                  <a:tcPr/>
                </a:tc>
                <a:tc>
                  <a:txBody>
                    <a:bodyPr/>
                    <a:lstStyle/>
                    <a:p>
                      <a:r>
                        <a:rPr kumimoji="1" lang="ja-JP" altLang="en-US" sz="1000" dirty="0" smtClean="0"/>
                        <a:t>フィッティングルームでお客様がお待ちです</a:t>
                      </a:r>
                      <a:endParaRPr kumimoji="1" lang="ja-JP" altLang="en-US" sz="1000" dirty="0"/>
                    </a:p>
                  </a:txBody>
                  <a:tcPr/>
                </a:tc>
                <a:tc>
                  <a:txBody>
                    <a:bodyPr/>
                    <a:lstStyle/>
                    <a:p>
                      <a:r>
                        <a:rPr lang="ja-JP" altLang="en-US" sz="1000" b="0" i="0" u="none" strike="noStrike" baseline="0" dirty="0" smtClean="0">
                          <a:latin typeface="ＭＳＰゴシック-WinCharSetFFFF-H"/>
                        </a:rPr>
                        <a:t>別れのワルツ（閉店を知らせる</a:t>
                      </a:r>
                      <a:r>
                        <a:rPr lang="en-US" altLang="ja-JP" sz="1000" b="0" i="0" u="none" strike="noStrike" baseline="0" dirty="0" smtClean="0">
                          <a:latin typeface="ＭＳＰゴシック-WinCharSetFFFF-H"/>
                        </a:rPr>
                        <a:t>BGM</a:t>
                      </a:r>
                      <a:r>
                        <a:rPr lang="ja-JP" altLang="en-US" sz="1000" b="0" i="0" u="none" strike="noStrike" baseline="0" dirty="0" smtClean="0">
                          <a:latin typeface="ＭＳＰゴシック-WinCharSetFFFF-H"/>
                        </a:rPr>
                        <a:t>）</a:t>
                      </a:r>
                      <a:endParaRPr kumimoji="1" lang="ja-JP" altLang="en-US" sz="1000" dirty="0"/>
                    </a:p>
                  </a:txBody>
                  <a:tcPr/>
                </a:tc>
                <a:extLst>
                  <a:ext uri="{0D108BD9-81ED-4DB2-BD59-A6C34878D82A}">
                    <a16:rowId xmlns:a16="http://schemas.microsoft.com/office/drawing/2014/main" val="10005"/>
                  </a:ext>
                </a:extLst>
              </a:tr>
            </a:tbl>
          </a:graphicData>
        </a:graphic>
      </p:graphicFrame>
      <p:sp>
        <p:nvSpPr>
          <p:cNvPr id="27" name="テキスト ボックス 26"/>
          <p:cNvSpPr txBox="1"/>
          <p:nvPr/>
        </p:nvSpPr>
        <p:spPr>
          <a:xfrm>
            <a:off x="379555" y="306582"/>
            <a:ext cx="5161991"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離れた場所から呼び出す（続き）</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75374" y="2022642"/>
            <a:ext cx="2964591"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基本コメント「スタッフコール」</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7112615" y="417073"/>
            <a:ext cx="816979" cy="29187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a:t>
            </a:r>
          </a:p>
        </p:txBody>
      </p:sp>
    </p:spTree>
    <p:extLst>
      <p:ext uri="{BB962C8B-B14F-4D97-AF65-F5344CB8AC3E}">
        <p14:creationId xmlns:p14="http://schemas.microsoft.com/office/powerpoint/2010/main" val="5129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E3334-3108-E344-B8CF-5530F323D228}" type="slidenum">
              <a:rPr kumimoji="1" lang="ja-JP" altLang="en-US" smtClean="0"/>
              <a:t>24</a:t>
            </a:fld>
            <a:endParaRPr kumimoji="1" lang="ja-JP" altLang="en-US"/>
          </a:p>
        </p:txBody>
      </p:sp>
      <p:sp>
        <p:nvSpPr>
          <p:cNvPr id="5" name="テキスト ボックス 4"/>
          <p:cNvSpPr txBox="1"/>
          <p:nvPr/>
        </p:nvSpPr>
        <p:spPr>
          <a:xfrm>
            <a:off x="356134" y="2011658"/>
            <a:ext cx="8499107" cy="952901"/>
          </a:xfrm>
          <a:prstGeom prst="rect">
            <a:avLst/>
          </a:prstGeom>
          <a:solidFill>
            <a:schemeClr val="bg1">
              <a:lumMod val="85000"/>
            </a:schemeClr>
          </a:solidFill>
        </p:spPr>
        <p:txBody>
          <a:bodyPr wrap="square" rtlCol="0" anchor="ctr" anchorCtr="0">
            <a:noAutofit/>
          </a:bodyPr>
          <a:lstStyle/>
          <a:p>
            <a:pPr algn="ctr"/>
            <a:r>
              <a:rPr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流せる</a:t>
            </a: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コメント</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～基本コメント・オーダーコメント・オリジナル録音～</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6133" y="3251720"/>
            <a:ext cx="8499107" cy="952901"/>
          </a:xfrm>
          <a:prstGeom prst="rect">
            <a:avLst/>
          </a:prstGeom>
          <a:solidFill>
            <a:schemeClr val="bg1">
              <a:lumMod val="85000"/>
            </a:schemeClr>
          </a:solidFill>
        </p:spPr>
        <p:txBody>
          <a:bodyPr wrap="square" rtlCol="0" anchor="ctr" anchorCtr="0">
            <a:noAutofit/>
          </a:bodyPr>
          <a:lstStyle/>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コメントの流し方</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～ボタン再生・タイマー再生・スタッフコール再生～</a:t>
            </a:r>
            <a:endParaRPr kumimoji="1" lang="en-US" altLang="ja-JP" sz="20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56134" y="4482150"/>
            <a:ext cx="8499107" cy="952901"/>
          </a:xfrm>
          <a:prstGeom prst="rect">
            <a:avLst/>
          </a:prstGeom>
          <a:solidFill>
            <a:srgbClr val="16B5E0"/>
          </a:solidFill>
          <a:ln w="28575">
            <a:noFill/>
          </a:ln>
          <a:effectLst>
            <a:outerShdw blurRad="50800" dist="38100" dir="2700000" algn="tl" rotWithShape="0">
              <a:prstClr val="black">
                <a:alpha val="40000"/>
              </a:prstClr>
            </a:outerShdw>
          </a:effectLst>
          <a:scene3d>
            <a:camera prst="orthographicFront">
              <a:rot lat="0" lon="0" rev="0"/>
            </a:camera>
            <a:lightRig rig="twoPt" dir="tl"/>
          </a:scene3d>
          <a:sp3d prstMaterial="flat"/>
        </p:spPr>
        <p:style>
          <a:lnRef idx="0">
            <a:schemeClr val="accent1"/>
          </a:lnRef>
          <a:fillRef idx="3">
            <a:schemeClr val="accent1"/>
          </a:fillRef>
          <a:effectRef idx="3">
            <a:schemeClr val="accent1"/>
          </a:effectRef>
          <a:fontRef idx="minor">
            <a:schemeClr val="lt1"/>
          </a:fontRef>
        </p:style>
        <p:txBody>
          <a:bodyPr wrap="square" rtlCol="0" anchor="ctr" anchorCtr="0">
            <a:noAutofit/>
            <a:scene3d>
              <a:camera prst="orthographicFront"/>
              <a:lightRig rig="soft" dir="tl">
                <a:rot lat="0" lon="0" rev="0"/>
              </a:lightRig>
            </a:scene3d>
            <a:sp3d contourW="25400" prstMaterial="matte">
              <a:contourClr>
                <a:schemeClr val="accent2">
                  <a:tint val="20000"/>
                </a:schemeClr>
              </a:contourClr>
            </a:sp3d>
          </a:bodyPr>
          <a:lstStyle/>
          <a:p>
            <a:pPr algn="ctr"/>
            <a:r>
              <a:rPr kumimoji="1" lang="ja-JP" altLang="en-US"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充実のその他機能</a:t>
            </a:r>
            <a:endParaRPr kumimoji="1" lang="en-US" altLang="ja-JP" sz="32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～マイク放送・システム連携・各種設定～</a:t>
            </a:r>
            <a:endParaRPr kumimoji="1" lang="en-US" altLang="ja-JP" sz="2000" b="1" spc="50" dirty="0" smtClean="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707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2682145"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マイクで放送する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0361" y="1109547"/>
            <a:ext cx="6495689" cy="830997"/>
          </a:xfrm>
          <a:prstGeom prst="rect">
            <a:avLst/>
          </a:prstGeom>
          <a:noFill/>
        </p:spPr>
        <p:txBody>
          <a:bodyPr wrap="none" rtlCol="0">
            <a:spAutoFit/>
          </a:bodyPr>
          <a:lstStyle/>
          <a:p>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前後</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にチャイムをつけたマイク放送もできます。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放送中は、</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音量を自動で下げる事もできます。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25</a:t>
            </a:fld>
            <a:endParaRPr kumimoji="1" lang="ja-JP" altLang="en-US"/>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490" y="3994556"/>
            <a:ext cx="2232249" cy="13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47456" y="2972795"/>
            <a:ext cx="6341107"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マイク放送の前後にチャイムをつける事も</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できます。マイク放送中に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の音量を自動で下げるミキサー機能（</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BGM-Mix</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レベル）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搭載、</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聞き取りやすいアナウンスで放送できます。使う時はマイク放送ボタンを押すだけ。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5120" y="2074985"/>
            <a:ext cx="1205779" cy="369332"/>
          </a:xfrm>
          <a:prstGeom prst="rect">
            <a:avLst/>
          </a:prstGeom>
          <a:noFill/>
        </p:spPr>
        <p:txBody>
          <a:bodyPr wrap="non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マイク放送</a:t>
            </a:r>
            <a:endPar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5" descr="http://www.pakutaso.com/INA85_dinamicmaiku500.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6667" y="913882"/>
            <a:ext cx="1904991" cy="1268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24898" y="2465114"/>
            <a:ext cx="2128118" cy="6430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正方形/長方形 17"/>
          <p:cNvSpPr/>
          <p:nvPr/>
        </p:nvSpPr>
        <p:spPr>
          <a:xfrm>
            <a:off x="6736353" y="2490515"/>
            <a:ext cx="187012" cy="245533"/>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821017" y="2888458"/>
            <a:ext cx="204697" cy="245533"/>
          </a:xfrm>
          <a:prstGeom prst="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AutoShape 196"/>
          <p:cNvSpPr>
            <a:spLocks noChangeArrowheads="1"/>
          </p:cNvSpPr>
          <p:nvPr/>
        </p:nvSpPr>
        <p:spPr bwMode="auto">
          <a:xfrm>
            <a:off x="404664" y="2446879"/>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お好みチャイム</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196"/>
          <p:cNvSpPr>
            <a:spLocks noChangeArrowheads="1"/>
          </p:cNvSpPr>
          <p:nvPr/>
        </p:nvSpPr>
        <p:spPr bwMode="auto">
          <a:xfrm>
            <a:off x="2500243" y="2445264"/>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自動調整</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AutoShape 196"/>
          <p:cNvSpPr>
            <a:spLocks noChangeArrowheads="1"/>
          </p:cNvSpPr>
          <p:nvPr/>
        </p:nvSpPr>
        <p:spPr bwMode="auto">
          <a:xfrm>
            <a:off x="4592492" y="2445263"/>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ボタンを押すだけ</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328461" y="3750088"/>
            <a:ext cx="1574470" cy="369332"/>
          </a:xfrm>
          <a:prstGeom prst="rect">
            <a:avLst/>
          </a:prstGeom>
        </p:spPr>
        <p:txBody>
          <a:bodyPr wrap="none">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タイムリー</a:t>
            </a:r>
            <a:r>
              <a:rPr lang="ja-JP" altLang="en-US" b="1" dirty="0">
                <a:latin typeface="Meiryo UI" panose="020B0604030504040204" pitchFamily="50" charset="-128"/>
                <a:ea typeface="Meiryo UI" panose="020B0604030504040204" pitchFamily="50" charset="-128"/>
                <a:cs typeface="Meiryo UI" panose="020B0604030504040204" pitchFamily="50" charset="-128"/>
              </a:rPr>
              <a:t>放送</a:t>
            </a:r>
          </a:p>
        </p:txBody>
      </p:sp>
      <p:sp>
        <p:nvSpPr>
          <p:cNvPr id="24" name="正方形/長方形 23"/>
          <p:cNvSpPr/>
          <p:nvPr/>
        </p:nvSpPr>
        <p:spPr>
          <a:xfrm>
            <a:off x="330521" y="4678242"/>
            <a:ext cx="6383546" cy="600164"/>
          </a:xfrm>
          <a:prstGeom prst="rect">
            <a:avLst/>
          </a:prstGeom>
        </p:spPr>
        <p:txBody>
          <a:bodyPr wrap="square">
            <a:spAutoFit/>
          </a:bodyPr>
          <a:lstStyle/>
          <a:p>
            <a:pPr lvl="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セール時等に</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放送から指定音源のリピート再生に切替えて放送する「タイムリー放送」をする事もできます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例えば、お手持ちのテーマソングを「音源の取り込み」機能で、取り込んだ音源に切り替えたタイムリー放送も。</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使う時</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は、マイク放送ボタンを長押し（</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秒）するだけ。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AutoShape 196"/>
          <p:cNvSpPr>
            <a:spLocks noChangeArrowheads="1"/>
          </p:cNvSpPr>
          <p:nvPr/>
        </p:nvSpPr>
        <p:spPr bwMode="auto">
          <a:xfrm>
            <a:off x="404658" y="4146499"/>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指定音源に切替</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96"/>
          <p:cNvSpPr>
            <a:spLocks noChangeArrowheads="1"/>
          </p:cNvSpPr>
          <p:nvPr/>
        </p:nvSpPr>
        <p:spPr bwMode="auto">
          <a:xfrm>
            <a:off x="2500237" y="4144884"/>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リピート再生</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AutoShape 196"/>
          <p:cNvSpPr>
            <a:spLocks noChangeArrowheads="1"/>
          </p:cNvSpPr>
          <p:nvPr/>
        </p:nvSpPr>
        <p:spPr bwMode="auto">
          <a:xfrm>
            <a:off x="4592486" y="4144883"/>
            <a:ext cx="1881391" cy="448723"/>
          </a:xfrm>
          <a:prstGeom prst="roundRect">
            <a:avLst>
              <a:gd name="adj" fmla="val 16667"/>
            </a:avLst>
          </a:prstGeom>
          <a:solidFill>
            <a:schemeClr val="bg1">
              <a:lumMod val="95000"/>
            </a:schemeClr>
          </a:solidFill>
          <a:ln w="28575">
            <a:solidFill>
              <a:srgbClr val="16B5E0"/>
            </a:solidFill>
            <a:round/>
            <a:headEnd/>
            <a:tailEnd/>
          </a:ln>
          <a:effectLst/>
        </p:spPr>
        <p:txBody>
          <a:bodyPr wrap="none" anchor="ctr"/>
          <a:lstStyle>
            <a:lvl1pPr eaLnBrk="0" hangingPunct="0">
              <a:defRPr kumimoji="1" sz="1200">
                <a:solidFill>
                  <a:schemeClr val="tx1"/>
                </a:solidFill>
                <a:latin typeface="Arial" charset="0"/>
                <a:ea typeface="ＭＳ Ｐゴシック" charset="-128"/>
              </a:defRPr>
            </a:lvl1pPr>
            <a:lvl2pPr marL="742950" indent="-285750" eaLnBrk="0" hangingPunct="0">
              <a:defRPr kumimoji="1" sz="1200">
                <a:solidFill>
                  <a:schemeClr val="tx1"/>
                </a:solidFill>
                <a:latin typeface="Arial" charset="0"/>
                <a:ea typeface="ＭＳ Ｐゴシック" charset="-128"/>
              </a:defRPr>
            </a:lvl2pPr>
            <a:lvl3pPr marL="1143000" indent="-228600" eaLnBrk="0" hangingPunct="0">
              <a:defRPr kumimoji="1" sz="1200">
                <a:solidFill>
                  <a:schemeClr val="tx1"/>
                </a:solidFill>
                <a:latin typeface="Arial" charset="0"/>
                <a:ea typeface="ＭＳ Ｐゴシック" charset="-128"/>
              </a:defRPr>
            </a:lvl3pPr>
            <a:lvl4pPr marL="1600200" indent="-228600" eaLnBrk="0" hangingPunct="0">
              <a:defRPr kumimoji="1" sz="1200">
                <a:solidFill>
                  <a:schemeClr val="tx1"/>
                </a:solidFill>
                <a:latin typeface="Arial" charset="0"/>
                <a:ea typeface="ＭＳ Ｐゴシック" charset="-128"/>
              </a:defRPr>
            </a:lvl4pPr>
            <a:lvl5pPr marL="2057400" indent="-228600" eaLnBrk="0" hangingPunct="0">
              <a:defRPr kumimoji="1" sz="12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2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2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2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200">
                <a:solidFill>
                  <a:schemeClr val="tx1"/>
                </a:solidFill>
                <a:latin typeface="Arial" charset="0"/>
                <a:ea typeface="ＭＳ Ｐゴシック" charset="-128"/>
              </a:defRPr>
            </a:lvl9pPr>
          </a:lstStyle>
          <a:p>
            <a:pPr algn="ctr" eaLnBrk="1" hangingPunct="1"/>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ボタンを長押し</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79554" y="5640398"/>
            <a:ext cx="8473461" cy="57140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200" dirty="0" smtClean="0">
                <a:solidFill>
                  <a:srgbClr val="16B5E0"/>
                </a:solidFill>
              </a:rPr>
              <a:t>・ワイヤレスマイクの場合、「メニュー」→「マイク放送」→「入力方式」を「ライン入力」に切り替えて利用ください</a:t>
            </a:r>
            <a:endParaRPr kumimoji="1" lang="en-US" altLang="ja-JP" sz="1200" dirty="0" smtClean="0">
              <a:solidFill>
                <a:srgbClr val="16B5E0"/>
              </a:solidFill>
            </a:endParaRPr>
          </a:p>
          <a:p>
            <a:r>
              <a:rPr kumimoji="1" lang="ja-JP" altLang="en-US" sz="1200" dirty="0" smtClean="0">
                <a:solidFill>
                  <a:srgbClr val="16B5E0"/>
                </a:solidFill>
              </a:rPr>
              <a:t>・マイクの感度が低い場合は、「メニュー」→「各種設定」→「各種レベル設定」から調整できます</a:t>
            </a:r>
            <a:endParaRPr kumimoji="1" lang="ja-JP" altLang="en-US" sz="1200" dirty="0">
              <a:solidFill>
                <a:srgbClr val="16B5E0"/>
              </a:solidFill>
            </a:endParaRPr>
          </a:p>
        </p:txBody>
      </p:sp>
    </p:spTree>
    <p:extLst>
      <p:ext uri="{BB962C8B-B14F-4D97-AF65-F5344CB8AC3E}">
        <p14:creationId xmlns:p14="http://schemas.microsoft.com/office/powerpoint/2010/main" val="336399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650" y="4575318"/>
            <a:ext cx="1705428" cy="5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6" name="表 75"/>
          <p:cNvGraphicFramePr>
            <a:graphicFrameLocks noGrp="1"/>
          </p:cNvGraphicFramePr>
          <p:nvPr>
            <p:extLst>
              <p:ext uri="{D42A27DB-BD31-4B8C-83A1-F6EECF244321}">
                <p14:modId xmlns:p14="http://schemas.microsoft.com/office/powerpoint/2010/main" val="866547595"/>
              </p:ext>
            </p:extLst>
          </p:nvPr>
        </p:nvGraphicFramePr>
        <p:xfrm>
          <a:off x="378085" y="2252132"/>
          <a:ext cx="8479372" cy="4309539"/>
        </p:xfrm>
        <a:graphic>
          <a:graphicData uri="http://schemas.openxmlformats.org/drawingml/2006/table">
            <a:tbl>
              <a:tblPr/>
              <a:tblGrid>
                <a:gridCol w="4267290">
                  <a:extLst>
                    <a:ext uri="{9D8B030D-6E8A-4147-A177-3AD203B41FA5}">
                      <a16:colId xmlns:a16="http://schemas.microsoft.com/office/drawing/2014/main" val="20000"/>
                    </a:ext>
                  </a:extLst>
                </a:gridCol>
                <a:gridCol w="4212082">
                  <a:extLst>
                    <a:ext uri="{9D8B030D-6E8A-4147-A177-3AD203B41FA5}">
                      <a16:colId xmlns:a16="http://schemas.microsoft.com/office/drawing/2014/main" val="20001"/>
                    </a:ext>
                  </a:extLst>
                </a:gridCol>
              </a:tblGrid>
              <a:tr h="4309539">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外部音響機器への切り替え</a:t>
                      </a:r>
                      <a:endPar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rPr>
                        <a:t>AUX / Auto</a:t>
                      </a:r>
                      <a:r>
                        <a:rPr kumimoji="1" lang="ja-JP" altLang="en-US" b="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rPr>
                        <a:t>AUX)</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検知再生</a:t>
                      </a:r>
                      <a:r>
                        <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感知再生</a:t>
                      </a:r>
                      <a:endPar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（センサーやスイッチとの連携再生）</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テキスト ボックス 3"/>
          <p:cNvSpPr txBox="1"/>
          <p:nvPr/>
        </p:nvSpPr>
        <p:spPr>
          <a:xfrm>
            <a:off x="379555" y="306582"/>
            <a:ext cx="3158237"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他の機器と連携する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50361" y="1109547"/>
            <a:ext cx="7571303"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外部入力には、自動音声切替（</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Auto AUX</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）機能付き。</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また、外部機器からのメーク信号でコメントを再生できます。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B3DE3334-3108-E344-B8CF-5530F323D228}" type="slidenum">
              <a:rPr kumimoji="1" lang="ja-JP" altLang="en-US" smtClean="0"/>
              <a:t>26</a:t>
            </a:fld>
            <a:endParaRPr kumimoji="1" lang="ja-JP" altLang="en-US"/>
          </a:p>
        </p:txBody>
      </p:sp>
      <p:sp>
        <p:nvSpPr>
          <p:cNvPr id="9" name="正方形/長方形 8"/>
          <p:cNvSpPr/>
          <p:nvPr/>
        </p:nvSpPr>
        <p:spPr>
          <a:xfrm>
            <a:off x="7047959" y="5131325"/>
            <a:ext cx="230922"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630809" y="5131325"/>
            <a:ext cx="230922"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8761" y="5131325"/>
            <a:ext cx="230922" cy="14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7568" y="5851405"/>
            <a:ext cx="275209"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3962" y="5191848"/>
            <a:ext cx="1732774" cy="121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2428748" y="4668643"/>
            <a:ext cx="1105922" cy="28803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外部音響機器</a:t>
            </a:r>
            <a:endParaRPr kumimoji="1"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42382" y="4044547"/>
            <a:ext cx="1009197" cy="211988"/>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放送</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矢印コネクタ 18"/>
          <p:cNvCxnSpPr/>
          <p:nvPr/>
        </p:nvCxnSpPr>
        <p:spPr>
          <a:xfrm>
            <a:off x="1446438" y="4256535"/>
            <a:ext cx="0" cy="364076"/>
          </a:xfrm>
          <a:prstGeom prst="straightConnector1">
            <a:avLst/>
          </a:prstGeom>
          <a:ln w="28575">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a:off x="2238526" y="4812659"/>
            <a:ext cx="190222" cy="0"/>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79555" y="3121510"/>
            <a:ext cx="4227614" cy="600164"/>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放送から外部音源に切り替える事ができます。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手動切替（</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AUX</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ボタン）と外部からの音声を検知して自動で切り替える（</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Auto</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AUX</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種類から選べます。</a:t>
            </a:r>
          </a:p>
        </p:txBody>
      </p:sp>
      <p:sp>
        <p:nvSpPr>
          <p:cNvPr id="22" name="テキスト ボックス 21"/>
          <p:cNvSpPr txBox="1"/>
          <p:nvPr/>
        </p:nvSpPr>
        <p:spPr>
          <a:xfrm>
            <a:off x="4654657" y="3109756"/>
            <a:ext cx="4173714" cy="600164"/>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背面のスタッフコール用</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個の端子に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メーク</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信号を受けると、本機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に登録したコメントが割り込んで流れます。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接続元機器のメーク出力の仕様をご確認ください</a:t>
            </a:r>
          </a:p>
        </p:txBody>
      </p:sp>
      <p:sp>
        <p:nvSpPr>
          <p:cNvPr id="42" name="角丸四角形 41"/>
          <p:cNvSpPr/>
          <p:nvPr/>
        </p:nvSpPr>
        <p:spPr>
          <a:xfrm>
            <a:off x="4831849" y="4041592"/>
            <a:ext cx="1012700" cy="432048"/>
          </a:xfrm>
          <a:prstGeom prst="roundRect">
            <a:avLst/>
          </a:prstGeom>
          <a:solidFill>
            <a:schemeClr val="bg1"/>
          </a:solid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管理タグ</a:t>
            </a:r>
            <a:endParaRPr lang="en-US" altLang="ja-JP" sz="105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（防犯ゲート）</a:t>
            </a:r>
            <a:endParaRPr lang="en-US" altLang="ja-JP" sz="9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6086817" y="4041592"/>
            <a:ext cx="1295759" cy="43204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扉の開閉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（マグネットスイッチ）</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7599096" y="4041592"/>
            <a:ext cx="1091396" cy="43204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足で踏む</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（フットスイッチ）</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カギ線コネクタ 44"/>
          <p:cNvCxnSpPr>
            <a:stCxn id="42" idx="2"/>
            <a:endCxn id="11" idx="0"/>
          </p:cNvCxnSpPr>
          <p:nvPr/>
        </p:nvCxnSpPr>
        <p:spPr>
          <a:xfrm rot="16200000" flipH="1">
            <a:off x="5497368" y="4314470"/>
            <a:ext cx="657685" cy="976023"/>
          </a:xfrm>
          <a:prstGeom prst="bentConnector3">
            <a:avLst>
              <a:gd name="adj1" fmla="val 50000"/>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46" name="カギ線コネクタ 45"/>
          <p:cNvCxnSpPr>
            <a:stCxn id="44" idx="2"/>
            <a:endCxn id="9" idx="0"/>
          </p:cNvCxnSpPr>
          <p:nvPr/>
        </p:nvCxnSpPr>
        <p:spPr>
          <a:xfrm rot="5400000">
            <a:off x="7325265" y="4311795"/>
            <a:ext cx="657685" cy="981374"/>
          </a:xfrm>
          <a:prstGeom prst="bentConnector3">
            <a:avLst>
              <a:gd name="adj1" fmla="val 50000"/>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43" idx="2"/>
            <a:endCxn id="84" idx="0"/>
          </p:cNvCxnSpPr>
          <p:nvPr/>
        </p:nvCxnSpPr>
        <p:spPr>
          <a:xfrm>
            <a:off x="6734697" y="4473640"/>
            <a:ext cx="6260" cy="657685"/>
          </a:xfrm>
          <a:prstGeom prst="straightConnector1">
            <a:avLst/>
          </a:prstGeom>
          <a:ln w="25400">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a:endCxn id="15" idx="1"/>
          </p:cNvCxnSpPr>
          <p:nvPr/>
        </p:nvCxnSpPr>
        <p:spPr>
          <a:xfrm rot="10800000" flipH="1" flipV="1">
            <a:off x="5970320" y="5419357"/>
            <a:ext cx="97247" cy="648072"/>
          </a:xfrm>
          <a:prstGeom prst="bentConnector3">
            <a:avLst>
              <a:gd name="adj1" fmla="val -235072"/>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6384989" y="5778561"/>
            <a:ext cx="389836" cy="18002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405160" y="6226524"/>
            <a:ext cx="446946" cy="105516"/>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615685" y="5867955"/>
            <a:ext cx="2212686" cy="415498"/>
          </a:xfrm>
          <a:prstGeom prst="rect">
            <a:avLst/>
          </a:prstGeom>
          <a:noFill/>
          <a:ln>
            <a:noFill/>
          </a:ln>
        </p:spPr>
        <p:txBody>
          <a:bodyPr wrap="square" rtlCol="0">
            <a:spAutoFit/>
          </a:bodyPr>
          <a:lstStyle/>
          <a:p>
            <a:r>
              <a:rPr kumimoji="1" lang="ja-JP" altLang="en-US" sz="105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管理タグの消し忘れが</a:t>
            </a:r>
            <a:r>
              <a:rPr lang="ja-JP" altLang="en-US" sz="105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発生しました。至急</a:t>
            </a:r>
            <a:r>
              <a:rPr lang="en-US" altLang="ja-JP" sz="105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5429756" y="5476435"/>
            <a:ext cx="346249" cy="765594"/>
          </a:xfrm>
          <a:prstGeom prst="rect">
            <a:avLst/>
          </a:prstGeom>
          <a:noFill/>
        </p:spPr>
        <p:txBody>
          <a:bodyPr vert="eaVert"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（アンプ）</a:t>
            </a:r>
          </a:p>
        </p:txBody>
      </p:sp>
      <p:sp>
        <p:nvSpPr>
          <p:cNvPr id="66" name="正方形/長方形 65"/>
          <p:cNvSpPr/>
          <p:nvPr/>
        </p:nvSpPr>
        <p:spPr>
          <a:xfrm>
            <a:off x="5057097" y="4542217"/>
            <a:ext cx="576064" cy="216024"/>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信号</a:t>
            </a:r>
          </a:p>
        </p:txBody>
      </p:sp>
      <p:sp>
        <p:nvSpPr>
          <p:cNvPr id="67" name="角丸四角形 66"/>
          <p:cNvSpPr/>
          <p:nvPr/>
        </p:nvSpPr>
        <p:spPr>
          <a:xfrm>
            <a:off x="1895638" y="5325477"/>
            <a:ext cx="731524" cy="287612"/>
          </a:xfrm>
          <a:prstGeom prst="roundRect">
            <a:avLst>
              <a:gd name="adj" fmla="val 50000"/>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1918091" y="5338278"/>
            <a:ext cx="697627" cy="246221"/>
          </a:xfrm>
          <a:prstGeom prst="rect">
            <a:avLst/>
          </a:prstGeom>
        </p:spPr>
        <p:txBody>
          <a:bodyPr wrap="none">
            <a:spAutoFit/>
          </a:bodyPr>
          <a:lstStyle/>
          <a:p>
            <a:pPr algn="ctr"/>
            <a:r>
              <a:rPr lang="ja-JP" altLang="en-US" sz="1000"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外部音源</a:t>
            </a:r>
          </a:p>
        </p:txBody>
      </p:sp>
      <p:cxnSp>
        <p:nvCxnSpPr>
          <p:cNvPr id="73" name="カギ線コネクタ 72"/>
          <p:cNvCxnSpPr/>
          <p:nvPr/>
        </p:nvCxnSpPr>
        <p:spPr>
          <a:xfrm rot="16200000" flipH="1">
            <a:off x="1496168" y="5080757"/>
            <a:ext cx="368592" cy="408460"/>
          </a:xfrm>
          <a:prstGeom prst="bentConnector2">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74" name="角丸四角形 73"/>
          <p:cNvSpPr/>
          <p:nvPr/>
        </p:nvSpPr>
        <p:spPr>
          <a:xfrm>
            <a:off x="7946021" y="2321737"/>
            <a:ext cx="816979" cy="291879"/>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a:t>
            </a:r>
          </a:p>
        </p:txBody>
      </p:sp>
      <p:sp>
        <p:nvSpPr>
          <p:cNvPr id="82" name="正方形/長方形 81"/>
          <p:cNvSpPr/>
          <p:nvPr/>
        </p:nvSpPr>
        <p:spPr>
          <a:xfrm>
            <a:off x="4341879" y="273570"/>
            <a:ext cx="1980029" cy="523220"/>
          </a:xfrm>
          <a:prstGeom prst="rect">
            <a:avLst/>
          </a:prstGeom>
          <a:solidFill>
            <a:srgbClr val="FFC000"/>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入力編</a:t>
            </a:r>
            <a:r>
              <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4" name="図 8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243" y="5131325"/>
            <a:ext cx="1705428" cy="5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テキスト ボックス 5"/>
          <p:cNvSpPr txBox="1"/>
          <p:nvPr/>
        </p:nvSpPr>
        <p:spPr>
          <a:xfrm>
            <a:off x="4600849" y="6322415"/>
            <a:ext cx="2501006" cy="253916"/>
          </a:xfrm>
          <a:prstGeom prst="rect">
            <a:avLst/>
          </a:prstGeom>
          <a:noFill/>
        </p:spPr>
        <p:txBody>
          <a:bodyPr wrap="none" rtlCol="0">
            <a:spAutoFit/>
          </a:bodyPr>
          <a:lstStyle/>
          <a:p>
            <a:r>
              <a:rPr kumimoji="1" lang="en-US" altLang="ja-JP"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別途、スタッフコール設定費用が必要です</a:t>
            </a:r>
            <a:endParaRPr kumimoji="1" lang="ja-JP" altLang="en-US" sz="105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6805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3158237"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他の機器と連携する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0361" y="1109547"/>
            <a:ext cx="7189789"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放送中の「</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だけ」、「コメントだけ」を別系統へ出力も。</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本機からメーク信号を出力し、外部機器の制御も可能。</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27</a:t>
            </a:fld>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092958547"/>
              </p:ext>
            </p:extLst>
          </p:nvPr>
        </p:nvGraphicFramePr>
        <p:xfrm>
          <a:off x="378085" y="2252132"/>
          <a:ext cx="8479372" cy="4309539"/>
        </p:xfrm>
        <a:graphic>
          <a:graphicData uri="http://schemas.openxmlformats.org/drawingml/2006/table">
            <a:tbl>
              <a:tblPr/>
              <a:tblGrid>
                <a:gridCol w="4267290">
                  <a:extLst>
                    <a:ext uri="{9D8B030D-6E8A-4147-A177-3AD203B41FA5}">
                      <a16:colId xmlns:a16="http://schemas.microsoft.com/office/drawing/2014/main" val="20000"/>
                    </a:ext>
                  </a:extLst>
                </a:gridCol>
                <a:gridCol w="4212082">
                  <a:extLst>
                    <a:ext uri="{9D8B030D-6E8A-4147-A177-3AD203B41FA5}">
                      <a16:colId xmlns:a16="http://schemas.microsoft.com/office/drawing/2014/main" val="20001"/>
                    </a:ext>
                  </a:extLst>
                </a:gridCol>
              </a:tblGrid>
              <a:tr h="4309539">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別系統へ</a:t>
                      </a:r>
                      <a:r>
                        <a:rPr kumimoji="1" lang="en-US" altLang="ja-JP" b="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・コメント出力</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外部機器を制御</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2" name="テキスト ボックス 21"/>
          <p:cNvSpPr txBox="1"/>
          <p:nvPr/>
        </p:nvSpPr>
        <p:spPr>
          <a:xfrm>
            <a:off x="412505" y="2758629"/>
            <a:ext cx="4122006"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放送中の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エリア</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へ、再生中のコメントをエリア</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出力。</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お手洗い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にも</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だけを流したい」、「事務所にコメントだけを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流したい」場合等に便利です。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8" y="5075815"/>
            <a:ext cx="863724" cy="38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532" y="5075815"/>
            <a:ext cx="863724" cy="38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09" y="5598996"/>
            <a:ext cx="368149" cy="57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7028" y="5598996"/>
            <a:ext cx="368149" cy="57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009" y="3512654"/>
            <a:ext cx="863724" cy="381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266" y="3414204"/>
            <a:ext cx="368149" cy="57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カギ線コネクタ 29"/>
          <p:cNvCxnSpPr>
            <a:endCxn id="28" idx="1"/>
          </p:cNvCxnSpPr>
          <p:nvPr/>
        </p:nvCxnSpPr>
        <p:spPr>
          <a:xfrm rot="5400000" flipH="1" flipV="1">
            <a:off x="1779896" y="3204582"/>
            <a:ext cx="169512" cy="1166713"/>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8" idx="3"/>
            <a:endCxn id="29" idx="1"/>
          </p:cNvCxnSpPr>
          <p:nvPr/>
        </p:nvCxnSpPr>
        <p:spPr>
          <a:xfrm flipV="1">
            <a:off x="3311733" y="3703181"/>
            <a:ext cx="532533"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a:endCxn id="25" idx="0"/>
          </p:cNvCxnSpPr>
          <p:nvPr/>
        </p:nvCxnSpPr>
        <p:spPr>
          <a:xfrm rot="16200000" flipH="1">
            <a:off x="1962817" y="3767237"/>
            <a:ext cx="627057" cy="1990098"/>
          </a:xfrm>
          <a:prstGeom prst="bentConnector3">
            <a:avLst>
              <a:gd name="adj1" fmla="val 50000"/>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849248" y="5405876"/>
            <a:ext cx="1" cy="19501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3271579" y="5405876"/>
            <a:ext cx="1" cy="195010"/>
          </a:xfrm>
          <a:prstGeom prst="straightConnector1">
            <a:avLst/>
          </a:prstGeom>
          <a:ln w="254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849249" y="4447813"/>
            <a:ext cx="0" cy="62800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049572" y="4016711"/>
            <a:ext cx="1480450" cy="246221"/>
          </a:xfrm>
          <a:prstGeom prst="rect">
            <a:avLst/>
          </a:prstGeom>
          <a:noFill/>
        </p:spPr>
        <p:txBody>
          <a:bodyPr wrap="square" rtlCol="0">
            <a:spAutoFit/>
          </a:bodyPr>
          <a:lstStyle/>
          <a:p>
            <a:pPr algn="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コメント</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69465" y="5702490"/>
            <a:ext cx="1206879" cy="461665"/>
          </a:xfrm>
          <a:prstGeom prst="rect">
            <a:avLst/>
          </a:prstGeom>
          <a:solidFill>
            <a:srgbClr val="00B050"/>
          </a:solidFill>
        </p:spPr>
        <p:txBody>
          <a:bodyPr wrap="square" rtlCol="0">
            <a:spAutoFit/>
          </a:bodyPr>
          <a:lstStyle/>
          <a:p>
            <a:r>
              <a:rPr kumimoji="1"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のみ</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お手洗い</a:t>
            </a:r>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へ）</a:t>
            </a:r>
          </a:p>
        </p:txBody>
      </p:sp>
      <p:sp>
        <p:nvSpPr>
          <p:cNvPr id="38" name="テキスト ボックス 37"/>
          <p:cNvSpPr txBox="1"/>
          <p:nvPr/>
        </p:nvSpPr>
        <p:spPr>
          <a:xfrm>
            <a:off x="3504719" y="5700410"/>
            <a:ext cx="1072127" cy="461665"/>
          </a:xfrm>
          <a:prstGeom prst="rect">
            <a:avLst/>
          </a:prstGeom>
          <a:solidFill>
            <a:srgbClr val="0066FF"/>
          </a:solidFill>
        </p:spPr>
        <p:txBody>
          <a:bodyPr wrap="square" rtlCol="0">
            <a:spAutoFit/>
          </a:bodyPr>
          <a:lstStyle/>
          <a:p>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コメント</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のみ</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（事務所へ）</a:t>
            </a:r>
          </a:p>
        </p:txBody>
      </p:sp>
      <p:sp>
        <p:nvSpPr>
          <p:cNvPr id="39" name="正方形/長方形 38"/>
          <p:cNvSpPr/>
          <p:nvPr/>
        </p:nvSpPr>
        <p:spPr>
          <a:xfrm>
            <a:off x="489208" y="4664782"/>
            <a:ext cx="732496" cy="2287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エリア</a:t>
            </a:r>
            <a:r>
              <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2395068" y="4652034"/>
            <a:ext cx="732496" cy="22877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エリア３</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643927" y="2758629"/>
            <a:ext cx="4034406"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本機から</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メーク</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信号を出力し、接続した外部機器を制御できます</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種類の出力方法があり、併用できます。</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タイマー連動は１タイマーあたり</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の３つの機器に接続可能。</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4724402" y="3523749"/>
            <a:ext cx="3962398" cy="769441"/>
          </a:xfrm>
          <a:prstGeom prst="rect">
            <a:avLst/>
          </a:prstGeom>
          <a:solidFill>
            <a:schemeClr val="bg1"/>
          </a:solidFill>
          <a:ln w="28575">
            <a:solidFill>
              <a:srgbClr val="1F71D3"/>
            </a:solidFill>
          </a:ln>
        </p:spPr>
        <p:txBody>
          <a:bodyPr wrap="square" rtlCol="0">
            <a:spAutoFit/>
          </a:bodyPr>
          <a:lstStyle/>
          <a:p>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①電 源 連動～電源</a:t>
            </a:r>
            <a:r>
              <a:rPr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ON</a:t>
            </a:r>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の間、信号を出力</a:t>
            </a:r>
            <a:endParaRPr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②コメント連動～再生中のみ、信号を出力</a:t>
            </a:r>
            <a:endParaRPr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③タイマー連動～</a:t>
            </a:r>
            <a:r>
              <a:rPr kumimoji="1"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ON/OFF</a:t>
            </a:r>
            <a:r>
              <a:rPr kumimoji="1"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時刻を指定して、</a:t>
            </a:r>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信号を出力</a:t>
            </a:r>
            <a:endParaRPr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71D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　　　　　　　　　（タイマー</a:t>
            </a:r>
            <a:r>
              <a:rPr lang="en-US" altLang="ja-JP"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366</a:t>
            </a:r>
            <a:r>
              <a:rPr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rPr>
              <a:t>通り、個別に設定できます）</a:t>
            </a:r>
            <a:endParaRPr kumimoji="1" lang="ja-JP" altLang="en-US" sz="1100" dirty="0" smtClean="0">
              <a:solidFill>
                <a:srgbClr val="1F71D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232422" y="5779206"/>
            <a:ext cx="908720" cy="288032"/>
          </a:xfrm>
          <a:prstGeom prst="rect">
            <a:avLst/>
          </a:prstGeom>
          <a:solidFill>
            <a:schemeClr val="bg1">
              <a:lumMod val="8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6263058" y="5779206"/>
            <a:ext cx="908720" cy="288032"/>
          </a:xfrm>
          <a:prstGeom prst="rect">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271170" y="5779206"/>
            <a:ext cx="908720" cy="288032"/>
          </a:xfrm>
          <a:prstGeom prst="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7" name="カギ線コネクタ 56"/>
          <p:cNvCxnSpPr>
            <a:stCxn id="83" idx="1"/>
            <a:endCxn id="54" idx="0"/>
          </p:cNvCxnSpPr>
          <p:nvPr/>
        </p:nvCxnSpPr>
        <p:spPr>
          <a:xfrm rot="10800000" flipV="1">
            <a:off x="5686783" y="4850786"/>
            <a:ext cx="196323" cy="928419"/>
          </a:xfrm>
          <a:prstGeom prst="bentConnector2">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endCxn id="56" idx="0"/>
          </p:cNvCxnSpPr>
          <p:nvPr/>
        </p:nvCxnSpPr>
        <p:spPr>
          <a:xfrm>
            <a:off x="7333070" y="4843102"/>
            <a:ext cx="392460" cy="936104"/>
          </a:xfrm>
          <a:prstGeom prst="bentConnector2">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6744590" y="5131134"/>
            <a:ext cx="0" cy="6480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5232421" y="5262402"/>
            <a:ext cx="864097" cy="24978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電源連動</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6263058" y="5275150"/>
            <a:ext cx="913581" cy="2370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コメント連動</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7320653" y="5275150"/>
            <a:ext cx="864097" cy="2497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タイマー連動</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425312" y="3584662"/>
            <a:ext cx="732496" cy="2287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エリア１</a:t>
            </a:r>
            <a:endPar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2649448" y="3885485"/>
            <a:ext cx="473206"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アンプ</a:t>
            </a:r>
          </a:p>
        </p:txBody>
      </p:sp>
      <p:sp>
        <p:nvSpPr>
          <p:cNvPr id="69" name="テキスト ボックス 68"/>
          <p:cNvSpPr txBox="1"/>
          <p:nvPr/>
        </p:nvSpPr>
        <p:spPr>
          <a:xfrm>
            <a:off x="3670980" y="5143117"/>
            <a:ext cx="473206"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アンプ</a:t>
            </a:r>
          </a:p>
        </p:txBody>
      </p:sp>
      <p:sp>
        <p:nvSpPr>
          <p:cNvPr id="70" name="テキスト ボックス 69"/>
          <p:cNvSpPr txBox="1"/>
          <p:nvPr/>
        </p:nvSpPr>
        <p:spPr>
          <a:xfrm>
            <a:off x="1454882" y="5143231"/>
            <a:ext cx="473206"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アンプ</a:t>
            </a:r>
          </a:p>
        </p:txBody>
      </p:sp>
      <p:sp>
        <p:nvSpPr>
          <p:cNvPr id="71" name="テキスト ボックス 70"/>
          <p:cNvSpPr txBox="1"/>
          <p:nvPr/>
        </p:nvSpPr>
        <p:spPr>
          <a:xfrm>
            <a:off x="668209" y="6252764"/>
            <a:ext cx="3785258" cy="246221"/>
          </a:xfrm>
          <a:prstGeom prst="rect">
            <a:avLst/>
          </a:prstGeom>
          <a:solidFill>
            <a:schemeClr val="bg1"/>
          </a:solidFill>
          <a:ln w="19050">
            <a:solidFill>
              <a:srgbClr val="C00000"/>
            </a:solidFill>
          </a:ln>
        </p:spPr>
        <p:txBody>
          <a:bodyPr wrap="square" rtlCol="0">
            <a:spAutoFit/>
          </a:bodyPr>
          <a:lstStyle/>
          <a:p>
            <a:pPr algn="ctr"/>
            <a:r>
              <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ch</a:t>
            </a:r>
            <a:r>
              <a:rPr lang="ja-JP" altLang="en-US" sz="10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系統分け、コメント</a:t>
            </a:r>
            <a:r>
              <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系統分け再生ではありません</a:t>
            </a:r>
          </a:p>
        </p:txBody>
      </p:sp>
      <p:sp>
        <p:nvSpPr>
          <p:cNvPr id="80" name="正方形/長方形 79"/>
          <p:cNvSpPr/>
          <p:nvPr/>
        </p:nvSpPr>
        <p:spPr>
          <a:xfrm>
            <a:off x="4341879" y="273570"/>
            <a:ext cx="1980029" cy="52322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出力編</a:t>
            </a:r>
            <a:r>
              <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1" name="図 8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112" y="3906425"/>
            <a:ext cx="1705428" cy="5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3" name="図 8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3105" y="4593132"/>
            <a:ext cx="1705428" cy="515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テキスト ボックス 1"/>
          <p:cNvSpPr txBox="1"/>
          <p:nvPr/>
        </p:nvSpPr>
        <p:spPr>
          <a:xfrm>
            <a:off x="4643927" y="6275683"/>
            <a:ext cx="4213530" cy="246221"/>
          </a:xfrm>
          <a:prstGeom prst="rect">
            <a:avLst/>
          </a:prstGeom>
          <a:noFill/>
        </p:spPr>
        <p:txBody>
          <a:bodyPr wrap="square" rtlCol="0">
            <a:spAutoFit/>
          </a:bodyPr>
          <a:lstStyle/>
          <a:p>
            <a:pPr algn="ctr"/>
            <a:r>
              <a:rPr kumimoji="1" lang="ja-JP" altLang="en-US" sz="1000" dirty="0" smtClean="0"/>
              <a:t>例えば、防災アンプや電源制御器などに接続します</a:t>
            </a:r>
            <a:endParaRPr kumimoji="1" lang="ja-JP" altLang="en-US" sz="1000" dirty="0"/>
          </a:p>
        </p:txBody>
      </p:sp>
    </p:spTree>
    <p:extLst>
      <p:ext uri="{BB962C8B-B14F-4D97-AF65-F5344CB8AC3E}">
        <p14:creationId xmlns:p14="http://schemas.microsoft.com/office/powerpoint/2010/main" val="356916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014338168"/>
              </p:ext>
            </p:extLst>
          </p:nvPr>
        </p:nvGraphicFramePr>
        <p:xfrm>
          <a:off x="320039" y="2180492"/>
          <a:ext cx="8537417" cy="4220682"/>
        </p:xfrm>
        <a:graphic>
          <a:graphicData uri="http://schemas.openxmlformats.org/drawingml/2006/table">
            <a:tbl>
              <a:tblPr/>
              <a:tblGrid>
                <a:gridCol w="4296501">
                  <a:extLst>
                    <a:ext uri="{9D8B030D-6E8A-4147-A177-3AD203B41FA5}">
                      <a16:colId xmlns:a16="http://schemas.microsoft.com/office/drawing/2014/main" val="20000"/>
                    </a:ext>
                  </a:extLst>
                </a:gridCol>
                <a:gridCol w="4240916">
                  <a:extLst>
                    <a:ext uri="{9D8B030D-6E8A-4147-A177-3AD203B41FA5}">
                      <a16:colId xmlns:a16="http://schemas.microsoft.com/office/drawing/2014/main" val="20001"/>
                    </a:ext>
                  </a:extLst>
                </a:gridCol>
              </a:tblGrid>
              <a:tr h="1987062">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時計設定</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カレンダー設定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3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祝日一覧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登録</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各種レベル設定</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379555" y="306582"/>
            <a:ext cx="3709670"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各種設定でカスタマイズ</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0361" y="1109547"/>
            <a:ext cx="8242962"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導入店</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導入事業所様のご要望に合わせてきめ細かい機能調整。</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ぴったりの</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台に仕上がります。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28</a:t>
            </a:fld>
            <a:endParaRPr kumimoji="1" lang="ja-JP" altLang="en-US"/>
          </a:p>
        </p:txBody>
      </p:sp>
      <p:sp>
        <p:nvSpPr>
          <p:cNvPr id="9" name="正方形/長方形 8"/>
          <p:cNvSpPr/>
          <p:nvPr/>
        </p:nvSpPr>
        <p:spPr>
          <a:xfrm>
            <a:off x="339197" y="2699768"/>
            <a:ext cx="424127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例えば、未来のタイマーの動作を確認したい場合、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タイマー設定後、確認したい日時の「</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分前」に時計を設定して動作を確認する事ができます。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分後に自動補正され戻ります。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SP/SP-i</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以外は、</a:t>
            </a:r>
            <a:r>
              <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分後に時刻補正</a:t>
            </a:r>
            <a:endPar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されません。</a:t>
            </a:r>
            <a:endPar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必ず現在　時刻に戻してください</a:t>
            </a:r>
            <a:endPar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4642127" y="2699768"/>
            <a:ext cx="4120873"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深夜</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時以降にタイマーを組む場合、「日またぎ」の時刻を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変更</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（例）午前</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時に変更した場合、タイマーは</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～翌</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また、本機カレンダーの週の開始を</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日曜日</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に変更する事もできます。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52280" y="4694786"/>
            <a:ext cx="4241270"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機の祝日一覧を来年分まで確認する事ができます。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新規で祝日を追加する事もできます。</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CS</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モードでは祝日情報（更新）を配信できます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CS</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モード以外は、祝日情報を</a:t>
            </a:r>
            <a:r>
              <a:rPr lang="ja-JP" altLang="en-US" sz="10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受信</a:t>
            </a:r>
            <a:endParaRPr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できません。</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祝日の日程修正</a:t>
            </a:r>
            <a:r>
              <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追加は</a:t>
            </a:r>
            <a:endPar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手動で実施してください</a:t>
            </a:r>
            <a:endParaRPr kumimoji="1" lang="en-US" altLang="ja-JP" sz="10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42127" y="4694786"/>
            <a:ext cx="4120873"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機能やコメントの種類ごとに、本機の全ての音声出力レベルを調整する事ができます。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を少し下げたい」、</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「タイマーコメントだけを少し大きくしたい」</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752" y="3208096"/>
            <a:ext cx="1457400" cy="874440"/>
          </a:xfrm>
          <a:prstGeom prst="rect">
            <a:avLst/>
          </a:prstGeom>
          <a:ln>
            <a:solidFill>
              <a:schemeClr val="tx1"/>
            </a:solidFill>
          </a:ln>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000" y="3208096"/>
            <a:ext cx="1457400" cy="874440"/>
          </a:xfrm>
          <a:prstGeom prst="rect">
            <a:avLst/>
          </a:prstGeom>
          <a:ln>
            <a:solidFill>
              <a:schemeClr val="tx1"/>
            </a:solidFill>
          </a:ln>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752" y="5313185"/>
            <a:ext cx="1457400" cy="874440"/>
          </a:xfrm>
          <a:prstGeom prst="rect">
            <a:avLst/>
          </a:prstGeom>
          <a:ln>
            <a:solidFill>
              <a:schemeClr val="tx1"/>
            </a:solidFill>
          </a:ln>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000" y="5187720"/>
            <a:ext cx="1457400" cy="874440"/>
          </a:xfrm>
          <a:prstGeom prst="rect">
            <a:avLst/>
          </a:prstGeom>
          <a:ln>
            <a:solidFill>
              <a:schemeClr val="tx1"/>
            </a:solidFill>
          </a:ln>
        </p:spPr>
      </p:pic>
    </p:spTree>
    <p:extLst>
      <p:ext uri="{BB962C8B-B14F-4D97-AF65-F5344CB8AC3E}">
        <p14:creationId xmlns:p14="http://schemas.microsoft.com/office/powerpoint/2010/main" val="3135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3142488327"/>
              </p:ext>
            </p:extLst>
          </p:nvPr>
        </p:nvGraphicFramePr>
        <p:xfrm>
          <a:off x="380027" y="1147518"/>
          <a:ext cx="8468798" cy="3670015"/>
        </p:xfrm>
        <a:graphic>
          <a:graphicData uri="http://schemas.openxmlformats.org/drawingml/2006/table">
            <a:tbl>
              <a:tblPr/>
              <a:tblGrid>
                <a:gridCol w="4261968">
                  <a:extLst>
                    <a:ext uri="{9D8B030D-6E8A-4147-A177-3AD203B41FA5}">
                      <a16:colId xmlns:a16="http://schemas.microsoft.com/office/drawing/2014/main" val="20000"/>
                    </a:ext>
                  </a:extLst>
                </a:gridCol>
                <a:gridCol w="4206830">
                  <a:extLst>
                    <a:ext uri="{9D8B030D-6E8A-4147-A177-3AD203B41FA5}">
                      <a16:colId xmlns:a16="http://schemas.microsoft.com/office/drawing/2014/main" val="20001"/>
                    </a:ext>
                  </a:extLst>
                </a:gridCol>
              </a:tblGrid>
              <a:tr h="1814352">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機能ロック</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チャンネルマスク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55663">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音源の取り出し</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リモコン設定</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379555" y="306582"/>
            <a:ext cx="5214889"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各種設定でカスタマイズ（続き）</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3DE3334-3108-E344-B8CF-5530F323D228}" type="slidenum">
              <a:rPr kumimoji="1" lang="ja-JP" altLang="en-US" smtClean="0"/>
              <a:t>29</a:t>
            </a:fld>
            <a:endParaRPr kumimoji="1" lang="ja-JP" altLang="en-US"/>
          </a:p>
        </p:txBody>
      </p:sp>
      <p:sp>
        <p:nvSpPr>
          <p:cNvPr id="11" name="正方形/長方形 10"/>
          <p:cNvSpPr/>
          <p:nvPr/>
        </p:nvSpPr>
        <p:spPr>
          <a:xfrm>
            <a:off x="333498" y="1600544"/>
            <a:ext cx="411996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誤操作や不用意に設定が変更される事を抑止</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。ロックした時点の状態から変更ができません。</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右</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画面で「決定」</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キー</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長押しすると変更</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できます</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15643" y="1600544"/>
            <a:ext cx="406268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あらかじめ利用しないチャンネル</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を設定し、選局画面で非表示にする（スキップさせる）事ができます。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右</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の画面で</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「決定」キー</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を長押し</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すると変更</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できます</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41965" y="3477024"/>
            <a:ext cx="411996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マイクで録音したオリジナル録音を</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USB</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メモリや</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カードに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MP3</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形式で取り出す事ができます。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11027" y="3477024"/>
            <a:ext cx="406268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別売りのリモコンが利用できます。リモコンで操作できるのは電源、チャンネル変更、音量変更です。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※CS-M2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CS-T5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機種のリモコンから選択</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573" y="2007268"/>
            <a:ext cx="1457400" cy="874440"/>
          </a:xfrm>
          <a:prstGeom prst="rect">
            <a:avLst/>
          </a:prstGeom>
          <a:ln>
            <a:solidFill>
              <a:schemeClr val="tx1"/>
            </a:solidFill>
          </a:ln>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339" y="2007268"/>
            <a:ext cx="1457400" cy="874440"/>
          </a:xfrm>
          <a:prstGeom prst="rect">
            <a:avLst/>
          </a:prstGeom>
          <a:ln>
            <a:solidFill>
              <a:schemeClr val="tx1"/>
            </a:solidFill>
          </a:ln>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807" y="3790611"/>
            <a:ext cx="1457400" cy="874440"/>
          </a:xfrm>
          <a:prstGeom prst="rect">
            <a:avLst/>
          </a:prstGeom>
          <a:ln>
            <a:solidFill>
              <a:schemeClr val="tx1"/>
            </a:solidFill>
          </a:ln>
        </p:spPr>
      </p:pic>
      <p:sp>
        <p:nvSpPr>
          <p:cNvPr id="23" name="正方形/長方形 22"/>
          <p:cNvSpPr/>
          <p:nvPr/>
        </p:nvSpPr>
        <p:spPr>
          <a:xfrm>
            <a:off x="510139" y="4125096"/>
            <a:ext cx="2326197" cy="553998"/>
          </a:xfrm>
          <a:prstGeom prst="rect">
            <a:avLst/>
          </a:prstGeom>
          <a:solidFill>
            <a:srgbClr val="16B5E0"/>
          </a:solidFill>
        </p:spPr>
        <p:txBody>
          <a:bodyPr wrap="square">
            <a:spAutoFit/>
          </a:bodyPr>
          <a:lstStyle/>
          <a:p>
            <a:pPr lvl="0"/>
            <a:r>
              <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取り出したフォルダから</a:t>
            </a:r>
            <a:r>
              <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MP3</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音源と設定（</a:t>
            </a:r>
            <a:r>
              <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DAT</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）ファイルを取り出して、他の本機に取り込むと名前や音量値も反映できます</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379555" y="4893734"/>
            <a:ext cx="8469270" cy="1693328"/>
          </a:xfrm>
          <a:prstGeom prst="roundRect">
            <a:avLst>
              <a:gd name="adj" fmla="val 6061"/>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他にもあります、便利な各種設定機能</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AUX</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～外部入力端子の切り替え放送を手動（</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AUX</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Auto AUX</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）を設定します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a:t>
            </a: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ON/OFF</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～ワンタッチボタンの自動</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ON/OFF</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の設定をタイマー優先かワンタッチ設定のみ（タイマー側無効）</a:t>
            </a:r>
            <a:r>
              <a:rPr kumimoji="1"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かを</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選択できます</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・コンセント連動設定</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～チューナーの電源の「入切」に電動するかしないかを選択できます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・液晶表示設定</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～液晶画面の明るさ、エコモード時の設定等を行います</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・エリア設定</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～エリア３へのマイク放送をコメント再生をそれぞれ有効、無効が設定できます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・情報一覧</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～チューナーの設定情報を一覧で表示します。　</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通常画面でメニューを長押し（</a:t>
            </a: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秒）でも表示できます</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・設定の保存</a:t>
            </a:r>
            <a:r>
              <a:rPr kumimoji="1"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復元</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～現在の設定を保存したり、過去の設定を復元したりする事ができます。</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424" y="3776345"/>
            <a:ext cx="1481550" cy="888930"/>
          </a:xfrm>
          <a:prstGeom prst="rect">
            <a:avLst/>
          </a:prstGeom>
          <a:ln>
            <a:solidFill>
              <a:schemeClr val="tx1"/>
            </a:solidFill>
          </a:ln>
        </p:spPr>
      </p:pic>
    </p:spTree>
    <p:extLst>
      <p:ext uri="{BB962C8B-B14F-4D97-AF65-F5344CB8AC3E}">
        <p14:creationId xmlns:p14="http://schemas.microsoft.com/office/powerpoint/2010/main" val="395632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816046" y="2145750"/>
            <a:ext cx="1981200" cy="2952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763440" y="2414780"/>
            <a:ext cx="686120" cy="523221"/>
          </a:xfrm>
          <a:prstGeom prst="rect">
            <a:avLst/>
          </a:prstGeom>
          <a:noFill/>
        </p:spPr>
        <p:txBody>
          <a:bodyPr wrap="square" rtlCol="0" anchor="ctr" anchorCtr="0">
            <a:noAutofit/>
          </a:bodyPr>
          <a:lstStyle/>
          <a:p>
            <a:pPr algn="ctr"/>
            <a:r>
              <a:rPr kumimoji="1" lang="ja-JP" altLang="en-US" b="1" dirty="0" smtClean="0">
                <a:solidFill>
                  <a:srgbClr val="FFFFFF"/>
                </a:solidFill>
              </a:rPr>
              <a:t>２</a:t>
            </a:r>
            <a:endParaRPr kumimoji="1" lang="ja-JP" altLang="en-US" b="1" dirty="0">
              <a:solidFill>
                <a:srgbClr val="FFFFFF"/>
              </a:solidFill>
            </a:endParaRPr>
          </a:p>
        </p:txBody>
      </p:sp>
      <p:sp>
        <p:nvSpPr>
          <p:cNvPr id="5" name="テキスト ボックス 4"/>
          <p:cNvSpPr txBox="1"/>
          <p:nvPr/>
        </p:nvSpPr>
        <p:spPr>
          <a:xfrm>
            <a:off x="350361" y="1109547"/>
            <a:ext cx="8678136" cy="830997"/>
          </a:xfrm>
          <a:prstGeom prst="rect">
            <a:avLst/>
          </a:prstGeom>
          <a:noFill/>
        </p:spPr>
        <p:txBody>
          <a:bodyPr wrap="squar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店内放送・館内放送に必要な機能をまるごと搭載。</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１台で便利で、手軽に、安心して使えるオールインワンモデル。</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a:xfrm>
            <a:off x="8256494" y="368777"/>
            <a:ext cx="506506" cy="365125"/>
          </a:xfrm>
        </p:spPr>
        <p:txBody>
          <a:bodyPr/>
          <a:lstStyle/>
          <a:p>
            <a:fld id="{B3DE3334-3108-E344-B8CF-5530F323D228}" type="slidenum">
              <a:rPr kumimoji="1" lang="ja-JP" altLang="en-US" smtClean="0"/>
              <a:t>3</a:t>
            </a:fld>
            <a:endParaRPr kumimoji="1" lang="ja-JP" altLang="en-US" dirty="0"/>
          </a:p>
        </p:txBody>
      </p:sp>
      <p:graphicFrame>
        <p:nvGraphicFramePr>
          <p:cNvPr id="7" name="Group 132"/>
          <p:cNvGraphicFramePr>
            <a:graphicFrameLocks noGrp="1"/>
          </p:cNvGraphicFramePr>
          <p:nvPr>
            <p:extLst>
              <p:ext uri="{D42A27DB-BD31-4B8C-83A1-F6EECF244321}">
                <p14:modId xmlns:p14="http://schemas.microsoft.com/office/powerpoint/2010/main" val="2711136639"/>
              </p:ext>
            </p:extLst>
          </p:nvPr>
        </p:nvGraphicFramePr>
        <p:xfrm>
          <a:off x="2687770" y="2172229"/>
          <a:ext cx="5853467" cy="2926272"/>
        </p:xfrm>
        <a:graphic>
          <a:graphicData uri="http://schemas.openxmlformats.org/drawingml/2006/table">
            <a:tbl>
              <a:tblPr/>
              <a:tblGrid>
                <a:gridCol w="2689390">
                  <a:extLst>
                    <a:ext uri="{9D8B030D-6E8A-4147-A177-3AD203B41FA5}">
                      <a16:colId xmlns:a16="http://schemas.microsoft.com/office/drawing/2014/main" val="20000"/>
                    </a:ext>
                  </a:extLst>
                </a:gridCol>
                <a:gridCol w="470753">
                  <a:extLst>
                    <a:ext uri="{9D8B030D-6E8A-4147-A177-3AD203B41FA5}">
                      <a16:colId xmlns:a16="http://schemas.microsoft.com/office/drawing/2014/main" val="20001"/>
                    </a:ext>
                  </a:extLst>
                </a:gridCol>
                <a:gridCol w="2693324">
                  <a:extLst>
                    <a:ext uri="{9D8B030D-6E8A-4147-A177-3AD203B41FA5}">
                      <a16:colId xmlns:a16="http://schemas.microsoft.com/office/drawing/2014/main" val="20002"/>
                    </a:ext>
                  </a:extLst>
                </a:gridCol>
              </a:tblGrid>
              <a:tr h="274393">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これまでの機器の場合</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ＥＺ</a:t>
                      </a:r>
                      <a:r>
                        <a:rPr kumimoji="1" lang="en-US" altLang="ja-JP"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ＭＥＳＳＥ</a:t>
                      </a:r>
                      <a:r>
                        <a:rPr kumimoji="1" lang="en-US" altLang="ja-JP"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6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なら</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6B5E0"/>
                    </a:solidFill>
                  </a:tcPr>
                </a:tc>
                <a:extLst>
                  <a:ext uri="{0D108BD9-81ED-4DB2-BD59-A6C34878D82A}">
                    <a16:rowId xmlns:a16="http://schemas.microsoft.com/office/drawing/2014/main" val="10000"/>
                  </a:ext>
                </a:extLst>
              </a:tr>
              <a:tr h="274393">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機器がいくつも必要</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76325" algn="l"/>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台でコンパクト</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1"/>
                  </a:ext>
                </a:extLst>
              </a:tr>
              <a:tr h="274393">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各機器の配線が面倒</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76325" algn="l"/>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配線いらず</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2"/>
                  </a:ext>
                </a:extLst>
              </a:tr>
              <a:tr h="274393">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時計がバラバラ</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1076325" algn="l"/>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tabLst>
                          <a:tab pos="1076325" algn="l"/>
                        </a:tabLst>
                        <a:defRPr kumimoji="1" sz="2800">
                          <a:solidFill>
                            <a:schemeClr val="tx1"/>
                          </a:solidFill>
                          <a:latin typeface="Arial" charset="0"/>
                          <a:ea typeface="ＭＳ Ｐゴシック" pitchFamily="50" charset="-128"/>
                        </a:defRPr>
                      </a:lvl1pPr>
                      <a:lvl2pPr>
                        <a:spcBef>
                          <a:spcPct val="20000"/>
                        </a:spcBef>
                        <a:tabLst>
                          <a:tab pos="1076325" algn="l"/>
                        </a:tabLst>
                        <a:defRPr kumimoji="1" sz="2400">
                          <a:solidFill>
                            <a:schemeClr val="tx1"/>
                          </a:solidFill>
                          <a:latin typeface="Arial" charset="0"/>
                          <a:ea typeface="ＭＳ Ｐゴシック" pitchFamily="50" charset="-128"/>
                        </a:defRPr>
                      </a:lvl2pPr>
                      <a:lvl3pPr>
                        <a:spcBef>
                          <a:spcPct val="20000"/>
                        </a:spcBef>
                        <a:tabLst>
                          <a:tab pos="1076325" algn="l"/>
                        </a:tabLst>
                        <a:defRPr kumimoji="1" sz="2000">
                          <a:solidFill>
                            <a:schemeClr val="tx1"/>
                          </a:solidFill>
                          <a:latin typeface="Arial" charset="0"/>
                          <a:ea typeface="ＭＳ Ｐゴシック" pitchFamily="50" charset="-128"/>
                        </a:defRPr>
                      </a:lvl3pPr>
                      <a:lvl4pPr>
                        <a:spcBef>
                          <a:spcPct val="20000"/>
                        </a:spcBef>
                        <a:tabLst>
                          <a:tab pos="1076325" algn="l"/>
                        </a:tabLst>
                        <a:defRPr kumimoji="1">
                          <a:solidFill>
                            <a:schemeClr val="tx1"/>
                          </a:solidFill>
                          <a:latin typeface="Arial" charset="0"/>
                          <a:ea typeface="ＭＳ Ｐゴシック" pitchFamily="50" charset="-128"/>
                        </a:defRPr>
                      </a:lvl4pPr>
                      <a:lvl5pPr>
                        <a:spcBef>
                          <a:spcPct val="20000"/>
                        </a:spcBef>
                        <a:tabLst>
                          <a:tab pos="1076325" algn="l"/>
                        </a:tabLst>
                        <a:defRPr kumimoji="1">
                          <a:solidFill>
                            <a:schemeClr val="tx1"/>
                          </a:solidFill>
                          <a:latin typeface="Arial" charset="0"/>
                          <a:ea typeface="ＭＳ Ｐゴシック" pitchFamily="50" charset="-128"/>
                        </a:defRPr>
                      </a:lvl5pPr>
                      <a:lvl6pPr fontAlgn="base">
                        <a:spcBef>
                          <a:spcPct val="20000"/>
                        </a:spcBef>
                        <a:spcAft>
                          <a:spcPct val="0"/>
                        </a:spcAft>
                        <a:tabLst>
                          <a:tab pos="1076325" algn="l"/>
                        </a:tabLst>
                        <a:defRPr kumimoji="1">
                          <a:solidFill>
                            <a:schemeClr val="tx1"/>
                          </a:solidFill>
                          <a:latin typeface="Arial" charset="0"/>
                          <a:ea typeface="ＭＳ Ｐゴシック" pitchFamily="50" charset="-128"/>
                        </a:defRPr>
                      </a:lvl6pPr>
                      <a:lvl7pPr fontAlgn="base">
                        <a:spcBef>
                          <a:spcPct val="20000"/>
                        </a:spcBef>
                        <a:spcAft>
                          <a:spcPct val="0"/>
                        </a:spcAft>
                        <a:tabLst>
                          <a:tab pos="1076325" algn="l"/>
                        </a:tabLst>
                        <a:defRPr kumimoji="1">
                          <a:solidFill>
                            <a:schemeClr val="tx1"/>
                          </a:solidFill>
                          <a:latin typeface="Arial" charset="0"/>
                          <a:ea typeface="ＭＳ Ｐゴシック" pitchFamily="50" charset="-128"/>
                        </a:defRPr>
                      </a:lvl7pPr>
                      <a:lvl8pPr fontAlgn="base">
                        <a:spcBef>
                          <a:spcPct val="20000"/>
                        </a:spcBef>
                        <a:spcAft>
                          <a:spcPct val="0"/>
                        </a:spcAft>
                        <a:tabLst>
                          <a:tab pos="1076325" algn="l"/>
                        </a:tabLst>
                        <a:defRPr kumimoji="1">
                          <a:solidFill>
                            <a:schemeClr val="tx1"/>
                          </a:solidFill>
                          <a:latin typeface="Arial" charset="0"/>
                          <a:ea typeface="ＭＳ Ｐゴシック" pitchFamily="50" charset="-128"/>
                        </a:defRPr>
                      </a:lvl8pPr>
                      <a:lvl9pPr fontAlgn="base">
                        <a:spcBef>
                          <a:spcPct val="20000"/>
                        </a:spcBef>
                        <a:spcAft>
                          <a:spcPct val="0"/>
                        </a:spcAft>
                        <a:tabLst>
                          <a:tab pos="1076325" algn="l"/>
                        </a:tabLs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1076325" algn="l"/>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１つで正</a:t>
                      </a: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a:t>
                      </a:r>
                      <a:r>
                        <a:rPr kumimoji="0"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CS/T</a:t>
                      </a:r>
                      <a:r>
                        <a:rPr kumimoji="0"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モード時刻補正）</a:t>
                      </a:r>
                      <a:endParaRPr kumimoji="0" lang="ja-JP" altLang="en-US" sz="1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3"/>
                  </a:ext>
                </a:extLst>
              </a:tr>
              <a:tr h="274393">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高額なイニシャル</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加入金のみ</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4"/>
                  </a:ext>
                </a:extLst>
              </a:tr>
              <a:tr h="274393">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BGM-Mix</a:t>
                      </a: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ミキサー手動操作</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自動ミキシング</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5"/>
                  </a:ext>
                </a:extLst>
              </a:tr>
              <a:tr h="274393">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故障時は買い替え</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故障時は無償交換</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（貸与品）</a:t>
                      </a:r>
                      <a:endParaRPr kumimoji="1"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6"/>
                  </a:ext>
                </a:extLst>
              </a:tr>
              <a:tr h="457322">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個別の操作が面倒</a:t>
                      </a:r>
                    </a:p>
                  </a:txBody>
                  <a:tcPr marT="45732" marB="45732"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T="45732" marB="4573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a:spcBef>
                          <a:spcPct val="20000"/>
                        </a:spcBef>
                        <a:defRPr kumimoji="1" sz="2400">
                          <a:solidFill>
                            <a:schemeClr val="tx1"/>
                          </a:solidFill>
                          <a:latin typeface="Arial" charset="0"/>
                          <a:ea typeface="ＭＳ Ｐゴシック" pitchFamily="50" charset="-128"/>
                        </a:defRPr>
                      </a:lvl2pPr>
                      <a:lvl3pPr>
                        <a:spcBef>
                          <a:spcPct val="20000"/>
                        </a:spcBef>
                        <a:defRPr kumimoji="1" sz="2000">
                          <a:solidFill>
                            <a:schemeClr val="tx1"/>
                          </a:solidFill>
                          <a:latin typeface="Arial" charset="0"/>
                          <a:ea typeface="ＭＳ Ｐゴシック" pitchFamily="50" charset="-128"/>
                        </a:defRPr>
                      </a:lvl3pPr>
                      <a:lvl4pPr>
                        <a:spcBef>
                          <a:spcPct val="20000"/>
                        </a:spcBef>
                        <a:defRPr kumimoji="1">
                          <a:solidFill>
                            <a:schemeClr val="tx1"/>
                          </a:solidFill>
                          <a:latin typeface="Arial" charset="0"/>
                          <a:ea typeface="ＭＳ Ｐゴシック" pitchFamily="50" charset="-128"/>
                        </a:defRPr>
                      </a:lvl4pPr>
                      <a:lvl5pPr>
                        <a:spcBef>
                          <a:spcPct val="20000"/>
                        </a:spcBef>
                        <a:defRPr kumimoji="1">
                          <a:solidFill>
                            <a:schemeClr val="tx1"/>
                          </a:solidFill>
                          <a:latin typeface="Arial" charset="0"/>
                          <a:ea typeface="ＭＳ Ｐゴシック" pitchFamily="50" charset="-128"/>
                        </a:defRPr>
                      </a:lvl5pPr>
                      <a:lvl6pPr fontAlgn="base">
                        <a:spcBef>
                          <a:spcPct val="20000"/>
                        </a:spcBef>
                        <a:spcAft>
                          <a:spcPct val="0"/>
                        </a:spcAft>
                        <a:defRPr kumimoji="1">
                          <a:solidFill>
                            <a:schemeClr val="tx1"/>
                          </a:solidFill>
                          <a:latin typeface="Arial" charset="0"/>
                          <a:ea typeface="ＭＳ Ｐゴシック" pitchFamily="50" charset="-128"/>
                        </a:defRPr>
                      </a:lvl6pPr>
                      <a:lvl7pPr fontAlgn="base">
                        <a:spcBef>
                          <a:spcPct val="20000"/>
                        </a:spcBef>
                        <a:spcAft>
                          <a:spcPct val="0"/>
                        </a:spcAft>
                        <a:defRPr kumimoji="1">
                          <a:solidFill>
                            <a:schemeClr val="tx1"/>
                          </a:solidFill>
                          <a:latin typeface="Arial" charset="0"/>
                          <a:ea typeface="ＭＳ Ｐゴシック" pitchFamily="50" charset="-128"/>
                        </a:defRPr>
                      </a:lvl7pPr>
                      <a:lvl8pPr fontAlgn="base">
                        <a:spcBef>
                          <a:spcPct val="20000"/>
                        </a:spcBef>
                        <a:spcAft>
                          <a:spcPct val="0"/>
                        </a:spcAft>
                        <a:defRPr kumimoji="1">
                          <a:solidFill>
                            <a:schemeClr val="tx1"/>
                          </a:solidFill>
                          <a:latin typeface="Arial" charset="0"/>
                          <a:ea typeface="ＭＳ Ｐゴシック" pitchFamily="50" charset="-128"/>
                        </a:defRPr>
                      </a:lvl8pPr>
                      <a:lvl9pPr fontAlgn="base">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１台での簡単操作</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年中無休の専用ｶｽﾀﾏｰ</a:t>
                      </a:r>
                    </a:p>
                  </a:txBody>
                  <a:tcPr marT="45732" marB="45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F6FC"/>
                    </a:solid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0676" y="5649226"/>
            <a:ext cx="2743514" cy="8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角丸四角形 11"/>
          <p:cNvSpPr/>
          <p:nvPr/>
        </p:nvSpPr>
        <p:spPr>
          <a:xfrm>
            <a:off x="931333" y="5223933"/>
            <a:ext cx="4436550" cy="1338938"/>
          </a:xfrm>
          <a:prstGeom prst="roundRect">
            <a:avLst>
              <a:gd name="adj" fmla="val 9079"/>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BGM</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チューナー（バックアップ付き）</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CM</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センサー（優先順位付け用）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・チャイム音源</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コメント集（権利処理）</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・録音機能（マイク</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外部データ）</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・ボタン再生機能（</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連続）</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・インターバル（くり返し）再生機能</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・プログラムタイマー機能</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・カレンダータイマー（</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専用ソフト）</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・スタッフコール機能</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・外部制御機能（タイマー付き）など</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右中かっこ 12"/>
          <p:cNvSpPr/>
          <p:nvPr/>
        </p:nvSpPr>
        <p:spPr>
          <a:xfrm>
            <a:off x="2678707" y="5310168"/>
            <a:ext cx="392089" cy="1192232"/>
          </a:xfrm>
          <a:prstGeom prst="rightBrace">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3115748" y="5603297"/>
            <a:ext cx="2048959" cy="646331"/>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コメント再生中の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BGM</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音量を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都度、最適化</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する為のミキサー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用のスタッフ</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838320" y="5239118"/>
            <a:ext cx="2688226" cy="364179"/>
          </a:xfrm>
          <a:prstGeom prst="roundRect">
            <a:avLst>
              <a:gd name="adj" fmla="val 50000"/>
            </a:avLst>
          </a:prstGeom>
          <a:solidFill>
            <a:srgbClr val="16B5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必要な機能が</a:t>
            </a:r>
            <a:r>
              <a:rPr kumimoji="1"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台に！</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13686" y="4771210"/>
            <a:ext cx="1479257" cy="230832"/>
          </a:xfrm>
          <a:prstGeom prst="rect">
            <a:avLst/>
          </a:prstGeom>
          <a:solidFill>
            <a:schemeClr val="tx1">
              <a:lumMod val="50000"/>
              <a:lumOff val="50000"/>
              <a:alpha val="64000"/>
            </a:schemeClr>
          </a:solidFill>
        </p:spPr>
        <p:txBody>
          <a:bodyPr wrap="square" rtlCol="0">
            <a:spAutoFit/>
          </a:bodyPr>
          <a:lstStyle/>
          <a:p>
            <a:pPr algn="ctr"/>
            <a:r>
              <a:rPr kumimoji="1" lang="en-US" altLang="ja-JP" sz="900" dirty="0" smtClean="0">
                <a:solidFill>
                  <a:schemeClr val="bg1"/>
                </a:solidFill>
                <a:latin typeface="MS UI Gothic" panose="020B0600070205080204" pitchFamily="50" charset="-128"/>
                <a:ea typeface="MS UI Gothic" panose="020B0600070205080204" pitchFamily="50" charset="-128"/>
              </a:rPr>
              <a:t>※</a:t>
            </a:r>
            <a:r>
              <a:rPr lang="ja-JP" altLang="en-US" sz="900" dirty="0">
                <a:solidFill>
                  <a:schemeClr val="bg1"/>
                </a:solidFill>
                <a:latin typeface="MS UI Gothic" panose="020B0600070205080204" pitchFamily="50" charset="-128"/>
                <a:ea typeface="MS UI Gothic" panose="020B0600070205080204" pitchFamily="50" charset="-128"/>
              </a:rPr>
              <a:t>画像</a:t>
            </a:r>
            <a:r>
              <a:rPr lang="ja-JP" altLang="en-US" sz="900" dirty="0" smtClean="0">
                <a:solidFill>
                  <a:schemeClr val="bg1"/>
                </a:solidFill>
                <a:latin typeface="MS UI Gothic" panose="020B0600070205080204" pitchFamily="50" charset="-128"/>
                <a:ea typeface="MS UI Gothic" panose="020B0600070205080204" pitchFamily="50" charset="-128"/>
              </a:rPr>
              <a:t>はイメージ</a:t>
            </a:r>
            <a:endParaRPr kumimoji="1" lang="ja-JP" altLang="en-US" sz="900" dirty="0">
              <a:solidFill>
                <a:schemeClr val="bg1"/>
              </a:solidFill>
              <a:latin typeface="MS UI Gothic" panose="020B0600070205080204" pitchFamily="50" charset="-128"/>
              <a:ea typeface="MS UI Gothic" panose="020B0600070205080204" pitchFamily="50" charset="-128"/>
            </a:endParaRPr>
          </a:p>
        </p:txBody>
      </p:sp>
      <p:sp>
        <p:nvSpPr>
          <p:cNvPr id="17" name="テキスト ボックス 16"/>
          <p:cNvSpPr txBox="1"/>
          <p:nvPr/>
        </p:nvSpPr>
        <p:spPr>
          <a:xfrm>
            <a:off x="379555" y="306582"/>
            <a:ext cx="4700326"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イージー・メッセ</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とは（続き）</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974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555" y="306582"/>
            <a:ext cx="4333238" cy="523220"/>
          </a:xfrm>
          <a:prstGeom prst="rect">
            <a:avLst/>
          </a:prstGeom>
          <a:noFill/>
        </p:spPr>
        <p:txBody>
          <a:bodyPr wrap="none" rtlCol="0">
            <a:spAutoFit/>
          </a:bodyPr>
          <a:lstStyle/>
          <a:p>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「便利」と「安心」も標準装備</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350361" y="1109547"/>
            <a:ext cx="8496199" cy="830997"/>
          </a:xfrm>
          <a:prstGeom prst="rect">
            <a:avLst/>
          </a:prstGeom>
          <a:noFill/>
        </p:spPr>
        <p:txBody>
          <a:bodyPr wrap="squar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の新しいお知らせスタイル。</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「見やすさ」と「分かりやすさ」もデザインしました。</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3DE3334-3108-E344-B8CF-5530F323D228}" type="slidenum">
              <a:rPr kumimoji="1" lang="ja-JP" altLang="en-US" smtClean="0"/>
              <a:t>30</a:t>
            </a:fld>
            <a:endParaRPr kumimoji="1" lang="ja-JP" altLang="en-US"/>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599" y="2815053"/>
            <a:ext cx="1953248" cy="117194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491" y="2815052"/>
            <a:ext cx="1953247" cy="1171949"/>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0644" y="2815053"/>
            <a:ext cx="1955632" cy="117338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4694" y="5408381"/>
            <a:ext cx="2568176" cy="775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正方形/長方形 16"/>
          <p:cNvSpPr/>
          <p:nvPr/>
        </p:nvSpPr>
        <p:spPr>
          <a:xfrm>
            <a:off x="350361" y="2141890"/>
            <a:ext cx="2392839" cy="646331"/>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これから</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放送プログラム</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を表示</a:t>
            </a:r>
          </a:p>
        </p:txBody>
      </p:sp>
      <p:sp>
        <p:nvSpPr>
          <p:cNvPr id="18" name="正方形/長方形 17"/>
          <p:cNvSpPr/>
          <p:nvPr/>
        </p:nvSpPr>
        <p:spPr>
          <a:xfrm>
            <a:off x="3412069" y="2142429"/>
            <a:ext cx="239283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これまでの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動作</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履歴を</a:t>
            </a:r>
            <a:r>
              <a:rPr lang="ja-JP" altLang="en-US" b="1" dirty="0">
                <a:latin typeface="Meiryo UI" panose="020B0604030504040204" pitchFamily="50" charset="-128"/>
                <a:ea typeface="Meiryo UI" panose="020B0604030504040204" pitchFamily="50" charset="-128"/>
                <a:cs typeface="Meiryo UI" panose="020B0604030504040204" pitchFamily="50" charset="-128"/>
              </a:rPr>
              <a:t>表示</a:t>
            </a:r>
          </a:p>
        </p:txBody>
      </p:sp>
      <p:sp>
        <p:nvSpPr>
          <p:cNvPr id="19" name="正方形/長方形 18"/>
          <p:cNvSpPr/>
          <p:nvPr/>
        </p:nvSpPr>
        <p:spPr>
          <a:xfrm>
            <a:off x="6481695" y="2142429"/>
            <a:ext cx="239283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障害時の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「音切れ」を防止</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64466" y="3998419"/>
            <a:ext cx="2339103" cy="577081"/>
          </a:xfrm>
          <a:prstGeom prst="rect">
            <a:avLst/>
          </a:prstGeom>
          <a:solidFill>
            <a:schemeClr val="bg1">
              <a:alpha val="41000"/>
            </a:schemeClr>
          </a:solidFill>
        </p:spPr>
        <p:txBody>
          <a:bodyPr wrap="none" rtlCol="0">
            <a:spAutoFit/>
          </a:bodyPr>
          <a:lstStyle/>
          <a:p>
            <a:pPr algn="ctr"/>
            <a:r>
              <a:rPr lang="ja-JP" altLang="en-US" sz="1050" dirty="0" smtClean="0"/>
              <a:t>あらかじめ再生時間が設定されて</a:t>
            </a:r>
            <a:endParaRPr lang="en-US" altLang="ja-JP" sz="1050" dirty="0" smtClean="0"/>
          </a:p>
          <a:p>
            <a:pPr algn="ctr"/>
            <a:r>
              <a:rPr lang="ja-JP" altLang="en-US" sz="1050" dirty="0" smtClean="0"/>
              <a:t>いるタイマーやワンタッチボタン</a:t>
            </a:r>
            <a:endParaRPr lang="en-US" altLang="ja-JP" sz="1050" dirty="0" smtClean="0"/>
          </a:p>
          <a:p>
            <a:pPr algn="ctr"/>
            <a:r>
              <a:rPr lang="ja-JP" altLang="en-US" sz="1050" dirty="0" smtClean="0"/>
              <a:t>の「分指定」が一目で分かります。</a:t>
            </a:r>
            <a:endParaRPr lang="en-US" altLang="ja-JP" sz="1050" dirty="0" smtClean="0"/>
          </a:p>
        </p:txBody>
      </p:sp>
      <p:sp>
        <p:nvSpPr>
          <p:cNvPr id="21" name="テキスト ボックス 20"/>
          <p:cNvSpPr txBox="1"/>
          <p:nvPr/>
        </p:nvSpPr>
        <p:spPr>
          <a:xfrm>
            <a:off x="3361585" y="3998418"/>
            <a:ext cx="2473754" cy="577081"/>
          </a:xfrm>
          <a:prstGeom prst="rect">
            <a:avLst/>
          </a:prstGeom>
          <a:solidFill>
            <a:schemeClr val="bg1">
              <a:alpha val="41000"/>
            </a:schemeClr>
          </a:solidFill>
        </p:spPr>
        <p:txBody>
          <a:bodyPr wrap="none" rtlCol="0">
            <a:spAutoFit/>
          </a:bodyPr>
          <a:lstStyle/>
          <a:p>
            <a:pPr algn="ctr"/>
            <a:r>
              <a:rPr lang="ja-JP" altLang="en-US" sz="1050" dirty="0" smtClean="0"/>
              <a:t>過去</a:t>
            </a:r>
            <a:r>
              <a:rPr lang="en-US" altLang="ja-JP" sz="1050" dirty="0" smtClean="0"/>
              <a:t>7</a:t>
            </a:r>
            <a:r>
              <a:rPr lang="ja-JP" altLang="en-US" sz="1050" dirty="0" smtClean="0"/>
              <a:t>日分の動作履歴を記録します。</a:t>
            </a:r>
            <a:endParaRPr lang="en-US" altLang="ja-JP" sz="1050" dirty="0" smtClean="0"/>
          </a:p>
          <a:p>
            <a:pPr algn="ctr"/>
            <a:r>
              <a:rPr lang="ja-JP" altLang="en-US" sz="1050" dirty="0" smtClean="0">
                <a:solidFill>
                  <a:srgbClr val="16B5E0"/>
                </a:solidFill>
              </a:rPr>
              <a:t>コメントがキャンセルされた場合には</a:t>
            </a:r>
            <a:endParaRPr lang="en-US" altLang="ja-JP" sz="1050" dirty="0" smtClean="0">
              <a:solidFill>
                <a:srgbClr val="16B5E0"/>
              </a:solidFill>
            </a:endParaRPr>
          </a:p>
          <a:p>
            <a:pPr algn="ctr"/>
            <a:r>
              <a:rPr lang="ja-JP" altLang="en-US" sz="1050" dirty="0" smtClean="0">
                <a:solidFill>
                  <a:srgbClr val="16B5E0"/>
                </a:solidFill>
              </a:rPr>
              <a:t>理由も表示します。</a:t>
            </a:r>
            <a:endParaRPr lang="en-US" altLang="ja-JP" sz="1050" dirty="0" smtClean="0">
              <a:solidFill>
                <a:srgbClr val="16B5E0"/>
              </a:solidFill>
            </a:endParaRPr>
          </a:p>
        </p:txBody>
      </p:sp>
      <p:sp>
        <p:nvSpPr>
          <p:cNvPr id="22" name="テキスト ボックス 21"/>
          <p:cNvSpPr txBox="1"/>
          <p:nvPr/>
        </p:nvSpPr>
        <p:spPr>
          <a:xfrm>
            <a:off x="6441239" y="3998420"/>
            <a:ext cx="2473754" cy="577081"/>
          </a:xfrm>
          <a:prstGeom prst="rect">
            <a:avLst/>
          </a:prstGeom>
          <a:solidFill>
            <a:schemeClr val="bg1">
              <a:alpha val="41000"/>
            </a:schemeClr>
          </a:solidFill>
        </p:spPr>
        <p:txBody>
          <a:bodyPr wrap="none" rtlCol="0">
            <a:spAutoFit/>
          </a:bodyPr>
          <a:lstStyle/>
          <a:p>
            <a:pPr algn="ctr"/>
            <a:r>
              <a:rPr lang="ja-JP" altLang="en-US" sz="1050" dirty="0"/>
              <a:t>天候</a:t>
            </a:r>
            <a:r>
              <a:rPr lang="ja-JP" altLang="en-US" sz="1050" dirty="0" smtClean="0"/>
              <a:t>不良などによる受信不良の際にも</a:t>
            </a:r>
            <a:endParaRPr lang="en-US" altLang="ja-JP" sz="1050" dirty="0" smtClean="0"/>
          </a:p>
          <a:p>
            <a:pPr algn="ctr"/>
            <a:r>
              <a:rPr lang="ja-JP" altLang="en-US" sz="1050" dirty="0" smtClean="0"/>
              <a:t>バックアップ放送機能が標準で搭載</a:t>
            </a:r>
            <a:endParaRPr lang="en-US" altLang="ja-JP" sz="1050" dirty="0" smtClean="0"/>
          </a:p>
          <a:p>
            <a:pPr algn="ctr"/>
            <a:r>
              <a:rPr lang="ja-JP" altLang="en-US" sz="1050" dirty="0"/>
              <a:t>されているので</a:t>
            </a:r>
            <a:r>
              <a:rPr lang="ja-JP" altLang="en-US" sz="1050" dirty="0" smtClean="0"/>
              <a:t>、安心です。</a:t>
            </a:r>
            <a:endParaRPr lang="en-US" altLang="ja-JP" sz="1050" dirty="0" smtClean="0"/>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936" y="5425530"/>
            <a:ext cx="1859302" cy="1187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3" name="正方形/長方形 22"/>
          <p:cNvSpPr/>
          <p:nvPr/>
        </p:nvSpPr>
        <p:spPr>
          <a:xfrm>
            <a:off x="6480095" y="4797329"/>
            <a:ext cx="239283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再生中のコメント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停止ボタン</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48761" y="4787165"/>
            <a:ext cx="2392839"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再生中のコメント</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タイトル表示</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599" y="5423427"/>
            <a:ext cx="1953248" cy="1171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61418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985" y="5496578"/>
            <a:ext cx="1285124" cy="84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表 7"/>
          <p:cNvGraphicFramePr>
            <a:graphicFrameLocks noGrp="1"/>
          </p:cNvGraphicFramePr>
          <p:nvPr>
            <p:extLst>
              <p:ext uri="{D42A27DB-BD31-4B8C-83A1-F6EECF244321}">
                <p14:modId xmlns:p14="http://schemas.microsoft.com/office/powerpoint/2010/main" val="2034933760"/>
              </p:ext>
            </p:extLst>
          </p:nvPr>
        </p:nvGraphicFramePr>
        <p:xfrm>
          <a:off x="381770" y="2180492"/>
          <a:ext cx="8457430" cy="4220682"/>
        </p:xfrm>
        <a:graphic>
          <a:graphicData uri="http://schemas.openxmlformats.org/drawingml/2006/table">
            <a:tbl>
              <a:tblPr/>
              <a:tblGrid>
                <a:gridCol w="4256247">
                  <a:extLst>
                    <a:ext uri="{9D8B030D-6E8A-4147-A177-3AD203B41FA5}">
                      <a16:colId xmlns:a16="http://schemas.microsoft.com/office/drawing/2014/main" val="20000"/>
                    </a:ext>
                  </a:extLst>
                </a:gridCol>
                <a:gridCol w="4201183">
                  <a:extLst>
                    <a:ext uri="{9D8B030D-6E8A-4147-A177-3AD203B41FA5}">
                      <a16:colId xmlns:a16="http://schemas.microsoft.com/office/drawing/2014/main" val="20001"/>
                    </a:ext>
                  </a:extLst>
                </a:gridCol>
              </a:tblGrid>
              <a:tr h="1987062">
                <a:tc>
                  <a:txBody>
                    <a:bodyPr/>
                    <a:lstStyle/>
                    <a:p>
                      <a:r>
                        <a:rPr kumimoji="1" lang="ja-JP" altLang="en-US" b="0" dirty="0" smtClean="0">
                          <a:latin typeface="Meiryo UI" panose="020B0604030504040204" pitchFamily="50" charset="-128"/>
                          <a:ea typeface="Meiryo UI" panose="020B0604030504040204" pitchFamily="50" charset="-128"/>
                          <a:cs typeface="Meiryo UI" panose="020B0604030504040204" pitchFamily="50" charset="-128"/>
                        </a:rPr>
                        <a:t>使い方</a:t>
                      </a:r>
                      <a:endParaRPr kumimoji="1" lang="ja-JP" altLang="en-US" b="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サポート・トラブル時</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33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時計</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省電力</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Picture 2" descr="http://t.pimg.jp/003/534/152/1/3534152.jpg">
            <a:hlinkClick r:id="rId3"/>
          </p:cNvPr>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16034" y="3247940"/>
            <a:ext cx="1194946" cy="85505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384553" y="2729646"/>
            <a:ext cx="4158010" cy="923330"/>
          </a:xfrm>
          <a:prstGeom prst="rect">
            <a:avLst/>
          </a:prstGeom>
          <a:noFill/>
        </p:spPr>
        <p:txBody>
          <a:bodyPr wrap="square" rtlCol="0">
            <a:spAutoFit/>
          </a:bodyPr>
          <a:lstStyle/>
          <a:p>
            <a:r>
              <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台</a:t>
            </a:r>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だ</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覚える</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教える</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どちらにも効率的な</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オペレーションが</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可能です</a:t>
            </a:r>
            <a:endParaRPr kumimoji="1"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79555" y="306582"/>
            <a:ext cx="3039615"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１台だからできた事</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80025" y="1109547"/>
            <a:ext cx="8677375"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すべてを１つにすると、新しい「便利」が生まれました。</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環境性能にもこだわり、消費電力は最大</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OFF</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を実現。</a:t>
            </a:r>
            <a:r>
              <a:rPr lang="ja-JP" altLang="en-US" sz="16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（従来比）</a:t>
            </a:r>
            <a:endParaRPr lang="en-US" altLang="ja-JP" sz="16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3DE3334-3108-E344-B8CF-5530F323D228}" type="slidenum">
              <a:rPr kumimoji="1" lang="ja-JP" altLang="en-US" smtClean="0"/>
              <a:t>31</a:t>
            </a:fld>
            <a:endParaRPr kumimoji="1" lang="ja-JP" altLang="en-US"/>
          </a:p>
        </p:txBody>
      </p:sp>
      <p:cxnSp>
        <p:nvCxnSpPr>
          <p:cNvPr id="10" name="直線コネクタ 9"/>
          <p:cNvCxnSpPr/>
          <p:nvPr/>
        </p:nvCxnSpPr>
        <p:spPr>
          <a:xfrm flipH="1">
            <a:off x="3904150" y="3460861"/>
            <a:ext cx="2" cy="45173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491217" y="3513613"/>
            <a:ext cx="82586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取扱説明書</a:t>
            </a:r>
          </a:p>
        </p:txBody>
      </p:sp>
      <p:pic>
        <p:nvPicPr>
          <p:cNvPr id="12" name="Picture 4" descr="http://unilab.gbb60166.jp/tokei/C101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646" y="5288258"/>
            <a:ext cx="947723" cy="9351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o-seven.co.jp/~o-seven2/media/niwa_navi/20091019_2045_42_0671w560_h398.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7795" y="3229811"/>
            <a:ext cx="1148930" cy="81656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4638446" y="2717464"/>
            <a:ext cx="4247181" cy="923330"/>
          </a:xfrm>
          <a:prstGeom prst="rect">
            <a:avLst/>
          </a:prstGeom>
          <a:noFill/>
        </p:spPr>
        <p:txBody>
          <a:bodyPr wrap="square" rtlCol="0">
            <a:spAutoFit/>
          </a:bodyPr>
          <a:lstStyle/>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困った時も連絡先は１つだけ。</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専用のカスタマーセンターが</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年中無休で対応致します</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60646" y="4624091"/>
            <a:ext cx="4277800" cy="923330"/>
          </a:xfrm>
          <a:prstGeom prst="rect">
            <a:avLst/>
          </a:prstGeom>
          <a:noFill/>
        </p:spPr>
        <p:txBody>
          <a:bodyPr wrap="square" rtlCol="0">
            <a:spAutoFit/>
          </a:bodyPr>
          <a:lstStyle/>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ワンストップ・ソリューションだからできる、</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１つの時計で全ての機能を集中管理。</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自動時刻補正付き</a:t>
            </a:r>
            <a:r>
              <a:rPr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SP/SP-i</a:t>
            </a:r>
            <a:r>
              <a:rPr lang="ja-JP" altLang="en-US"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663360" y="4615866"/>
            <a:ext cx="4164518" cy="646331"/>
          </a:xfrm>
          <a:prstGeom prst="rect">
            <a:avLst/>
          </a:prstGeom>
          <a:noFill/>
        </p:spPr>
        <p:txBody>
          <a:bodyPr wrap="square" rtlCol="0">
            <a:spAutoFit/>
          </a:bodyPr>
          <a:lstStyle/>
          <a:p>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従来機に比べ、最大</a:t>
            </a:r>
            <a:r>
              <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％削減。</a:t>
            </a:r>
            <a:endPar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低消費電力設計の最新モデル</a:t>
            </a:r>
            <a:endParaRPr kumimoji="1"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5437185" y="5239644"/>
            <a:ext cx="56938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従来機</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008547" y="5485694"/>
            <a:ext cx="569387" cy="246221"/>
          </a:xfrm>
          <a:prstGeom prst="rect">
            <a:avLst/>
          </a:prstGeom>
          <a:noFill/>
        </p:spPr>
        <p:txBody>
          <a:bodyPr wrap="non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新機種</a:t>
            </a:r>
            <a:endPar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下矢印 13"/>
          <p:cNvSpPr/>
          <p:nvPr/>
        </p:nvSpPr>
        <p:spPr>
          <a:xfrm>
            <a:off x="7481854" y="5288258"/>
            <a:ext cx="1320246" cy="978408"/>
          </a:xfrm>
          <a:prstGeom prst="downArrow">
            <a:avLst>
              <a:gd name="adj1" fmla="val 66039"/>
              <a:gd name="adj2" fmla="val 45867"/>
            </a:avLst>
          </a:prstGeom>
          <a:solidFill>
            <a:srgbClr val="98CD2C"/>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628458" y="5390032"/>
            <a:ext cx="1022661" cy="646331"/>
          </a:xfrm>
          <a:prstGeom prst="rect">
            <a:avLst/>
          </a:prstGeom>
          <a:noFill/>
        </p:spPr>
        <p:txBody>
          <a:bodyPr wrap="square" rtlCol="0">
            <a:spAutoFit/>
          </a:bodyPr>
          <a:lstStyle/>
          <a:p>
            <a:pPr algn="ctr"/>
            <a:r>
              <a:rPr kumimoji="1" lang="en-US" altLang="ja-JP" b="1" dirty="0" smtClean="0">
                <a:solidFill>
                  <a:schemeClr val="bg1"/>
                </a:solidFill>
              </a:rPr>
              <a:t>30</a:t>
            </a:r>
            <a:r>
              <a:rPr kumimoji="1" lang="ja-JP" altLang="en-US" b="1" dirty="0" smtClean="0">
                <a:solidFill>
                  <a:schemeClr val="bg1"/>
                </a:solidFill>
              </a:rPr>
              <a:t>％</a:t>
            </a:r>
            <a:endParaRPr kumimoji="1" lang="en-US" altLang="ja-JP" b="1" dirty="0" smtClean="0">
              <a:solidFill>
                <a:schemeClr val="bg1"/>
              </a:solidFill>
            </a:endParaRPr>
          </a:p>
          <a:p>
            <a:pPr algn="ctr"/>
            <a:r>
              <a:rPr lang="en-US" altLang="ja-JP" b="1" dirty="0">
                <a:solidFill>
                  <a:schemeClr val="bg1"/>
                </a:solidFill>
              </a:rPr>
              <a:t>OFF</a:t>
            </a:r>
            <a:endParaRPr kumimoji="1" lang="ja-JP" altLang="en-US" b="1" dirty="0">
              <a:solidFill>
                <a:schemeClr val="bg1"/>
              </a:solidFill>
            </a:endParaRPr>
          </a:p>
        </p:txBody>
      </p:sp>
    </p:spTree>
    <p:extLst>
      <p:ext uri="{BB962C8B-B14F-4D97-AF65-F5344CB8AC3E}">
        <p14:creationId xmlns:p14="http://schemas.microsoft.com/office/powerpoint/2010/main" val="120451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29805" y="3445924"/>
            <a:ext cx="7947493" cy="2971809"/>
          </a:xfrm>
          <a:prstGeom prst="rect">
            <a:avLst/>
          </a:prstGeom>
          <a:solidFill>
            <a:schemeClr val="bg1"/>
          </a:solidFill>
          <a:ln w="28575">
            <a:solidFill>
              <a:srgbClr val="16B5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79555" y="306582"/>
            <a:ext cx="1620957" cy="523220"/>
          </a:xfrm>
          <a:prstGeom prst="rect">
            <a:avLst/>
          </a:prstGeom>
          <a:noFill/>
        </p:spPr>
        <p:txBody>
          <a:bodyPr wrap="none" rtlCol="0">
            <a:spAutoFit/>
          </a:bodyPr>
          <a:lstStyle/>
          <a:p>
            <a:r>
              <a:rPr kumimoji="1" lang="ja-JP" altLang="en-US" sz="2800" b="1" dirty="0" smtClean="0"/>
              <a:t>優先順位</a:t>
            </a:r>
            <a:endParaRPr kumimoji="1" lang="ja-JP" altLang="en-US" sz="2800" b="1" dirty="0"/>
          </a:p>
        </p:txBody>
      </p:sp>
      <p:sp>
        <p:nvSpPr>
          <p:cNvPr id="6" name="テキスト ボックス 5"/>
          <p:cNvSpPr txBox="1"/>
          <p:nvPr/>
        </p:nvSpPr>
        <p:spPr>
          <a:xfrm>
            <a:off x="350361" y="1109547"/>
            <a:ext cx="7887096" cy="830997"/>
          </a:xfrm>
          <a:prstGeom prst="rect">
            <a:avLst/>
          </a:prstGeom>
          <a:noFill/>
        </p:spPr>
        <p:txBody>
          <a:bodyPr wrap="none" rtlCol="0">
            <a:spAutoFit/>
          </a:bodyPr>
          <a:lstStyle/>
          <a:p>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回しか流れない可能性の高い再生方法の優先順位を高く、</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もう</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度流れる可能性のある再生方法は低く設定されています。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32</a:t>
            </a:fld>
            <a:endParaRPr kumimoji="1" lang="ja-JP" altLang="en-US"/>
          </a:p>
        </p:txBody>
      </p:sp>
      <p:sp>
        <p:nvSpPr>
          <p:cNvPr id="8" name="正方形/長方形 7"/>
          <p:cNvSpPr/>
          <p:nvPr/>
        </p:nvSpPr>
        <p:spPr>
          <a:xfrm>
            <a:off x="388238" y="1993695"/>
            <a:ext cx="5339751" cy="892552"/>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タイマー同士や、分指定くり返し同士など同じ機能がぶつかった際は、</a:t>
            </a:r>
            <a:r>
              <a:rPr lang="ja-JP" altLang="en-US" sz="1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「後優先」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なお、スタッフコールは離れた場所から不特定多数の方が押す為、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途切れずに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再生される</a:t>
            </a:r>
            <a:r>
              <a:rPr lang="ja-JP" altLang="en-US" sz="1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「先優先」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のルールとなります。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864" y="1970629"/>
            <a:ext cx="2599059"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534" y="3665871"/>
            <a:ext cx="6070989" cy="259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943278" y="3656246"/>
            <a:ext cx="438006" cy="1656184"/>
          </a:xfrm>
          <a:prstGeom prst="roundRect">
            <a:avLst/>
          </a:prstGeom>
          <a:solidFill>
            <a:srgbClr val="16B5E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優先度：</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高</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7781136" y="3656246"/>
            <a:ext cx="467712" cy="1656184"/>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優先度：</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低</a:t>
            </a:r>
            <a:endParaRPr kumimoji="1"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694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97204" y="5835000"/>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79555" y="306582"/>
            <a:ext cx="3057247" cy="523220"/>
          </a:xfrm>
          <a:prstGeom prst="rect">
            <a:avLst/>
          </a:prstGeom>
          <a:noFill/>
        </p:spPr>
        <p:txBody>
          <a:bodyPr wrap="none" rtlCol="0">
            <a:spAutoFit/>
          </a:bodyPr>
          <a:lstStyle/>
          <a:p>
            <a:r>
              <a:rPr kumimoji="1" lang="ja-JP" altLang="en-US" sz="2800" b="1" dirty="0" smtClean="0"/>
              <a:t>優先順位（続き）</a:t>
            </a:r>
            <a:endParaRPr kumimoji="1" lang="ja-JP" altLang="en-US" sz="2800" b="1" dirty="0"/>
          </a:p>
        </p:txBody>
      </p:sp>
      <p:sp>
        <p:nvSpPr>
          <p:cNvPr id="5" name="スライド番号プレースホルダー 4"/>
          <p:cNvSpPr>
            <a:spLocks noGrp="1"/>
          </p:cNvSpPr>
          <p:nvPr>
            <p:ph type="sldNum" sz="quarter" idx="12"/>
          </p:nvPr>
        </p:nvSpPr>
        <p:spPr/>
        <p:txBody>
          <a:bodyPr/>
          <a:lstStyle/>
          <a:p>
            <a:fld id="{B3DE3334-3108-E344-B8CF-5530F323D228}" type="slidenum">
              <a:rPr kumimoji="1" lang="ja-JP" altLang="en-US" smtClean="0"/>
              <a:t>33</a:t>
            </a:fld>
            <a:endParaRPr kumimoji="1" lang="ja-JP" altLang="en-US"/>
          </a:p>
        </p:txBody>
      </p:sp>
      <p:sp>
        <p:nvSpPr>
          <p:cNvPr id="6" name="正方形/長方形 5"/>
          <p:cNvSpPr/>
          <p:nvPr/>
        </p:nvSpPr>
        <p:spPr>
          <a:xfrm>
            <a:off x="905677" y="1324442"/>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94302" y="2747514"/>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89351" y="2027511"/>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98906" y="3467517"/>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897210" y="4750768"/>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97210" y="4183248"/>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888743" y="5276184"/>
            <a:ext cx="7922371" cy="216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201200372"/>
              </p:ext>
            </p:extLst>
          </p:nvPr>
        </p:nvGraphicFramePr>
        <p:xfrm>
          <a:off x="438824" y="1312335"/>
          <a:ext cx="8383445" cy="5080254"/>
        </p:xfrm>
        <a:graphic>
          <a:graphicData uri="http://schemas.openxmlformats.org/drawingml/2006/table">
            <a:tbl>
              <a:tblPr/>
              <a:tblGrid>
                <a:gridCol w="461074">
                  <a:extLst>
                    <a:ext uri="{9D8B030D-6E8A-4147-A177-3AD203B41FA5}">
                      <a16:colId xmlns:a16="http://schemas.microsoft.com/office/drawing/2014/main" val="20000"/>
                    </a:ext>
                  </a:extLst>
                </a:gridCol>
                <a:gridCol w="7922371">
                  <a:extLst>
                    <a:ext uri="{9D8B030D-6E8A-4147-A177-3AD203B41FA5}">
                      <a16:colId xmlns:a16="http://schemas.microsoft.com/office/drawing/2014/main" val="20001"/>
                    </a:ext>
                  </a:extLst>
                </a:gridCol>
              </a:tblGrid>
              <a:tr h="53711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ワンタッチボタン（分指定（毎時）くり返し）再生中に、タイマーの再生時刻になった場合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タイマー：割り込んで再生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分指定（毎時）くり返し：無音で再生され続け、タイマーの再生終了後も再生時間内であれば、元の音量に復帰　</a:t>
                      </a:r>
                      <a:r>
                        <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ぶつからない時刻や分を再度設定してください</a:t>
                      </a: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711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タイマー再生中に、ワンタッチボタン（分指定（毎時）くり返し）の再生「分」になった場合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タイマー：再生を継続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分指定（毎時）くり返し：無音で再生され続け、タイマーの再生終了後も再生時間内であれば、元の音量に復帰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ぶつからない時刻や分を再度設定してください</a:t>
                      </a: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711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タイマー再生中にワンタッチボタン（</a:t>
                      </a: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回再生）またはスタッフコールを再生した場合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スタッフコール：割り込んで再生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タイマー：無音で再生され続け、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回再生またはスタッフコール再生終了後も再生時間内であれば、元の音量に復帰　</a:t>
                      </a:r>
                      <a:r>
                        <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タイマーの再生終了時刻は遅延しません</a:t>
                      </a: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7112">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ワンタッチボタン（</a:t>
                      </a: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回再生）またはスタッフコール再生中にタイマーの再生時刻になった場合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スタッフコール：再生を継続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タイマー：無音で再生され続け、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回再生またはスタッフコール再生終了後も再生時間内であれば、元の音量に復帰　</a:t>
                      </a:r>
                      <a:r>
                        <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タイマーの再生終了時刻は遅延しません</a:t>
                      </a: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2349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ワンタッチボタン（</a:t>
                      </a: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回再生）再生中に、スタッフコールを再生した場合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スタッフコール：割り込んで再生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回再生：再生を中止</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23494">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スタッフコール再生中に、ワンタッチボタン（</a:t>
                      </a:r>
                      <a:r>
                        <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回再生）を再生した場合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スタッフコール：再生を継続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回再生：無効　</a:t>
                      </a:r>
                      <a:r>
                        <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rPr>
                        <a:t>画面に再生できない旨を表示します</a:t>
                      </a:r>
                      <a:endParaRPr kumimoji="1" lang="en-US" altLang="ja-JP" sz="1000" b="0" i="0" u="none" strike="noStrike" kern="1200" cap="none" spc="0" normalizeH="0" baseline="0" noProof="0" dirty="0" smtClean="0">
                        <a:ln>
                          <a:noFill/>
                        </a:ln>
                        <a:solidFill>
                          <a:srgbClr val="C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1947">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連続再生中に、他の再生方法が再生された場合</a:t>
                      </a: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他の再生方法：割り込んで再生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連続：一時停止し、他の再生方法の再生終了後に再開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1947">
                <a:tc>
                  <a:txBody>
                    <a:bodyPr/>
                    <a:lstStyle/>
                    <a:p>
                      <a:pPr algn="ct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連続再生以外の再生方法が再生中に、連続再生を再生した場合</a:t>
                      </a:r>
                      <a:endParaRPr kumimoji="1" lang="en-US" altLang="ja-JP" sz="11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高</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他の再生方法：再生を継続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低</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連続：待機し、他の再生方法の再生終了後に再生を開始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1319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555" y="306582"/>
            <a:ext cx="902811" cy="523220"/>
          </a:xfrm>
          <a:prstGeom prst="rect">
            <a:avLst/>
          </a:prstGeom>
          <a:noFill/>
        </p:spPr>
        <p:txBody>
          <a:bodyPr wrap="none" rtlCol="0">
            <a:spAutoFit/>
          </a:bodyPr>
          <a:lstStyle/>
          <a:p>
            <a:r>
              <a:rPr lang="ja-JP" altLang="en-US" sz="2800" b="1" dirty="0" smtClean="0"/>
              <a:t>定格</a:t>
            </a:r>
            <a:endParaRPr kumimoji="1" lang="ja-JP" altLang="en-US" sz="2800" b="1" dirty="0"/>
          </a:p>
        </p:txBody>
      </p:sp>
      <p:sp>
        <p:nvSpPr>
          <p:cNvPr id="4" name="スライド番号プレースホルダー 3"/>
          <p:cNvSpPr>
            <a:spLocks noGrp="1"/>
          </p:cNvSpPr>
          <p:nvPr>
            <p:ph type="sldNum" sz="quarter" idx="12"/>
          </p:nvPr>
        </p:nvSpPr>
        <p:spPr/>
        <p:txBody>
          <a:bodyPr/>
          <a:lstStyle/>
          <a:p>
            <a:fld id="{B3DE3334-3108-E344-B8CF-5530F323D228}" type="slidenum">
              <a:rPr kumimoji="1" lang="ja-JP" altLang="en-US" smtClean="0"/>
              <a:t>34</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2748639907"/>
              </p:ext>
            </p:extLst>
          </p:nvPr>
        </p:nvGraphicFramePr>
        <p:xfrm>
          <a:off x="379554" y="1419584"/>
          <a:ext cx="8442713" cy="4702082"/>
        </p:xfrm>
        <a:graphic>
          <a:graphicData uri="http://schemas.openxmlformats.org/drawingml/2006/table">
            <a:tbl>
              <a:tblPr/>
              <a:tblGrid>
                <a:gridCol w="1726919">
                  <a:extLst>
                    <a:ext uri="{9D8B030D-6E8A-4147-A177-3AD203B41FA5}">
                      <a16:colId xmlns:a16="http://schemas.microsoft.com/office/drawing/2014/main" val="20000"/>
                    </a:ext>
                  </a:extLst>
                </a:gridCol>
                <a:gridCol w="2302558">
                  <a:extLst>
                    <a:ext uri="{9D8B030D-6E8A-4147-A177-3AD203B41FA5}">
                      <a16:colId xmlns:a16="http://schemas.microsoft.com/office/drawing/2014/main" val="20001"/>
                    </a:ext>
                  </a:extLst>
                </a:gridCol>
                <a:gridCol w="959400">
                  <a:extLst>
                    <a:ext uri="{9D8B030D-6E8A-4147-A177-3AD203B41FA5}">
                      <a16:colId xmlns:a16="http://schemas.microsoft.com/office/drawing/2014/main" val="20002"/>
                    </a:ext>
                  </a:extLst>
                </a:gridCol>
                <a:gridCol w="1055340">
                  <a:extLst>
                    <a:ext uri="{9D8B030D-6E8A-4147-A177-3AD203B41FA5}">
                      <a16:colId xmlns:a16="http://schemas.microsoft.com/office/drawing/2014/main" val="20003"/>
                    </a:ext>
                  </a:extLst>
                </a:gridCol>
                <a:gridCol w="2398496">
                  <a:extLst>
                    <a:ext uri="{9D8B030D-6E8A-4147-A177-3AD203B41FA5}">
                      <a16:colId xmlns:a16="http://schemas.microsoft.com/office/drawing/2014/main" val="20004"/>
                    </a:ext>
                  </a:extLst>
                </a:gridCol>
              </a:tblGrid>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型番</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EZ-MESSEⅡ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ja-JP" altLang="en-US" sz="1050" dirty="0">
                        <a:latin typeface="MS UI Gothic" panose="020B0600070205080204" pitchFamily="50" charset="-128"/>
                        <a:ea typeface="MS UI Gothic"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sz="1050" dirty="0">
                        <a:latin typeface="MS UI Gothic" panose="020B0600070205080204" pitchFamily="50" charset="-128"/>
                        <a:ea typeface="MS UI Gothic" panose="020B0600070205080204" pitchFamily="50" charset="-128"/>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5863">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外形寸法</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縦</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88×</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横</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340×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奥行</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230mm</a:t>
                      </a: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突起部除く　　</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高さ２</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U</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マイク入力端子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l-GR"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Φ</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端子規格</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5863">
                <a:tc vMerge="1">
                  <a:txBody>
                    <a:bodyPr/>
                    <a:lstStyle/>
                    <a:p>
                      <a:endParaRPr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ヘッドホン出力端子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el-GR" altLang="ja-JP" sz="1100" dirty="0" smtClean="0">
                          <a:latin typeface="Meiryo UI" panose="020B0604030504040204" pitchFamily="50" charset="-128"/>
                          <a:ea typeface="Meiryo UI" panose="020B0604030504040204" pitchFamily="50" charset="-128"/>
                          <a:cs typeface="Meiryo UI" panose="020B0604030504040204" pitchFamily="50" charset="-128"/>
                        </a:rPr>
                        <a:t>Φ</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端子規格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重量</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フロントスピーカー</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0.5W</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電源（インレット）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AC 100V</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50/60Hz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音声入力端子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ピンジャック端子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電源（アウトレット）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AC 100V</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50/60Hz</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MAX300W</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音声出力端子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ピンジャック端子</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5863">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消費電力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15W</a:t>
                      </a: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一般財団法人日本品質保証機構による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スピーカー端子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4W×2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16Ω</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Lo</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5863">
                <a:tc vMerge="1">
                  <a:txBody>
                    <a:bodyPr/>
                    <a:lstStyle/>
                    <a:p>
                      <a:endParaRPr kumimoji="1" lang="ja-JP" altLang="en-US"/>
                    </a:p>
                  </a:txBody>
                  <a:tcPr/>
                </a:tc>
                <a:tc vMerge="1">
                  <a:txBody>
                    <a:bodyPr/>
                    <a:lstStyle/>
                    <a:p>
                      <a:endParaRPr kumimoji="1" lang="ja-JP" altLang="en-US"/>
                    </a:p>
                  </a:txBody>
                  <a:tcPr/>
                </a:tc>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スタッフコール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シリアル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RJ-45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RS422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使用温度範囲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パラレル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無電圧メーク接点</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5863">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液晶サイズ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インチ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CS</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アンテナ端子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F</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型コネクタ</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5863">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対応音声ファイル</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MP3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形式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外部制御出力端子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オープンコレクタ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50mA 30V</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5863">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USB</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端子</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USB2.0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規格準拠</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リモコン受光範囲</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kumimoji="1" lang="ja-JP" altLang="en-US"/>
                    </a:p>
                  </a:txBody>
                  <a:tcPr/>
                </a:tc>
                <a:tc rowSpan="2">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7m</a:t>
                      </a: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（上下約</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左右約</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5863">
                <a:tc>
                  <a:txBody>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端子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SDHC</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規格準拠</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vMerge="1">
                  <a:txBody>
                    <a:bodyPr/>
                    <a:lstStyle/>
                    <a:p>
                      <a:endParaRPr kumimoji="1" lang="ja-JP" altLang="en-US"/>
                    </a:p>
                  </a:txBody>
                  <a:tcPr/>
                </a:tc>
                <a:tc v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5863">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付属品</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角度調整用スタンド、スタンド固定ネジ、電源コード、オーディオピンコード、取扱説明書、記録媒体カード（貸与品）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ja-JP" altLang="en-US" sz="1050" dirty="0">
                        <a:latin typeface="MS UI Gothic" panose="020B0600070205080204" pitchFamily="50" charset="-128"/>
                        <a:ea typeface="MS UI Gothic" panose="020B0600070205080204" pitchFamily="50" charset="-128"/>
                      </a:endParaRPr>
                    </a:p>
                  </a:txBody>
                  <a:tcP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a:p>
                  </a:txBody>
                  <a:tcPr/>
                </a:tc>
                <a:tc hMerge="1">
                  <a:txBody>
                    <a:bodyPr/>
                    <a:lstStyle/>
                    <a:p>
                      <a:endParaRPr kumimoji="1" lang="ja-JP" altLang="en-US" sz="1050" dirty="0">
                        <a:latin typeface="MS UI Gothic" panose="020B0600070205080204" pitchFamily="50" charset="-128"/>
                        <a:ea typeface="MS UI Gothic" panose="020B060007020508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397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9555" y="306582"/>
            <a:ext cx="902811" cy="523220"/>
          </a:xfrm>
          <a:prstGeom prst="rect">
            <a:avLst/>
          </a:prstGeom>
          <a:noFill/>
        </p:spPr>
        <p:txBody>
          <a:bodyPr wrap="none" rtlCol="0">
            <a:spAutoFit/>
          </a:bodyPr>
          <a:lstStyle/>
          <a:p>
            <a:r>
              <a:rPr lang="ja-JP" altLang="en-US" sz="2800" b="1" dirty="0" smtClean="0"/>
              <a:t>料金</a:t>
            </a:r>
            <a:endParaRPr kumimoji="1" lang="ja-JP" altLang="en-US" sz="2800" b="1" dirty="0"/>
          </a:p>
        </p:txBody>
      </p:sp>
      <p:sp>
        <p:nvSpPr>
          <p:cNvPr id="4" name="スライド番号プレースホルダー 3"/>
          <p:cNvSpPr>
            <a:spLocks noGrp="1"/>
          </p:cNvSpPr>
          <p:nvPr>
            <p:ph type="sldNum" sz="quarter" idx="12"/>
          </p:nvPr>
        </p:nvSpPr>
        <p:spPr/>
        <p:txBody>
          <a:bodyPr/>
          <a:lstStyle/>
          <a:p>
            <a:fld id="{B3DE3334-3108-E344-B8CF-5530F323D228}" type="slidenum">
              <a:rPr kumimoji="1" lang="ja-JP" altLang="en-US" smtClean="0"/>
              <a:t>35</a:t>
            </a:fld>
            <a:endParaRPr kumimoji="1" lang="ja-JP" altLang="en-US"/>
          </a:p>
        </p:txBody>
      </p:sp>
      <p:sp>
        <p:nvSpPr>
          <p:cNvPr id="6" name="テキスト ボックス 5"/>
          <p:cNvSpPr txBox="1"/>
          <p:nvPr/>
        </p:nvSpPr>
        <p:spPr>
          <a:xfrm>
            <a:off x="314086" y="1347237"/>
            <a:ext cx="859531"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イニシャル</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189922498"/>
              </p:ext>
            </p:extLst>
          </p:nvPr>
        </p:nvGraphicFramePr>
        <p:xfrm>
          <a:off x="424591" y="1655014"/>
          <a:ext cx="6153996" cy="548640"/>
        </p:xfrm>
        <a:graphic>
          <a:graphicData uri="http://schemas.openxmlformats.org/drawingml/2006/table">
            <a:tbl>
              <a:tblPr/>
              <a:tblGrid>
                <a:gridCol w="4367825">
                  <a:extLst>
                    <a:ext uri="{9D8B030D-6E8A-4147-A177-3AD203B41FA5}">
                      <a16:colId xmlns:a16="http://schemas.microsoft.com/office/drawing/2014/main" val="20000"/>
                    </a:ext>
                  </a:extLst>
                </a:gridCol>
                <a:gridCol w="1786171">
                  <a:extLst>
                    <a:ext uri="{9D8B030D-6E8A-4147-A177-3AD203B41FA5}">
                      <a16:colId xmlns:a16="http://schemas.microsoft.com/office/drawing/2014/main" val="20001"/>
                    </a:ext>
                  </a:extLst>
                </a:gridCol>
              </a:tblGrid>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サービス加入料（初期費用）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90,000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オプション</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スタッフコール設定費（初期費用）</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314086" y="3136154"/>
            <a:ext cx="1186543"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オプション機器</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06048730"/>
              </p:ext>
            </p:extLst>
          </p:nvPr>
        </p:nvGraphicFramePr>
        <p:xfrm>
          <a:off x="425777" y="3452398"/>
          <a:ext cx="6153996" cy="1371600"/>
        </p:xfrm>
        <a:graphic>
          <a:graphicData uri="http://schemas.openxmlformats.org/drawingml/2006/table">
            <a:tbl>
              <a:tblPr/>
              <a:tblGrid>
                <a:gridCol w="4366193">
                  <a:extLst>
                    <a:ext uri="{9D8B030D-6E8A-4147-A177-3AD203B41FA5}">
                      <a16:colId xmlns:a16="http://schemas.microsoft.com/office/drawing/2014/main" val="20000"/>
                    </a:ext>
                  </a:extLst>
                </a:gridCol>
                <a:gridCol w="1787803">
                  <a:extLst>
                    <a:ext uri="{9D8B030D-6E8A-4147-A177-3AD203B41FA5}">
                      <a16:colId xmlns:a16="http://schemas.microsoft.com/office/drawing/2014/main" val="20001"/>
                    </a:ext>
                  </a:extLst>
                </a:gridCol>
              </a:tblGrid>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スタッフコール用ワイヤレス受信機（</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WC-100R</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スタッフコール用ワイヤレス送信機（</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WC-100T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）中継機能付き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中継用</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AC</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アダプタ（</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WC-100T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専用アダプター）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EZ-MESSEⅡ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専用 ラックマウントアングル（</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黒</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/EIA</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規格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お問い合わせください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リモコン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lumMod val="85000"/>
                      </a:schemeClr>
                    </a:solidFill>
                  </a:tcPr>
                </a:tc>
                <a:tc>
                  <a:txBody>
                    <a:bodyPr/>
                    <a:lstStyle/>
                    <a:p>
                      <a:pPr algn="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お問い合わせください</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314086" y="5078107"/>
            <a:ext cx="1252266"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オーダーコメント</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20168204"/>
              </p:ext>
            </p:extLst>
          </p:nvPr>
        </p:nvGraphicFramePr>
        <p:xfrm>
          <a:off x="424591" y="5385884"/>
          <a:ext cx="6153996" cy="1097280"/>
        </p:xfrm>
        <a:graphic>
          <a:graphicData uri="http://schemas.openxmlformats.org/drawingml/2006/table">
            <a:tbl>
              <a:tblPr/>
              <a:tblGrid>
                <a:gridCol w="4367825">
                  <a:extLst>
                    <a:ext uri="{9D8B030D-6E8A-4147-A177-3AD203B41FA5}">
                      <a16:colId xmlns:a16="http://schemas.microsoft.com/office/drawing/2014/main" val="20000"/>
                    </a:ext>
                  </a:extLst>
                </a:gridCol>
                <a:gridCol w="1786171">
                  <a:extLst>
                    <a:ext uri="{9D8B030D-6E8A-4147-A177-3AD203B41FA5}">
                      <a16:colId xmlns:a16="http://schemas.microsoft.com/office/drawing/2014/main" val="20001"/>
                    </a:ext>
                  </a:extLst>
                </a:gridCol>
              </a:tblGrid>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オーダーコメント制作費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パッケージ制作費込み</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オーダーコメント制作費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同時収録</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本目以降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8,500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76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メディア変換費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音源</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764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パッケージ制作費（カード追加制作））</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枚</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3970605" y="1393403"/>
            <a:ext cx="2705418" cy="215444"/>
          </a:xfrm>
          <a:prstGeom prst="rect">
            <a:avLst/>
          </a:prstGeom>
        </p:spPr>
        <p:txBody>
          <a:bodyPr wrap="square">
            <a:spAutoFit/>
          </a:bodyPr>
          <a:lstStyle/>
          <a:p>
            <a:pPr algn="r"/>
            <a:r>
              <a:rPr lang="en-US" altLang="ja-JP"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施工</a:t>
            </a:r>
            <a:r>
              <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環境により別途工事費が発生する場合が</a:t>
            </a:r>
            <a:r>
              <a:rPr lang="ja-JP" altLang="en-US"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あります</a:t>
            </a:r>
            <a:endPar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236212" y="3197929"/>
            <a:ext cx="3429000" cy="215444"/>
          </a:xfrm>
          <a:prstGeom prst="rect">
            <a:avLst/>
          </a:prstGeom>
        </p:spPr>
        <p:txBody>
          <a:bodyPr>
            <a:spAutoFit/>
          </a:bodyPr>
          <a:lstStyle/>
          <a:p>
            <a:pPr algn="r"/>
            <a:r>
              <a:rPr lang="en-US" altLang="ja-JP"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工事費は含まれていません</a:t>
            </a:r>
            <a:endPar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209522" y="5150115"/>
            <a:ext cx="3429000" cy="215444"/>
          </a:xfrm>
          <a:prstGeom prst="rect">
            <a:avLst/>
          </a:prstGeom>
        </p:spPr>
        <p:txBody>
          <a:bodyPr>
            <a:spAutoFit/>
          </a:bodyPr>
          <a:lstStyle/>
          <a:p>
            <a:pPr algn="r"/>
            <a:r>
              <a:rPr lang="en-US" altLang="ja-JP"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コメント制作費用の詳細は営業担当にご確認</a:t>
            </a:r>
            <a:r>
              <a:rPr lang="ja-JP" altLang="en-US" sz="8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ください</a:t>
            </a:r>
            <a:r>
              <a:rPr lang="ja-JP" altLang="en-US" sz="8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16" name="表 15"/>
          <p:cNvGraphicFramePr>
            <a:graphicFrameLocks noGrp="1"/>
          </p:cNvGraphicFramePr>
          <p:nvPr>
            <p:extLst>
              <p:ext uri="{D42A27DB-BD31-4B8C-83A1-F6EECF244321}">
                <p14:modId xmlns:p14="http://schemas.microsoft.com/office/powerpoint/2010/main" val="2956343797"/>
              </p:ext>
            </p:extLst>
          </p:nvPr>
        </p:nvGraphicFramePr>
        <p:xfrm>
          <a:off x="425777" y="2641744"/>
          <a:ext cx="6153996" cy="274320"/>
        </p:xfrm>
        <a:graphic>
          <a:graphicData uri="http://schemas.openxmlformats.org/drawingml/2006/table">
            <a:tbl>
              <a:tblPr/>
              <a:tblGrid>
                <a:gridCol w="4367825">
                  <a:extLst>
                    <a:ext uri="{9D8B030D-6E8A-4147-A177-3AD203B41FA5}">
                      <a16:colId xmlns:a16="http://schemas.microsoft.com/office/drawing/2014/main" val="20000"/>
                    </a:ext>
                  </a:extLst>
                </a:gridCol>
                <a:gridCol w="1786171">
                  <a:extLst>
                    <a:ext uri="{9D8B030D-6E8A-4147-A177-3AD203B41FA5}">
                      <a16:colId xmlns:a16="http://schemas.microsoft.com/office/drawing/2014/main" val="20001"/>
                    </a:ext>
                  </a:extLst>
                </a:gridCol>
              </a:tblGrid>
              <a:tr h="0">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月額利用料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1">
                        <a:lumMod val="85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6,000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円（税別）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8" name="テキスト ボックス 17"/>
          <p:cNvSpPr txBox="1"/>
          <p:nvPr/>
        </p:nvSpPr>
        <p:spPr>
          <a:xfrm>
            <a:off x="331736" y="2375512"/>
            <a:ext cx="849913"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ランニング</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340" y="3771133"/>
            <a:ext cx="27432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3673" y="3402497"/>
            <a:ext cx="1148650" cy="86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4523" y="2006470"/>
            <a:ext cx="2208095" cy="667194"/>
          </a:xfrm>
          <a:prstGeom prst="roundRect">
            <a:avLst>
              <a:gd name="adj" fmla="val 8594"/>
            </a:avLst>
          </a:prstGeom>
          <a:solidFill>
            <a:srgbClr val="FFFFFF">
              <a:shade val="85000"/>
            </a:srgbClr>
          </a:solidFill>
          <a:ln>
            <a:noFill/>
          </a:ln>
          <a:effectLst/>
        </p:spPr>
      </p:pic>
      <p:sp>
        <p:nvSpPr>
          <p:cNvPr id="3" name="テキスト ボックス 2"/>
          <p:cNvSpPr txBox="1"/>
          <p:nvPr/>
        </p:nvSpPr>
        <p:spPr>
          <a:xfrm>
            <a:off x="7306799" y="1722612"/>
            <a:ext cx="1035861" cy="261610"/>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EZ-MESSEⅡ</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987192" y="3535188"/>
            <a:ext cx="809837"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WC-100R</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8019883" y="3511417"/>
            <a:ext cx="803425"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WC-100T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7239424" y="5491370"/>
            <a:ext cx="1148291" cy="861218"/>
            <a:chOff x="3118909" y="3332255"/>
            <a:chExt cx="1148291" cy="861218"/>
          </a:xfrm>
        </p:grpSpPr>
        <p:sp>
          <p:nvSpPr>
            <p:cNvPr id="26" name="正方形/長方形 25"/>
            <p:cNvSpPr/>
            <p:nvPr/>
          </p:nvSpPr>
          <p:spPr>
            <a:xfrm>
              <a:off x="3445933" y="3436945"/>
              <a:ext cx="516467" cy="6524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7" name="Picture 12" descr="http://img1.kakaku.k-img.com/images/productimage/fullscale/00529910395.jpg">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8909" y="3332255"/>
              <a:ext cx="1148291" cy="86121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正方形/長方形 27"/>
          <p:cNvSpPr/>
          <p:nvPr/>
        </p:nvSpPr>
        <p:spPr>
          <a:xfrm>
            <a:off x="7610912" y="5942706"/>
            <a:ext cx="393013" cy="2747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544411" y="5864649"/>
            <a:ext cx="583814" cy="400110"/>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オーダー</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コメント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397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5" descr="http://www.pakutaso.com/INA85_dinamicmaiku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209" y="3889902"/>
            <a:ext cx="1617871" cy="1077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9555" y="306582"/>
            <a:ext cx="1585690" cy="523220"/>
          </a:xfrm>
          <a:prstGeom prst="rect">
            <a:avLst/>
          </a:prstGeom>
          <a:noFill/>
        </p:spPr>
        <p:txBody>
          <a:bodyPr wrap="non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50361" y="1109547"/>
            <a:ext cx="8581883" cy="830997"/>
          </a:xfrm>
          <a:prstGeom prst="rect">
            <a:avLst/>
          </a:prstGeom>
          <a:noFill/>
        </p:spPr>
        <p:txBody>
          <a:bodyPr wrap="squar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録音・再生機能が全部入り。５インチ液晶にカレンダー機能を搭載。「簡単・便利・使いやすい」新型モデル</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3DE3334-3108-E344-B8CF-5530F323D228}" type="slidenum">
              <a:rPr kumimoji="1" lang="ja-JP" altLang="en-US" smtClean="0"/>
              <a:t>4</a:t>
            </a:fld>
            <a:endParaRPr kumimoji="1" lang="ja-JP" altLang="en-US"/>
          </a:p>
        </p:txBody>
      </p:sp>
      <p:sp>
        <p:nvSpPr>
          <p:cNvPr id="18" name="テキスト ボックス 17"/>
          <p:cNvSpPr txBox="1"/>
          <p:nvPr/>
        </p:nvSpPr>
        <p:spPr>
          <a:xfrm>
            <a:off x="468904" y="2235509"/>
            <a:ext cx="1781038"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種類以上のコメント集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767256" y="2216600"/>
            <a:ext cx="1617046"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録音してコメントの制作</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7025790" y="2197088"/>
            <a:ext cx="1606079"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コメントの試聴</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059" y="2491882"/>
            <a:ext cx="1609469" cy="96568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824" y="2492731"/>
            <a:ext cx="1609486" cy="96569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1378" y="2487493"/>
            <a:ext cx="1609485" cy="96569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24" name="正方形/長方形 23"/>
          <p:cNvSpPr/>
          <p:nvPr/>
        </p:nvSpPr>
        <p:spPr>
          <a:xfrm>
            <a:off x="4682677" y="2231122"/>
            <a:ext cx="2000560" cy="261610"/>
          </a:xfrm>
          <a:prstGeom prst="rect">
            <a:avLst/>
          </a:prstGeom>
        </p:spPr>
        <p:txBody>
          <a:bodyPr wrap="square">
            <a:spAutoFit/>
          </a:bodyPr>
          <a:lstStyle/>
          <a:p>
            <a:pPr lvl="0"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音声データの取り込み・共有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5180" y="2491882"/>
            <a:ext cx="1629309" cy="97758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26" name="テキスト ボックス 25"/>
          <p:cNvSpPr txBox="1"/>
          <p:nvPr/>
        </p:nvSpPr>
        <p:spPr>
          <a:xfrm>
            <a:off x="86625" y="5354882"/>
            <a:ext cx="2437249"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タイマーで</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変更・コメント再生</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図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197" y="5626312"/>
            <a:ext cx="1640038" cy="98402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31" name="正方形/長方形 30"/>
          <p:cNvSpPr/>
          <p:nvPr/>
        </p:nvSpPr>
        <p:spPr>
          <a:xfrm>
            <a:off x="1974850" y="5359219"/>
            <a:ext cx="2996952" cy="261610"/>
          </a:xfrm>
          <a:prstGeom prst="rect">
            <a:avLst/>
          </a:prstGeom>
        </p:spPr>
        <p:txBody>
          <a:bodyPr wrap="square">
            <a:spAutoFit/>
          </a:bodyPr>
          <a:lstStyle/>
          <a:p>
            <a:pPr lvl="0"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カレンダーでタイマー切替</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3829379" y="5316382"/>
            <a:ext cx="3744416" cy="261610"/>
          </a:xfrm>
          <a:prstGeom prst="rect">
            <a:avLst/>
          </a:prstGeom>
        </p:spPr>
        <p:txBody>
          <a:bodyPr wrap="square">
            <a:spAutoFit/>
          </a:bodyPr>
          <a:lstStyle/>
          <a:p>
            <a:pPr lvl="0"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ボタンを押してコメント再生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948789" y="5160912"/>
            <a:ext cx="1779073" cy="430887"/>
          </a:xfrm>
          <a:prstGeom prst="rect">
            <a:avLst/>
          </a:prstGeom>
        </p:spPr>
        <p:txBody>
          <a:bodyPr wrap="square">
            <a:spAutoFit/>
          </a:bodyPr>
          <a:lstStyle/>
          <a:p>
            <a:pPr lvl="0"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（オプション）</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離れた場所から呼び出し</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767" y="5626313"/>
            <a:ext cx="1579553" cy="947732"/>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3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1977" y="5781246"/>
            <a:ext cx="436798" cy="7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9699" y="5588746"/>
            <a:ext cx="1609486" cy="1021590"/>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p:spPr>
      </p:pic>
      <p:pic>
        <p:nvPicPr>
          <p:cNvPr id="27" name="Picture 4"/>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5549" y="5683867"/>
            <a:ext cx="103632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図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8904" y="3988994"/>
            <a:ext cx="1656624" cy="993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テキスト ボックス 34"/>
          <p:cNvSpPr txBox="1"/>
          <p:nvPr/>
        </p:nvSpPr>
        <p:spPr>
          <a:xfrm>
            <a:off x="468904" y="3727384"/>
            <a:ext cx="1781038"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500ch</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以上の</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放送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7041378" y="4008243"/>
            <a:ext cx="1609485" cy="965691"/>
          </a:xfrm>
          <a:prstGeom prst="roundRect">
            <a:avLst>
              <a:gd name="adj" fmla="val 6700"/>
            </a:avLst>
          </a:prstGeom>
          <a:no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920563" y="3727384"/>
            <a:ext cx="1932475"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マイク放送（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BGM-Mix</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付き）</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662512" y="3735045"/>
            <a:ext cx="3852337" cy="461665"/>
          </a:xfrm>
          <a:prstGeom prst="rect">
            <a:avLst/>
          </a:prstGeom>
          <a:solidFill>
            <a:schemeClr val="bg1"/>
          </a:solidFill>
        </p:spPr>
        <p:txBody>
          <a:bodyPr wrap="none">
            <a:spAutoFit/>
          </a:bodyPr>
          <a:lstStyle/>
          <a:p>
            <a:r>
              <a:rPr lang="ja-JP" altLang="en-US" sz="24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業務用放送設備の決定版！</a:t>
            </a:r>
            <a:endParaRPr lang="en-US" altLang="ja-JP" sz="24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80482" y="4176572"/>
            <a:ext cx="2743514" cy="828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 name="角丸四角形 40"/>
          <p:cNvSpPr/>
          <p:nvPr/>
        </p:nvSpPr>
        <p:spPr>
          <a:xfrm>
            <a:off x="7049403" y="5594768"/>
            <a:ext cx="1609485" cy="965691"/>
          </a:xfrm>
          <a:prstGeom prst="roundRect">
            <a:avLst>
              <a:gd name="adj" fmla="val 6700"/>
            </a:avLst>
          </a:prstGeom>
          <a:noFill/>
          <a:ln w="1905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578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k2.com/home/roumon/gazo/nihon.jpg">
            <a:hlinkClick r:id="rId2"/>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2658" y="1225112"/>
            <a:ext cx="5589496" cy="558949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9555" y="306582"/>
            <a:ext cx="1620957" cy="523220"/>
          </a:xfrm>
          <a:prstGeom prst="rect">
            <a:avLst/>
          </a:prstGeom>
          <a:noFill/>
        </p:spPr>
        <p:txBody>
          <a:bodyPr wrap="none" rtlCol="0">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導入</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実績</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1" y="1109547"/>
            <a:ext cx="8255786" cy="461665"/>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多くの業種・業態で</a:t>
            </a:r>
            <a:r>
              <a:rPr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導入</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され、その実用性が高く評価されています。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315167" y="2080179"/>
            <a:ext cx="1532792"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イージー・メッセ（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B3DE3334-3108-E344-B8CF-5530F323D228}" type="slidenum">
              <a:rPr kumimoji="1" lang="ja-JP" altLang="en-US" smtClean="0"/>
              <a:t>5</a:t>
            </a:fld>
            <a:endParaRPr kumimoji="1" lang="ja-JP" altLang="en-US" dirty="0"/>
          </a:p>
        </p:txBody>
      </p:sp>
      <p:pic>
        <p:nvPicPr>
          <p:cNvPr id="10" name="Picture 89" descr="EZ-MESSE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555" y="1613547"/>
            <a:ext cx="2930912" cy="66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627693" y="2732419"/>
            <a:ext cx="1319592" cy="3600986"/>
          </a:xfrm>
          <a:prstGeom prst="rect">
            <a:avLst/>
          </a:prstGeom>
          <a:noFill/>
        </p:spPr>
        <p:txBody>
          <a:bodyPr wrap="none" rtlCol="0">
            <a:spAutoFit/>
          </a:bodyPr>
          <a:lstStyle/>
          <a:p>
            <a:r>
              <a:rPr kumimoji="1"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スーパーマーケット</a:t>
            </a:r>
            <a:endPar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円ショップ</a:t>
            </a:r>
            <a:endPar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CD/</a:t>
            </a:r>
            <a:r>
              <a:rPr kumimoji="1"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ビデオ販売</a:t>
            </a:r>
            <a:endPar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書店</a:t>
            </a:r>
            <a:endPar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スポーツ用品店</a:t>
            </a:r>
            <a:endParaRPr kumimoji="1"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アパレル</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業務スーパー</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カーショップ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各種学校</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自動車教習所</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193269" y="2728954"/>
            <a:ext cx="1085554" cy="3600986"/>
          </a:xfrm>
          <a:prstGeom prst="rect">
            <a:avLst/>
          </a:prstGeom>
          <a:noFill/>
        </p:spPr>
        <p:txBody>
          <a:bodyPr wrap="none" rtlCol="0">
            <a:spAutoFit/>
          </a:bodyPr>
          <a:lstStyle/>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ゲームセンター</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ネットカフェ</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ボーリング場</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スポーツクラブ</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パチンコ店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ゴルフ場</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住宅展示場</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専門学校</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旅行代理店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カーディーラー</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509461" y="2725489"/>
            <a:ext cx="1832553" cy="3785652"/>
          </a:xfrm>
          <a:prstGeom prst="rect">
            <a:avLst/>
          </a:prstGeom>
          <a:noFill/>
        </p:spPr>
        <p:txBody>
          <a:bodyPr wrap="none" rtlCol="0">
            <a:spAutoFit/>
          </a:bodyPr>
          <a:lstStyle/>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商業施設</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ビジネスホテル</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観光ホテル</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健康ランド</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銭湯</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総合</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歯科クリニック</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保険代理店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美容</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整形</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動物病院</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整骨院</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整体</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ビル共用部</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251684" y="2732415"/>
            <a:ext cx="1906291" cy="3600986"/>
          </a:xfrm>
          <a:prstGeom prst="rect">
            <a:avLst/>
          </a:prstGeom>
          <a:noFill/>
        </p:spPr>
        <p:txBody>
          <a:bodyPr wrap="none" rtlCol="0">
            <a:spAutoFit/>
          </a:bodyPr>
          <a:lstStyle/>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ドラッグストア</a:t>
            </a:r>
            <a:r>
              <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調剤</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薬局</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エステティックサロン</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銀行</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信用金庫</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証券会社</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農協</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漁協</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老人ホーム</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ケアセンター</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商店街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カラオケ</a:t>
            </a:r>
            <a:r>
              <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BOX</a:t>
            </a: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回転すし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バイキング</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レストラン</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142846" y="2732415"/>
            <a:ext cx="1112805" cy="3600986"/>
          </a:xfrm>
          <a:prstGeom prst="rect">
            <a:avLst/>
          </a:prstGeom>
          <a:noFill/>
        </p:spPr>
        <p:txBody>
          <a:bodyPr wrap="none" rtlCol="0">
            <a:spAutoFit/>
          </a:bodyPr>
          <a:lstStyle/>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オフィス</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各種工場</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配送センター</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研修センター</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貴金属店</a:t>
            </a:r>
            <a:endParaRPr lang="en-US" altLang="ja-JP"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喫茶店</a:t>
            </a:r>
            <a:r>
              <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カフェ</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割烹</a:t>
            </a:r>
            <a:r>
              <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料亭</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rPr>
              <a:t>外国料理店</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焼肉店</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居酒屋など</a:t>
            </a:r>
            <a:endParaRPr lang="en-US" altLang="ja-JP" sz="1200" b="1"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9994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3241593"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導入店</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事業所の声</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50361" y="1109547"/>
            <a:ext cx="6909264"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「サウンド</a:t>
            </a:r>
            <a:r>
              <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POP</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」、「サウンドポスター」として</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スピーカーから流れて届く、効率的なプロモーション手法。</a:t>
            </a:r>
            <a:endParaRPr kumimoji="1"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8256494" y="369483"/>
            <a:ext cx="506506" cy="365125"/>
          </a:xfrm>
        </p:spPr>
        <p:txBody>
          <a:bodyPr/>
          <a:lstStyle/>
          <a:p>
            <a:fld id="{B3DE3334-3108-E344-B8CF-5530F323D228}" type="slidenum">
              <a:rPr kumimoji="1" lang="ja-JP" altLang="en-US" smtClean="0"/>
              <a:t>6</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4257924061"/>
              </p:ext>
            </p:extLst>
          </p:nvPr>
        </p:nvGraphicFramePr>
        <p:xfrm>
          <a:off x="380723" y="3330704"/>
          <a:ext cx="8467705" cy="975360"/>
        </p:xfrm>
        <a:graphic>
          <a:graphicData uri="http://schemas.openxmlformats.org/drawingml/2006/table">
            <a:tbl>
              <a:tblPr firstRow="1" bandRow="1">
                <a:tableStyleId>{5C22544A-7EE6-4342-B048-85BDC9FD1C3A}</a:tableStyleId>
              </a:tblPr>
              <a:tblGrid>
                <a:gridCol w="1141713">
                  <a:extLst>
                    <a:ext uri="{9D8B030D-6E8A-4147-A177-3AD203B41FA5}">
                      <a16:colId xmlns:a16="http://schemas.microsoft.com/office/drawing/2014/main" val="20000"/>
                    </a:ext>
                  </a:extLst>
                </a:gridCol>
                <a:gridCol w="7325992">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tc>
                  <a:txBody>
                    <a:bodyPr/>
                    <a:lstStyle/>
                    <a:p>
                      <a:r>
                        <a:rPr kumimoji="1" lang="ja-JP" altLang="en-US" sz="1300" b="0" dirty="0" smtClean="0">
                          <a:latin typeface="HG丸ｺﾞｼｯｸM-PRO"/>
                          <a:ea typeface="HG丸ｺﾞｼｯｸM-PRO"/>
                          <a:cs typeface="HG丸ｺﾞｼｯｸM-PRO"/>
                        </a:rPr>
                        <a:t>日替り特売はお金をかけて</a:t>
                      </a:r>
                      <a:r>
                        <a:rPr kumimoji="1" lang="en-US" altLang="ja-JP" sz="1300" b="0" dirty="0" smtClean="0">
                          <a:latin typeface="HG丸ｺﾞｼｯｸM-PRO"/>
                          <a:ea typeface="HG丸ｺﾞｼｯｸM-PRO"/>
                          <a:cs typeface="HG丸ｺﾞｼｯｸM-PRO"/>
                        </a:rPr>
                        <a:t>CM</a:t>
                      </a:r>
                      <a:r>
                        <a:rPr kumimoji="1" lang="ja-JP" altLang="en-US" sz="1300" b="0" dirty="0" smtClean="0">
                          <a:latin typeface="HG丸ｺﾞｼｯｸM-PRO"/>
                          <a:ea typeface="HG丸ｺﾞｼｯｸM-PRO"/>
                          <a:cs typeface="HG丸ｺﾞｼｯｸM-PRO"/>
                        </a:rPr>
                        <a:t>を作れないので、とにかく連呼している。連呼するとご案内ができないし、ご案内</a:t>
                      </a:r>
                      <a:r>
                        <a:rPr kumimoji="1" lang="ja-JP" altLang="en-US" sz="1300" b="0" dirty="0" smtClean="0">
                          <a:solidFill>
                            <a:schemeClr val="bg1"/>
                          </a:solidFill>
                          <a:latin typeface="HG丸ｺﾞｼｯｸM-PRO"/>
                          <a:ea typeface="HG丸ｺﾞｼｯｸM-PRO"/>
                          <a:cs typeface="HG丸ｺﾞｼｯｸM-PRO"/>
                        </a:rPr>
                        <a:t>していると連呼ができないジレンマをあきらめていた。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マイク録音１回で済むのがありがたい。何度でも上書きできるし、劣化しない。お客様への対応時間も増やす事ができ、今日は何を流すかをみんなで知恵を出し合う事で一体感も増した。</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117202055"/>
              </p:ext>
            </p:extLst>
          </p:nvPr>
        </p:nvGraphicFramePr>
        <p:xfrm>
          <a:off x="380723" y="4440959"/>
          <a:ext cx="8467705" cy="975360"/>
        </p:xfrm>
        <a:graphic>
          <a:graphicData uri="http://schemas.openxmlformats.org/drawingml/2006/table">
            <a:tbl>
              <a:tblPr firstRow="1" bandRow="1">
                <a:tableStyleId>{5C22544A-7EE6-4342-B048-85BDC9FD1C3A}</a:tableStyleId>
              </a:tblPr>
              <a:tblGrid>
                <a:gridCol w="1141713">
                  <a:extLst>
                    <a:ext uri="{9D8B030D-6E8A-4147-A177-3AD203B41FA5}">
                      <a16:colId xmlns:a16="http://schemas.microsoft.com/office/drawing/2014/main" val="20000"/>
                    </a:ext>
                  </a:extLst>
                </a:gridCol>
                <a:gridCol w="7325992">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tc>
                  <a:txBody>
                    <a:bodyPr/>
                    <a:lstStyle/>
                    <a:p>
                      <a:r>
                        <a:rPr kumimoji="1" lang="ja-JP" altLang="en-US" sz="1300" b="0" dirty="0" smtClean="0">
                          <a:latin typeface="HG丸ｺﾞｼｯｸM-PRO"/>
                          <a:ea typeface="HG丸ｺﾞｼｯｸM-PRO"/>
                          <a:cs typeface="HG丸ｺﾞｼｯｸM-PRO"/>
                        </a:rPr>
                        <a:t>売り場ごとにアピールしているが、足を止めてじっくり見てくれるお客様ばかりではない。</a:t>
                      </a:r>
                      <a:endParaRPr kumimoji="1" lang="en-US" altLang="ja-JP" sz="1300" b="0" dirty="0" smtClean="0">
                        <a:solidFill>
                          <a:schemeClr val="bg1"/>
                        </a:solidFill>
                        <a:latin typeface="HG丸ｺﾞｼｯｸM-PRO"/>
                        <a:ea typeface="HG丸ｺﾞｼｯｸM-PRO"/>
                        <a:cs typeface="HG丸ｺﾞｼｯｸM-PRO"/>
                      </a:endParaRPr>
                    </a:p>
                    <a:p>
                      <a:r>
                        <a:rPr kumimoji="1" lang="ja-JP" altLang="en-US" sz="1300" b="0" dirty="0" smtClean="0">
                          <a:solidFill>
                            <a:schemeClr val="bg1"/>
                          </a:solidFill>
                          <a:latin typeface="HG丸ｺﾞｼｯｸM-PRO"/>
                          <a:ea typeface="HG丸ｺﾞｼｯｸM-PRO"/>
                          <a:cs typeface="HG丸ｺﾞｼｯｸM-PRO"/>
                        </a:rPr>
                        <a:t>もっと各店浦でインパクトのある手法が欲しかった。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今ではコーナー担当毎に録音して競い合う事で自然とレベルアップしている。放送で流してからは自然とご案内もしやすくなったと好評。店長会議で売上げが上がった録音の事例を共有。</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59428819"/>
              </p:ext>
            </p:extLst>
          </p:nvPr>
        </p:nvGraphicFramePr>
        <p:xfrm>
          <a:off x="380723" y="5559681"/>
          <a:ext cx="8467705" cy="975360"/>
        </p:xfrm>
        <a:graphic>
          <a:graphicData uri="http://schemas.openxmlformats.org/drawingml/2006/table">
            <a:tbl>
              <a:tblPr firstRow="1" bandRow="1">
                <a:tableStyleId>{5C22544A-7EE6-4342-B048-85BDC9FD1C3A}</a:tableStyleId>
              </a:tblPr>
              <a:tblGrid>
                <a:gridCol w="1141713">
                  <a:extLst>
                    <a:ext uri="{9D8B030D-6E8A-4147-A177-3AD203B41FA5}">
                      <a16:colId xmlns:a16="http://schemas.microsoft.com/office/drawing/2014/main" val="20000"/>
                    </a:ext>
                  </a:extLst>
                </a:gridCol>
                <a:gridCol w="7325992">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tc>
                  <a:txBody>
                    <a:bodyPr/>
                    <a:lstStyle/>
                    <a:p>
                      <a:r>
                        <a:rPr kumimoji="1" lang="ja-JP" altLang="en-US" sz="1300" b="0" dirty="0" smtClean="0">
                          <a:latin typeface="HG丸ｺﾞｼｯｸM-PRO"/>
                          <a:ea typeface="HG丸ｺﾞｼｯｸM-PRO"/>
                          <a:cs typeface="HG丸ｺﾞｼｯｸM-PRO"/>
                        </a:rPr>
                        <a:t>平均単価の</a:t>
                      </a:r>
                      <a:r>
                        <a:rPr kumimoji="1" lang="en-US" altLang="ja-JP" sz="1300" b="0" dirty="0" smtClean="0">
                          <a:latin typeface="HG丸ｺﾞｼｯｸM-PRO"/>
                          <a:ea typeface="HG丸ｺﾞｼｯｸM-PRO"/>
                          <a:cs typeface="HG丸ｺﾞｼｯｸM-PRO"/>
                        </a:rPr>
                        <a:t>UP</a:t>
                      </a:r>
                      <a:r>
                        <a:rPr kumimoji="1" lang="ja-JP" altLang="en-US" sz="1300" b="0" dirty="0" smtClean="0">
                          <a:latin typeface="HG丸ｺﾞｼｯｸM-PRO"/>
                          <a:ea typeface="HG丸ｺﾞｼｯｸM-PRO"/>
                          <a:cs typeface="HG丸ｺﾞｼｯｸM-PRO"/>
                        </a:rPr>
                        <a:t>には目玉商品だけでなく、季節商品やまとめ買いにも注力しているが、なかなか声をかけにくい。</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主婦や</a:t>
                      </a:r>
                      <a:r>
                        <a:rPr kumimoji="1" lang="en-US" altLang="ja-JP" sz="1300" b="0" dirty="0" smtClean="0">
                          <a:latin typeface="HG丸ｺﾞｼｯｸM-PRO"/>
                          <a:ea typeface="HG丸ｺﾞｼｯｸM-PRO"/>
                          <a:cs typeface="HG丸ｺﾞｼｯｸM-PRO"/>
                        </a:rPr>
                        <a:t>OL</a:t>
                      </a:r>
                      <a:r>
                        <a:rPr kumimoji="1" lang="ja-JP" altLang="en-US" sz="1300" b="0" dirty="0" smtClean="0">
                          <a:latin typeface="HG丸ｺﾞｼｯｸM-PRO"/>
                          <a:ea typeface="HG丸ｺﾞｼｯｸM-PRO"/>
                          <a:cs typeface="HG丸ｺﾞｼｯｸM-PRO"/>
                        </a:rPr>
                        <a:t>など来店時間帯によって異なる客層に合わせた関連商品をアピール放送をしたら、実施する前に比べてついで買いが増えた。</a:t>
                      </a:r>
                      <a:r>
                        <a:rPr kumimoji="1" lang="en-US" altLang="ja-JP" sz="1300" b="0" dirty="0" smtClean="0">
                          <a:latin typeface="HG丸ｺﾞｼｯｸM-PRO"/>
                          <a:ea typeface="HG丸ｺﾞｼｯｸM-PRO"/>
                          <a:cs typeface="HG丸ｺﾞｼｯｸM-PRO"/>
                        </a:rPr>
                        <a:t>BGM</a:t>
                      </a:r>
                      <a:r>
                        <a:rPr kumimoji="1" lang="ja-JP" altLang="en-US" sz="1300" b="0" dirty="0" smtClean="0">
                          <a:latin typeface="HG丸ｺﾞｼｯｸM-PRO"/>
                          <a:ea typeface="HG丸ｺﾞｼｯｸM-PRO"/>
                          <a:cs typeface="HG丸ｺﾞｼｯｸM-PRO"/>
                        </a:rPr>
                        <a:t>チューナーというより、これは販促ツール。</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766779053"/>
              </p:ext>
            </p:extLst>
          </p:nvPr>
        </p:nvGraphicFramePr>
        <p:xfrm>
          <a:off x="388032" y="2212131"/>
          <a:ext cx="8450982" cy="975360"/>
        </p:xfrm>
        <a:graphic>
          <a:graphicData uri="http://schemas.openxmlformats.org/drawingml/2006/table">
            <a:tbl>
              <a:tblPr firstRow="1" bandRow="1">
                <a:tableStyleId>{5C22544A-7EE6-4342-B048-85BDC9FD1C3A}</a:tableStyleId>
              </a:tblPr>
              <a:tblGrid>
                <a:gridCol w="1139458">
                  <a:extLst>
                    <a:ext uri="{9D8B030D-6E8A-4147-A177-3AD203B41FA5}">
                      <a16:colId xmlns:a16="http://schemas.microsoft.com/office/drawing/2014/main" val="20000"/>
                    </a:ext>
                  </a:extLst>
                </a:gridCol>
                <a:gridCol w="7311524">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販促内容をセール毎に工夫しているが、もっと効果のある販促企画を検討していた。セールストーク集も作っているが全員が同じレベルでは出来ていなかった。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201B"/>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標準でついているコメントはシーズンごとに１年を通じて使えるものが多くて助かっている。プロの女性の声の通りも良い。流れる際に</a:t>
                      </a:r>
                      <a:r>
                        <a:rPr kumimoji="1" lang="en-US" altLang="ja-JP" sz="1300" b="0" dirty="0" smtClean="0">
                          <a:latin typeface="HG丸ｺﾞｼｯｸM-PRO"/>
                          <a:ea typeface="HG丸ｺﾞｼｯｸM-PRO"/>
                          <a:cs typeface="HG丸ｺﾞｼｯｸM-PRO"/>
                        </a:rPr>
                        <a:t>BGM</a:t>
                      </a:r>
                      <a:r>
                        <a:rPr kumimoji="1" lang="ja-JP" altLang="en-US" sz="1300" b="0" dirty="0" smtClean="0">
                          <a:latin typeface="HG丸ｺﾞｼｯｸM-PRO"/>
                          <a:ea typeface="HG丸ｺﾞｼｯｸM-PRO"/>
                          <a:cs typeface="HG丸ｺﾞｼｯｸM-PRO"/>
                        </a:rPr>
                        <a:t>が自動で下がるのには驚いた。</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正方形/長方形 14"/>
          <p:cNvSpPr/>
          <p:nvPr/>
        </p:nvSpPr>
        <p:spPr>
          <a:xfrm>
            <a:off x="3773607" y="287332"/>
            <a:ext cx="2670924" cy="523220"/>
          </a:xfrm>
          <a:prstGeom prst="rect">
            <a:avLst/>
          </a:prstGeom>
          <a:solidFill>
            <a:srgbClr val="D8201B"/>
          </a:solidFill>
          <a:ln>
            <a:noFill/>
          </a:ln>
        </p:spPr>
        <p:style>
          <a:lnRef idx="0">
            <a:schemeClr val="accent2"/>
          </a:lnRef>
          <a:fillRef idx="3">
            <a:schemeClr val="accent2"/>
          </a:fillRef>
          <a:effectRef idx="3">
            <a:schemeClr val="accent2"/>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売上げ</a:t>
            </a:r>
            <a:r>
              <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UP</a:t>
            </a:r>
            <a:r>
              <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63523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3241593"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導入店</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事業所の声</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7</a:t>
            </a:fld>
            <a:endParaRPr kumimoji="1" lang="ja-JP" altLang="en-US"/>
          </a:p>
        </p:txBody>
      </p:sp>
      <p:graphicFrame>
        <p:nvGraphicFramePr>
          <p:cNvPr id="16" name="表 15"/>
          <p:cNvGraphicFramePr>
            <a:graphicFrameLocks noGrp="1"/>
          </p:cNvGraphicFramePr>
          <p:nvPr>
            <p:extLst>
              <p:ext uri="{D42A27DB-BD31-4B8C-83A1-F6EECF244321}">
                <p14:modId xmlns:p14="http://schemas.microsoft.com/office/powerpoint/2010/main" val="4202335778"/>
              </p:ext>
            </p:extLst>
          </p:nvPr>
        </p:nvGraphicFramePr>
        <p:xfrm>
          <a:off x="379555" y="2173631"/>
          <a:ext cx="8459459" cy="914400"/>
        </p:xfrm>
        <a:graphic>
          <a:graphicData uri="http://schemas.openxmlformats.org/drawingml/2006/table">
            <a:tbl>
              <a:tblPr firstRow="1" bandRow="1">
                <a:tableStyleId>{5C22544A-7EE6-4342-B048-85BDC9FD1C3A}</a:tableStyleId>
              </a:tblPr>
              <a:tblGrid>
                <a:gridCol w="1140601">
                  <a:extLst>
                    <a:ext uri="{9D8B030D-6E8A-4147-A177-3AD203B41FA5}">
                      <a16:colId xmlns:a16="http://schemas.microsoft.com/office/drawing/2014/main" val="20000"/>
                    </a:ext>
                  </a:extLst>
                </a:gridCol>
                <a:gridCol w="7318858">
                  <a:extLst>
                    <a:ext uri="{9D8B030D-6E8A-4147-A177-3AD203B41FA5}">
                      <a16:colId xmlns:a16="http://schemas.microsoft.com/office/drawing/2014/main" val="20001"/>
                    </a:ext>
                  </a:extLst>
                </a:gridCol>
              </a:tblGrid>
              <a:tr h="370840">
                <a:tc>
                  <a:txBody>
                    <a:bodyPr/>
                    <a:lstStyle/>
                    <a:p>
                      <a:r>
                        <a:rPr kumimoji="1" lang="ja-JP" altLang="en-US" sz="1200" b="0" dirty="0" smtClean="0">
                          <a:solidFill>
                            <a:schemeClr val="bg1"/>
                          </a:solidFill>
                          <a:latin typeface="HG丸ｺﾞｼｯｸM-PRO"/>
                          <a:ea typeface="HG丸ｺﾞｼｯｸM-PRO"/>
                          <a:cs typeface="HG丸ｺﾞｼｯｸM-PRO"/>
                        </a:rPr>
                        <a:t>導入前</a:t>
                      </a:r>
                      <a:endParaRPr kumimoji="1" lang="ja-JP" altLang="en-US" sz="12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tc>
                  <a:txBody>
                    <a:bodyPr/>
                    <a:lstStyle/>
                    <a:p>
                      <a:r>
                        <a:rPr kumimoji="1" lang="ja-JP" altLang="en-US" sz="1200" b="0" dirty="0" smtClean="0">
                          <a:solidFill>
                            <a:schemeClr val="bg1"/>
                          </a:solidFill>
                          <a:latin typeface="HG丸ｺﾞｼｯｸM-PRO"/>
                          <a:ea typeface="HG丸ｺﾞｼｯｸM-PRO"/>
                          <a:cs typeface="HG丸ｺﾞｼｯｸM-PRO"/>
                        </a:rPr>
                        <a:t>チラシや</a:t>
                      </a:r>
                      <a:r>
                        <a:rPr kumimoji="1" lang="en-US" altLang="ja-JP" sz="1200" b="0" dirty="0" smtClean="0">
                          <a:solidFill>
                            <a:schemeClr val="bg1"/>
                          </a:solidFill>
                          <a:latin typeface="HG丸ｺﾞｼｯｸM-PRO"/>
                          <a:ea typeface="HG丸ｺﾞｼｯｸM-PRO"/>
                          <a:cs typeface="HG丸ｺﾞｼｯｸM-PRO"/>
                        </a:rPr>
                        <a:t>POP</a:t>
                      </a:r>
                      <a:r>
                        <a:rPr kumimoji="1" lang="ja-JP" altLang="en-US" sz="1200" b="0" dirty="0" smtClean="0">
                          <a:solidFill>
                            <a:schemeClr val="bg1"/>
                          </a:solidFill>
                          <a:latin typeface="HG丸ｺﾞｼｯｸM-PRO"/>
                          <a:ea typeface="HG丸ｺﾞｼｯｸM-PRO"/>
                          <a:cs typeface="HG丸ｺﾞｼｯｸM-PRO"/>
                        </a:rPr>
                        <a:t>、ラミネートなど工夫していろいろやってはいたが、なかなか目を留めていただけなかった。</a:t>
                      </a:r>
                      <a:endParaRPr kumimoji="1" lang="en-US" altLang="ja-JP" sz="12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extLst>
                  <a:ext uri="{0D108BD9-81ED-4DB2-BD59-A6C34878D82A}">
                    <a16:rowId xmlns:a16="http://schemas.microsoft.com/office/drawing/2014/main" val="10000"/>
                  </a:ext>
                </a:extLst>
              </a:tr>
              <a:tr h="370840">
                <a:tc>
                  <a:txBody>
                    <a:bodyPr/>
                    <a:lstStyle/>
                    <a:p>
                      <a:r>
                        <a:rPr kumimoji="1" lang="ja-JP" altLang="en-US" sz="1200" b="0" dirty="0" smtClean="0">
                          <a:latin typeface="HG丸ｺﾞｼｯｸM-PRO"/>
                          <a:ea typeface="HG丸ｺﾞｼｯｸM-PRO"/>
                          <a:cs typeface="HG丸ｺﾞｼｯｸM-PRO"/>
                        </a:rPr>
                        <a:t>導入後</a:t>
                      </a:r>
                      <a:endParaRPr kumimoji="1" lang="ja-JP" altLang="en-US" sz="12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latin typeface="HG丸ｺﾞｼｯｸM-PRO"/>
                          <a:ea typeface="HG丸ｺﾞｼｯｸM-PRO"/>
                          <a:cs typeface="HG丸ｺﾞｼｯｸM-PRO"/>
                        </a:rPr>
                        <a:t>放送で流すと１回で多くの人の耳に届く。聞いて興味をもった人が売り場に足を運んで</a:t>
                      </a:r>
                      <a:r>
                        <a:rPr kumimoji="1" lang="en-US" altLang="ja-JP" sz="1200" b="0" dirty="0" smtClean="0">
                          <a:latin typeface="HG丸ｺﾞｼｯｸM-PRO"/>
                          <a:ea typeface="HG丸ｺﾞｼｯｸM-PRO"/>
                          <a:cs typeface="HG丸ｺﾞｼｯｸM-PRO"/>
                        </a:rPr>
                        <a:t>POP</a:t>
                      </a:r>
                      <a:r>
                        <a:rPr kumimoji="1" lang="ja-JP" altLang="en-US" sz="1200" b="0" dirty="0" smtClean="0">
                          <a:latin typeface="HG丸ｺﾞｼｯｸM-PRO"/>
                          <a:ea typeface="HG丸ｺﾞｼｯｸM-PRO"/>
                          <a:cs typeface="HG丸ｺﾞｼｯｸM-PRO"/>
                        </a:rPr>
                        <a:t>に気づくきっかけにもなる。耳から目へ、目で見て手に取ってもらえる。店内販促の強みが出せる相乗効果。</a:t>
                      </a:r>
                      <a:endParaRPr kumimoji="1" lang="en-US" altLang="ja-JP" sz="12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755975087"/>
              </p:ext>
            </p:extLst>
          </p:nvPr>
        </p:nvGraphicFramePr>
        <p:xfrm>
          <a:off x="379555" y="3244186"/>
          <a:ext cx="8459459" cy="914400"/>
        </p:xfrm>
        <a:graphic>
          <a:graphicData uri="http://schemas.openxmlformats.org/drawingml/2006/table">
            <a:tbl>
              <a:tblPr firstRow="1" bandRow="1">
                <a:tableStyleId>{5C22544A-7EE6-4342-B048-85BDC9FD1C3A}</a:tableStyleId>
              </a:tblPr>
              <a:tblGrid>
                <a:gridCol w="1140601">
                  <a:extLst>
                    <a:ext uri="{9D8B030D-6E8A-4147-A177-3AD203B41FA5}">
                      <a16:colId xmlns:a16="http://schemas.microsoft.com/office/drawing/2014/main" val="20000"/>
                    </a:ext>
                  </a:extLst>
                </a:gridCol>
                <a:gridCol w="7318858">
                  <a:extLst>
                    <a:ext uri="{9D8B030D-6E8A-4147-A177-3AD203B41FA5}">
                      <a16:colId xmlns:a16="http://schemas.microsoft.com/office/drawing/2014/main" val="20001"/>
                    </a:ext>
                  </a:extLst>
                </a:gridCol>
              </a:tblGrid>
              <a:tr h="370840">
                <a:tc>
                  <a:txBody>
                    <a:bodyPr/>
                    <a:lstStyle/>
                    <a:p>
                      <a:r>
                        <a:rPr kumimoji="1" lang="ja-JP" altLang="en-US" sz="1200" b="0" dirty="0" smtClean="0">
                          <a:solidFill>
                            <a:schemeClr val="bg1"/>
                          </a:solidFill>
                          <a:latin typeface="HG丸ｺﾞｼｯｸM-PRO"/>
                          <a:ea typeface="HG丸ｺﾞｼｯｸM-PRO"/>
                          <a:cs typeface="HG丸ｺﾞｼｯｸM-PRO"/>
                        </a:rPr>
                        <a:t>導入前</a:t>
                      </a:r>
                      <a:endParaRPr kumimoji="1" lang="ja-JP" altLang="en-US" sz="12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tc>
                  <a:txBody>
                    <a:bodyPr/>
                    <a:lstStyle/>
                    <a:p>
                      <a:r>
                        <a:rPr kumimoji="1" lang="ja-JP" altLang="en-US" sz="1200" b="0" dirty="0" smtClean="0">
                          <a:solidFill>
                            <a:schemeClr val="bg1"/>
                          </a:solidFill>
                          <a:latin typeface="HG丸ｺﾞｼｯｸM-PRO"/>
                          <a:ea typeface="HG丸ｺﾞｼｯｸM-PRO"/>
                          <a:cs typeface="HG丸ｺﾞｼｯｸM-PRO"/>
                        </a:rPr>
                        <a:t>ポイントカードの入会案内、オリジナル商品や注力商品はあまり言い過ぎてもおしつけに聞こえるし、うまくできないスタッフもいたので困っていた。</a:t>
                      </a:r>
                      <a:endParaRPr kumimoji="1" lang="en-US" altLang="ja-JP" sz="12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extLst>
                  <a:ext uri="{0D108BD9-81ED-4DB2-BD59-A6C34878D82A}">
                    <a16:rowId xmlns:a16="http://schemas.microsoft.com/office/drawing/2014/main" val="10000"/>
                  </a:ext>
                </a:extLst>
              </a:tr>
              <a:tr h="370840">
                <a:tc>
                  <a:txBody>
                    <a:bodyPr/>
                    <a:lstStyle/>
                    <a:p>
                      <a:r>
                        <a:rPr kumimoji="1" lang="ja-JP" altLang="en-US" sz="1200" b="0" dirty="0" smtClean="0">
                          <a:latin typeface="HG丸ｺﾞｼｯｸM-PRO"/>
                          <a:ea typeface="HG丸ｺﾞｼｯｸM-PRO"/>
                          <a:cs typeface="HG丸ｺﾞｼｯｸM-PRO"/>
                        </a:rPr>
                        <a:t>導入後</a:t>
                      </a:r>
                      <a:endParaRPr kumimoji="1" lang="ja-JP" altLang="en-US" sz="12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latin typeface="HG丸ｺﾞｼｯｸM-PRO"/>
                          <a:ea typeface="HG丸ｺﾞｼｯｸM-PRO"/>
                          <a:cs typeface="HG丸ｺﾞｼｯｸM-PRO"/>
                        </a:rPr>
                        <a:t>店内に定期的に流せるので統一化でき、お客様へ紹介するきっかけにもなっている。</a:t>
                      </a:r>
                      <a:endParaRPr kumimoji="1" lang="en-US" altLang="ja-JP" sz="1200" b="0" dirty="0" smtClean="0">
                        <a:latin typeface="HG丸ｺﾞｼｯｸM-PRO"/>
                        <a:ea typeface="HG丸ｺﾞｼｯｸM-PRO"/>
                        <a:cs typeface="HG丸ｺﾞｼｯｸM-PRO"/>
                      </a:endParaRPr>
                    </a:p>
                    <a:p>
                      <a:r>
                        <a:rPr kumimoji="1" lang="ja-JP" altLang="en-US" sz="1200" b="0" dirty="0" smtClean="0">
                          <a:latin typeface="HG丸ｺﾞｼｯｸM-PRO"/>
                          <a:ea typeface="HG丸ｺﾞｼｯｸM-PRO"/>
                          <a:cs typeface="HG丸ｺﾞｼｯｸM-PRO"/>
                        </a:rPr>
                        <a:t>後で「実は苦手でした」というスタッフもいて喜んでいる。</a:t>
                      </a:r>
                      <a:endParaRPr kumimoji="1" lang="en-US" altLang="ja-JP" sz="12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691295134"/>
              </p:ext>
            </p:extLst>
          </p:nvPr>
        </p:nvGraphicFramePr>
        <p:xfrm>
          <a:off x="379555" y="4330807"/>
          <a:ext cx="8459459" cy="1097280"/>
        </p:xfrm>
        <a:graphic>
          <a:graphicData uri="http://schemas.openxmlformats.org/drawingml/2006/table">
            <a:tbl>
              <a:tblPr firstRow="1" bandRow="1">
                <a:tableStyleId>{5C22544A-7EE6-4342-B048-85BDC9FD1C3A}</a:tableStyleId>
              </a:tblPr>
              <a:tblGrid>
                <a:gridCol w="1140601">
                  <a:extLst>
                    <a:ext uri="{9D8B030D-6E8A-4147-A177-3AD203B41FA5}">
                      <a16:colId xmlns:a16="http://schemas.microsoft.com/office/drawing/2014/main" val="20000"/>
                    </a:ext>
                  </a:extLst>
                </a:gridCol>
                <a:gridCol w="7318858">
                  <a:extLst>
                    <a:ext uri="{9D8B030D-6E8A-4147-A177-3AD203B41FA5}">
                      <a16:colId xmlns:a16="http://schemas.microsoft.com/office/drawing/2014/main" val="20001"/>
                    </a:ext>
                  </a:extLst>
                </a:gridCol>
              </a:tblGrid>
              <a:tr h="370840">
                <a:tc>
                  <a:txBody>
                    <a:bodyPr/>
                    <a:lstStyle/>
                    <a:p>
                      <a:r>
                        <a:rPr kumimoji="1" lang="ja-JP" altLang="en-US" sz="1200" b="0" dirty="0" smtClean="0">
                          <a:solidFill>
                            <a:schemeClr val="bg1"/>
                          </a:solidFill>
                          <a:latin typeface="HG丸ｺﾞｼｯｸM-PRO"/>
                          <a:ea typeface="HG丸ｺﾞｼｯｸM-PRO"/>
                          <a:cs typeface="HG丸ｺﾞｼｯｸM-PRO"/>
                        </a:rPr>
                        <a:t>導入前</a:t>
                      </a:r>
                      <a:endParaRPr kumimoji="1" lang="ja-JP" altLang="en-US" sz="12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tc>
                  <a:txBody>
                    <a:bodyPr/>
                    <a:lstStyle/>
                    <a:p>
                      <a:r>
                        <a:rPr kumimoji="1" lang="ja-JP" altLang="en-US" sz="1200" b="0" dirty="0" smtClean="0">
                          <a:solidFill>
                            <a:schemeClr val="bg1"/>
                          </a:solidFill>
                          <a:latin typeface="HG丸ｺﾞｼｯｸM-PRO"/>
                          <a:ea typeface="HG丸ｺﾞｼｯｸM-PRO"/>
                          <a:cs typeface="HG丸ｺﾞｼｯｸM-PRO"/>
                        </a:rPr>
                        <a:t>折り込みやポイントキャンペーンで来店されたお客様に対して、他の商品やサービスの認知度を上げる方法に悩んでいた。</a:t>
                      </a:r>
                      <a:endParaRPr kumimoji="1" lang="en-US" altLang="ja-JP" sz="1200" b="0" dirty="0" smtClean="0">
                        <a:solidFill>
                          <a:schemeClr val="bg1"/>
                        </a:solidFill>
                        <a:latin typeface="HG丸ｺﾞｼｯｸM-PRO"/>
                        <a:ea typeface="HG丸ｺﾞｼｯｸM-PRO"/>
                        <a:cs typeface="HG丸ｺﾞｼｯｸM-PRO"/>
                      </a:endParaRPr>
                    </a:p>
                    <a:p>
                      <a:r>
                        <a:rPr kumimoji="1" lang="ja-JP" altLang="en-US" sz="1200" b="0" dirty="0" smtClean="0">
                          <a:solidFill>
                            <a:schemeClr val="bg1"/>
                          </a:solidFill>
                          <a:latin typeface="HG丸ｺﾞｼｯｸM-PRO"/>
                          <a:ea typeface="HG丸ｺﾞｼｯｸM-PRO"/>
                          <a:cs typeface="HG丸ｺﾞｼｯｸM-PRO"/>
                        </a:rPr>
                        <a:t>人をかけず、今の人員の手間を増やさない仕掛けが欲しかった。</a:t>
                      </a:r>
                      <a:endParaRPr kumimoji="1" lang="en-US" altLang="ja-JP" sz="12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extLst>
                  <a:ext uri="{0D108BD9-81ED-4DB2-BD59-A6C34878D82A}">
                    <a16:rowId xmlns:a16="http://schemas.microsoft.com/office/drawing/2014/main" val="10000"/>
                  </a:ext>
                </a:extLst>
              </a:tr>
              <a:tr h="370840">
                <a:tc>
                  <a:txBody>
                    <a:bodyPr/>
                    <a:lstStyle/>
                    <a:p>
                      <a:r>
                        <a:rPr kumimoji="1" lang="ja-JP" altLang="en-US" sz="1200" b="0" dirty="0" smtClean="0">
                          <a:latin typeface="HG丸ｺﾞｼｯｸM-PRO"/>
                          <a:ea typeface="HG丸ｺﾞｼｯｸM-PRO"/>
                          <a:cs typeface="HG丸ｺﾞｼｯｸM-PRO"/>
                        </a:rPr>
                        <a:t>導入後</a:t>
                      </a:r>
                      <a:endParaRPr kumimoji="1" lang="ja-JP" altLang="en-US" sz="12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latin typeface="HG丸ｺﾞｼｯｸM-PRO"/>
                          <a:ea typeface="HG丸ｺﾞｼｯｸM-PRO"/>
                          <a:cs typeface="HG丸ｺﾞｼｯｸM-PRO"/>
                        </a:rPr>
                        <a:t>集客施策と店内での情報発信を組み合わせる事ができるようになった。特に、聞いてもらいやすい注目商品と他の商品をいっぺんに流すと、より認知度が上がりやすい事も分かった。日々改善している。</a:t>
                      </a:r>
                      <a:endParaRPr kumimoji="1" lang="en-US" altLang="ja-JP" sz="12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3012116488"/>
              </p:ext>
            </p:extLst>
          </p:nvPr>
        </p:nvGraphicFramePr>
        <p:xfrm>
          <a:off x="379555" y="5604252"/>
          <a:ext cx="8459459" cy="914400"/>
        </p:xfrm>
        <a:graphic>
          <a:graphicData uri="http://schemas.openxmlformats.org/drawingml/2006/table">
            <a:tbl>
              <a:tblPr firstRow="1" bandRow="1">
                <a:tableStyleId>{5C22544A-7EE6-4342-B048-85BDC9FD1C3A}</a:tableStyleId>
              </a:tblPr>
              <a:tblGrid>
                <a:gridCol w="1140601">
                  <a:extLst>
                    <a:ext uri="{9D8B030D-6E8A-4147-A177-3AD203B41FA5}">
                      <a16:colId xmlns:a16="http://schemas.microsoft.com/office/drawing/2014/main" val="20000"/>
                    </a:ext>
                  </a:extLst>
                </a:gridCol>
                <a:gridCol w="7318858">
                  <a:extLst>
                    <a:ext uri="{9D8B030D-6E8A-4147-A177-3AD203B41FA5}">
                      <a16:colId xmlns:a16="http://schemas.microsoft.com/office/drawing/2014/main" val="20001"/>
                    </a:ext>
                  </a:extLst>
                </a:gridCol>
              </a:tblGrid>
              <a:tr h="370840">
                <a:tc>
                  <a:txBody>
                    <a:bodyPr/>
                    <a:lstStyle/>
                    <a:p>
                      <a:r>
                        <a:rPr kumimoji="1" lang="ja-JP" altLang="en-US" sz="1200" b="0" dirty="0" smtClean="0">
                          <a:solidFill>
                            <a:schemeClr val="bg1"/>
                          </a:solidFill>
                          <a:latin typeface="HG丸ｺﾞｼｯｸM-PRO"/>
                          <a:ea typeface="HG丸ｺﾞｼｯｸM-PRO"/>
                          <a:cs typeface="HG丸ｺﾞｼｯｸM-PRO"/>
                        </a:rPr>
                        <a:t>導入前</a:t>
                      </a:r>
                      <a:endParaRPr kumimoji="1" lang="ja-JP" altLang="en-US" sz="12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tc>
                  <a:txBody>
                    <a:bodyPr/>
                    <a:lstStyle/>
                    <a:p>
                      <a:r>
                        <a:rPr kumimoji="1" lang="ja-JP" altLang="en-US" sz="1200" b="0" dirty="0" smtClean="0">
                          <a:solidFill>
                            <a:schemeClr val="bg1"/>
                          </a:solidFill>
                          <a:latin typeface="HG丸ｺﾞｼｯｸM-PRO"/>
                          <a:ea typeface="HG丸ｺﾞｼｯｸM-PRO"/>
                          <a:cs typeface="HG丸ｺﾞｼｯｸM-PRO"/>
                        </a:rPr>
                        <a:t>近隣にライバル店が多く、もっと独自性を打ち出したいと思っていた。一方で、ポスターや</a:t>
                      </a:r>
                      <a:r>
                        <a:rPr kumimoji="1" lang="en-US" altLang="ja-JP" sz="1200" b="0" dirty="0" smtClean="0">
                          <a:solidFill>
                            <a:schemeClr val="bg1"/>
                          </a:solidFill>
                          <a:latin typeface="HG丸ｺﾞｼｯｸM-PRO"/>
                          <a:ea typeface="HG丸ｺﾞｼｯｸM-PRO"/>
                          <a:cs typeface="HG丸ｺﾞｼｯｸM-PRO"/>
                        </a:rPr>
                        <a:t>POP</a:t>
                      </a:r>
                      <a:r>
                        <a:rPr kumimoji="1" lang="ja-JP" altLang="en-US" sz="1200" b="0" dirty="0" smtClean="0">
                          <a:solidFill>
                            <a:schemeClr val="bg1"/>
                          </a:solidFill>
                          <a:latin typeface="HG丸ｺﾞｼｯｸM-PRO"/>
                          <a:ea typeface="HG丸ｺﾞｼｯｸM-PRO"/>
                          <a:cs typeface="HG丸ｺﾞｼｯｸM-PRO"/>
                        </a:rPr>
                        <a:t>などの張り物ばかりが増えて、逆に伝えたい事まで伝わりにくくなっている面もあった。</a:t>
                      </a:r>
                      <a:endParaRPr kumimoji="1" lang="en-US" altLang="ja-JP" sz="12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100"/>
                    </a:solidFill>
                  </a:tcPr>
                </a:tc>
                <a:extLst>
                  <a:ext uri="{0D108BD9-81ED-4DB2-BD59-A6C34878D82A}">
                    <a16:rowId xmlns:a16="http://schemas.microsoft.com/office/drawing/2014/main" val="10000"/>
                  </a:ext>
                </a:extLst>
              </a:tr>
              <a:tr h="370840">
                <a:tc>
                  <a:txBody>
                    <a:bodyPr/>
                    <a:lstStyle/>
                    <a:p>
                      <a:r>
                        <a:rPr kumimoji="1" lang="ja-JP" altLang="en-US" sz="1200" b="0" dirty="0" smtClean="0">
                          <a:latin typeface="HG丸ｺﾞｼｯｸM-PRO"/>
                          <a:ea typeface="HG丸ｺﾞｼｯｸM-PRO"/>
                          <a:cs typeface="HG丸ｺﾞｼｯｸM-PRO"/>
                        </a:rPr>
                        <a:t>導入後</a:t>
                      </a:r>
                      <a:endParaRPr kumimoji="1" lang="ja-JP" altLang="en-US" sz="12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b="0" dirty="0" smtClean="0">
                          <a:latin typeface="HG丸ｺﾞｼｯｸM-PRO"/>
                          <a:ea typeface="HG丸ｺﾞｼｯｸM-PRO"/>
                          <a:cs typeface="HG丸ｺﾞｼｯｸM-PRO"/>
                        </a:rPr>
                        <a:t>好評だったのは</a:t>
                      </a:r>
                      <a:r>
                        <a:rPr kumimoji="1" lang="en-US" altLang="ja-JP" sz="1200" b="0" dirty="0" smtClean="0">
                          <a:latin typeface="HG丸ｺﾞｼｯｸM-PRO"/>
                          <a:ea typeface="HG丸ｺﾞｼｯｸM-PRO"/>
                          <a:cs typeface="HG丸ｺﾞｼｯｸM-PRO"/>
                        </a:rPr>
                        <a:t>①</a:t>
                      </a:r>
                      <a:r>
                        <a:rPr kumimoji="1" lang="ja-JP" altLang="en-US" sz="1200" b="0" dirty="0" smtClean="0">
                          <a:latin typeface="HG丸ｺﾞｼｯｸM-PRO"/>
                          <a:ea typeface="HG丸ｺﾞｼｯｸM-PRO"/>
                          <a:cs typeface="HG丸ｺﾞｼｯｸM-PRO"/>
                        </a:rPr>
                        <a:t>録音の際に「店名」を入れる　</a:t>
                      </a:r>
                      <a:r>
                        <a:rPr kumimoji="1" lang="en-US" altLang="ja-JP" sz="1200" b="0" dirty="0" smtClean="0">
                          <a:latin typeface="HG丸ｺﾞｼｯｸM-PRO"/>
                          <a:ea typeface="HG丸ｺﾞｼｯｸM-PRO"/>
                          <a:cs typeface="HG丸ｺﾞｼｯｸM-PRO"/>
                        </a:rPr>
                        <a:t>②</a:t>
                      </a:r>
                      <a:r>
                        <a:rPr kumimoji="1" lang="ja-JP" altLang="en-US" sz="1200" b="0" dirty="0" smtClean="0">
                          <a:latin typeface="HG丸ｺﾞｼｯｸM-PRO"/>
                          <a:ea typeface="HG丸ｺﾞｼｯｸM-PRO"/>
                          <a:cs typeface="HG丸ｺﾞｼｯｸM-PRO"/>
                        </a:rPr>
                        <a:t>コーナー販促は担当の名前も言って録音すると親近感をもって聞いてくれる　</a:t>
                      </a:r>
                      <a:r>
                        <a:rPr kumimoji="1" lang="en-US" altLang="ja-JP" sz="1200" b="0" dirty="0" smtClean="0">
                          <a:latin typeface="HG丸ｺﾞｼｯｸM-PRO"/>
                          <a:ea typeface="HG丸ｺﾞｼｯｸM-PRO"/>
                          <a:cs typeface="HG丸ｺﾞｼｯｸM-PRO"/>
                        </a:rPr>
                        <a:t>③</a:t>
                      </a:r>
                      <a:r>
                        <a:rPr kumimoji="1" lang="ja-JP" altLang="en-US" sz="1200" b="0" dirty="0" smtClean="0">
                          <a:latin typeface="HG丸ｺﾞｼｯｸM-PRO"/>
                          <a:ea typeface="HG丸ｺﾞｼｯｸM-PRO"/>
                          <a:cs typeface="HG丸ｺﾞｼｯｸM-PRO"/>
                        </a:rPr>
                        <a:t>天気予報や高校野球の結果なども盛り込むと喜んで聞いてもらえる。</a:t>
                      </a:r>
                      <a:endParaRPr kumimoji="1" lang="en-US" altLang="ja-JP" sz="12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4" name="テキスト ボックス 23"/>
          <p:cNvSpPr txBox="1"/>
          <p:nvPr/>
        </p:nvSpPr>
        <p:spPr>
          <a:xfrm>
            <a:off x="350361" y="1109547"/>
            <a:ext cx="6933308"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プロモーションツールとして、</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認知度ＵＰに利用できます。</a:t>
            </a:r>
            <a:endParaRPr kumimoji="1"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放送回数や放送期間に制限はありません。</a:t>
            </a:r>
            <a:endParaRPr kumimoji="1"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763982" y="287332"/>
            <a:ext cx="2800767" cy="523220"/>
          </a:xfrm>
          <a:prstGeom prst="rect">
            <a:avLst/>
          </a:prstGeom>
          <a:solidFill>
            <a:srgbClr val="FF8100"/>
          </a:solidFill>
        </p:spPr>
        <p:style>
          <a:lnRef idx="0">
            <a:schemeClr val="accent6"/>
          </a:lnRef>
          <a:fillRef idx="3">
            <a:schemeClr val="accent6"/>
          </a:fillRef>
          <a:effectRef idx="3">
            <a:schemeClr val="accent6"/>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宣伝・告知に</a:t>
            </a:r>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418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3241593"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導入店</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事業所の声</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1" y="999476"/>
            <a:ext cx="6247223" cy="830997"/>
          </a:xfrm>
          <a:prstGeom prst="rect">
            <a:avLst/>
          </a:prstGeom>
          <a:noFill/>
        </p:spPr>
        <p:txBody>
          <a:bodyPr wrap="none" rtlCol="0">
            <a:spAutoFit/>
          </a:bodyPr>
          <a:lstStyle/>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例えば、毎日のマイク放送を録音再生に。</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人によってバラつきの多かった業務も改善できます。</a:t>
            </a:r>
            <a:endParaRPr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8</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3714689055"/>
              </p:ext>
            </p:extLst>
          </p:nvPr>
        </p:nvGraphicFramePr>
        <p:xfrm>
          <a:off x="393005" y="2171935"/>
          <a:ext cx="8464293" cy="975360"/>
        </p:xfrm>
        <a:graphic>
          <a:graphicData uri="http://schemas.openxmlformats.org/drawingml/2006/table">
            <a:tbl>
              <a:tblPr firstRow="1" bandRow="1">
                <a:tableStyleId>{5C22544A-7EE6-4342-B048-85BDC9FD1C3A}</a:tableStyleId>
              </a:tblPr>
              <a:tblGrid>
                <a:gridCol w="1141253">
                  <a:extLst>
                    <a:ext uri="{9D8B030D-6E8A-4147-A177-3AD203B41FA5}">
                      <a16:colId xmlns:a16="http://schemas.microsoft.com/office/drawing/2014/main" val="20000"/>
                    </a:ext>
                  </a:extLst>
                </a:gridCol>
                <a:gridCol w="7323040">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毎日マイク放送をしていたが、うまくできる人とそうでない人がいて統一しにくかった。</a:t>
                      </a:r>
                      <a:endParaRPr kumimoji="1" lang="en-US" altLang="ja-JP" sz="1300" b="0" dirty="0" smtClean="0">
                        <a:solidFill>
                          <a:schemeClr val="bg1"/>
                        </a:solidFill>
                        <a:latin typeface="HG丸ｺﾞｼｯｸM-PRO"/>
                        <a:ea typeface="HG丸ｺﾞｼｯｸM-PRO"/>
                        <a:cs typeface="HG丸ｺﾞｼｯｸM-PRO"/>
                      </a:endParaRPr>
                    </a:p>
                    <a:p>
                      <a:r>
                        <a:rPr kumimoji="1" lang="ja-JP" altLang="en-US" sz="1300" b="0" dirty="0" smtClean="0">
                          <a:solidFill>
                            <a:schemeClr val="bg1"/>
                          </a:solidFill>
                          <a:latin typeface="HG丸ｺﾞｼｯｸM-PRO"/>
                          <a:ea typeface="HG丸ｺﾞｼｯｸM-PRO"/>
                          <a:cs typeface="HG丸ｺﾞｼｯｸM-PRO"/>
                        </a:rPr>
                        <a:t>慣れていない人もいて、言い間違いもあった。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うまい人のベストな録音を作って、定時の案内は自動放送。時間が読めない事もあるのでバスの案内はボタンを押して流している。言い間違いもなくなり業務の負荷が全く違う。</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4200359500"/>
              </p:ext>
            </p:extLst>
          </p:nvPr>
        </p:nvGraphicFramePr>
        <p:xfrm>
          <a:off x="393005" y="3319144"/>
          <a:ext cx="8464293" cy="980136"/>
        </p:xfrm>
        <a:graphic>
          <a:graphicData uri="http://schemas.openxmlformats.org/drawingml/2006/table">
            <a:tbl>
              <a:tblPr firstRow="1" bandRow="1">
                <a:tableStyleId>{5C22544A-7EE6-4342-B048-85BDC9FD1C3A}</a:tableStyleId>
              </a:tblPr>
              <a:tblGrid>
                <a:gridCol w="1141253">
                  <a:extLst>
                    <a:ext uri="{9D8B030D-6E8A-4147-A177-3AD203B41FA5}">
                      <a16:colId xmlns:a16="http://schemas.microsoft.com/office/drawing/2014/main" val="20000"/>
                    </a:ext>
                  </a:extLst>
                </a:gridCol>
                <a:gridCol w="7323040">
                  <a:extLst>
                    <a:ext uri="{9D8B030D-6E8A-4147-A177-3AD203B41FA5}">
                      <a16:colId xmlns:a16="http://schemas.microsoft.com/office/drawing/2014/main" val="20001"/>
                    </a:ext>
                  </a:extLst>
                </a:gridCol>
              </a:tblGrid>
              <a:tr h="492456">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レジ応援を呼びに行く為に、お客様をお待たせしていた。入ったばかりの人やスタッフによっては、みんな忙しいから悪いと思って呼びにいかずに、お客様からクレームを頂く事があった。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ボタンを押すだけで、呼び出してくれるので簡単便利。お客様からのクレームもなくなった。</a:t>
                      </a:r>
                      <a:r>
                        <a:rPr kumimoji="1" lang="en-US" altLang="ja-JP" sz="1300" b="0" dirty="0" smtClean="0">
                          <a:latin typeface="HG丸ｺﾞｼｯｸM-PRO"/>
                          <a:ea typeface="HG丸ｺﾞｼｯｸM-PRO"/>
                          <a:cs typeface="HG丸ｺﾞｼｯｸM-PRO"/>
                        </a:rPr>
                        <a:t>BGM</a:t>
                      </a:r>
                      <a:r>
                        <a:rPr kumimoji="1" lang="ja-JP" altLang="en-US" sz="1300" b="0" dirty="0" smtClean="0">
                          <a:latin typeface="HG丸ｺﾞｼｯｸM-PRO"/>
                          <a:ea typeface="HG丸ｺﾞｼｯｸM-PRO"/>
                          <a:cs typeface="HG丸ｺﾞｼｯｸM-PRO"/>
                        </a:rPr>
                        <a:t>に混ざって流れないのでどこに居てもすぐに分かる。導入したその日から役に立っている。</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205474384"/>
              </p:ext>
            </p:extLst>
          </p:nvPr>
        </p:nvGraphicFramePr>
        <p:xfrm>
          <a:off x="393005" y="4460859"/>
          <a:ext cx="8464293" cy="975360"/>
        </p:xfrm>
        <a:graphic>
          <a:graphicData uri="http://schemas.openxmlformats.org/drawingml/2006/table">
            <a:tbl>
              <a:tblPr firstRow="1" bandRow="1">
                <a:tableStyleId>{5C22544A-7EE6-4342-B048-85BDC9FD1C3A}</a:tableStyleId>
              </a:tblPr>
              <a:tblGrid>
                <a:gridCol w="1156662">
                  <a:extLst>
                    <a:ext uri="{9D8B030D-6E8A-4147-A177-3AD203B41FA5}">
                      <a16:colId xmlns:a16="http://schemas.microsoft.com/office/drawing/2014/main" val="20000"/>
                    </a:ext>
                  </a:extLst>
                </a:gridCol>
                <a:gridCol w="7307631">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たくさんのチャンネルがあるので、表をつくって手で変えていた。館内放送もマイクでやっていたが、忙しい日は遅れる事もあった。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自動化で遅れる事もなくなった。手を止める事も減り、何より、いつも時計を気にしながら業務をしていたストレスがなくなった意識改革は大きいものがある。</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360378853"/>
              </p:ext>
            </p:extLst>
          </p:nvPr>
        </p:nvGraphicFramePr>
        <p:xfrm>
          <a:off x="393005" y="5589173"/>
          <a:ext cx="8464293" cy="975360"/>
        </p:xfrm>
        <a:graphic>
          <a:graphicData uri="http://schemas.openxmlformats.org/drawingml/2006/table">
            <a:tbl>
              <a:tblPr firstRow="1" bandRow="1">
                <a:tableStyleId>{5C22544A-7EE6-4342-B048-85BDC9FD1C3A}</a:tableStyleId>
              </a:tblPr>
              <a:tblGrid>
                <a:gridCol w="1141253">
                  <a:extLst>
                    <a:ext uri="{9D8B030D-6E8A-4147-A177-3AD203B41FA5}">
                      <a16:colId xmlns:a16="http://schemas.microsoft.com/office/drawing/2014/main" val="20000"/>
                    </a:ext>
                  </a:extLst>
                </a:gridCol>
                <a:gridCol w="7323040">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導入前</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業務効率を上げるマニュアルを作れば作るほど、マニュアルを見なくなる悪循環が課題だった。また、自己流の業務改善も課題だった。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CD2C"/>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latin typeface="HG丸ｺﾞｼｯｸM-PRO"/>
                          <a:ea typeface="HG丸ｺﾞｼｯｸM-PRO"/>
                          <a:cs typeface="HG丸ｺﾞｼｯｸM-PRO"/>
                        </a:rPr>
                        <a:t>「マニュアルを音声にして流したらどうか？」というアイデアがあり、読んで覚えるだけでなく、聞いて覚える事も初めている。社内のアイデアコンテストから放送を始めた「私の工夫」も好評。</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6" name="正方形/長方形 15"/>
          <p:cNvSpPr/>
          <p:nvPr/>
        </p:nvSpPr>
        <p:spPr>
          <a:xfrm>
            <a:off x="3773607" y="287332"/>
            <a:ext cx="3273653" cy="523220"/>
          </a:xfrm>
          <a:prstGeom prst="rect">
            <a:avLst/>
          </a:prstGeom>
          <a:solidFill>
            <a:srgbClr val="98CD2C"/>
          </a:solidFill>
        </p:spPr>
        <p:style>
          <a:lnRef idx="0">
            <a:schemeClr val="accent3"/>
          </a:lnRef>
          <a:fillRef idx="3">
            <a:schemeClr val="accent3"/>
          </a:fillRef>
          <a:effectRef idx="3">
            <a:schemeClr val="accent3"/>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業務の効率化に</a:t>
            </a:r>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811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9555" y="306582"/>
            <a:ext cx="3241593" cy="523220"/>
          </a:xfrm>
          <a:prstGeom prst="rect">
            <a:avLst/>
          </a:prstGeom>
          <a:noFill/>
        </p:spPr>
        <p:txBody>
          <a:bodyPr wrap="none" rtlCol="0">
            <a:spAutoFit/>
          </a:bodyPr>
          <a:lstStyle/>
          <a:p>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導入店</a:t>
            </a:r>
            <a:r>
              <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事業所の声</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0360" y="1109547"/>
            <a:ext cx="8508889" cy="830997"/>
          </a:xfrm>
          <a:prstGeom prst="rect">
            <a:avLst/>
          </a:prstGeom>
          <a:noFill/>
        </p:spPr>
        <p:txBody>
          <a:bodyPr wrap="square" rtlCol="0">
            <a:spAutoFit/>
          </a:bodyPr>
          <a:lstStyle/>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忘れ</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がち</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遅れる時がある</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といった人任せの課題解決にも</a:t>
            </a:r>
            <a:endParaRPr kumimoji="1"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「時刻</a:t>
            </a:r>
            <a:r>
              <a:rPr kumimoji="1" lang="en-US" altLang="ja-JP"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音声」が役立ちます。自動時刻補正機能付き。</a:t>
            </a:r>
            <a:r>
              <a:rPr kumimoji="1" lang="ja-JP" altLang="en-US"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SP/SP-i</a:t>
            </a:r>
            <a:r>
              <a:rPr kumimoji="1" lang="ja-JP" altLang="en-US" sz="1050" dirty="0" smtClean="0">
                <a:solidFill>
                  <a:srgbClr val="16B5E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dirty="0">
              <a:solidFill>
                <a:srgbClr val="16B5E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B3DE3334-3108-E344-B8CF-5530F323D228}" type="slidenum">
              <a:rPr kumimoji="1" lang="ja-JP" altLang="en-US" smtClean="0"/>
              <a:t>9</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1465896774"/>
              </p:ext>
            </p:extLst>
          </p:nvPr>
        </p:nvGraphicFramePr>
        <p:xfrm>
          <a:off x="379554" y="2167556"/>
          <a:ext cx="8479695" cy="975360"/>
        </p:xfrm>
        <a:graphic>
          <a:graphicData uri="http://schemas.openxmlformats.org/drawingml/2006/table">
            <a:tbl>
              <a:tblPr firstRow="1" bandRow="1">
                <a:tableStyleId>{5C22544A-7EE6-4342-B048-85BDC9FD1C3A}</a:tableStyleId>
              </a:tblPr>
              <a:tblGrid>
                <a:gridCol w="1143329">
                  <a:extLst>
                    <a:ext uri="{9D8B030D-6E8A-4147-A177-3AD203B41FA5}">
                      <a16:colId xmlns:a16="http://schemas.microsoft.com/office/drawing/2014/main" val="20000"/>
                    </a:ext>
                  </a:extLst>
                </a:gridCol>
                <a:gridCol w="7336366">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導入後</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開始時間になってからバラバラと集まる人もいた。１人の遅れが全員に影響するので困っていた。また、声を掛け合うように指導していた品質管理業務は時間が守れていない事もあった。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業務開始</a:t>
                      </a:r>
                      <a:r>
                        <a:rPr kumimoji="1" lang="en-US" altLang="ja-JP" sz="1300" b="0" dirty="0" smtClean="0">
                          <a:latin typeface="HG丸ｺﾞｼｯｸM-PRO"/>
                          <a:ea typeface="HG丸ｺﾞｼｯｸM-PRO"/>
                          <a:cs typeface="HG丸ｺﾞｼｯｸM-PRO"/>
                        </a:rPr>
                        <a:t>10</a:t>
                      </a:r>
                      <a:r>
                        <a:rPr kumimoji="1" lang="ja-JP" altLang="en-US" sz="1300" b="0" dirty="0" smtClean="0">
                          <a:latin typeface="HG丸ｺﾞｼｯｸM-PRO"/>
                          <a:ea typeface="HG丸ｺﾞｼｯｸM-PRO"/>
                          <a:cs typeface="HG丸ｺﾞｼｯｸM-PRO"/>
                        </a:rPr>
                        <a:t>分前や休憩あけ５分前、品質管理のコメントは助かっている。声を掛け合うきっかけにもなりコミュニケーションの向上に加え、品質向上にも繋がっている。</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104485173"/>
              </p:ext>
            </p:extLst>
          </p:nvPr>
        </p:nvGraphicFramePr>
        <p:xfrm>
          <a:off x="379554" y="3294685"/>
          <a:ext cx="8479695" cy="975360"/>
        </p:xfrm>
        <a:graphic>
          <a:graphicData uri="http://schemas.openxmlformats.org/drawingml/2006/table">
            <a:tbl>
              <a:tblPr firstRow="1" bandRow="1">
                <a:tableStyleId>{5C22544A-7EE6-4342-B048-85BDC9FD1C3A}</a:tableStyleId>
              </a:tblPr>
              <a:tblGrid>
                <a:gridCol w="1143329">
                  <a:extLst>
                    <a:ext uri="{9D8B030D-6E8A-4147-A177-3AD203B41FA5}">
                      <a16:colId xmlns:a16="http://schemas.microsoft.com/office/drawing/2014/main" val="20000"/>
                    </a:ext>
                  </a:extLst>
                </a:gridCol>
                <a:gridCol w="7336366">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導入後</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作業のチェックリストを貼っていたが忘れている事もあった。「周知徹底」と書いたリストが形骸化しているものも。他にも、ベテランだからこその慣れも問題だった。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毎日、くり返し流して基本をすり込んでいる。音声版の「５</a:t>
                      </a:r>
                      <a:r>
                        <a:rPr kumimoji="1" lang="en-US" altLang="ja-JP" sz="1300" b="0" dirty="0" smtClean="0">
                          <a:latin typeface="HG丸ｺﾞｼｯｸM-PRO"/>
                          <a:ea typeface="HG丸ｺﾞｼｯｸM-PRO"/>
                          <a:cs typeface="HG丸ｺﾞｼｯｸM-PRO"/>
                        </a:rPr>
                        <a:t>S</a:t>
                      </a:r>
                      <a:r>
                        <a:rPr kumimoji="1" lang="ja-JP" altLang="en-US" sz="1300" b="0" dirty="0" smtClean="0">
                          <a:latin typeface="HG丸ｺﾞｼｯｸM-PRO"/>
                          <a:ea typeface="HG丸ｺﾞｼｯｸM-PRO"/>
                          <a:cs typeface="HG丸ｺﾞｼｯｸM-PRO"/>
                        </a:rPr>
                        <a:t>活動」を時間ごとにテーマを分けて流している。</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694740348"/>
              </p:ext>
            </p:extLst>
          </p:nvPr>
        </p:nvGraphicFramePr>
        <p:xfrm>
          <a:off x="379554" y="4416520"/>
          <a:ext cx="8479695" cy="858520"/>
        </p:xfrm>
        <a:graphic>
          <a:graphicData uri="http://schemas.openxmlformats.org/drawingml/2006/table">
            <a:tbl>
              <a:tblPr firstRow="1" bandRow="1">
                <a:tableStyleId>{5C22544A-7EE6-4342-B048-85BDC9FD1C3A}</a:tableStyleId>
              </a:tblPr>
              <a:tblGrid>
                <a:gridCol w="1143329">
                  <a:extLst>
                    <a:ext uri="{9D8B030D-6E8A-4147-A177-3AD203B41FA5}">
                      <a16:colId xmlns:a16="http://schemas.microsoft.com/office/drawing/2014/main" val="20000"/>
                    </a:ext>
                  </a:extLst>
                </a:gridCol>
                <a:gridCol w="7336366">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導入後</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時間管理の大切さは口酸っぱく伝えていたが、なかなか守れていなかった。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機械に任せられる事は、全部機械にやってもらっている。時報を流す事で、時間の感覚も自然と養えるようになった。業務管理ツールだけでなく、従業員教育にも活用していきたい。</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065935621"/>
              </p:ext>
            </p:extLst>
          </p:nvPr>
        </p:nvGraphicFramePr>
        <p:xfrm>
          <a:off x="379554" y="5436150"/>
          <a:ext cx="8479695" cy="975360"/>
        </p:xfrm>
        <a:graphic>
          <a:graphicData uri="http://schemas.openxmlformats.org/drawingml/2006/table">
            <a:tbl>
              <a:tblPr firstRow="1" bandRow="1">
                <a:tableStyleId>{5C22544A-7EE6-4342-B048-85BDC9FD1C3A}</a:tableStyleId>
              </a:tblPr>
              <a:tblGrid>
                <a:gridCol w="1143329">
                  <a:extLst>
                    <a:ext uri="{9D8B030D-6E8A-4147-A177-3AD203B41FA5}">
                      <a16:colId xmlns:a16="http://schemas.microsoft.com/office/drawing/2014/main" val="20000"/>
                    </a:ext>
                  </a:extLst>
                </a:gridCol>
                <a:gridCol w="7336366">
                  <a:extLst>
                    <a:ext uri="{9D8B030D-6E8A-4147-A177-3AD203B41FA5}">
                      <a16:colId xmlns:a16="http://schemas.microsoft.com/office/drawing/2014/main" val="20001"/>
                    </a:ext>
                  </a:extLst>
                </a:gridCol>
              </a:tblGrid>
              <a:tr h="370840">
                <a:tc>
                  <a:txBody>
                    <a:bodyPr/>
                    <a:lstStyle/>
                    <a:p>
                      <a:r>
                        <a:rPr kumimoji="1" lang="ja-JP" altLang="en-US" sz="1300" b="0" dirty="0" smtClean="0">
                          <a:solidFill>
                            <a:schemeClr val="bg1"/>
                          </a:solidFill>
                          <a:latin typeface="HG丸ｺﾞｼｯｸM-PRO"/>
                          <a:ea typeface="HG丸ｺﾞｼｯｸM-PRO"/>
                          <a:cs typeface="HG丸ｺﾞｼｯｸM-PRO"/>
                        </a:rPr>
                        <a:t>導入後</a:t>
                      </a:r>
                      <a:endParaRPr kumimoji="1" lang="ja-JP" altLang="en-US" sz="1300" b="0" dirty="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tc>
                  <a:txBody>
                    <a:bodyPr/>
                    <a:lstStyle/>
                    <a:p>
                      <a:r>
                        <a:rPr kumimoji="1" lang="ja-JP" altLang="en-US" sz="1300" b="0" dirty="0" smtClean="0">
                          <a:solidFill>
                            <a:schemeClr val="bg1"/>
                          </a:solidFill>
                          <a:latin typeface="HG丸ｺﾞｼｯｸM-PRO"/>
                          <a:ea typeface="HG丸ｺﾞｼｯｸM-PRO"/>
                          <a:cs typeface="HG丸ｺﾞｼｯｸM-PRO"/>
                        </a:rPr>
                        <a:t>社員とパートで勤務時間が違うが同じチャイムで分かりにくかった。</a:t>
                      </a:r>
                      <a:endParaRPr kumimoji="1" lang="en-US" altLang="ja-JP" sz="1300" b="0" dirty="0" smtClean="0">
                        <a:solidFill>
                          <a:schemeClr val="bg1"/>
                        </a:solidFill>
                        <a:latin typeface="HG丸ｺﾞｼｯｸM-PRO"/>
                        <a:ea typeface="HG丸ｺﾞｼｯｸM-PRO"/>
                        <a:cs typeface="HG丸ｺﾞｼｯｸM-PRO"/>
                      </a:endParaRPr>
                    </a:p>
                    <a:p>
                      <a:r>
                        <a:rPr kumimoji="1" lang="ja-JP" altLang="en-US" sz="1300" b="0" dirty="0" smtClean="0">
                          <a:solidFill>
                            <a:schemeClr val="bg1"/>
                          </a:solidFill>
                          <a:latin typeface="HG丸ｺﾞｼｯｸM-PRO"/>
                          <a:ea typeface="HG丸ｺﾞｼｯｸM-PRO"/>
                          <a:cs typeface="HG丸ｺﾞｼｯｸM-PRO"/>
                        </a:rPr>
                        <a:t>また、これまでの設備では時計がズレるのでメンテナンスが必要だった。</a:t>
                      </a:r>
                      <a:endParaRPr kumimoji="1" lang="en-US" altLang="ja-JP" sz="1300" b="0" dirty="0" smtClean="0">
                        <a:solidFill>
                          <a:schemeClr val="bg1"/>
                        </a:solidFill>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71D3"/>
                    </a:solidFill>
                  </a:tcPr>
                </a:tc>
                <a:extLst>
                  <a:ext uri="{0D108BD9-81ED-4DB2-BD59-A6C34878D82A}">
                    <a16:rowId xmlns:a16="http://schemas.microsoft.com/office/drawing/2014/main" val="10000"/>
                  </a:ext>
                </a:extLst>
              </a:tr>
              <a:tr h="370840">
                <a:tc>
                  <a:txBody>
                    <a:bodyPr/>
                    <a:lstStyle/>
                    <a:p>
                      <a:r>
                        <a:rPr kumimoji="1" lang="ja-JP" altLang="en-US" sz="1300" b="0" dirty="0" smtClean="0">
                          <a:latin typeface="HG丸ｺﾞｼｯｸM-PRO"/>
                          <a:ea typeface="HG丸ｺﾞｼｯｸM-PRO"/>
                          <a:cs typeface="HG丸ｺﾞｼｯｸM-PRO"/>
                        </a:rPr>
                        <a:t>導入後</a:t>
                      </a:r>
                      <a:endParaRPr kumimoji="1" lang="ja-JP" altLang="en-US" sz="1300" b="0" dirty="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b="0" dirty="0" smtClean="0">
                          <a:latin typeface="HG丸ｺﾞｼｯｸM-PRO"/>
                          <a:ea typeface="HG丸ｺﾞｼｯｸM-PRO"/>
                          <a:cs typeface="HG丸ｺﾞｼｯｸM-PRO"/>
                        </a:rPr>
                        <a:t>チャイムの種類が豊富なので、社員とパートでチャイムを使い分けたらとても好評だった。</a:t>
                      </a:r>
                      <a:endParaRPr kumimoji="1" lang="en-US" altLang="ja-JP" sz="1300" b="0" dirty="0" smtClean="0">
                        <a:latin typeface="HG丸ｺﾞｼｯｸM-PRO"/>
                        <a:ea typeface="HG丸ｺﾞｼｯｸM-PRO"/>
                        <a:cs typeface="HG丸ｺﾞｼｯｸM-PRO"/>
                      </a:endParaRPr>
                    </a:p>
                    <a:p>
                      <a:r>
                        <a:rPr kumimoji="1" lang="ja-JP" altLang="en-US" sz="1300" b="0" dirty="0" smtClean="0">
                          <a:latin typeface="HG丸ｺﾞｼｯｸM-PRO"/>
                          <a:ea typeface="HG丸ｺﾞｼｯｸM-PRO"/>
                          <a:cs typeface="HG丸ｺﾞｼｯｸM-PRO"/>
                        </a:rPr>
                        <a:t>特に、時刻補正機能もついているのでメンテナンスフリーな点は非常に便利になった。</a:t>
                      </a:r>
                      <a:endParaRPr kumimoji="1" lang="en-US" altLang="ja-JP" sz="1300" b="0" dirty="0" smtClean="0">
                        <a:latin typeface="HG丸ｺﾞｼｯｸM-PRO"/>
                        <a:ea typeface="HG丸ｺﾞｼｯｸM-PRO"/>
                        <a:cs typeface="HG丸ｺﾞｼｯｸM-PR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正方形/長方形 14"/>
          <p:cNvSpPr/>
          <p:nvPr/>
        </p:nvSpPr>
        <p:spPr>
          <a:xfrm>
            <a:off x="3763982" y="287332"/>
            <a:ext cx="3441968" cy="523220"/>
          </a:xfrm>
          <a:prstGeom prst="rect">
            <a:avLst/>
          </a:prstGeom>
          <a:solidFill>
            <a:srgbClr val="1F71D3"/>
          </a:solidFill>
        </p:spPr>
        <p:style>
          <a:lnRef idx="0">
            <a:schemeClr val="accent1"/>
          </a:lnRef>
          <a:fillRef idx="3">
            <a:schemeClr val="accent1"/>
          </a:fillRef>
          <a:effectRef idx="3">
            <a:schemeClr val="accent1"/>
          </a:effectRef>
          <a:fontRef idx="minor">
            <a:schemeClr val="lt1"/>
          </a:fontRef>
        </p:style>
        <p:txBody>
          <a:bodyPr wrap="none">
            <a:spAutoFit/>
          </a:bodyPr>
          <a:lstStyle/>
          <a:p>
            <a:pPr lvl="0"/>
            <a:r>
              <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時間管理・気づき～</a:t>
            </a:r>
            <a:endParaRPr lang="en-US" altLang="ja-JP" sz="2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784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プラザ">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プラザ">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クチュール">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プラザ.thmx</Template>
  <TotalTime>3263</TotalTime>
  <Words>6383</Words>
  <Application>Microsoft Office PowerPoint</Application>
  <PresentationFormat>画面に合わせる (4:3)</PresentationFormat>
  <Paragraphs>1043</Paragraphs>
  <Slides>35</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35</vt:i4>
      </vt:variant>
    </vt:vector>
  </HeadingPairs>
  <TitlesOfParts>
    <vt:vector size="47" baseType="lpstr">
      <vt:lpstr>HG丸ｺﾞｼｯｸM-PRO</vt:lpstr>
      <vt:lpstr>Meiryo UI</vt:lpstr>
      <vt:lpstr>ＭＳ Ｐゴシック</vt:lpstr>
      <vt:lpstr>ＭＳ Ｐ明朝</vt:lpstr>
      <vt:lpstr>MS UI Gothic</vt:lpstr>
      <vt:lpstr>ＭＳＰゴシック-WinCharSetFFFF-H</vt:lpstr>
      <vt:lpstr>Vijaya</vt:lpstr>
      <vt:lpstr>メイリオ</vt:lpstr>
      <vt:lpstr>Calibri</vt:lpstr>
      <vt:lpstr>Century Gothic</vt:lpstr>
      <vt:lpstr>Wingdings 2</vt:lpstr>
      <vt:lpstr>プラザ</vt:lpstr>
      <vt:lpstr>2014年 新製品 コメント録音/再生機能付き BGMチューナーのご提案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2014年新商品 コメント放送チューナー イージー・メッセⅡのご提案</dc:title>
  <dc:creator>kitazawa shinji</dc:creator>
  <cp:lastModifiedBy>大谷　美哉</cp:lastModifiedBy>
  <cp:revision>196</cp:revision>
  <cp:lastPrinted>2014-06-04T21:33:07Z</cp:lastPrinted>
  <dcterms:created xsi:type="dcterms:W3CDTF">2014-05-31T11:47:34Z</dcterms:created>
  <dcterms:modified xsi:type="dcterms:W3CDTF">2020-10-27T08:03:37Z</dcterms:modified>
</cp:coreProperties>
</file>