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27" r:id="rId1"/>
  </p:sldMasterIdLst>
  <p:notesMasterIdLst>
    <p:notesMasterId r:id="rId15"/>
  </p:notesMasterIdLst>
  <p:handoutMasterIdLst>
    <p:handoutMasterId r:id="rId16"/>
  </p:handoutMasterIdLst>
  <p:sldIdLst>
    <p:sldId id="655" r:id="rId2"/>
    <p:sldId id="656" r:id="rId3"/>
    <p:sldId id="657" r:id="rId4"/>
    <p:sldId id="658" r:id="rId5"/>
    <p:sldId id="659" r:id="rId6"/>
    <p:sldId id="660" r:id="rId7"/>
    <p:sldId id="669" r:id="rId8"/>
    <p:sldId id="662" r:id="rId9"/>
    <p:sldId id="670" r:id="rId10"/>
    <p:sldId id="671" r:id="rId11"/>
    <p:sldId id="665" r:id="rId12"/>
    <p:sldId id="667" r:id="rId13"/>
    <p:sldId id="666" r:id="rId14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20000"/>
      </a:spcBef>
      <a:spcAft>
        <a:spcPct val="0"/>
      </a:spcAft>
      <a:defRPr kumimoji="1" sz="900" kern="1200">
        <a:solidFill>
          <a:schemeClr val="tx1"/>
        </a:solidFill>
        <a:latin typeface="HGP創英角ｺﾞｼｯｸUB" pitchFamily="50" charset="-128"/>
        <a:ea typeface="HGP創英角ｺﾞｼｯｸUB" pitchFamily="50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umimoji="1" sz="900" kern="1200">
        <a:solidFill>
          <a:schemeClr val="tx1"/>
        </a:solidFill>
        <a:latin typeface="HGP創英角ｺﾞｼｯｸUB" pitchFamily="50" charset="-128"/>
        <a:ea typeface="HGP創英角ｺﾞｼｯｸUB" pitchFamily="50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umimoji="1" sz="900" kern="1200">
        <a:solidFill>
          <a:schemeClr val="tx1"/>
        </a:solidFill>
        <a:latin typeface="HGP創英角ｺﾞｼｯｸUB" pitchFamily="50" charset="-128"/>
        <a:ea typeface="HGP創英角ｺﾞｼｯｸUB" pitchFamily="50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umimoji="1" sz="900" kern="1200">
        <a:solidFill>
          <a:schemeClr val="tx1"/>
        </a:solidFill>
        <a:latin typeface="HGP創英角ｺﾞｼｯｸUB" pitchFamily="50" charset="-128"/>
        <a:ea typeface="HGP創英角ｺﾞｼｯｸUB" pitchFamily="50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umimoji="1" sz="900" kern="1200">
        <a:solidFill>
          <a:schemeClr val="tx1"/>
        </a:solidFill>
        <a:latin typeface="HGP創英角ｺﾞｼｯｸUB" pitchFamily="50" charset="-128"/>
        <a:ea typeface="HGP創英角ｺﾞｼｯｸUB" pitchFamily="50" charset="-128"/>
        <a:cs typeface="+mn-cs"/>
      </a:defRPr>
    </a:lvl5pPr>
    <a:lvl6pPr marL="2286000" algn="l" defTabSz="914400" rtl="0" eaLnBrk="1" latinLnBrk="0" hangingPunct="1">
      <a:defRPr kumimoji="1" sz="900" kern="1200">
        <a:solidFill>
          <a:schemeClr val="tx1"/>
        </a:solidFill>
        <a:latin typeface="HGP創英角ｺﾞｼｯｸUB" pitchFamily="50" charset="-128"/>
        <a:ea typeface="HGP創英角ｺﾞｼｯｸUB" pitchFamily="50" charset="-128"/>
        <a:cs typeface="+mn-cs"/>
      </a:defRPr>
    </a:lvl6pPr>
    <a:lvl7pPr marL="2743200" algn="l" defTabSz="914400" rtl="0" eaLnBrk="1" latinLnBrk="0" hangingPunct="1">
      <a:defRPr kumimoji="1" sz="900" kern="1200">
        <a:solidFill>
          <a:schemeClr val="tx1"/>
        </a:solidFill>
        <a:latin typeface="HGP創英角ｺﾞｼｯｸUB" pitchFamily="50" charset="-128"/>
        <a:ea typeface="HGP創英角ｺﾞｼｯｸUB" pitchFamily="50" charset="-128"/>
        <a:cs typeface="+mn-cs"/>
      </a:defRPr>
    </a:lvl7pPr>
    <a:lvl8pPr marL="3200400" algn="l" defTabSz="914400" rtl="0" eaLnBrk="1" latinLnBrk="0" hangingPunct="1">
      <a:defRPr kumimoji="1" sz="900" kern="1200">
        <a:solidFill>
          <a:schemeClr val="tx1"/>
        </a:solidFill>
        <a:latin typeface="HGP創英角ｺﾞｼｯｸUB" pitchFamily="50" charset="-128"/>
        <a:ea typeface="HGP創英角ｺﾞｼｯｸUB" pitchFamily="50" charset="-128"/>
        <a:cs typeface="+mn-cs"/>
      </a:defRPr>
    </a:lvl8pPr>
    <a:lvl9pPr marL="3657600" algn="l" defTabSz="914400" rtl="0" eaLnBrk="1" latinLnBrk="0" hangingPunct="1">
      <a:defRPr kumimoji="1" sz="900" kern="1200">
        <a:solidFill>
          <a:schemeClr val="tx1"/>
        </a:solidFill>
        <a:latin typeface="HGP創英角ｺﾞｼｯｸUB" pitchFamily="50" charset="-128"/>
        <a:ea typeface="HGP創英角ｺﾞｼｯｸUB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orient="horz" pos="867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  <p15:guide id="4" orient="horz" pos="1230" userDrawn="1">
          <p15:clr>
            <a:srgbClr val="A4A3A4"/>
          </p15:clr>
        </p15:guide>
        <p15:guide id="5" orient="horz" pos="2591" userDrawn="1">
          <p15:clr>
            <a:srgbClr val="A4A3A4"/>
          </p15:clr>
        </p15:guide>
        <p15:guide id="6" pos="2879">
          <p15:clr>
            <a:srgbClr val="A4A3A4"/>
          </p15:clr>
        </p15:guide>
        <p15:guide id="7" pos="5263">
          <p15:clr>
            <a:srgbClr val="A4A3A4"/>
          </p15:clr>
        </p15:guide>
        <p15:guide id="8" pos="4218" userDrawn="1">
          <p15:clr>
            <a:srgbClr val="A4A3A4"/>
          </p15:clr>
        </p15:guide>
        <p15:guide id="9" pos="1179" userDrawn="1">
          <p15:clr>
            <a:srgbClr val="A4A3A4"/>
          </p15:clr>
        </p15:guide>
        <p15:guide id="10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梅田　聡" initials="梅田　聡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FFFFF"/>
    <a:srgbClr val="3333FF"/>
    <a:srgbClr val="10F1FC"/>
    <a:srgbClr val="FF0000"/>
    <a:srgbClr val="47D741"/>
    <a:srgbClr val="66FFFF"/>
    <a:srgbClr val="FF6600"/>
    <a:srgbClr val="CBCBED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4" autoAdjust="0"/>
  </p:normalViewPr>
  <p:slideViewPr>
    <p:cSldViewPr snapToGrid="0">
      <p:cViewPr varScale="1">
        <p:scale>
          <a:sx n="89" d="100"/>
          <a:sy n="89" d="100"/>
        </p:scale>
        <p:origin x="1536" y="77"/>
      </p:cViewPr>
      <p:guideLst>
        <p:guide orient="horz" pos="913"/>
        <p:guide orient="horz" pos="867"/>
        <p:guide orient="horz" pos="822"/>
        <p:guide orient="horz" pos="1230"/>
        <p:guide orient="horz" pos="2591"/>
        <p:guide pos="2879"/>
        <p:guide pos="5263"/>
        <p:guide pos="4218"/>
        <p:guide pos="1179"/>
        <p:guide pos="385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4896"/>
    </p:cViewPr>
  </p:sorterViewPr>
  <p:notesViewPr>
    <p:cSldViewPr snapToGrid="0">
      <p:cViewPr>
        <p:scale>
          <a:sx n="50" d="100"/>
          <a:sy n="50" d="100"/>
        </p:scale>
        <p:origin x="2270" y="-163"/>
      </p:cViewPr>
      <p:guideLst>
        <p:guide orient="horz" pos="3107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17" tIns="45261" rIns="90517" bIns="45261" numCol="1" anchor="t" anchorCtr="0" compatLnSpc="1">
            <a:prstTxWarp prst="textNoShape">
              <a:avLst/>
            </a:prstTxWarp>
          </a:bodyPr>
          <a:lstStyle>
            <a:lvl1pPr defTabSz="909638">
              <a:spcBef>
                <a:spcPct val="0"/>
              </a:spcBef>
              <a:defRPr sz="11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ea typeface="メイリオ" panose="020B0604030504040204" pitchFamily="50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17" tIns="45261" rIns="90517" bIns="45261" numCol="1" anchor="t" anchorCtr="0" compatLnSpc="1">
            <a:prstTxWarp prst="textNoShape">
              <a:avLst/>
            </a:prstTxWarp>
          </a:bodyPr>
          <a:lstStyle>
            <a:lvl1pPr algn="r" defTabSz="909638">
              <a:spcBef>
                <a:spcPct val="0"/>
              </a:spcBef>
              <a:defRPr sz="11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ea typeface="メイリオ" panose="020B0604030504040204" pitchFamily="50" charset="-128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17" tIns="45261" rIns="90517" bIns="45261" numCol="1" anchor="b" anchorCtr="0" compatLnSpc="1">
            <a:prstTxWarp prst="textNoShape">
              <a:avLst/>
            </a:prstTxWarp>
          </a:bodyPr>
          <a:lstStyle>
            <a:lvl1pPr defTabSz="909638">
              <a:spcBef>
                <a:spcPct val="0"/>
              </a:spcBef>
              <a:defRPr sz="11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ea typeface="メイリオ" panose="020B0604030504040204" pitchFamily="50" charset="-128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7260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17" tIns="45261" rIns="90517" bIns="45261" numCol="1" anchor="b" anchorCtr="0" compatLnSpc="1">
            <a:prstTxWarp prst="textNoShape">
              <a:avLst/>
            </a:prstTxWarp>
          </a:bodyPr>
          <a:lstStyle>
            <a:lvl1pPr algn="r" defTabSz="909638">
              <a:spcBef>
                <a:spcPct val="0"/>
              </a:spcBef>
              <a:defRPr sz="11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1021ABA-B5B2-4C27-9652-AEC7CAF4EEA3}" type="slidenum">
              <a:rPr lang="en-US" altLang="ja-JP">
                <a:ea typeface="メイリオ" panose="020B0604030504040204" pitchFamily="50" charset="-128"/>
              </a:rPr>
              <a:pPr>
                <a:defRPr/>
              </a:pPr>
              <a:t>‹#›</a:t>
            </a:fld>
            <a:endParaRPr lang="en-US" altLang="ja-JP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2114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17" tIns="45261" rIns="90517" bIns="45261" numCol="1" anchor="t" anchorCtr="0" compatLnSpc="1">
            <a:prstTxWarp prst="textNoShape">
              <a:avLst/>
            </a:prstTxWarp>
          </a:bodyPr>
          <a:lstStyle>
            <a:lvl1pPr defTabSz="909638">
              <a:spcBef>
                <a:spcPct val="0"/>
              </a:spcBef>
              <a:defRPr sz="1100">
                <a:latin typeface="Times New Roman" pitchFamily="18" charset="0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38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17" tIns="45261" rIns="90517" bIns="45261" numCol="1" anchor="t" anchorCtr="0" compatLnSpc="1">
            <a:prstTxWarp prst="textNoShape">
              <a:avLst/>
            </a:prstTxWarp>
          </a:bodyPr>
          <a:lstStyle>
            <a:lvl1pPr algn="r" defTabSz="909638">
              <a:spcBef>
                <a:spcPct val="0"/>
              </a:spcBef>
              <a:defRPr sz="1100">
                <a:latin typeface="Times New Roman" pitchFamily="18" charset="0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1363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86300"/>
            <a:ext cx="4945063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17" tIns="45261" rIns="90517" bIns="45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17" tIns="45261" rIns="90517" bIns="45261" numCol="1" anchor="b" anchorCtr="0" compatLnSpc="1">
            <a:prstTxWarp prst="textNoShape">
              <a:avLst/>
            </a:prstTxWarp>
          </a:bodyPr>
          <a:lstStyle>
            <a:lvl1pPr defTabSz="909638">
              <a:spcBef>
                <a:spcPct val="0"/>
              </a:spcBef>
              <a:defRPr sz="1100">
                <a:latin typeface="Times New Roman" pitchFamily="18" charset="0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38" y="937260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17" tIns="45261" rIns="90517" bIns="45261" numCol="1" anchor="b" anchorCtr="0" compatLnSpc="1">
            <a:prstTxWarp prst="textNoShape">
              <a:avLst/>
            </a:prstTxWarp>
          </a:bodyPr>
          <a:lstStyle>
            <a:lvl1pPr algn="r" defTabSz="909638">
              <a:spcBef>
                <a:spcPct val="0"/>
              </a:spcBef>
              <a:defRPr sz="1100">
                <a:latin typeface="Times New Roman" pitchFamily="18" charset="0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fld id="{3D48740C-FC27-412E-AAEA-016622DD238D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39009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003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33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665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391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052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033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59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3609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562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24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6" name="Rectangle 23"/>
          <p:cNvSpPr txBox="1">
            <a:spLocks noChangeArrowheads="1"/>
          </p:cNvSpPr>
          <p:nvPr userDrawn="1"/>
        </p:nvSpPr>
        <p:spPr>
          <a:xfrm>
            <a:off x="4309163" y="6622369"/>
            <a:ext cx="557212" cy="23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ctr">
              <a:defRPr/>
            </a:pPr>
            <a:fld id="{987E04BA-8308-4259-A76C-FE93A1B12FBB}" type="slidenum">
              <a:rPr lang="en-US" altLang="ja-JP" sz="1100" smtClean="0"/>
              <a:pPr algn="ctr">
                <a:defRPr/>
              </a:pPr>
              <a:t>‹#›</a:t>
            </a:fld>
            <a:endParaRPr lang="en-US" altLang="ja-JP" sz="1100" dirty="0"/>
          </a:p>
        </p:txBody>
      </p:sp>
      <p:sp>
        <p:nvSpPr>
          <p:cNvPr id="7" name="Rectangle 22"/>
          <p:cNvSpPr txBox="1">
            <a:spLocks noGrp="1" noChangeArrowheads="1"/>
          </p:cNvSpPr>
          <p:nvPr userDrawn="1"/>
        </p:nvSpPr>
        <p:spPr bwMode="auto">
          <a:xfrm>
            <a:off x="6055645" y="6647316"/>
            <a:ext cx="31369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defRPr/>
            </a:pPr>
            <a:r>
              <a:rPr lang="en-US" altLang="ja-JP" sz="900" i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Copyright © 2017 USEN,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740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3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81388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0896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Rectangle 27"/>
          <p:cNvSpPr>
            <a:spLocks noChangeArrowheads="1"/>
          </p:cNvSpPr>
          <p:nvPr userDrawn="1"/>
        </p:nvSpPr>
        <p:spPr bwMode="auto">
          <a:xfrm>
            <a:off x="0" y="0"/>
            <a:ext cx="9144000" cy="63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8185"/>
            <a:ext cx="9144000" cy="23774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842" y="0"/>
            <a:ext cx="383843" cy="61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8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3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microsoft.com/office/2007/relationships/hdphoto" Target="../media/hdphoto5.wdp"/><Relationship Id="rId15" Type="http://schemas.openxmlformats.org/officeDocument/2006/relationships/image" Target="../media/image19.png"/><Relationship Id="rId10" Type="http://schemas.openxmlformats.org/officeDocument/2006/relationships/image" Target="../media/image7.jpeg"/><Relationship Id="rId4" Type="http://schemas.openxmlformats.org/officeDocument/2006/relationships/image" Target="../media/image15.png"/><Relationship Id="rId9" Type="http://schemas.microsoft.com/office/2007/relationships/hdphoto" Target="../media/hdphoto7.wdp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microsoft.com/office/2007/relationships/hdphoto" Target="../media/hdphoto2.wdp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5"/>
          <p:cNvSpPr txBox="1">
            <a:spLocks/>
          </p:cNvSpPr>
          <p:nvPr/>
        </p:nvSpPr>
        <p:spPr>
          <a:xfrm>
            <a:off x="2960328" y="3383187"/>
            <a:ext cx="3234000" cy="516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ご提案書</a:t>
            </a:r>
            <a:endParaRPr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4" y="2382981"/>
            <a:ext cx="5985152" cy="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94140" y="817684"/>
            <a:ext cx="8961421" cy="5512777"/>
          </a:xfrm>
          <a:prstGeom prst="roundRect">
            <a:avLst>
              <a:gd name="adj" fmla="val 3210"/>
            </a:avLst>
          </a:prstGeom>
          <a:solidFill>
            <a:srgbClr val="66FFFF">
              <a:alpha val="20000"/>
            </a:srgbClr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31" dirty="0"/>
          </a:p>
        </p:txBody>
      </p:sp>
      <p:sp>
        <p:nvSpPr>
          <p:cNvPr id="5" name="スライド番号プレースホルダー 2"/>
          <p:cNvSpPr txBox="1">
            <a:spLocks/>
          </p:cNvSpPr>
          <p:nvPr/>
        </p:nvSpPr>
        <p:spPr>
          <a:xfrm>
            <a:off x="4313238" y="6323137"/>
            <a:ext cx="514350" cy="213946"/>
          </a:xfrm>
          <a:prstGeom prst="rect">
            <a:avLst/>
          </a:prstGeom>
          <a:ln/>
        </p:spPr>
        <p:txBody>
          <a:bodyPr vert="horz" lIns="84406" tIns="42203" rIns="84406" bIns="42203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defRPr/>
            </a:pPr>
            <a:fld id="{5FE988E6-E63D-46BD-BA81-949E87A4B24F}" type="slidenum">
              <a:rPr lang="en-US" altLang="ja-JP" sz="1108">
                <a:solidFill>
                  <a:schemeClr val="tx1"/>
                </a:solidFill>
              </a:rPr>
              <a:pPr algn="ctr">
                <a:defRPr/>
              </a:pPr>
              <a:t>9</a:t>
            </a:fld>
            <a:endParaRPr lang="en-US" altLang="ja-JP" sz="1108" dirty="0">
              <a:solidFill>
                <a:schemeClr val="tx1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69402" y="861751"/>
            <a:ext cx="4353714" cy="2654794"/>
            <a:chOff x="164468" y="1022065"/>
            <a:chExt cx="4716524" cy="2876027"/>
          </a:xfrm>
        </p:grpSpPr>
        <p:sp>
          <p:nvSpPr>
            <p:cNvPr id="28" name="角丸四角形 27"/>
            <p:cNvSpPr/>
            <p:nvPr/>
          </p:nvSpPr>
          <p:spPr>
            <a:xfrm>
              <a:off x="169239" y="1038460"/>
              <a:ext cx="4711753" cy="2812415"/>
            </a:xfrm>
            <a:prstGeom prst="roundRect">
              <a:avLst>
                <a:gd name="adj" fmla="val 8952"/>
              </a:avLst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831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164468" y="1293142"/>
              <a:ext cx="4716523" cy="2604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9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≪利用方法≫</a:t>
              </a:r>
              <a:endParaRPr lang="en-US" altLang="ja-JP" sz="1292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・焼き場の確認</a:t>
              </a:r>
              <a:endParaRPr lang="en-US" altLang="ja-JP" sz="1292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（肉を焼く際、焦げ目が付き過ぎていないかなど）</a:t>
              </a:r>
              <a:endParaRPr lang="en-US" altLang="ja-JP" sz="1292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・お客様の来店具合や社員の動きの確認</a:t>
              </a:r>
              <a:endParaRPr lang="en-US" altLang="ja-JP" sz="1292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（お客様の空席への誘導、従業員の配置を指示等）</a:t>
              </a:r>
              <a:endParaRPr lang="en-US" altLang="ja-JP" sz="1292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554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≪クラウドにした理由≫</a:t>
              </a:r>
              <a:endParaRPr lang="en-US" altLang="ja-JP" sz="1292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ja-JP" altLang="en-US" sz="1292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設置場所の心配がいらない</a:t>
              </a:r>
              <a:endParaRPr lang="en-US" altLang="ja-JP" sz="1292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554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≪録画期間≫</a:t>
              </a:r>
              <a:endParaRPr lang="en-US" altLang="ja-JP" sz="1292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７日間プラン</a:t>
              </a:r>
              <a:endParaRPr lang="ja-JP" altLang="en-US" sz="1292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894074" y="1022065"/>
              <a:ext cx="3270340" cy="3771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6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lang="ja-JP" altLang="en-US" sz="166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某高額ハンバーグ</a:t>
              </a:r>
              <a:r>
                <a:rPr lang="en-US" altLang="ja-JP" sz="166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166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店舗</a:t>
              </a:r>
              <a:r>
                <a:rPr lang="en-US" altLang="ja-JP" sz="166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lang="ja-JP" altLang="en-US" sz="166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台</a:t>
              </a:r>
              <a:endParaRPr lang="en-US" altLang="ja-JP" sz="1662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9" name="角丸四角形 38"/>
          <p:cNvSpPr/>
          <p:nvPr/>
        </p:nvSpPr>
        <p:spPr>
          <a:xfrm>
            <a:off x="151817" y="3545367"/>
            <a:ext cx="4349310" cy="2714756"/>
          </a:xfrm>
          <a:prstGeom prst="roundRect">
            <a:avLst>
              <a:gd name="adj" fmla="val 8952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31"/>
          </a:p>
        </p:txBody>
      </p:sp>
      <p:grpSp>
        <p:nvGrpSpPr>
          <p:cNvPr id="44" name="グループ化 43"/>
          <p:cNvGrpSpPr/>
          <p:nvPr/>
        </p:nvGrpSpPr>
        <p:grpSpPr>
          <a:xfrm>
            <a:off x="156221" y="3549701"/>
            <a:ext cx="4344906" cy="2670445"/>
            <a:chOff x="169239" y="3753036"/>
            <a:chExt cx="4706981" cy="2892982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388604" y="3753036"/>
              <a:ext cx="2145170" cy="377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6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lang="ja-JP" altLang="en-US" sz="166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某焼肉チェーン店</a:t>
              </a:r>
              <a:endParaRPr lang="ja-JP" altLang="en-US" sz="1292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69239" y="4041068"/>
              <a:ext cx="4706981" cy="2604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9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≪利用方法≫</a:t>
              </a:r>
              <a:endParaRPr lang="en-US" altLang="ja-JP" sz="1292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・従業員の不正を確認</a:t>
              </a:r>
              <a:endParaRPr lang="en-US" altLang="ja-JP" sz="1292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（入出金、打ち間違いなど）</a:t>
              </a:r>
              <a:endParaRPr lang="en-US" altLang="ja-JP" sz="1292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・接客マナーを確認</a:t>
              </a:r>
              <a:endParaRPr lang="en-US" altLang="ja-JP" sz="1292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（従業員の笑顔、挨拶、お辞儀の角度など）</a:t>
              </a:r>
              <a:endParaRPr lang="en-US" altLang="ja-JP" sz="1292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554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≪クラウドにした理由≫</a:t>
              </a:r>
              <a:endParaRPr lang="en-US" altLang="ja-JP" sz="1292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ja-JP" altLang="en-US" sz="1292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人的要因の故意や過失トラブルによる未録画を防ぐ</a:t>
              </a:r>
              <a:endParaRPr lang="en-US" altLang="ja-JP" sz="1292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554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≪録画期間≫</a:t>
              </a:r>
              <a:endParaRPr lang="en-US" altLang="ja-JP" sz="1292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en-US" altLang="ja-JP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31</a:t>
              </a:r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日間プラン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609639" y="888129"/>
            <a:ext cx="4349310" cy="2609737"/>
            <a:chOff x="4993775" y="869665"/>
            <a:chExt cx="4711753" cy="2990145"/>
          </a:xfrm>
        </p:grpSpPr>
        <p:sp>
          <p:nvSpPr>
            <p:cNvPr id="42" name="角丸四角形 41"/>
            <p:cNvSpPr/>
            <p:nvPr/>
          </p:nvSpPr>
          <p:spPr>
            <a:xfrm>
              <a:off x="4993775" y="869665"/>
              <a:ext cx="4711753" cy="2971686"/>
            </a:xfrm>
            <a:prstGeom prst="roundRect">
              <a:avLst>
                <a:gd name="adj" fmla="val 8952"/>
              </a:avLst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831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6145131" y="907765"/>
              <a:ext cx="2386418" cy="3771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6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lang="ja-JP" altLang="en-US" sz="166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某</a:t>
              </a:r>
              <a:r>
                <a:rPr lang="ja-JP" altLang="en-US" sz="1662" b="1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たこ</a:t>
              </a:r>
              <a:r>
                <a:rPr lang="ja-JP" altLang="en-US" sz="166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焼きチェーン店</a:t>
              </a:r>
              <a:endParaRPr lang="en-US" altLang="ja-JP" sz="1662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993775" y="1104739"/>
              <a:ext cx="4706982" cy="2755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9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≪利用方法≫</a:t>
              </a:r>
              <a:endParaRPr lang="en-US" altLang="ja-JP" sz="1292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・焼き場の確認</a:t>
              </a:r>
              <a:endParaRPr lang="en-US" altLang="ja-JP" sz="1292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（焼き手順、蛸の大きさ、焼き上がりの色味など）</a:t>
              </a:r>
              <a:endParaRPr lang="en-US" altLang="ja-JP" sz="1292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・本部の店内オペレーションルールの徹底</a:t>
              </a:r>
              <a:endParaRPr lang="en-US" altLang="ja-JP" sz="1292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（省スペースの為、効率よく店内を動けているか等）</a:t>
              </a:r>
              <a:endParaRPr lang="en-US" altLang="ja-JP" sz="1292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554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≪クラウドにした理由≫</a:t>
              </a:r>
              <a:endParaRPr lang="en-US" altLang="ja-JP" sz="1292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ja-JP" altLang="en-US" sz="1292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人的要因の故意や過失トラブルによる未録画を防ぐ</a:t>
              </a:r>
              <a:endParaRPr lang="en-US" altLang="ja-JP" sz="1292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554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≪録画期間≫</a:t>
              </a:r>
              <a:endParaRPr lang="en-US" altLang="ja-JP" sz="1292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en-US" altLang="ja-JP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31</a:t>
              </a:r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日間プラン</a:t>
              </a:r>
              <a:endParaRPr lang="ja-JP" altLang="en-US" sz="1292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4605235" y="3556610"/>
            <a:ext cx="4349310" cy="2677138"/>
            <a:chOff x="4989004" y="3760520"/>
            <a:chExt cx="4711753" cy="2900232"/>
          </a:xfrm>
        </p:grpSpPr>
        <p:sp>
          <p:nvSpPr>
            <p:cNvPr id="43" name="角丸四角形 42"/>
            <p:cNvSpPr/>
            <p:nvPr/>
          </p:nvSpPr>
          <p:spPr>
            <a:xfrm>
              <a:off x="4989004" y="3760520"/>
              <a:ext cx="4711753" cy="2900232"/>
            </a:xfrm>
            <a:prstGeom prst="roundRect">
              <a:avLst>
                <a:gd name="adj" fmla="val 8952"/>
              </a:avLst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831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537176" y="3771771"/>
              <a:ext cx="1620180" cy="377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6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lang="ja-JP" altLang="en-US" sz="166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某旅行会社</a:t>
              </a:r>
              <a:endParaRPr lang="ja-JP" altLang="en-US" sz="1292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000069" y="4022468"/>
              <a:ext cx="4700688" cy="2604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9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≪利用方法≫</a:t>
              </a:r>
              <a:endParaRPr lang="en-US" altLang="ja-JP" sz="1292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・接客マナーを確認</a:t>
              </a:r>
              <a:endParaRPr lang="en-US" altLang="ja-JP" sz="1292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（従業員の笑顔、挨拶、応対など）</a:t>
              </a:r>
              <a:endParaRPr lang="en-US" altLang="ja-JP" sz="1292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・繁忙期の配置</a:t>
              </a:r>
              <a:endParaRPr lang="en-US" altLang="ja-JP" sz="1292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（忙しい時間帯の人員の配置など）</a:t>
              </a:r>
              <a:endParaRPr lang="en-US" altLang="ja-JP" sz="1292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554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≪クラウドにした理由≫</a:t>
              </a:r>
              <a:endParaRPr lang="en-US" altLang="ja-JP" sz="1292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ja-JP" altLang="en-US" sz="1292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買い替えや設置環境に左右されない</a:t>
              </a:r>
              <a:endParaRPr lang="en-US" altLang="ja-JP" sz="1292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554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≪録画期間≫</a:t>
              </a:r>
              <a:endParaRPr lang="en-US" altLang="ja-JP" sz="1292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en-US" altLang="ja-JP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31</a:t>
              </a:r>
              <a:r>
                <a:rPr lang="ja-JP" altLang="en-US" sz="1292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日間プラン</a:t>
              </a:r>
            </a:p>
          </p:txBody>
        </p:sp>
      </p:grpSp>
      <p:pic>
        <p:nvPicPr>
          <p:cNvPr id="46" name="図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285" y="1245289"/>
            <a:ext cx="1001195" cy="666250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4874" y="1281803"/>
            <a:ext cx="877206" cy="686361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040" y="3902187"/>
            <a:ext cx="1043361" cy="1043361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153" y="3909339"/>
            <a:ext cx="1236016" cy="770334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750037" y="371430"/>
            <a:ext cx="6914452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46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導入事例</a:t>
            </a:r>
          </a:p>
        </p:txBody>
      </p:sp>
      <p:sp>
        <p:nvSpPr>
          <p:cNvPr id="27" name="タイトル 5"/>
          <p:cNvSpPr txBox="1">
            <a:spLocks/>
          </p:cNvSpPr>
          <p:nvPr/>
        </p:nvSpPr>
        <p:spPr>
          <a:xfrm>
            <a:off x="158129" y="107165"/>
            <a:ext cx="7577986" cy="516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◆導入事例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8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105509" y="1235319"/>
            <a:ext cx="8919910" cy="3780693"/>
            <a:chOff x="164468" y="1397648"/>
            <a:chExt cx="9613068" cy="37955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68" y="1397648"/>
              <a:ext cx="9613068" cy="3795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正方形/長方形 1"/>
            <p:cNvSpPr/>
            <p:nvPr/>
          </p:nvSpPr>
          <p:spPr>
            <a:xfrm>
              <a:off x="686526" y="1556792"/>
              <a:ext cx="1548172" cy="36364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831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81565" y="5150805"/>
            <a:ext cx="8552482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事件性の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場合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は、異常に気が付くことが早いため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か月の保存より、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日間の採用が増えています。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初期費用は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Agent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Box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導入費の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18,000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Agent Box1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台につき、カメラは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台まで設置可能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2929" y="749217"/>
            <a:ext cx="862437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USEN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クラウドビューと大手他社との比較（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2017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月現在）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Rectangle 23"/>
          <p:cNvSpPr txBox="1">
            <a:spLocks noChangeArrowheads="1"/>
          </p:cNvSpPr>
          <p:nvPr/>
        </p:nvSpPr>
        <p:spPr>
          <a:xfrm>
            <a:off x="4309163" y="6622369"/>
            <a:ext cx="557212" cy="23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ctr">
              <a:defRPr/>
            </a:pPr>
            <a:fld id="{987E04BA-8308-4259-A76C-FE93A1B12FBB}" type="slidenum">
              <a:rPr lang="en-US" altLang="ja-JP" sz="1100" smtClean="0"/>
              <a:pPr algn="ctr">
                <a:defRPr/>
              </a:pPr>
              <a:t>10</a:t>
            </a:fld>
            <a:endParaRPr lang="en-US" altLang="ja-JP" sz="1100" dirty="0"/>
          </a:p>
        </p:txBody>
      </p:sp>
      <p:sp>
        <p:nvSpPr>
          <p:cNvPr id="12" name="タイトル 5"/>
          <p:cNvSpPr txBox="1">
            <a:spLocks/>
          </p:cNvSpPr>
          <p:nvPr/>
        </p:nvSpPr>
        <p:spPr>
          <a:xfrm>
            <a:off x="158129" y="107165"/>
            <a:ext cx="7577986" cy="516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◆他社比較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00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3"/>
          <p:cNvSpPr txBox="1">
            <a:spLocks noChangeArrowheads="1"/>
          </p:cNvSpPr>
          <p:nvPr/>
        </p:nvSpPr>
        <p:spPr>
          <a:xfrm>
            <a:off x="4309163" y="6622369"/>
            <a:ext cx="557212" cy="23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ctr">
              <a:defRPr/>
            </a:pPr>
            <a:fld id="{987E04BA-8308-4259-A76C-FE93A1B12FBB}" type="slidenum">
              <a:rPr lang="en-US" altLang="ja-JP" sz="1100" smtClean="0"/>
              <a:pPr algn="ctr">
                <a:defRPr/>
              </a:pPr>
              <a:t>11</a:t>
            </a:fld>
            <a:endParaRPr lang="en-US" altLang="ja-JP" sz="1100" dirty="0"/>
          </a:p>
        </p:txBody>
      </p:sp>
      <p:sp>
        <p:nvSpPr>
          <p:cNvPr id="17" name="タイトル 5"/>
          <p:cNvSpPr txBox="1">
            <a:spLocks/>
          </p:cNvSpPr>
          <p:nvPr/>
        </p:nvSpPr>
        <p:spPr>
          <a:xfrm>
            <a:off x="158129" y="107165"/>
            <a:ext cx="7577986" cy="516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lang="en-US" altLang="ja-JP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MEMO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11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t="44542" r="26750" b="48000"/>
          <a:stretch/>
        </p:blipFill>
        <p:spPr bwMode="auto">
          <a:xfrm>
            <a:off x="3015762" y="3270737"/>
            <a:ext cx="2987052" cy="33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8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633046" y="1214731"/>
            <a:ext cx="78779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概要～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USEN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クラウドビューとは～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クラウド録画が選ばれる理由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サービス構成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Agent Box</a:t>
            </a: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対応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カメラ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商品構成①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商品構成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月額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価格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導入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事例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他社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比較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タイトル 5"/>
          <p:cNvSpPr txBox="1">
            <a:spLocks/>
          </p:cNvSpPr>
          <p:nvPr/>
        </p:nvSpPr>
        <p:spPr>
          <a:xfrm>
            <a:off x="158129" y="107165"/>
            <a:ext cx="7577986" cy="516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◆目次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41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74319" y="731520"/>
            <a:ext cx="8582298" cy="376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USEN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クラウドビューは、屋内・屋外を問わず、録画再生機の設置が必要なく、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インターネットのつながる場所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なら、いつでも映像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のモニタリングが簡単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にできるクラウド録画サービスです。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また、犯罪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発生時への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備えや、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事故予防や店舗状況の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チェック、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災害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時の保護、などにご活用いただけます。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この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ようなお客さまに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おすすめ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です！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■複数拠点の管理にお悩みの方</a:t>
            </a: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■レコーダーを設置できない、設置したくない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方　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導入にコストと手間をかけたくない方</a:t>
            </a: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 ネットワークカメラで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複数の拠点管理をご検討のお客様におすすめです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553916" y="4588073"/>
            <a:ext cx="8124093" cy="1935857"/>
            <a:chOff x="553916" y="4588073"/>
            <a:chExt cx="8124093" cy="1935857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4097425" y="5494356"/>
              <a:ext cx="1218656" cy="1029574"/>
              <a:chOff x="4097425" y="5441602"/>
              <a:chExt cx="1218656" cy="1029574"/>
            </a:xfrm>
          </p:grpSpPr>
          <p:pic>
            <p:nvPicPr>
              <p:cNvPr id="8" name="図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425" y="5441602"/>
                <a:ext cx="1218656" cy="974925"/>
              </a:xfrm>
              <a:prstGeom prst="rect">
                <a:avLst/>
              </a:prstGeom>
            </p:spPr>
          </p:pic>
          <p:sp>
            <p:nvSpPr>
              <p:cNvPr id="19" name="テキスト ボックス 18"/>
              <p:cNvSpPr txBox="1"/>
              <p:nvPr/>
            </p:nvSpPr>
            <p:spPr>
              <a:xfrm>
                <a:off x="4325817" y="6224955"/>
                <a:ext cx="87043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インターネット</a:t>
                </a:r>
                <a:endPara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cxnSp>
          <p:nvCxnSpPr>
            <p:cNvPr id="12" name="直線コネクタ 11"/>
            <p:cNvCxnSpPr>
              <a:stCxn id="45" idx="3"/>
            </p:cNvCxnSpPr>
            <p:nvPr/>
          </p:nvCxnSpPr>
          <p:spPr>
            <a:xfrm>
              <a:off x="2391508" y="6117759"/>
              <a:ext cx="4783015" cy="368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グループ化 13"/>
            <p:cNvGrpSpPr/>
            <p:nvPr/>
          </p:nvGrpSpPr>
          <p:grpSpPr>
            <a:xfrm>
              <a:off x="553916" y="5231423"/>
              <a:ext cx="720969" cy="1143001"/>
              <a:chOff x="553916" y="5231423"/>
              <a:chExt cx="720969" cy="1143001"/>
            </a:xfrm>
          </p:grpSpPr>
          <p:pic>
            <p:nvPicPr>
              <p:cNvPr id="6" name="図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1053" b="87045" l="2964" r="2121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10" t="22719" r="77937" b="10386"/>
              <a:stretch/>
            </p:blipFill>
            <p:spPr>
              <a:xfrm>
                <a:off x="553916" y="5442439"/>
                <a:ext cx="692480" cy="931985"/>
              </a:xfrm>
              <a:prstGeom prst="rect">
                <a:avLst/>
              </a:prstGeom>
            </p:spPr>
          </p:pic>
          <p:sp>
            <p:nvSpPr>
              <p:cNvPr id="13" name="テキスト ボックス 12"/>
              <p:cNvSpPr txBox="1"/>
              <p:nvPr/>
            </p:nvSpPr>
            <p:spPr>
              <a:xfrm>
                <a:off x="597877" y="5231423"/>
                <a:ext cx="67700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IP</a:t>
                </a:r>
                <a:r>
                  <a:rPr kumimoji="1" lang="ja-JP" altLang="en-US" sz="1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カメラ</a:t>
                </a:r>
                <a:endPara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5" name="テキスト ボックス 14"/>
            <p:cNvSpPr txBox="1"/>
            <p:nvPr/>
          </p:nvSpPr>
          <p:spPr>
            <a:xfrm>
              <a:off x="1776047" y="5618286"/>
              <a:ext cx="8440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err="1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AgentBox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8" name="グループ化 17"/>
            <p:cNvGrpSpPr/>
            <p:nvPr/>
          </p:nvGrpSpPr>
          <p:grpSpPr>
            <a:xfrm>
              <a:off x="3025696" y="5662247"/>
              <a:ext cx="719827" cy="658023"/>
              <a:chOff x="3025696" y="5662247"/>
              <a:chExt cx="719827" cy="658023"/>
            </a:xfrm>
          </p:grpSpPr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5696" y="5866626"/>
                <a:ext cx="690436" cy="453644"/>
              </a:xfrm>
              <a:prstGeom prst="rect">
                <a:avLst/>
              </a:prstGeom>
            </p:spPr>
          </p:pic>
          <p:sp>
            <p:nvSpPr>
              <p:cNvPr id="17" name="テキスト ボックス 16"/>
              <p:cNvSpPr txBox="1"/>
              <p:nvPr/>
            </p:nvSpPr>
            <p:spPr>
              <a:xfrm>
                <a:off x="3086100" y="5662247"/>
                <a:ext cx="6594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ルーター</a:t>
                </a:r>
                <a:endPara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4044461" y="4588073"/>
              <a:ext cx="1987062" cy="929142"/>
              <a:chOff x="4000499" y="4702373"/>
              <a:chExt cx="1987062" cy="929142"/>
            </a:xfrm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4616" y="4702373"/>
                <a:ext cx="736799" cy="736799"/>
              </a:xfrm>
              <a:prstGeom prst="rect">
                <a:avLst/>
              </a:prstGeom>
            </p:spPr>
          </p:pic>
          <p:sp>
            <p:nvSpPr>
              <p:cNvPr id="21" name="テキスト ボックス 20"/>
              <p:cNvSpPr txBox="1"/>
              <p:nvPr/>
            </p:nvSpPr>
            <p:spPr>
              <a:xfrm>
                <a:off x="4000499" y="5354516"/>
                <a:ext cx="19870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b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クラウドデータセンター</a:t>
                </a:r>
                <a:endParaRPr kumimoji="1"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>
              <a:off x="6919547" y="4607170"/>
              <a:ext cx="1758462" cy="1916722"/>
              <a:chOff x="7112977" y="4589585"/>
              <a:chExt cx="1758462" cy="1916722"/>
            </a:xfrm>
          </p:grpSpPr>
          <p:sp>
            <p:nvSpPr>
              <p:cNvPr id="36" name="角丸四角形 35"/>
              <p:cNvSpPr/>
              <p:nvPr/>
            </p:nvSpPr>
            <p:spPr>
              <a:xfrm>
                <a:off x="7209693" y="5600700"/>
                <a:ext cx="1661746" cy="88802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楕円 33"/>
              <p:cNvSpPr/>
              <p:nvPr/>
            </p:nvSpPr>
            <p:spPr>
              <a:xfrm>
                <a:off x="7112977" y="4642339"/>
                <a:ext cx="1732085" cy="835269"/>
              </a:xfrm>
              <a:prstGeom prst="ellipse">
                <a:avLst/>
              </a:prstGeom>
              <a:gradFill>
                <a:gsLst>
                  <a:gs pos="65083">
                    <a:schemeClr val="accent6">
                      <a:lumMod val="20000"/>
                      <a:lumOff val="80000"/>
                    </a:schemeClr>
                  </a:gs>
                  <a:gs pos="37000">
                    <a:schemeClr val="accent6">
                      <a:lumMod val="20000"/>
                      <a:lumOff val="8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6">
                      <a:lumMod val="20000"/>
                      <a:lumOff val="80000"/>
                    </a:schemeClr>
                  </a:gs>
                  <a:gs pos="83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1" name="図 3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7696" y="4862145"/>
                <a:ext cx="1015382" cy="453537"/>
              </a:xfrm>
              <a:prstGeom prst="rect">
                <a:avLst/>
              </a:prstGeom>
            </p:spPr>
          </p:pic>
          <p:pic>
            <p:nvPicPr>
              <p:cNvPr id="32" name="図 3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150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4447" y="5649057"/>
                <a:ext cx="680357" cy="857250"/>
              </a:xfrm>
              <a:prstGeom prst="rect">
                <a:avLst/>
              </a:prstGeom>
            </p:spPr>
          </p:pic>
          <p:pic>
            <p:nvPicPr>
              <p:cNvPr id="33" name="図 3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7977" y="4857044"/>
                <a:ext cx="514587" cy="550226"/>
              </a:xfrm>
              <a:prstGeom prst="rect">
                <a:avLst/>
              </a:prstGeom>
            </p:spPr>
          </p:pic>
          <p:sp>
            <p:nvSpPr>
              <p:cNvPr id="35" name="テキスト ボックス 34"/>
              <p:cNvSpPr txBox="1"/>
              <p:nvPr/>
            </p:nvSpPr>
            <p:spPr>
              <a:xfrm>
                <a:off x="7631723" y="4589585"/>
                <a:ext cx="76493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b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外出先で</a:t>
                </a:r>
                <a:endPara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pic>
            <p:nvPicPr>
              <p:cNvPr id="41" name="図 40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3175" b="98810" l="0" r="9283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95" t="4689" r="6407" b="8113"/>
              <a:stretch/>
            </p:blipFill>
            <p:spPr>
              <a:xfrm>
                <a:off x="7339124" y="5969977"/>
                <a:ext cx="582745" cy="501161"/>
              </a:xfrm>
              <a:prstGeom prst="rect">
                <a:avLst/>
              </a:prstGeom>
            </p:spPr>
          </p:pic>
          <p:sp>
            <p:nvSpPr>
              <p:cNvPr id="42" name="テキスト ボックス 41"/>
              <p:cNvSpPr txBox="1"/>
              <p:nvPr/>
            </p:nvSpPr>
            <p:spPr>
              <a:xfrm>
                <a:off x="7447084" y="5715000"/>
                <a:ext cx="71217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b="1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オフィスで</a:t>
                </a:r>
                <a:endPara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pic>
          <p:nvPicPr>
            <p:cNvPr id="44" name="図 4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60946">
              <a:off x="5865040" y="4803579"/>
              <a:ext cx="733760" cy="1470136"/>
            </a:xfrm>
            <a:prstGeom prst="rect">
              <a:avLst/>
            </a:prstGeom>
          </p:spPr>
        </p:pic>
        <p:grpSp>
          <p:nvGrpSpPr>
            <p:cNvPr id="29" name="グループ化 28"/>
            <p:cNvGrpSpPr/>
            <p:nvPr/>
          </p:nvGrpSpPr>
          <p:grpSpPr>
            <a:xfrm>
              <a:off x="4772758" y="5460023"/>
              <a:ext cx="915866" cy="633046"/>
              <a:chOff x="4755173" y="5671039"/>
              <a:chExt cx="915866" cy="536331"/>
            </a:xfrm>
          </p:grpSpPr>
          <p:sp>
            <p:nvSpPr>
              <p:cNvPr id="24" name="屈折矢印 23"/>
              <p:cNvSpPr/>
              <p:nvPr/>
            </p:nvSpPr>
            <p:spPr>
              <a:xfrm rot="5400000">
                <a:off x="4703151" y="5723061"/>
                <a:ext cx="536331" cy="432288"/>
              </a:xfrm>
              <a:prstGeom prst="bentUpArrow">
                <a:avLst/>
              </a:prstGeom>
              <a:solidFill>
                <a:srgbClr val="47D74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4809393" y="5811715"/>
                <a:ext cx="86164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見る</a:t>
                </a:r>
                <a:r>
                  <a:rPr kumimoji="1" lang="en-US" altLang="ja-JP" sz="1000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00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再生</a:t>
                </a:r>
                <a:r>
                  <a:rPr kumimoji="1" lang="en-US" altLang="ja-JP" sz="1000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endParaRPr kumimoji="1"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27" name="グループ化 26"/>
            <p:cNvGrpSpPr/>
            <p:nvPr/>
          </p:nvGrpSpPr>
          <p:grpSpPr>
            <a:xfrm>
              <a:off x="3798277" y="5424854"/>
              <a:ext cx="852854" cy="615462"/>
              <a:chOff x="3798277" y="5644662"/>
              <a:chExt cx="852854" cy="509954"/>
            </a:xfrm>
          </p:grpSpPr>
          <p:sp>
            <p:nvSpPr>
              <p:cNvPr id="23" name="屈折矢印 22"/>
              <p:cNvSpPr/>
              <p:nvPr/>
            </p:nvSpPr>
            <p:spPr>
              <a:xfrm>
                <a:off x="4202723" y="5644662"/>
                <a:ext cx="448408" cy="509954"/>
              </a:xfrm>
              <a:prstGeom prst="bentUpArrow">
                <a:avLst/>
              </a:prstGeom>
              <a:solidFill>
                <a:srgbClr val="47D74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3798277" y="5785338"/>
                <a:ext cx="7737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撮る</a:t>
                </a:r>
                <a:r>
                  <a:rPr kumimoji="1" lang="en-US" altLang="ja-JP" sz="1000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00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録画</a:t>
                </a:r>
                <a:r>
                  <a:rPr kumimoji="1" lang="en-US" altLang="ja-JP" sz="1000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endParaRPr kumimoji="1" lang="ja-JP" altLang="en-US" sz="10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sp>
        <p:nvSpPr>
          <p:cNvPr id="48" name="右矢印 47"/>
          <p:cNvSpPr/>
          <p:nvPr/>
        </p:nvSpPr>
        <p:spPr>
          <a:xfrm>
            <a:off x="4185138" y="6128237"/>
            <a:ext cx="1028700" cy="246186"/>
          </a:xfrm>
          <a:prstGeom prst="rightArrow">
            <a:avLst/>
          </a:prstGeom>
          <a:solidFill>
            <a:srgbClr val="10F1F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モニタリング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Rectangle 2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4309163" y="6622369"/>
            <a:ext cx="557212" cy="231775"/>
          </a:xfrm>
          <a:prstGeom prst="rect">
            <a:avLst/>
          </a:prstGeo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ctr">
              <a:defRPr/>
            </a:pPr>
            <a:fld id="{987E04BA-8308-4259-A76C-FE93A1B12FBB}" type="slidenum">
              <a:rPr lang="en-US" altLang="ja-JP" sz="1100" smtClean="0"/>
              <a:pPr algn="ctr">
                <a:defRPr/>
              </a:pPr>
              <a:t>2</a:t>
            </a:fld>
            <a:endParaRPr lang="en-US" altLang="ja-JP" sz="1100" dirty="0"/>
          </a:p>
        </p:txBody>
      </p:sp>
      <p:sp>
        <p:nvSpPr>
          <p:cNvPr id="47" name="タイトル 5"/>
          <p:cNvSpPr txBox="1">
            <a:spLocks/>
          </p:cNvSpPr>
          <p:nvPr/>
        </p:nvSpPr>
        <p:spPr>
          <a:xfrm>
            <a:off x="158129" y="107165"/>
            <a:ext cx="7577986" cy="516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◆概要～</a:t>
            </a:r>
            <a:r>
              <a:rPr lang="en-US" altLang="ja-JP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USEN</a:t>
            </a:r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クラウドビューとは～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907931" y="5864469"/>
            <a:ext cx="505072" cy="511103"/>
            <a:chOff x="1907931" y="5864469"/>
            <a:chExt cx="505072" cy="511103"/>
          </a:xfrm>
        </p:grpSpPr>
        <p:sp>
          <p:nvSpPr>
            <p:cNvPr id="40" name="角丸四角形 39"/>
            <p:cNvSpPr/>
            <p:nvPr/>
          </p:nvSpPr>
          <p:spPr>
            <a:xfrm>
              <a:off x="1907931" y="5864469"/>
              <a:ext cx="505072" cy="51110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pic>
          <p:nvPicPr>
            <p:cNvPr id="45" name="Picture 3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1929894" y="6062476"/>
              <a:ext cx="461614" cy="11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カギ線コネクタ 9"/>
          <p:cNvCxnSpPr>
            <a:stCxn id="6" idx="2"/>
            <a:endCxn id="9" idx="2"/>
          </p:cNvCxnSpPr>
          <p:nvPr/>
        </p:nvCxnSpPr>
        <p:spPr>
          <a:xfrm rot="5400000" flipH="1" flipV="1">
            <a:off x="2108458" y="5111968"/>
            <a:ext cx="54154" cy="2470758"/>
          </a:xfrm>
          <a:prstGeom prst="bentConnector3">
            <a:avLst>
              <a:gd name="adj1" fmla="val -268628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03688" y="798421"/>
            <a:ext cx="876997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buFont typeface="Wingdings" panose="05000000000000000000" pitchFamily="2" charset="2"/>
              <a:buChar char="u"/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映像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はクラウド保存なのでレコーダーの管理は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不要で故障のリスクを回避できます。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ts val="1800"/>
              </a:lnSpc>
              <a:buFont typeface="Wingdings" panose="05000000000000000000" pitchFamily="2" charset="2"/>
              <a:buChar char="u"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ts val="1800"/>
              </a:lnSpc>
              <a:buFont typeface="Wingdings" panose="05000000000000000000" pitchFamily="2" charset="2"/>
              <a:buChar char="u"/>
            </a:pP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ts val="1800"/>
              </a:lnSpc>
              <a:buFont typeface="Wingdings" panose="05000000000000000000" pitchFamily="2" charset="2"/>
              <a:buChar char="u"/>
            </a:pP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ts val="1800"/>
              </a:lnSpc>
              <a:buFont typeface="Wingdings" panose="05000000000000000000" pitchFamily="2" charset="2"/>
              <a:buChar char="u"/>
            </a:pP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ts val="1800"/>
              </a:lnSpc>
              <a:buFont typeface="Wingdings" panose="05000000000000000000" pitchFamily="2" charset="2"/>
              <a:buChar char="u"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・スマートフォン・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タブレット等ネット環境が有れば、記録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映像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やリアルタイム映像を確認することができます。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ts val="1800"/>
              </a:lnSpc>
              <a:buFont typeface="Wingdings" panose="05000000000000000000" pitchFamily="2" charset="2"/>
              <a:buChar char="u"/>
            </a:pP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ts val="1800"/>
              </a:lnSpc>
              <a:buFont typeface="Wingdings" panose="05000000000000000000" pitchFamily="2" charset="2"/>
              <a:buChar char="u"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ts val="1800"/>
              </a:lnSpc>
              <a:buFont typeface="Wingdings" panose="05000000000000000000" pitchFamily="2" charset="2"/>
              <a:buChar char="u"/>
            </a:pP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ts val="1800"/>
              </a:lnSpc>
              <a:buFont typeface="Wingdings" panose="05000000000000000000" pitchFamily="2" charset="2"/>
              <a:buChar char="u"/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録画トラブル発生時にはメールで通知しますので、不用意な未録画を防止できます。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ts val="1800"/>
              </a:lnSpc>
              <a:buFont typeface="Wingdings" panose="05000000000000000000" pitchFamily="2" charset="2"/>
              <a:buChar char="u"/>
            </a:pP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ts val="1800"/>
              </a:lnSpc>
              <a:buFont typeface="Wingdings" panose="05000000000000000000" pitchFamily="2" charset="2"/>
              <a:buChar char="u"/>
            </a:pP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ts val="1800"/>
              </a:lnSpc>
              <a:buFont typeface="Wingdings" panose="05000000000000000000" pitchFamily="2" charset="2"/>
              <a:buChar char="u"/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臨店回数を減らすことで、移動コストと貴重な時間の確保を実現します。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ts val="1800"/>
              </a:lnSpc>
              <a:buFont typeface="Wingdings" panose="05000000000000000000" pitchFamily="2" charset="2"/>
              <a:buChar char="u"/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物件管理、監視に対する人件費を削減できます。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ts val="1800"/>
              </a:lnSpc>
              <a:buFont typeface="Wingdings" panose="05000000000000000000" pitchFamily="2" charset="2"/>
              <a:buChar char="u"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Agent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Box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で帯域コントロールすることで、ネット回線の遮断による未録画を防止できます。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024871" y="1386114"/>
            <a:ext cx="3305907" cy="6418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918862" y="1394906"/>
            <a:ext cx="3481754" cy="6154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3" name="グループ化 82"/>
          <p:cNvGrpSpPr/>
          <p:nvPr/>
        </p:nvGrpSpPr>
        <p:grpSpPr>
          <a:xfrm>
            <a:off x="1154500" y="1052006"/>
            <a:ext cx="7360916" cy="919926"/>
            <a:chOff x="1026945" y="677008"/>
            <a:chExt cx="7360916" cy="919926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053" b="87045" l="2964" r="212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" t="22719" r="77937" b="10386"/>
            <a:stretch/>
          </p:blipFill>
          <p:spPr>
            <a:xfrm>
              <a:off x="6276789" y="1011562"/>
              <a:ext cx="378674" cy="554390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053" b="87045" l="2964" r="212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" t="22719" r="77937" b="10386"/>
            <a:stretch/>
          </p:blipFill>
          <p:spPr>
            <a:xfrm>
              <a:off x="5663586" y="1018514"/>
              <a:ext cx="378674" cy="554390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053" b="87045" l="2964" r="212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" t="22719" r="77937" b="10386"/>
            <a:stretch/>
          </p:blipFill>
          <p:spPr>
            <a:xfrm>
              <a:off x="5033389" y="1007543"/>
              <a:ext cx="378674" cy="55439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667" b="78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18" r="-5641" b="30256"/>
            <a:stretch/>
          </p:blipFill>
          <p:spPr>
            <a:xfrm>
              <a:off x="3036696" y="1137558"/>
              <a:ext cx="1121229" cy="435428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945" y="1074336"/>
              <a:ext cx="464817" cy="471260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168" y="1077267"/>
              <a:ext cx="464817" cy="471260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7353" y="1080198"/>
              <a:ext cx="464817" cy="471260"/>
            </a:xfrm>
            <a:prstGeom prst="rect">
              <a:avLst/>
            </a:prstGeom>
          </p:spPr>
        </p:pic>
        <p:cxnSp>
          <p:nvCxnSpPr>
            <p:cNvPr id="26" name="直線コネクタ 25"/>
            <p:cNvCxnSpPr/>
            <p:nvPr/>
          </p:nvCxnSpPr>
          <p:spPr>
            <a:xfrm flipH="1">
              <a:off x="3235570" y="1063869"/>
              <a:ext cx="668215" cy="5187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3253154" y="1046284"/>
              <a:ext cx="606670" cy="5275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833" y="860135"/>
              <a:ext cx="736799" cy="736799"/>
            </a:xfrm>
            <a:prstGeom prst="rect">
              <a:avLst/>
            </a:prstGeom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7095392" y="677008"/>
              <a:ext cx="12924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クラウドデータセンター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ストライプ矢印 32"/>
            <p:cNvSpPr/>
            <p:nvPr/>
          </p:nvSpPr>
          <p:spPr>
            <a:xfrm>
              <a:off x="6778870" y="1186962"/>
              <a:ext cx="369277" cy="281353"/>
            </a:xfrm>
            <a:prstGeom prst="striped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935254" y="2733009"/>
            <a:ext cx="4480666" cy="919926"/>
            <a:chOff x="911948" y="2280139"/>
            <a:chExt cx="4480666" cy="919926"/>
          </a:xfrm>
        </p:grpSpPr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787" y="2535875"/>
              <a:ext cx="421329" cy="450509"/>
            </a:xfrm>
            <a:prstGeom prst="rect">
              <a:avLst/>
            </a:prstGeom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175" b="98810" l="0" r="928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5" t="4689" r="6407" b="8113"/>
            <a:stretch/>
          </p:blipFill>
          <p:spPr>
            <a:xfrm>
              <a:off x="911948" y="2505809"/>
              <a:ext cx="582745" cy="501161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8" t="5456" r="15610" b="6610"/>
            <a:stretch/>
          </p:blipFill>
          <p:spPr>
            <a:xfrm>
              <a:off x="2435469" y="2453054"/>
              <a:ext cx="430823" cy="541728"/>
            </a:xfrm>
            <a:prstGeom prst="rect">
              <a:avLst/>
            </a:prstGeom>
          </p:spPr>
        </p:pic>
        <p:grpSp>
          <p:nvGrpSpPr>
            <p:cNvPr id="44" name="グループ化 43"/>
            <p:cNvGrpSpPr/>
            <p:nvPr/>
          </p:nvGrpSpPr>
          <p:grpSpPr>
            <a:xfrm>
              <a:off x="4100145" y="2280139"/>
              <a:ext cx="1292469" cy="919926"/>
              <a:chOff x="4100145" y="2280139"/>
              <a:chExt cx="1292469" cy="919926"/>
            </a:xfrm>
          </p:grpSpPr>
          <p:pic>
            <p:nvPicPr>
              <p:cNvPr id="37" name="図 3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3586" y="2463266"/>
                <a:ext cx="736799" cy="736799"/>
              </a:xfrm>
              <a:prstGeom prst="rect">
                <a:avLst/>
              </a:prstGeom>
            </p:spPr>
          </p:pic>
          <p:sp>
            <p:nvSpPr>
              <p:cNvPr id="38" name="テキスト ボックス 37"/>
              <p:cNvSpPr txBox="1"/>
              <p:nvPr/>
            </p:nvSpPr>
            <p:spPr>
              <a:xfrm>
                <a:off x="4100145" y="2280139"/>
                <a:ext cx="129246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クラウドデータセンター</a:t>
                </a:r>
                <a:endPara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40" name="ストライプ矢印 39"/>
            <p:cNvSpPr/>
            <p:nvPr/>
          </p:nvSpPr>
          <p:spPr>
            <a:xfrm rot="10800000">
              <a:off x="3209192" y="2532185"/>
              <a:ext cx="659423" cy="448407"/>
            </a:xfrm>
            <a:prstGeom prst="striped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Rectangle 2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4309163" y="6622369"/>
            <a:ext cx="557212" cy="231775"/>
          </a:xfrm>
          <a:prstGeom prst="rect">
            <a:avLst/>
          </a:prstGeo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ctr">
              <a:defRPr/>
            </a:pPr>
            <a:fld id="{987E04BA-8308-4259-A76C-FE93A1B12FBB}" type="slidenum">
              <a:rPr lang="en-US" altLang="ja-JP" sz="1100" smtClean="0"/>
              <a:pPr algn="ctr">
                <a:defRPr/>
              </a:pPr>
              <a:t>3</a:t>
            </a:fld>
            <a:endParaRPr lang="en-US" altLang="ja-JP" sz="1100" dirty="0"/>
          </a:p>
        </p:txBody>
      </p:sp>
      <p:sp>
        <p:nvSpPr>
          <p:cNvPr id="52" name="タイトル 5"/>
          <p:cNvSpPr txBox="1">
            <a:spLocks/>
          </p:cNvSpPr>
          <p:nvPr/>
        </p:nvSpPr>
        <p:spPr>
          <a:xfrm>
            <a:off x="158129" y="107165"/>
            <a:ext cx="7577986" cy="516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◆クラウド録画が選ばれる</a:t>
            </a:r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理由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1092483" y="4204817"/>
            <a:ext cx="6598836" cy="1022252"/>
            <a:chOff x="1048522" y="4187232"/>
            <a:chExt cx="6598836" cy="1022252"/>
          </a:xfrm>
        </p:grpSpPr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053" b="87045" l="2964" r="212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" t="22719" r="77937" b="10386"/>
            <a:stretch/>
          </p:blipFill>
          <p:spPr>
            <a:xfrm>
              <a:off x="1048522" y="4473803"/>
              <a:ext cx="378674" cy="554390"/>
            </a:xfrm>
            <a:prstGeom prst="rect">
              <a:avLst/>
            </a:prstGeom>
          </p:spPr>
        </p:pic>
        <p:cxnSp>
          <p:nvCxnSpPr>
            <p:cNvPr id="43" name="直線矢印コネクタ 42"/>
            <p:cNvCxnSpPr/>
            <p:nvPr/>
          </p:nvCxnSpPr>
          <p:spPr>
            <a:xfrm>
              <a:off x="1472226" y="4755800"/>
              <a:ext cx="1696915" cy="8792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45" name="グループ化 44"/>
            <p:cNvGrpSpPr/>
            <p:nvPr/>
          </p:nvGrpSpPr>
          <p:grpSpPr>
            <a:xfrm>
              <a:off x="3034325" y="4260500"/>
              <a:ext cx="1292469" cy="919926"/>
              <a:chOff x="4100145" y="2280139"/>
              <a:chExt cx="1292469" cy="919926"/>
            </a:xfrm>
          </p:grpSpPr>
          <p:pic>
            <p:nvPicPr>
              <p:cNvPr id="46" name="図 4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3586" y="2463266"/>
                <a:ext cx="736799" cy="736799"/>
              </a:xfrm>
              <a:prstGeom prst="rect">
                <a:avLst/>
              </a:prstGeom>
            </p:spPr>
          </p:pic>
          <p:sp>
            <p:nvSpPr>
              <p:cNvPr id="47" name="テキスト ボックス 46"/>
              <p:cNvSpPr txBox="1"/>
              <p:nvPr/>
            </p:nvSpPr>
            <p:spPr>
              <a:xfrm>
                <a:off x="4100145" y="2280139"/>
                <a:ext cx="129246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クラウドデータセンター</a:t>
                </a:r>
                <a:endPara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cxnSp>
          <p:nvCxnSpPr>
            <p:cNvPr id="50" name="直線コネクタ 49"/>
            <p:cNvCxnSpPr/>
            <p:nvPr/>
          </p:nvCxnSpPr>
          <p:spPr>
            <a:xfrm flipH="1">
              <a:off x="2474549" y="4588745"/>
              <a:ext cx="351692" cy="3253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2456965" y="4597538"/>
              <a:ext cx="342900" cy="3253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245" y="4648120"/>
              <a:ext cx="421329" cy="450509"/>
            </a:xfrm>
            <a:prstGeom prst="rect">
              <a:avLst/>
            </a:prstGeom>
          </p:spPr>
        </p:pic>
        <p:pic>
          <p:nvPicPr>
            <p:cNvPr id="61" name="図 6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175" b="98810" l="0" r="928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5" t="4689" r="6407" b="8113"/>
            <a:stretch/>
          </p:blipFill>
          <p:spPr>
            <a:xfrm>
              <a:off x="7064613" y="4187232"/>
              <a:ext cx="582745" cy="501161"/>
            </a:xfrm>
            <a:prstGeom prst="rect">
              <a:avLst/>
            </a:prstGeom>
          </p:spPr>
        </p:pic>
        <p:cxnSp>
          <p:nvCxnSpPr>
            <p:cNvPr id="63" name="直線矢印コネクタ 62"/>
            <p:cNvCxnSpPr/>
            <p:nvPr/>
          </p:nvCxnSpPr>
          <p:spPr>
            <a:xfrm flipV="1">
              <a:off x="3942865" y="4783015"/>
              <a:ext cx="2800835" cy="7953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V="1">
              <a:off x="5208957" y="4430483"/>
              <a:ext cx="0" cy="334108"/>
            </a:xfrm>
            <a:prstGeom prst="line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/>
            <p:cNvCxnSpPr/>
            <p:nvPr/>
          </p:nvCxnSpPr>
          <p:spPr>
            <a:xfrm flipV="1">
              <a:off x="5208957" y="4431323"/>
              <a:ext cx="1842474" cy="16745"/>
            </a:xfrm>
            <a:prstGeom prst="straightConnector1">
              <a:avLst/>
            </a:prstGeom>
            <a:ln w="222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70" name="図 69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208" b="89079" l="17500" r="833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1" t="7707" r="16808" b="10040"/>
            <a:stretch/>
          </p:blipFill>
          <p:spPr>
            <a:xfrm>
              <a:off x="4760549" y="4386524"/>
              <a:ext cx="334108" cy="343792"/>
            </a:xfrm>
            <a:prstGeom prst="rect">
              <a:avLst/>
            </a:prstGeom>
          </p:spPr>
        </p:pic>
        <p:cxnSp>
          <p:nvCxnSpPr>
            <p:cNvPr id="73" name="直線コネクタ 72"/>
            <p:cNvCxnSpPr/>
            <p:nvPr/>
          </p:nvCxnSpPr>
          <p:spPr>
            <a:xfrm flipV="1">
              <a:off x="4391272" y="4483238"/>
              <a:ext cx="351693" cy="8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 flipV="1">
              <a:off x="4452818" y="4609261"/>
              <a:ext cx="284286" cy="58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 flipV="1">
              <a:off x="4567119" y="4691323"/>
              <a:ext cx="181708" cy="29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テキスト ボックス 1"/>
            <p:cNvSpPr txBox="1"/>
            <p:nvPr/>
          </p:nvSpPr>
          <p:spPr>
            <a:xfrm>
              <a:off x="3894993" y="4932485"/>
              <a:ext cx="29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kumimoji="1" lang="ja-JP" altLang="en-US" sz="12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異常検知したあと、</a:t>
              </a:r>
              <a:r>
                <a:rPr kumimoji="1" lang="en-US" altLang="ja-JP" sz="12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kumimoji="1" lang="ja-JP" altLang="en-US" sz="12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分後に送信されます。</a:t>
              </a:r>
              <a:endParaRPr kumimoji="1"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638354" y="4166559"/>
            <a:ext cx="1992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事前申し込み必要</a:t>
            </a:r>
            <a:endParaRPr kumimoji="1" lang="ja-JP" altLang="en-US" sz="1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852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65028" y="737053"/>
            <a:ext cx="85976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◆ネットワークカメラ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をインターネット回線につなぎ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、クラウドレコーダー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のサーバーへ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接続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設定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を行います。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◆サーバー側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では申請いただいたカメラ情報を登録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し、カメラ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から送られた映像をサーバー上で録画開始します。</a:t>
            </a: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◆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やタブレットの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ブラウザより、リアルタイム映像のモニタリング、映像の再生閲覧、ダウンロードが可能です。</a:t>
            </a:r>
          </a:p>
          <a:p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4591054" y="4389597"/>
            <a:ext cx="1218656" cy="1407644"/>
            <a:chOff x="4097425" y="5441602"/>
            <a:chExt cx="1218656" cy="1407644"/>
          </a:xfrm>
        </p:grpSpPr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425" y="5441602"/>
              <a:ext cx="1218656" cy="974925"/>
            </a:xfrm>
            <a:prstGeom prst="rect">
              <a:avLst/>
            </a:prstGeom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4273064" y="6603025"/>
              <a:ext cx="8704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インターネット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8" name="直線コネクタ 7"/>
          <p:cNvCxnSpPr>
            <a:stCxn id="83" idx="3"/>
          </p:cNvCxnSpPr>
          <p:nvPr/>
        </p:nvCxnSpPr>
        <p:spPr>
          <a:xfrm>
            <a:off x="2391508" y="5080267"/>
            <a:ext cx="4828237" cy="487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/>
          <p:cNvGrpSpPr/>
          <p:nvPr/>
        </p:nvGrpSpPr>
        <p:grpSpPr>
          <a:xfrm>
            <a:off x="599138" y="4205795"/>
            <a:ext cx="720969" cy="1143001"/>
            <a:chOff x="553916" y="5231423"/>
            <a:chExt cx="720969" cy="1143001"/>
          </a:xfrm>
        </p:grpSpPr>
        <p:pic>
          <p:nvPicPr>
            <p:cNvPr id="35" name="図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053" b="87045" l="2964" r="212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" t="22719" r="77937" b="10386"/>
            <a:stretch/>
          </p:blipFill>
          <p:spPr>
            <a:xfrm>
              <a:off x="553916" y="5442439"/>
              <a:ext cx="692480" cy="931985"/>
            </a:xfrm>
            <a:prstGeom prst="rect">
              <a:avLst/>
            </a:prstGeom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597877" y="5231423"/>
              <a:ext cx="677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IP</a:t>
              </a:r>
              <a:r>
                <a:rPr kumimoji="1"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カメラ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3070918" y="4636619"/>
            <a:ext cx="719827" cy="658023"/>
            <a:chOff x="3025696" y="5662247"/>
            <a:chExt cx="719827" cy="658023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5696" y="5866626"/>
              <a:ext cx="690436" cy="453644"/>
            </a:xfrm>
            <a:prstGeom prst="rect">
              <a:avLst/>
            </a:prstGeom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3086100" y="5662247"/>
              <a:ext cx="65942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ルーター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4291906" y="3096453"/>
            <a:ext cx="1793631" cy="990688"/>
            <a:chOff x="3982915" y="4324304"/>
            <a:chExt cx="1793631" cy="990688"/>
          </a:xfrm>
        </p:grpSpPr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678" y="4324304"/>
              <a:ext cx="827723" cy="736799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3982915" y="5037993"/>
              <a:ext cx="17936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クラウドデータセンター</a:t>
              </a:r>
              <a:endPara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5635547" y="3634296"/>
            <a:ext cx="3184399" cy="934145"/>
            <a:chOff x="5643081" y="3596056"/>
            <a:chExt cx="3184399" cy="934145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60946">
              <a:off x="6134950" y="3304572"/>
              <a:ext cx="733760" cy="1717498"/>
            </a:xfrm>
            <a:prstGeom prst="rect">
              <a:avLst/>
            </a:prstGeom>
          </p:spPr>
        </p:pic>
        <p:sp>
          <p:nvSpPr>
            <p:cNvPr id="22" name="楕円 21"/>
            <p:cNvSpPr/>
            <p:nvPr/>
          </p:nvSpPr>
          <p:spPr>
            <a:xfrm>
              <a:off x="7095395" y="3648810"/>
              <a:ext cx="1732085" cy="835269"/>
            </a:xfrm>
            <a:prstGeom prst="ellipse">
              <a:avLst/>
            </a:prstGeom>
            <a:gradFill>
              <a:gsLst>
                <a:gs pos="65083">
                  <a:schemeClr val="accent6">
                    <a:lumMod val="20000"/>
                    <a:lumOff val="80000"/>
                  </a:schemeClr>
                </a:gs>
                <a:gs pos="37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6">
                    <a:lumMod val="20000"/>
                    <a:lumOff val="80000"/>
                  </a:schemeClr>
                </a:gs>
                <a:gs pos="8300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0114" y="3868616"/>
              <a:ext cx="1015382" cy="453537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395" y="3863515"/>
              <a:ext cx="514587" cy="550226"/>
            </a:xfrm>
            <a:prstGeom prst="rect">
              <a:avLst/>
            </a:prstGeom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7614141" y="3596056"/>
              <a:ext cx="7649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外出先で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7070277" y="4794881"/>
            <a:ext cx="1661746" cy="905607"/>
            <a:chOff x="7192111" y="4607171"/>
            <a:chExt cx="1661746" cy="905607"/>
          </a:xfrm>
        </p:grpSpPr>
        <p:sp>
          <p:nvSpPr>
            <p:cNvPr id="21" name="角丸四角形 20"/>
            <p:cNvSpPr/>
            <p:nvPr/>
          </p:nvSpPr>
          <p:spPr>
            <a:xfrm>
              <a:off x="7192111" y="4607171"/>
              <a:ext cx="1661746" cy="88802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1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865" y="4655528"/>
              <a:ext cx="680357" cy="857250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175" b="98810" l="0" r="928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5" t="4689" r="6407" b="8113"/>
            <a:stretch/>
          </p:blipFill>
          <p:spPr>
            <a:xfrm>
              <a:off x="7321542" y="4976448"/>
              <a:ext cx="582745" cy="501161"/>
            </a:xfrm>
            <a:prstGeom prst="rect">
              <a:avLst/>
            </a:prstGeom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7429502" y="4721471"/>
              <a:ext cx="7121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オフィスで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5187253" y="4223378"/>
            <a:ext cx="1179633" cy="738553"/>
            <a:chOff x="4755173" y="5671039"/>
            <a:chExt cx="1014130" cy="536331"/>
          </a:xfrm>
        </p:grpSpPr>
        <p:sp>
          <p:nvSpPr>
            <p:cNvPr id="19" name="屈折矢印 18"/>
            <p:cNvSpPr/>
            <p:nvPr/>
          </p:nvSpPr>
          <p:spPr>
            <a:xfrm rot="5400000">
              <a:off x="4703151" y="5723061"/>
              <a:ext cx="536331" cy="432288"/>
            </a:xfrm>
            <a:prstGeom prst="bentUpArrow">
              <a:avLst/>
            </a:prstGeom>
            <a:solidFill>
              <a:srgbClr val="47D74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907657" y="5747866"/>
              <a:ext cx="861646" cy="178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見る</a:t>
              </a:r>
              <a:r>
                <a:rPr kumimoji="1" lang="en-US" altLang="ja-JP" sz="10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kumimoji="1" lang="ja-JP" altLang="en-US" sz="10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再生</a:t>
              </a:r>
              <a:r>
                <a:rPr kumimoji="1" lang="en-US" altLang="ja-JP" sz="10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kumimoji="1"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7" name="屈折矢印 16"/>
          <p:cNvSpPr/>
          <p:nvPr/>
        </p:nvSpPr>
        <p:spPr>
          <a:xfrm>
            <a:off x="4555674" y="4170625"/>
            <a:ext cx="518745" cy="738554"/>
          </a:xfrm>
          <a:prstGeom prst="bentUpArrow">
            <a:avLst/>
          </a:prstGeom>
          <a:solidFill>
            <a:srgbClr val="47D74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31420" y="4349198"/>
            <a:ext cx="8352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撮る</a:t>
            </a:r>
            <a:r>
              <a:rPr kumimoji="1" lang="en-US" altLang="ja-JP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録画</a:t>
            </a:r>
            <a:r>
              <a:rPr kumimoji="1" lang="en-US" altLang="ja-JP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右矢印 39"/>
          <p:cNvSpPr/>
          <p:nvPr/>
        </p:nvSpPr>
        <p:spPr>
          <a:xfrm>
            <a:off x="4564466" y="5243284"/>
            <a:ext cx="1195753" cy="290150"/>
          </a:xfrm>
          <a:prstGeom prst="rightArrow">
            <a:avLst/>
          </a:prstGeom>
          <a:solidFill>
            <a:srgbClr val="10F1F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モニタリング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84837" y="3546371"/>
            <a:ext cx="1345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店舗</a:t>
            </a:r>
            <a:endParaRPr kumimoji="1" lang="en-US" altLang="ja-JP" sz="1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コインパーキング</a:t>
            </a:r>
            <a:endParaRPr kumimoji="1" lang="en-US" altLang="ja-JP" sz="1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マンション　など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449667" y="3458448"/>
            <a:ext cx="3393831" cy="2268415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Rectangle 23"/>
          <p:cNvSpPr txBox="1">
            <a:spLocks noChangeArrowheads="1"/>
          </p:cNvSpPr>
          <p:nvPr/>
        </p:nvSpPr>
        <p:spPr>
          <a:xfrm>
            <a:off x="4309163" y="6622369"/>
            <a:ext cx="557212" cy="23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900" kern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ctr">
              <a:defRPr/>
            </a:pPr>
            <a:fld id="{987E04BA-8308-4259-A76C-FE93A1B12FBB}" type="slidenum">
              <a:rPr lang="en-US" altLang="ja-JP" sz="1100" smtClean="0"/>
              <a:pPr algn="ctr">
                <a:defRPr/>
              </a:pPr>
              <a:t>4</a:t>
            </a:fld>
            <a:endParaRPr lang="en-US" altLang="ja-JP" sz="1100" dirty="0"/>
          </a:p>
        </p:txBody>
      </p:sp>
      <p:sp>
        <p:nvSpPr>
          <p:cNvPr id="42" name="タイトル 5"/>
          <p:cNvSpPr txBox="1">
            <a:spLocks/>
          </p:cNvSpPr>
          <p:nvPr/>
        </p:nvSpPr>
        <p:spPr>
          <a:xfrm>
            <a:off x="158129" y="107165"/>
            <a:ext cx="7577986" cy="516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◆サービス構成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81" name="グループ化 80"/>
          <p:cNvGrpSpPr/>
          <p:nvPr/>
        </p:nvGrpSpPr>
        <p:grpSpPr>
          <a:xfrm>
            <a:off x="1907931" y="4826977"/>
            <a:ext cx="505072" cy="511103"/>
            <a:chOff x="1907931" y="5864469"/>
            <a:chExt cx="505072" cy="511103"/>
          </a:xfrm>
        </p:grpSpPr>
        <p:sp>
          <p:nvSpPr>
            <p:cNvPr id="82" name="角丸四角形 81"/>
            <p:cNvSpPr/>
            <p:nvPr/>
          </p:nvSpPr>
          <p:spPr>
            <a:xfrm>
              <a:off x="1907931" y="5864469"/>
              <a:ext cx="505072" cy="51110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pic>
          <p:nvPicPr>
            <p:cNvPr id="83" name="Picture 3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1929894" y="6062476"/>
              <a:ext cx="461614" cy="11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" name="テキスト ボックス 83"/>
          <p:cNvSpPr txBox="1"/>
          <p:nvPr/>
        </p:nvSpPr>
        <p:spPr>
          <a:xfrm>
            <a:off x="1776047" y="4580794"/>
            <a:ext cx="844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AgentBox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" name="カギ線コネクタ 3"/>
          <p:cNvCxnSpPr>
            <a:stCxn id="35" idx="2"/>
            <a:endCxn id="31" idx="2"/>
          </p:cNvCxnSpPr>
          <p:nvPr/>
        </p:nvCxnSpPr>
        <p:spPr>
          <a:xfrm rot="5400000" flipH="1" flipV="1">
            <a:off x="2153680" y="4086340"/>
            <a:ext cx="54154" cy="2470758"/>
          </a:xfrm>
          <a:prstGeom prst="bentConnector3">
            <a:avLst>
              <a:gd name="adj1" fmla="val -42212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0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4309163" y="6622369"/>
            <a:ext cx="557212" cy="231775"/>
          </a:xfrm>
          <a:prstGeom prst="rect">
            <a:avLst/>
          </a:prstGeo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ctr">
              <a:defRPr/>
            </a:pPr>
            <a:fld id="{987E04BA-8308-4259-A76C-FE93A1B12FBB}" type="slidenum">
              <a:rPr lang="en-US" altLang="ja-JP" sz="1100" smtClean="0"/>
              <a:pPr algn="ctr">
                <a:defRPr/>
              </a:pPr>
              <a:t>5</a:t>
            </a:fld>
            <a:endParaRPr lang="en-US" altLang="ja-JP" sz="1100" dirty="0"/>
          </a:p>
        </p:txBody>
      </p:sp>
      <p:sp>
        <p:nvSpPr>
          <p:cNvPr id="14" name="タイトル 5"/>
          <p:cNvSpPr txBox="1">
            <a:spLocks/>
          </p:cNvSpPr>
          <p:nvPr/>
        </p:nvSpPr>
        <p:spPr>
          <a:xfrm>
            <a:off x="158129" y="107165"/>
            <a:ext cx="7577986" cy="516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◆商品構成①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184573"/>
              </p:ext>
            </p:extLst>
          </p:nvPr>
        </p:nvGraphicFramePr>
        <p:xfrm>
          <a:off x="290457" y="1454349"/>
          <a:ext cx="8520056" cy="4393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541">
                  <a:extLst>
                    <a:ext uri="{9D8B030D-6E8A-4147-A177-3AD203B41FA5}">
                      <a16:colId xmlns:a16="http://schemas.microsoft.com/office/drawing/2014/main" val="2449211846"/>
                    </a:ext>
                  </a:extLst>
                </a:gridCol>
                <a:gridCol w="2256947">
                  <a:extLst>
                    <a:ext uri="{9D8B030D-6E8A-4147-A177-3AD203B41FA5}">
                      <a16:colId xmlns:a16="http://schemas.microsoft.com/office/drawing/2014/main" val="2575746577"/>
                    </a:ext>
                  </a:extLst>
                </a:gridCol>
                <a:gridCol w="2308537">
                  <a:extLst>
                    <a:ext uri="{9D8B030D-6E8A-4147-A177-3AD203B41FA5}">
                      <a16:colId xmlns:a16="http://schemas.microsoft.com/office/drawing/2014/main" val="1397091274"/>
                    </a:ext>
                  </a:extLst>
                </a:gridCol>
                <a:gridCol w="2200031">
                  <a:extLst>
                    <a:ext uri="{9D8B030D-6E8A-4147-A177-3AD203B41FA5}">
                      <a16:colId xmlns:a16="http://schemas.microsoft.com/office/drawing/2014/main" val="1565488896"/>
                    </a:ext>
                  </a:extLst>
                </a:gridCol>
              </a:tblGrid>
              <a:tr h="3615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型番</a:t>
                      </a:r>
                      <a:endParaRPr kumimoji="1" lang="en-US" altLang="ja-JP" sz="17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IPC-05pro</a:t>
                      </a:r>
                      <a:endParaRPr kumimoji="1" lang="ja-JP" altLang="en-US" sz="17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IPC-07FHD</a:t>
                      </a:r>
                      <a:endParaRPr kumimoji="1" lang="ja-JP" altLang="en-US" sz="17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IPC-16FHD</a:t>
                      </a:r>
                      <a:endParaRPr kumimoji="1" lang="ja-JP" altLang="en-US" sz="17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210285320"/>
                  </a:ext>
                </a:extLst>
              </a:tr>
              <a:tr h="15900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イメージ</a:t>
                      </a:r>
                      <a:endParaRPr kumimoji="1" lang="en-US" altLang="ja-JP" sz="17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7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7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7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5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タイプ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屋内用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屋内用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屋外用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523886701"/>
                  </a:ext>
                </a:extLst>
              </a:tr>
              <a:tr h="63422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パン、チルト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有</a:t>
                      </a:r>
                      <a:endParaRPr kumimoji="1" lang="en-US" altLang="ja-JP" sz="17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700" b="1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上下</a:t>
                      </a:r>
                      <a:r>
                        <a:rPr lang="en-US" altLang="ja-JP" sz="1700" b="1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90°</a:t>
                      </a:r>
                      <a:r>
                        <a:rPr lang="ja-JP" altLang="en-US" sz="1700" b="1" dirty="0" err="1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、</a:t>
                      </a:r>
                      <a:r>
                        <a:rPr lang="ja-JP" altLang="en-US" sz="1700" b="1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左右</a:t>
                      </a:r>
                      <a:r>
                        <a:rPr lang="en-US" altLang="ja-JP" sz="1700" b="1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180°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有</a:t>
                      </a:r>
                      <a:endParaRPr kumimoji="1" lang="en-US" altLang="ja-JP" sz="17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700" b="1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上下</a:t>
                      </a:r>
                      <a:r>
                        <a:rPr lang="en-US" altLang="ja-JP" sz="1700" b="1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90°</a:t>
                      </a:r>
                      <a:r>
                        <a:rPr lang="ja-JP" altLang="en-US" sz="1700" b="1" dirty="0" err="1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、</a:t>
                      </a:r>
                      <a:r>
                        <a:rPr lang="ja-JP" altLang="en-US" sz="1700" b="1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左右</a:t>
                      </a:r>
                      <a:r>
                        <a:rPr lang="en-US" altLang="ja-JP" sz="1700" b="1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180°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無し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3423656238"/>
                  </a:ext>
                </a:extLst>
              </a:tr>
              <a:tr h="3615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有効画素数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100</a:t>
                      </a:r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万画素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200</a:t>
                      </a:r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万画素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200</a:t>
                      </a:r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万画素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3892981835"/>
                  </a:ext>
                </a:extLst>
              </a:tr>
              <a:tr h="3615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防水・防塵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無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無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有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45235163"/>
                  </a:ext>
                </a:extLst>
              </a:tr>
              <a:tr h="3615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暗視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無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有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無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87873165"/>
                  </a:ext>
                </a:extLst>
              </a:tr>
              <a:tr h="3615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販売価格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53,000</a:t>
                      </a:r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r>
                        <a:rPr kumimoji="1" lang="en-US" altLang="ja-JP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税別）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74,200</a:t>
                      </a:r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r>
                        <a:rPr kumimoji="1" lang="en-US" altLang="ja-JP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税別</a:t>
                      </a:r>
                      <a:r>
                        <a:rPr kumimoji="1" lang="en-US" altLang="ja-JP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57,000</a:t>
                      </a:r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r>
                        <a:rPr kumimoji="1" lang="en-US" altLang="ja-JP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7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税別）</a:t>
                      </a:r>
                      <a:endParaRPr kumimoji="1" lang="ja-JP" altLang="en-US" sz="17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4291015647"/>
                  </a:ext>
                </a:extLst>
              </a:tr>
            </a:tbl>
          </a:graphicData>
        </a:graphic>
      </p:graphicFrame>
      <p:grpSp>
        <p:nvGrpSpPr>
          <p:cNvPr id="17" name="グループ化 16"/>
          <p:cNvGrpSpPr/>
          <p:nvPr/>
        </p:nvGrpSpPr>
        <p:grpSpPr>
          <a:xfrm>
            <a:off x="2563469" y="1861453"/>
            <a:ext cx="5688334" cy="1350695"/>
            <a:chOff x="2656220" y="1892366"/>
            <a:chExt cx="5571571" cy="1283269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66" b="98101" l="31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56220" y="1900170"/>
              <a:ext cx="985216" cy="1229720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7" b="100000" l="0" r="975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81103" y="1892366"/>
              <a:ext cx="915882" cy="1283269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51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81073" y="2015799"/>
              <a:ext cx="1346718" cy="1053144"/>
            </a:xfrm>
            <a:prstGeom prst="rect">
              <a:avLst/>
            </a:prstGeom>
          </p:spPr>
        </p:pic>
      </p:grpSp>
      <p:sp>
        <p:nvSpPr>
          <p:cNvPr id="21" name="角丸四角形 20"/>
          <p:cNvSpPr/>
          <p:nvPr/>
        </p:nvSpPr>
        <p:spPr>
          <a:xfrm>
            <a:off x="96105" y="1283677"/>
            <a:ext cx="8961421" cy="5084850"/>
          </a:xfrm>
          <a:prstGeom prst="roundRect">
            <a:avLst>
              <a:gd name="adj" fmla="val 4767"/>
            </a:avLst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31" dirty="0"/>
          </a:p>
        </p:txBody>
      </p:sp>
      <p:sp>
        <p:nvSpPr>
          <p:cNvPr id="23" name="Rectangle 3"/>
          <p:cNvSpPr txBox="1">
            <a:spLocks/>
          </p:cNvSpPr>
          <p:nvPr/>
        </p:nvSpPr>
        <p:spPr>
          <a:xfrm>
            <a:off x="175368" y="807196"/>
            <a:ext cx="35965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tabLst>
                <a:tab pos="3771900" algn="l"/>
              </a:tabLst>
            </a:pPr>
            <a:r>
              <a:rPr lang="ja-JP" altLang="en-US" sz="1800" b="1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カメラ本体</a:t>
            </a:r>
            <a:endParaRPr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17585" y="5986732"/>
            <a:ext cx="8065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クラウドでは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IPC-07FHD</a:t>
            </a:r>
            <a:r>
              <a:rPr kumimoji="1" lang="ja-JP" altLang="en-US" sz="1400" b="1" dirty="0" err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IPC-16FHD</a:t>
            </a:r>
            <a:r>
              <a:rPr kumimoji="1" lang="ja-JP" altLang="en-US" sz="1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の画質は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kumimoji="1" lang="ja-JP" altLang="en-US" sz="1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万画素になります。</a:t>
            </a:r>
            <a:endParaRPr kumimoji="1" lang="ja-JP" altLang="en-US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37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2"/>
          <p:cNvSpPr txBox="1">
            <a:spLocks/>
          </p:cNvSpPr>
          <p:nvPr/>
        </p:nvSpPr>
        <p:spPr>
          <a:xfrm>
            <a:off x="4313238" y="6323137"/>
            <a:ext cx="514350" cy="213946"/>
          </a:xfrm>
          <a:prstGeom prst="rect">
            <a:avLst/>
          </a:prstGeom>
          <a:ln/>
        </p:spPr>
        <p:txBody>
          <a:bodyPr vert="horz" lIns="84406" tIns="42203" rIns="84406" bIns="42203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defRPr/>
            </a:pPr>
            <a:fld id="{5FE988E6-E63D-46BD-BA81-949E87A4B24F}" type="slidenum">
              <a:rPr lang="en-US" altLang="ja-JP" sz="1108">
                <a:solidFill>
                  <a:schemeClr val="tx1"/>
                </a:solidFill>
              </a:rPr>
              <a:pPr algn="ctr">
                <a:defRPr/>
              </a:pPr>
              <a:t>6</a:t>
            </a:fld>
            <a:endParaRPr lang="en-US" altLang="ja-JP" sz="1108" dirty="0">
              <a:solidFill>
                <a:schemeClr val="tx1"/>
              </a:solidFill>
            </a:endParaRPr>
          </a:p>
        </p:txBody>
      </p:sp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060834"/>
              </p:ext>
            </p:extLst>
          </p:nvPr>
        </p:nvGraphicFramePr>
        <p:xfrm>
          <a:off x="327886" y="3066669"/>
          <a:ext cx="8529373" cy="31886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88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1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572">
                <a:tc>
                  <a:txBody>
                    <a:bodyPr/>
                    <a:lstStyle/>
                    <a:p>
                      <a:r>
                        <a:rPr lang="ja-JP" altLang="en-US" sz="15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通信帯域制限機能</a:t>
                      </a:r>
                      <a:endParaRPr kumimoji="1" lang="ja-JP" altLang="en-US" sz="15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ja-JP" altLang="en-US" sz="15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通信環境に合わせて保存した録画データを、送信する回線速度を</a:t>
                      </a:r>
                      <a:endParaRPr lang="en-US" altLang="ja-JP" sz="15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ja-JP" altLang="en-US" sz="1500" b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コントロール</a:t>
                      </a:r>
                      <a:endParaRPr lang="en-US" altLang="ja-JP" sz="1500" b="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572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録画データ送信時間指定</a:t>
                      </a:r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環境により回線帯域を考慮し保存した録画データを時間指定</a:t>
                      </a:r>
                      <a:endParaRPr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n-US" altLang="ja-JP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夜間等</a:t>
                      </a:r>
                      <a:r>
                        <a:rPr lang="en-US" altLang="ja-JP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)</a:t>
                      </a:r>
                      <a:r>
                        <a:rPr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でクラウドへ転送可能</a:t>
                      </a:r>
                      <a:endParaRPr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r>
                        <a:rPr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録画データ一時保存</a:t>
                      </a:r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クラウドへ転送前に</a:t>
                      </a:r>
                      <a:r>
                        <a:rPr lang="en-US" altLang="ja-JP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Agent</a:t>
                      </a:r>
                      <a:r>
                        <a:rPr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</a:t>
                      </a:r>
                      <a:r>
                        <a:rPr lang="en-US" altLang="ja-JP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Box</a:t>
                      </a:r>
                      <a:r>
                        <a:rPr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内に録画データを一時保存</a:t>
                      </a:r>
                      <a:endParaRPr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572">
                <a:tc>
                  <a:txBody>
                    <a:bodyPr/>
                    <a:lstStyle/>
                    <a:p>
                      <a:r>
                        <a:rPr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セキュア通信</a:t>
                      </a:r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録画データをクラウドへ転送の際に、通信上に暗号化を掛ける為、データ盗難、覗き見を回避できます</a:t>
                      </a:r>
                      <a:endParaRPr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IP</a:t>
                      </a:r>
                      <a:r>
                        <a:rPr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カメラ</a:t>
                      </a:r>
                      <a:endParaRPr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エージェントボックス１台につき、</a:t>
                      </a:r>
                      <a:r>
                        <a:rPr lang="ja-JP" altLang="en-US" sz="1500" b="1" u="sng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カメラ</a:t>
                      </a:r>
                      <a:r>
                        <a:rPr lang="en-US" altLang="ja-JP" sz="1500" b="1" u="sng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1500" b="1" u="sng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台</a:t>
                      </a:r>
                      <a:r>
                        <a:rPr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まで接続可</a:t>
                      </a:r>
                      <a:endParaRPr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*カメラが３台の場合、エージェントボックスは</a:t>
                      </a:r>
                      <a:r>
                        <a:rPr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台必要になります。</a:t>
                      </a:r>
                      <a:endParaRPr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655">
                <a:tc>
                  <a:txBody>
                    <a:bodyPr/>
                    <a:lstStyle/>
                    <a:p>
                      <a:r>
                        <a:rPr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緊急アラート</a:t>
                      </a:r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同一ネットワーク内の接続された機器や既存システムに</a:t>
                      </a:r>
                      <a:r>
                        <a:rPr lang="en-US" altLang="ja-JP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Ping</a:t>
                      </a:r>
                      <a:r>
                        <a:rPr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の</a:t>
                      </a:r>
                      <a:endParaRPr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疎通確認を行い、接続できない機器には指定されたメールアドレス宛てにアラートメールが飛びます。</a:t>
                      </a:r>
                      <a:endParaRPr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181562" y="1445337"/>
            <a:ext cx="5669830" cy="163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商品名：</a:t>
            </a:r>
            <a:r>
              <a:rPr lang="en-US" altLang="ja-JP" sz="1477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AgentBox</a:t>
            </a:r>
            <a:r>
              <a:rPr lang="ja-JP" altLang="en-US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（エージェントボックス）</a:t>
            </a:r>
            <a:endParaRPr lang="en-US" altLang="ja-JP" sz="1477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定価：</a:t>
            </a:r>
            <a:r>
              <a:rPr lang="en-US" altLang="ja-JP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18,000</a:t>
            </a:r>
            <a:r>
              <a:rPr lang="ja-JP" altLang="en-US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lang="en-US" altLang="ja-JP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税別</a:t>
            </a:r>
            <a:r>
              <a:rPr lang="en-US" altLang="ja-JP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NET</a:t>
            </a:r>
            <a:r>
              <a:rPr lang="ja-JP" altLang="en-US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価格：</a:t>
            </a:r>
            <a:r>
              <a:rPr lang="en-US" altLang="ja-JP" sz="1477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18,000</a:t>
            </a:r>
            <a:r>
              <a:rPr lang="ja-JP" altLang="en-US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lang="en-US" altLang="ja-JP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税別</a:t>
            </a:r>
            <a:r>
              <a:rPr lang="en-US" altLang="ja-JP" sz="147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lang="ja-JP" altLang="en-US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7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477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477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台目：追加カメラ設定費　</a:t>
            </a:r>
            <a:r>
              <a:rPr lang="en-US" altLang="ja-JP" sz="1477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NET</a:t>
            </a:r>
            <a:r>
              <a:rPr lang="ja-JP" altLang="en-US" sz="1477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価格：</a:t>
            </a:r>
            <a:r>
              <a:rPr lang="en-US" altLang="ja-JP" sz="1477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3,000</a:t>
            </a:r>
            <a:r>
              <a:rPr lang="ja-JP" altLang="en-US" sz="1477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円（税別）</a:t>
            </a:r>
            <a:endParaRPr lang="en-US" altLang="ja-JP" sz="1477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サイズ：</a:t>
            </a:r>
            <a:r>
              <a:rPr lang="en-US" altLang="ja-JP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L105×W105×H22</a:t>
            </a:r>
          </a:p>
          <a:p>
            <a:r>
              <a:rPr lang="ja-JP" altLang="en-US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特長：</a:t>
            </a:r>
            <a:r>
              <a:rPr lang="ja-JP" altLang="en-US" sz="1477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未録画を防ぐ為、</a:t>
            </a:r>
            <a:r>
              <a:rPr lang="ja-JP" altLang="en-US" sz="1477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最大</a:t>
            </a:r>
            <a:r>
              <a:rPr lang="en-US" altLang="ja-JP" sz="1477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1477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日分のデータを</a:t>
            </a:r>
            <a:r>
              <a:rPr lang="ja-JP" altLang="en-US" sz="1477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蓄積転送後は削除されます</a:t>
            </a:r>
            <a:endParaRPr lang="en-US" altLang="ja-JP" sz="1477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488260" y="1650826"/>
            <a:ext cx="1159108" cy="1032412"/>
            <a:chOff x="492944" y="1113273"/>
            <a:chExt cx="1255700" cy="1118446"/>
          </a:xfrm>
        </p:grpSpPr>
        <p:sp>
          <p:nvSpPr>
            <p:cNvPr id="13" name="角丸四角形 12"/>
            <p:cNvSpPr/>
            <p:nvPr/>
          </p:nvSpPr>
          <p:spPr>
            <a:xfrm>
              <a:off x="492944" y="1113273"/>
              <a:ext cx="1255700" cy="111844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662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4902" y="1663643"/>
              <a:ext cx="1011784" cy="242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グループ化 6"/>
          <p:cNvGrpSpPr/>
          <p:nvPr/>
        </p:nvGrpSpPr>
        <p:grpSpPr>
          <a:xfrm>
            <a:off x="1946478" y="1620271"/>
            <a:ext cx="1157694" cy="1062967"/>
            <a:chOff x="1998086" y="1089320"/>
            <a:chExt cx="1254169" cy="1151548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672" y="1242784"/>
              <a:ext cx="1251583" cy="31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672" y="1555673"/>
              <a:ext cx="1251583" cy="34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8086" y="1915713"/>
              <a:ext cx="1254169" cy="325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2324707" y="1089320"/>
              <a:ext cx="927547" cy="223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738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各側面</a:t>
              </a:r>
            </a:p>
          </p:txBody>
        </p:sp>
      </p:grpSp>
      <p:sp>
        <p:nvSpPr>
          <p:cNvPr id="20" name="Rectangle 3"/>
          <p:cNvSpPr txBox="1">
            <a:spLocks/>
          </p:cNvSpPr>
          <p:nvPr/>
        </p:nvSpPr>
        <p:spPr>
          <a:xfrm>
            <a:off x="176510" y="834777"/>
            <a:ext cx="6312213" cy="398814"/>
          </a:xfrm>
          <a:prstGeom prst="rect">
            <a:avLst/>
          </a:prstGeom>
        </p:spPr>
        <p:txBody>
          <a:bodyPr vert="horz" lIns="84406" tIns="42203" rIns="84406" bIns="4220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tabLst>
                <a:tab pos="3481841" algn="l"/>
              </a:tabLst>
            </a:pPr>
            <a:r>
              <a:rPr lang="ja-JP" altLang="en-US" sz="1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en-US" altLang="ja-JP" sz="1800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AgentBox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（エージェントボックス）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85348" y="1276710"/>
            <a:ext cx="8961421" cy="5046452"/>
          </a:xfrm>
          <a:prstGeom prst="roundRect">
            <a:avLst>
              <a:gd name="adj" fmla="val 4767"/>
            </a:avLst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31" dirty="0"/>
          </a:p>
        </p:txBody>
      </p:sp>
      <p:sp>
        <p:nvSpPr>
          <p:cNvPr id="24" name="タイトル 5"/>
          <p:cNvSpPr txBox="1">
            <a:spLocks/>
          </p:cNvSpPr>
          <p:nvPr/>
        </p:nvSpPr>
        <p:spPr>
          <a:xfrm>
            <a:off x="158129" y="107165"/>
            <a:ext cx="7577986" cy="516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◆商品構成②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57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7650" y="801566"/>
            <a:ext cx="8648700" cy="5343648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ブラウザによりログイン、パスワードを入力します。</a:t>
            </a:r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（ユーザー毎に発行）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録画データは試聴画面にログインするだけでダウンロード可能。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（対象カメラと時間を指定し、ダウンロードボタンを押すだけ）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カメラ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をグルーピング化して、呼び出すことが可能。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（登録されたカメラをグループ化し、グループ名を選択するだけで登録したカメラを呼び出します）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1208941" y="3640015"/>
            <a:ext cx="6720256" cy="2653811"/>
            <a:chOff x="1466849" y="2549769"/>
            <a:chExt cx="6720256" cy="2653811"/>
          </a:xfrm>
        </p:grpSpPr>
        <p:sp>
          <p:nvSpPr>
            <p:cNvPr id="8" name="正方形/長方形 7"/>
            <p:cNvSpPr/>
            <p:nvPr/>
          </p:nvSpPr>
          <p:spPr>
            <a:xfrm>
              <a:off x="3965332" y="2549769"/>
              <a:ext cx="1266092" cy="342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オーナー</a:t>
              </a:r>
              <a:endPara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066193" y="3341076"/>
              <a:ext cx="1397977" cy="386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関東エリア</a:t>
              </a:r>
              <a:endPara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671038" y="3376247"/>
              <a:ext cx="1283677" cy="395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関西エリア</a:t>
              </a:r>
              <a:endPara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849" y="4230565"/>
              <a:ext cx="952500" cy="876300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611" y="4265734"/>
              <a:ext cx="952500" cy="87630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012" y="4230566"/>
              <a:ext cx="952500" cy="876300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210" y="4327280"/>
              <a:ext cx="952500" cy="876300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4605" y="4283319"/>
              <a:ext cx="952500" cy="876300"/>
            </a:xfrm>
            <a:prstGeom prst="rect">
              <a:avLst/>
            </a:prstGeom>
          </p:spPr>
        </p:pic>
        <p:cxnSp>
          <p:nvCxnSpPr>
            <p:cNvPr id="17" name="カギ線コネクタ 16"/>
            <p:cNvCxnSpPr>
              <a:stCxn id="8" idx="2"/>
              <a:endCxn id="10" idx="0"/>
            </p:cNvCxnSpPr>
            <p:nvPr/>
          </p:nvCxnSpPr>
          <p:spPr>
            <a:xfrm rot="16200000" flipH="1">
              <a:off x="5213838" y="2277208"/>
              <a:ext cx="483578" cy="1714499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カギ線コネクタ 18"/>
            <p:cNvCxnSpPr>
              <a:stCxn id="8" idx="2"/>
              <a:endCxn id="9" idx="0"/>
            </p:cNvCxnSpPr>
            <p:nvPr/>
          </p:nvCxnSpPr>
          <p:spPr>
            <a:xfrm rot="5400000">
              <a:off x="3457577" y="2200274"/>
              <a:ext cx="448407" cy="1833196"/>
            </a:xfrm>
            <a:prstGeom prst="bentConnector3">
              <a:avLst>
                <a:gd name="adj1" fmla="val 51961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カギ線コネクタ 21"/>
            <p:cNvCxnSpPr>
              <a:stCxn id="10" idx="2"/>
              <a:endCxn id="15" idx="0"/>
            </p:cNvCxnSpPr>
            <p:nvPr/>
          </p:nvCxnSpPr>
          <p:spPr>
            <a:xfrm rot="16200000" flipH="1">
              <a:off x="6756157" y="3328621"/>
              <a:ext cx="511418" cy="1397978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カギ線コネクタ 23"/>
            <p:cNvCxnSpPr>
              <a:stCxn id="10" idx="2"/>
              <a:endCxn id="12" idx="0"/>
            </p:cNvCxnSpPr>
            <p:nvPr/>
          </p:nvCxnSpPr>
          <p:spPr>
            <a:xfrm rot="5400000">
              <a:off x="5388953" y="3341809"/>
              <a:ext cx="493833" cy="1354016"/>
            </a:xfrm>
            <a:prstGeom prst="bentConnector3">
              <a:avLst>
                <a:gd name="adj1" fmla="val 5178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>
              <a:stCxn id="10" idx="2"/>
            </p:cNvCxnSpPr>
            <p:nvPr/>
          </p:nvCxnSpPr>
          <p:spPr>
            <a:xfrm flipH="1">
              <a:off x="6304083" y="3771901"/>
              <a:ext cx="8794" cy="5553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カギ線コネクタ 30"/>
            <p:cNvCxnSpPr>
              <a:stCxn id="9" idx="2"/>
              <a:endCxn id="13" idx="0"/>
            </p:cNvCxnSpPr>
            <p:nvPr/>
          </p:nvCxnSpPr>
          <p:spPr>
            <a:xfrm rot="16200000" flipH="1">
              <a:off x="2924908" y="3568212"/>
              <a:ext cx="502628" cy="822080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カギ線コネクタ 32"/>
            <p:cNvCxnSpPr>
              <a:stCxn id="9" idx="2"/>
              <a:endCxn id="11" idx="0"/>
            </p:cNvCxnSpPr>
            <p:nvPr/>
          </p:nvCxnSpPr>
          <p:spPr>
            <a:xfrm rot="5400000">
              <a:off x="2102828" y="3568210"/>
              <a:ext cx="502627" cy="822083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4309163" y="6622369"/>
            <a:ext cx="557212" cy="231775"/>
          </a:xfrm>
          <a:prstGeom prst="rect">
            <a:avLst/>
          </a:prstGeo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ctr">
              <a:defRPr/>
            </a:pPr>
            <a:fld id="{987E04BA-8308-4259-A76C-FE93A1B12FBB}" type="slidenum">
              <a:rPr lang="en-US" altLang="ja-JP" sz="1100" smtClean="0"/>
              <a:pPr algn="ctr">
                <a:defRPr/>
              </a:pPr>
              <a:t>7</a:t>
            </a:fld>
            <a:endParaRPr lang="en-US" altLang="ja-JP" sz="1100" dirty="0"/>
          </a:p>
        </p:txBody>
      </p:sp>
      <p:sp>
        <p:nvSpPr>
          <p:cNvPr id="23" name="タイトル 5"/>
          <p:cNvSpPr txBox="1">
            <a:spLocks/>
          </p:cNvSpPr>
          <p:nvPr/>
        </p:nvSpPr>
        <p:spPr>
          <a:xfrm>
            <a:off x="158129" y="107165"/>
            <a:ext cx="7577986" cy="516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◆使い方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0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2"/>
          <p:cNvSpPr txBox="1">
            <a:spLocks/>
          </p:cNvSpPr>
          <p:nvPr/>
        </p:nvSpPr>
        <p:spPr>
          <a:xfrm>
            <a:off x="4313238" y="6323137"/>
            <a:ext cx="514350" cy="213946"/>
          </a:xfrm>
          <a:prstGeom prst="rect">
            <a:avLst/>
          </a:prstGeom>
          <a:ln/>
        </p:spPr>
        <p:txBody>
          <a:bodyPr vert="horz" lIns="84406" tIns="42203" rIns="84406" bIns="42203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defRPr/>
            </a:pPr>
            <a:fld id="{5FE988E6-E63D-46BD-BA81-949E87A4B24F}" type="slidenum">
              <a:rPr lang="en-US" altLang="ja-JP" sz="1108">
                <a:solidFill>
                  <a:schemeClr val="tx1"/>
                </a:solidFill>
              </a:rPr>
              <a:pPr algn="ctr">
                <a:defRPr/>
              </a:pPr>
              <a:t>8</a:t>
            </a:fld>
            <a:endParaRPr lang="en-US" altLang="ja-JP" sz="1108" dirty="0">
              <a:solidFill>
                <a:schemeClr val="tx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437188" y="1667574"/>
            <a:ext cx="626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USEN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クラウドビュー　料金プラン（カメラ</a:t>
            </a:r>
            <a:r>
              <a:rPr lang="en-US" altLang="ja-JP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台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あたり）</a:t>
            </a:r>
          </a:p>
        </p:txBody>
      </p:sp>
      <p:sp>
        <p:nvSpPr>
          <p:cNvPr id="37" name="角丸四角形 36"/>
          <p:cNvSpPr/>
          <p:nvPr/>
        </p:nvSpPr>
        <p:spPr>
          <a:xfrm>
            <a:off x="236668" y="3296062"/>
            <a:ext cx="8670664" cy="2964890"/>
          </a:xfrm>
          <a:prstGeom prst="roundRect">
            <a:avLst>
              <a:gd name="adj" fmla="val 3265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31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056465"/>
              </p:ext>
            </p:extLst>
          </p:nvPr>
        </p:nvGraphicFramePr>
        <p:xfrm>
          <a:off x="268942" y="1968761"/>
          <a:ext cx="8627632" cy="13362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67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199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1354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プラン名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通信速度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月額利用料</a:t>
                      </a:r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4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税別</a:t>
                      </a:r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備考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54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</a:t>
                      </a:r>
                      <a:r>
                        <a:rPr kumimoji="1" lang="ja-JP" altLang="en-US" sz="14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日保存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</a:t>
                      </a:r>
                      <a:r>
                        <a:rPr kumimoji="1" lang="ja-JP" altLang="en-US" sz="14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日保存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sz="14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日保存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532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ベーシックプラン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512kbps</a:t>
                      </a:r>
                      <a:endParaRPr kumimoji="1" lang="ja-JP" altLang="en-US" sz="14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1,500</a:t>
                      </a: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sz="1400" b="1" baseline="30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2,850</a:t>
                      </a: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5,400</a:t>
                      </a: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ベーシック</a:t>
                      </a:r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_7</a:t>
                      </a: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日保存プランは</a:t>
                      </a:r>
                      <a:endParaRPr kumimoji="1" lang="en-US" altLang="ja-JP" sz="1050" b="1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ハイスペックプラン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1Mbps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2,000</a:t>
                      </a: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3,800</a:t>
                      </a: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7,200</a:t>
                      </a: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円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0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84406" marT="42203" marB="4220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750037" y="371430"/>
            <a:ext cx="6914452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46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月額価格</a:t>
            </a:r>
          </a:p>
        </p:txBody>
      </p:sp>
      <p:sp>
        <p:nvSpPr>
          <p:cNvPr id="18" name="Rectangle 3"/>
          <p:cNvSpPr txBox="1">
            <a:spLocks/>
          </p:cNvSpPr>
          <p:nvPr/>
        </p:nvSpPr>
        <p:spPr>
          <a:xfrm>
            <a:off x="150133" y="869946"/>
            <a:ext cx="8808816" cy="631455"/>
          </a:xfrm>
          <a:prstGeom prst="rect">
            <a:avLst/>
          </a:prstGeom>
        </p:spPr>
        <p:txBody>
          <a:bodyPr vert="horz" lIns="84406" tIns="42203" rIns="84406" bIns="4220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tabLst>
                <a:tab pos="3481841" algn="l"/>
              </a:tabLst>
            </a:pPr>
            <a:r>
              <a:rPr lang="ja-JP" altLang="en-US" sz="1662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en-US" altLang="ja-JP" sz="1662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USEN</a:t>
            </a:r>
            <a:r>
              <a:rPr lang="ja-JP" altLang="en-US" sz="1662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クラウドビューは録画データを月額でお預かりするランニング商材です。</a:t>
            </a:r>
          </a:p>
          <a:p>
            <a:pPr marL="0" indent="0" fontAlgn="auto">
              <a:spcAft>
                <a:spcPts val="0"/>
              </a:spcAft>
              <a:buNone/>
              <a:tabLst>
                <a:tab pos="3481841" algn="l"/>
              </a:tabLst>
            </a:pPr>
            <a:r>
              <a:rPr lang="ja-JP" altLang="en-US" sz="1662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ご希望のプランと保存期間に応じて</a:t>
            </a:r>
            <a:r>
              <a:rPr lang="ja-JP" altLang="en-US" sz="1662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計</a:t>
            </a:r>
            <a:r>
              <a:rPr lang="en-US" altLang="ja-JP" sz="1662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662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パータン</a:t>
            </a:r>
            <a:r>
              <a:rPr lang="ja-JP" altLang="en-US" sz="1662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の料金設定から選択できます。</a:t>
            </a:r>
          </a:p>
          <a:p>
            <a:pPr marL="0" indent="0" fontAlgn="auto">
              <a:spcAft>
                <a:spcPts val="0"/>
              </a:spcAft>
              <a:buNone/>
              <a:tabLst>
                <a:tab pos="3481841" algn="l"/>
              </a:tabLst>
            </a:pPr>
            <a:endParaRPr lang="ja-JP" altLang="en-US" sz="1662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85348" y="1567869"/>
            <a:ext cx="8961421" cy="4811415"/>
          </a:xfrm>
          <a:prstGeom prst="roundRect">
            <a:avLst>
              <a:gd name="adj" fmla="val 4767"/>
            </a:avLst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3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41348" y="3423159"/>
            <a:ext cx="4080045" cy="188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IPC-05Pro×</a:t>
            </a:r>
            <a:r>
              <a:rPr lang="en-US" altLang="ja-JP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台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の場合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  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ベーシックプラン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_7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日保存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INI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＞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RUN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＞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277769"/>
              </p:ext>
            </p:extLst>
          </p:nvPr>
        </p:nvGraphicFramePr>
        <p:xfrm>
          <a:off x="433366" y="4000641"/>
          <a:ext cx="3762297" cy="904917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929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64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商品</a:t>
                      </a:r>
                      <a:r>
                        <a:rPr lang="ja-JP" alt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･サービス名</a:t>
                      </a:r>
                      <a:endParaRPr lang="zh-TW" alt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型番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単価</a:t>
                      </a:r>
                      <a:endParaRPr lang="en-US" altLang="zh-TW" sz="8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数量</a:t>
                      </a:r>
                      <a:endParaRPr lang="en-US" altLang="zh-TW" sz="8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金額</a:t>
                      </a:r>
                      <a:endParaRPr lang="en-US" altLang="zh-TW" sz="8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備考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0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IP</a:t>
                      </a:r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カメラ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IPC-05Pro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46,100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46,100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0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IP</a:t>
                      </a:r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カメラ工事費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台目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20,000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20,000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40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AgentBox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18,000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18,000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07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合計</a:t>
                      </a:r>
                      <a:r>
                        <a:rPr lang="en-US" altLang="ja-JP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税別</a:t>
                      </a:r>
                      <a:r>
                        <a:rPr lang="en-US" altLang="ja-JP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)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84,100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380135"/>
              </p:ext>
            </p:extLst>
          </p:nvPr>
        </p:nvGraphicFramePr>
        <p:xfrm>
          <a:off x="415556" y="5226193"/>
          <a:ext cx="3747209" cy="799046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1467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096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商品</a:t>
                      </a:r>
                      <a:r>
                        <a:rPr lang="ja-JP" alt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･サービス名</a:t>
                      </a:r>
                      <a:endParaRPr lang="zh-TW" alt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単価</a:t>
                      </a:r>
                      <a:endParaRPr lang="en-US" altLang="zh-TW" sz="8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数量</a:t>
                      </a:r>
                      <a:endParaRPr lang="en-US" altLang="zh-TW" sz="8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金額</a:t>
                      </a:r>
                      <a:endParaRPr lang="en-US" altLang="zh-TW" sz="8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備考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1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USEN</a:t>
                      </a:r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クラウドビュー</a:t>
                      </a:r>
                      <a:endParaRPr lang="en-US" altLang="ja-JP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ベーシックプラン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_7</a:t>
                      </a:r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日保存</a:t>
                      </a: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1,500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1,500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07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合計</a:t>
                      </a:r>
                      <a:r>
                        <a:rPr lang="en-US" altLang="ja-JP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税別</a:t>
                      </a:r>
                      <a:r>
                        <a:rPr lang="en-US" altLang="ja-JP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)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1,500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4647465" y="3418756"/>
            <a:ext cx="4055471" cy="204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IPC-05Pro×</a:t>
            </a:r>
            <a:r>
              <a:rPr lang="en-US" altLang="ja-JP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台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の場合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  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ベーシックプラン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_31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日保存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15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</a:t>
            </a:r>
            <a:r>
              <a:rPr lang="en-US" altLang="ja-JP" sz="1015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INI</a:t>
            </a:r>
            <a:r>
              <a:rPr lang="ja-JP" altLang="en-US" sz="1015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＞</a:t>
            </a:r>
            <a:endParaRPr lang="en-US" altLang="ja-JP" sz="1015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15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15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15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15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15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15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462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15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</a:t>
            </a:r>
            <a:r>
              <a:rPr lang="en-US" altLang="ja-JP" sz="1015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RUN</a:t>
            </a:r>
            <a:r>
              <a:rPr lang="ja-JP" altLang="en-US" sz="1015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＞</a:t>
            </a:r>
            <a:endParaRPr lang="en-US" altLang="ja-JP" sz="1015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609248"/>
              </p:ext>
            </p:extLst>
          </p:nvPr>
        </p:nvGraphicFramePr>
        <p:xfrm>
          <a:off x="4739135" y="4018005"/>
          <a:ext cx="3762297" cy="1175721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929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64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商品</a:t>
                      </a:r>
                      <a:r>
                        <a:rPr lang="ja-JP" alt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･サービス名</a:t>
                      </a:r>
                      <a:endParaRPr lang="zh-TW" alt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型番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単価</a:t>
                      </a:r>
                      <a:endParaRPr lang="en-US" altLang="zh-TW" sz="8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数量</a:t>
                      </a:r>
                      <a:endParaRPr lang="en-US" altLang="zh-TW" sz="8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金額</a:t>
                      </a:r>
                      <a:endParaRPr lang="en-US" altLang="zh-TW" sz="8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備考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0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IP</a:t>
                      </a:r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カメラ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IPC-05Pro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46,100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184,400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0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IP</a:t>
                      </a:r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カメラ工事費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*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台目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20,000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20,000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40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IP</a:t>
                      </a:r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カメラ工事費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*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2~4</a:t>
                      </a:r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台目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10,000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30,000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40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AgentBox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18,000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36,000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4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追加カメラ設定費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、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</a:t>
                      </a:r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台目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3,000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6,000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偶数台数ごとに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4019635993"/>
                  </a:ext>
                </a:extLst>
              </a:tr>
              <a:tr h="26607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合計</a:t>
                      </a:r>
                      <a:r>
                        <a:rPr lang="en-US" altLang="ja-JP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税別</a:t>
                      </a:r>
                      <a:r>
                        <a:rPr lang="en-US" altLang="ja-JP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)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276,400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194953"/>
              </p:ext>
            </p:extLst>
          </p:nvPr>
        </p:nvGraphicFramePr>
        <p:xfrm>
          <a:off x="4768194" y="5389659"/>
          <a:ext cx="3747209" cy="760722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1467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64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商品</a:t>
                      </a:r>
                      <a:r>
                        <a:rPr lang="ja-JP" alt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･サービス名</a:t>
                      </a:r>
                      <a:endParaRPr lang="zh-TW" alt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単価</a:t>
                      </a:r>
                      <a:endParaRPr lang="en-US" altLang="zh-TW" sz="8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数量</a:t>
                      </a:r>
                      <a:endParaRPr lang="en-US" altLang="zh-TW" sz="8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金額</a:t>
                      </a:r>
                      <a:endParaRPr lang="en-US" altLang="zh-TW" sz="8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備考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1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USEN</a:t>
                      </a:r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クラウドビュー</a:t>
                      </a:r>
                      <a:endParaRPr lang="en-US" altLang="ja-JP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ベーシックプラン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_31</a:t>
                      </a:r>
                      <a:r>
                        <a:rPr lang="ja-JP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日保存</a:t>
                      </a: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5,400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21,600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07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合計</a:t>
                      </a:r>
                      <a:r>
                        <a:rPr lang="en-US" altLang="ja-JP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税別</a:t>
                      </a:r>
                      <a:r>
                        <a:rPr lang="en-US" altLang="ja-JP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)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21,600</a:t>
                      </a:r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8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タイトル 5"/>
          <p:cNvSpPr txBox="1">
            <a:spLocks/>
          </p:cNvSpPr>
          <p:nvPr/>
        </p:nvSpPr>
        <p:spPr>
          <a:xfrm>
            <a:off x="158129" y="107165"/>
            <a:ext cx="7577986" cy="516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◆月額価格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09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36739</TotalTime>
  <Words>1142</Words>
  <Application>Microsoft Office PowerPoint</Application>
  <PresentationFormat>画面に合わせる (4:3)</PresentationFormat>
  <Paragraphs>331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HGP創英角ｺﾞｼｯｸUB</vt:lpstr>
      <vt:lpstr>Meiryo UI</vt:lpstr>
      <vt:lpstr>ＭＳ Ｐゴシック</vt:lpstr>
      <vt:lpstr>ＭＳ Ｐ明朝</vt:lpstr>
      <vt:lpstr>メイリオ</vt:lpstr>
      <vt:lpstr>Arial</vt:lpstr>
      <vt:lpstr>Calibri</vt:lpstr>
      <vt:lpstr>Times New Roman</vt:lpstr>
      <vt:lpstr>Wingdings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USEN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チェーン店向け総合提案書200906</dc:title>
  <dc:creator>sakamoto</dc:creator>
  <cp:lastModifiedBy>梅田　聡</cp:lastModifiedBy>
  <cp:revision>2513</cp:revision>
  <cp:lastPrinted>2017-03-01T07:06:51Z</cp:lastPrinted>
  <dcterms:created xsi:type="dcterms:W3CDTF">2004-06-28T04:19:53Z</dcterms:created>
  <dcterms:modified xsi:type="dcterms:W3CDTF">2020-03-18T00:34:02Z</dcterms:modified>
</cp:coreProperties>
</file>