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8" r:id="rId1"/>
  </p:sldMasterIdLst>
  <p:notesMasterIdLst>
    <p:notesMasterId r:id="rId26"/>
  </p:notesMasterIdLst>
  <p:handoutMasterIdLst>
    <p:handoutMasterId r:id="rId27"/>
  </p:handoutMasterIdLst>
  <p:sldIdLst>
    <p:sldId id="833" r:id="rId2"/>
    <p:sldId id="820" r:id="rId3"/>
    <p:sldId id="821" r:id="rId4"/>
    <p:sldId id="803" r:id="rId5"/>
    <p:sldId id="805" r:id="rId6"/>
    <p:sldId id="804" r:id="rId7"/>
    <p:sldId id="806" r:id="rId8"/>
    <p:sldId id="808" r:id="rId9"/>
    <p:sldId id="831" r:id="rId10"/>
    <p:sldId id="832" r:id="rId11"/>
    <p:sldId id="807" r:id="rId12"/>
    <p:sldId id="809" r:id="rId13"/>
    <p:sldId id="824" r:id="rId14"/>
    <p:sldId id="826" r:id="rId15"/>
    <p:sldId id="827" r:id="rId16"/>
    <p:sldId id="812" r:id="rId17"/>
    <p:sldId id="828" r:id="rId18"/>
    <p:sldId id="829" r:id="rId19"/>
    <p:sldId id="818" r:id="rId20"/>
    <p:sldId id="813" r:id="rId21"/>
    <p:sldId id="814" r:id="rId22"/>
    <p:sldId id="815" r:id="rId23"/>
    <p:sldId id="816" r:id="rId24"/>
    <p:sldId id="823" r:id="rId25"/>
  </p:sldIdLst>
  <p:sldSz cx="9144000" cy="6858000" type="screen4x3"/>
  <p:notesSz cx="6735763" cy="9866313"/>
  <p:defaultTextStyle>
    <a:defPPr>
      <a:defRPr lang="ja-JP"/>
    </a:defPPr>
    <a:lvl1pPr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1pPr>
    <a:lvl2pPr marL="4572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6pPr>
    <a:lvl7pPr marL="27432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7pPr>
    <a:lvl8pPr marL="32004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8pPr>
    <a:lvl9pPr marL="36576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9pPr>
  </p:defaultTextStyle>
  <p:extLst>
    <p:ext uri="{EFAFB233-063F-42B5-8137-9DF3F51BA10A}">
      <p15:sldGuideLst xmlns:p15="http://schemas.microsoft.com/office/powerpoint/2012/main">
        <p15:guide id="1" orient="horz" pos="890" userDrawn="1">
          <p15:clr>
            <a:srgbClr val="A4A3A4"/>
          </p15:clr>
        </p15:guide>
        <p15:guide id="2" orient="horz" pos="2160" userDrawn="1">
          <p15:clr>
            <a:srgbClr val="A4A3A4"/>
          </p15:clr>
        </p15:guide>
        <p15:guide id="3" orient="horz" pos="3974" userDrawn="1">
          <p15:clr>
            <a:srgbClr val="A4A3A4"/>
          </p15:clr>
        </p15:guide>
        <p15:guide id="4" orient="horz" pos="1298" userDrawn="1">
          <p15:clr>
            <a:srgbClr val="A4A3A4"/>
          </p15:clr>
        </p15:guide>
        <p15:guide id="5" orient="horz" pos="3430" userDrawn="1">
          <p15:clr>
            <a:srgbClr val="A4A3A4"/>
          </p15:clr>
        </p15:guide>
        <p15:guide id="6" pos="2879">
          <p15:clr>
            <a:srgbClr val="A4A3A4"/>
          </p15:clr>
        </p15:guide>
        <p15:guide id="7" pos="5465" userDrawn="1">
          <p15:clr>
            <a:srgbClr val="A4A3A4"/>
          </p15:clr>
        </p15:guide>
        <p15:guide id="8" pos="4241" userDrawn="1">
          <p15:clr>
            <a:srgbClr val="A4A3A4"/>
          </p15:clr>
        </p15:guide>
        <p15:guide id="9" pos="476" userDrawn="1">
          <p15:clr>
            <a:srgbClr val="A4A3A4"/>
          </p15:clr>
        </p15:guide>
        <p15:guide id="10" pos="340" userDrawn="1">
          <p15:clr>
            <a:srgbClr val="A4A3A4"/>
          </p15:clr>
        </p15:guide>
        <p15:guide id="11" pos="1927"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雅実" initials="服部　雅実" lastIdx="1" clrIdx="0">
    <p:extLst>
      <p:ext uri="{19B8F6BF-5375-455C-9EA6-DF929625EA0E}">
        <p15:presenceInfo xmlns:p15="http://schemas.microsoft.com/office/powerpoint/2012/main" userId="S-1-5-21-258223081-1961203686-3946804074-144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B82"/>
    <a:srgbClr val="002774"/>
    <a:srgbClr val="E3034E"/>
    <a:srgbClr val="404040"/>
    <a:srgbClr val="0065B0"/>
    <a:srgbClr val="FF6600"/>
    <a:srgbClr val="3333FF"/>
    <a:srgbClr val="027418"/>
    <a:srgbClr val="003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5430" autoAdjust="0"/>
  </p:normalViewPr>
  <p:slideViewPr>
    <p:cSldViewPr>
      <p:cViewPr varScale="1">
        <p:scale>
          <a:sx n="89" d="100"/>
          <a:sy n="89" d="100"/>
        </p:scale>
        <p:origin x="1656" y="77"/>
      </p:cViewPr>
      <p:guideLst>
        <p:guide orient="horz" pos="890"/>
        <p:guide orient="horz" pos="2160"/>
        <p:guide orient="horz" pos="3974"/>
        <p:guide orient="horz" pos="1298"/>
        <p:guide orient="horz" pos="3430"/>
        <p:guide pos="2879"/>
        <p:guide pos="5465"/>
        <p:guide pos="4241"/>
        <p:guide pos="476"/>
        <p:guide pos="340"/>
        <p:guide pos="1927"/>
      </p:guideLst>
    </p:cSldViewPr>
  </p:slideViewPr>
  <p:outlineViewPr>
    <p:cViewPr>
      <p:scale>
        <a:sx n="25" d="100"/>
        <a:sy n="25" d="100"/>
      </p:scale>
      <p:origin x="0" y="80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2886" y="66"/>
      </p:cViewPr>
      <p:guideLst>
        <p:guide orient="horz" pos="3107"/>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7566" cy="494138"/>
          </a:xfrm>
          <a:prstGeom prst="rect">
            <a:avLst/>
          </a:prstGeom>
          <a:noFill/>
          <a:ln>
            <a:noFill/>
          </a:ln>
          <a:effectLst/>
          <a:extLst/>
        </p:spPr>
        <p:txBody>
          <a:bodyPr vert="horz" wrap="square" lIns="90497" tIns="45251" rIns="90497" bIns="45251" numCol="1" anchor="t" anchorCtr="0" compatLnSpc="1">
            <a:prstTxWarp prst="textNoShape">
              <a:avLst/>
            </a:prstTxWarp>
          </a:bodyPr>
          <a:lstStyle>
            <a:lvl1pP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18197" y="0"/>
            <a:ext cx="2917566" cy="494138"/>
          </a:xfrm>
          <a:prstGeom prst="rect">
            <a:avLst/>
          </a:prstGeom>
          <a:noFill/>
          <a:ln>
            <a:noFill/>
          </a:ln>
          <a:effectLst/>
          <a:extLst/>
        </p:spPr>
        <p:txBody>
          <a:bodyPr vert="horz" wrap="square" lIns="90497" tIns="45251" rIns="90497" bIns="45251" numCol="1" anchor="t" anchorCtr="0" compatLnSpc="1">
            <a:prstTxWarp prst="textNoShape">
              <a:avLst/>
            </a:prstTxWarp>
          </a:bodyPr>
          <a:lstStyle>
            <a:lvl1pPr algn="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372175"/>
            <a:ext cx="2917566" cy="494138"/>
          </a:xfrm>
          <a:prstGeom prst="rect">
            <a:avLst/>
          </a:prstGeom>
          <a:noFill/>
          <a:ln>
            <a:noFill/>
          </a:ln>
          <a:effectLst/>
          <a:extLst/>
        </p:spPr>
        <p:txBody>
          <a:bodyPr vert="horz" wrap="square" lIns="90497" tIns="45251" rIns="90497" bIns="45251" numCol="1" anchor="b" anchorCtr="0" compatLnSpc="1">
            <a:prstTxWarp prst="textNoShape">
              <a:avLst/>
            </a:prstTxWarp>
          </a:bodyPr>
          <a:lstStyle>
            <a:lvl1pP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18197" y="9372175"/>
            <a:ext cx="2917566" cy="494138"/>
          </a:xfrm>
          <a:prstGeom prst="rect">
            <a:avLst/>
          </a:prstGeom>
          <a:noFill/>
          <a:ln>
            <a:noFill/>
          </a:ln>
          <a:effectLst/>
          <a:extLst/>
        </p:spPr>
        <p:txBody>
          <a:bodyPr vert="horz" wrap="square" lIns="90497" tIns="45251" rIns="90497" bIns="45251" numCol="1" anchor="b" anchorCtr="0" compatLnSpc="1">
            <a:prstTxWarp prst="textNoShape">
              <a:avLst/>
            </a:prstTxWarp>
          </a:bodyPr>
          <a:lstStyle>
            <a:lvl1pPr algn="r" defTabSz="907522" eaLnBrk="1" hangingPunct="1">
              <a:defRPr sz="1100" smtClean="0">
                <a:latin typeface="Times New Roman" panose="02020603050405020304" pitchFamily="18" charset="0"/>
                <a:ea typeface="ＭＳ Ｐゴシック" panose="020B0600070205080204" pitchFamily="50" charset="-128"/>
              </a:defRPr>
            </a:lvl1pPr>
          </a:lstStyle>
          <a:p>
            <a:pPr>
              <a:defRPr/>
            </a:pPr>
            <a:fld id="{04CE05F3-69DF-4237-91DD-E822E47414AB}" type="slidenum">
              <a:rPr lang="en-US" altLang="ja-JP"/>
              <a:pPr>
                <a:defRPr/>
              </a:pPr>
              <a:t>‹#›</a:t>
            </a:fld>
            <a:endParaRPr lang="en-US" altLang="ja-JP"/>
          </a:p>
        </p:txBody>
      </p:sp>
    </p:spTree>
    <p:extLst>
      <p:ext uri="{BB962C8B-B14F-4D97-AF65-F5344CB8AC3E}">
        <p14:creationId xmlns:p14="http://schemas.microsoft.com/office/powerpoint/2010/main" val="313778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17566" cy="494138"/>
          </a:xfrm>
          <a:prstGeom prst="rect">
            <a:avLst/>
          </a:prstGeom>
          <a:noFill/>
          <a:ln>
            <a:noFill/>
          </a:ln>
          <a:effectLst/>
          <a:extLst/>
        </p:spPr>
        <p:txBody>
          <a:bodyPr vert="horz" wrap="square" lIns="90497" tIns="45251" rIns="90497" bIns="45251" numCol="1" anchor="t" anchorCtr="0" compatLnSpc="1">
            <a:prstTxWarp prst="textNoShape">
              <a:avLst/>
            </a:prstTxWarp>
          </a:bodyPr>
          <a:lstStyle>
            <a:lvl1pP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18435" name="Rectangle 3"/>
          <p:cNvSpPr>
            <a:spLocks noGrp="1" noChangeArrowheads="1"/>
          </p:cNvSpPr>
          <p:nvPr>
            <p:ph type="dt" idx="1"/>
          </p:nvPr>
        </p:nvSpPr>
        <p:spPr bwMode="auto">
          <a:xfrm>
            <a:off x="3818197" y="0"/>
            <a:ext cx="2917566" cy="494138"/>
          </a:xfrm>
          <a:prstGeom prst="rect">
            <a:avLst/>
          </a:prstGeom>
          <a:noFill/>
          <a:ln>
            <a:noFill/>
          </a:ln>
          <a:effectLst/>
          <a:extLst/>
        </p:spPr>
        <p:txBody>
          <a:bodyPr vert="horz" wrap="square" lIns="90497" tIns="45251" rIns="90497" bIns="45251" numCol="1" anchor="t" anchorCtr="0" compatLnSpc="1">
            <a:prstTxWarp prst="textNoShape">
              <a:avLst/>
            </a:prstTxWarp>
          </a:bodyPr>
          <a:lstStyle>
            <a:lvl1pPr algn="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09638" y="741363"/>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895212" y="4686088"/>
            <a:ext cx="4945340" cy="4438471"/>
          </a:xfrm>
          <a:prstGeom prst="rect">
            <a:avLst/>
          </a:prstGeom>
          <a:noFill/>
          <a:ln>
            <a:noFill/>
          </a:ln>
          <a:effectLst/>
          <a:extLst/>
        </p:spPr>
        <p:txBody>
          <a:bodyPr vert="horz" wrap="square" lIns="90497" tIns="45251" rIns="90497" bIns="45251"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8438" name="Rectangle 6"/>
          <p:cNvSpPr>
            <a:spLocks noGrp="1" noChangeArrowheads="1"/>
          </p:cNvSpPr>
          <p:nvPr>
            <p:ph type="ftr" sz="quarter" idx="4"/>
          </p:nvPr>
        </p:nvSpPr>
        <p:spPr bwMode="auto">
          <a:xfrm>
            <a:off x="0" y="9372175"/>
            <a:ext cx="2917566" cy="494138"/>
          </a:xfrm>
          <a:prstGeom prst="rect">
            <a:avLst/>
          </a:prstGeom>
          <a:noFill/>
          <a:ln>
            <a:noFill/>
          </a:ln>
          <a:effectLst/>
          <a:extLst/>
        </p:spPr>
        <p:txBody>
          <a:bodyPr vert="horz" wrap="square" lIns="90497" tIns="45251" rIns="90497" bIns="45251" numCol="1" anchor="b" anchorCtr="0" compatLnSpc="1">
            <a:prstTxWarp prst="textNoShape">
              <a:avLst/>
            </a:prstTxWarp>
          </a:bodyPr>
          <a:lstStyle>
            <a:lvl1pPr defTabSz="909440" eaLnBrk="1" hangingPunct="1">
              <a:spcBef>
                <a:spcPct val="0"/>
              </a:spcBef>
              <a:defRPr sz="1100">
                <a:latin typeface="Times New Roman" pitchFamily="18" charset="0"/>
                <a:ea typeface="ＭＳ Ｐゴシック" pitchFamily="50" charset="-128"/>
              </a:defRPr>
            </a:lvl1pPr>
          </a:lstStyle>
          <a:p>
            <a:pPr>
              <a:defRPr/>
            </a:pPr>
            <a:endParaRPr lang="en-US" altLang="ja-JP"/>
          </a:p>
        </p:txBody>
      </p:sp>
      <p:sp>
        <p:nvSpPr>
          <p:cNvPr id="18439" name="Rectangle 7"/>
          <p:cNvSpPr>
            <a:spLocks noGrp="1" noChangeArrowheads="1"/>
          </p:cNvSpPr>
          <p:nvPr>
            <p:ph type="sldNum" sz="quarter" idx="5"/>
          </p:nvPr>
        </p:nvSpPr>
        <p:spPr bwMode="auto">
          <a:xfrm>
            <a:off x="3818197" y="9372175"/>
            <a:ext cx="2917566" cy="494138"/>
          </a:xfrm>
          <a:prstGeom prst="rect">
            <a:avLst/>
          </a:prstGeom>
          <a:noFill/>
          <a:ln>
            <a:noFill/>
          </a:ln>
          <a:effectLst/>
          <a:extLst/>
        </p:spPr>
        <p:txBody>
          <a:bodyPr vert="horz" wrap="square" lIns="90497" tIns="45251" rIns="90497" bIns="45251" numCol="1" anchor="b" anchorCtr="0" compatLnSpc="1">
            <a:prstTxWarp prst="textNoShape">
              <a:avLst/>
            </a:prstTxWarp>
          </a:bodyPr>
          <a:lstStyle>
            <a:lvl1pPr algn="r" defTabSz="907522" eaLnBrk="1" hangingPunct="1">
              <a:defRPr sz="1100" smtClean="0">
                <a:latin typeface="Times New Roman" panose="02020603050405020304" pitchFamily="18" charset="0"/>
                <a:ea typeface="ＭＳ Ｐゴシック" panose="020B0600070205080204" pitchFamily="50" charset="-128"/>
              </a:defRPr>
            </a:lvl1pPr>
          </a:lstStyle>
          <a:p>
            <a:pPr>
              <a:defRPr/>
            </a:pPr>
            <a:fld id="{735FCEE5-DF3C-49FA-8E53-877C15B3B14B}" type="slidenum">
              <a:rPr lang="en-US" altLang="ja-JP"/>
              <a:pPr>
                <a:defRPr/>
              </a:pPr>
              <a:t>‹#›</a:t>
            </a:fld>
            <a:endParaRPr lang="en-US" altLang="ja-JP"/>
          </a:p>
        </p:txBody>
      </p:sp>
    </p:spTree>
    <p:extLst>
      <p:ext uri="{BB962C8B-B14F-4D97-AF65-F5344CB8AC3E}">
        <p14:creationId xmlns:p14="http://schemas.microsoft.com/office/powerpoint/2010/main" val="768893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500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①レジでの金銭授受のトラブル防止</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昨今ではキャッシュレス決済の普及により、レジ周りのオペレーションも複雑化しています。レジ上にカメラを取り付けることで、金銭授受の間違え防止や、クレジットカードやお客様のスマホ等をお返ししたかなどを確認できます。また、食券機を設置している店舗でも機器の人的破損の防止や、両替対応等の記録にカメラを設置することが有効です。高画質に録画できるシステム、音声を拾えるカメラを活用し、お客様とのやり取りの記録を確実に残すことが重要です。</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②スタッフによる内引きの防止</a:t>
            </a:r>
            <a:endParaRPr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店舗の防犯対策において、意外とご要望が多いのがスタッフによる内引きです。金銭のみならず、商品を持ち帰り転売してしまうなどのケースも少なくありません。昨今では顧客データを保管している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ファイルからから個人情報を抜き取られ、情報漏えいや情報悪用といったケースも発生しています。金銭、商品、個人情報保管場所にカメラを設置することにより、従業員の意識を高めることができます。防犯カメラを設置していることを従業員に伝え、見られている意識を持たせることで未然に防ぐことが出来ます。</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800" dirty="0"/>
          </a:p>
          <a:p>
            <a:endParaRPr kumimoji="1" lang="ja-JP" altLang="en-US" sz="800"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4</a:t>
            </a:fld>
            <a:endParaRPr lang="en-US" altLang="ja-JP"/>
          </a:p>
        </p:txBody>
      </p:sp>
    </p:spTree>
    <p:extLst>
      <p:ext uri="{BB962C8B-B14F-4D97-AF65-F5344CB8AC3E}">
        <p14:creationId xmlns:p14="http://schemas.microsoft.com/office/powerpoint/2010/main" val="180007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現在ご利用中のアナログカメラにアナデジ変換機を付ければクラウド化できるので、</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導入コストが抑えられ、クラウドのメリットを得ることが出来ます。</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各店舗にレコーダータイプのアナログカメラを導入している場合、</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クラウド化することで全店舗の映像を一元管理することができるのでお勧めです。</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15</a:t>
            </a:fld>
            <a:endParaRPr lang="en-US" altLang="ja-JP"/>
          </a:p>
        </p:txBody>
      </p:sp>
    </p:spTree>
    <p:extLst>
      <p:ext uri="{BB962C8B-B14F-4D97-AF65-F5344CB8AC3E}">
        <p14:creationId xmlns:p14="http://schemas.microsoft.com/office/powerpoint/2010/main" val="197612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16</a:t>
            </a:fld>
            <a:endParaRPr lang="en-US" altLang="ja-JP"/>
          </a:p>
        </p:txBody>
      </p:sp>
    </p:spTree>
    <p:extLst>
      <p:ext uri="{BB962C8B-B14F-4D97-AF65-F5344CB8AC3E}">
        <p14:creationId xmlns:p14="http://schemas.microsoft.com/office/powerpoint/2010/main" val="276307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17</a:t>
            </a:fld>
            <a:endParaRPr lang="en-US" altLang="ja-JP"/>
          </a:p>
        </p:txBody>
      </p:sp>
    </p:spTree>
    <p:extLst>
      <p:ext uri="{BB962C8B-B14F-4D97-AF65-F5344CB8AC3E}">
        <p14:creationId xmlns:p14="http://schemas.microsoft.com/office/powerpoint/2010/main" val="31121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18</a:t>
            </a:fld>
            <a:endParaRPr lang="en-US" altLang="ja-JP"/>
          </a:p>
        </p:txBody>
      </p:sp>
    </p:spTree>
    <p:extLst>
      <p:ext uri="{BB962C8B-B14F-4D97-AF65-F5344CB8AC3E}">
        <p14:creationId xmlns:p14="http://schemas.microsoft.com/office/powerpoint/2010/main" val="3876814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19</a:t>
            </a:fld>
            <a:endParaRPr lang="en-US" altLang="ja-JP"/>
          </a:p>
        </p:txBody>
      </p:sp>
    </p:spTree>
    <p:extLst>
      <p:ext uri="{BB962C8B-B14F-4D97-AF65-F5344CB8AC3E}">
        <p14:creationId xmlns:p14="http://schemas.microsoft.com/office/powerpoint/2010/main" val="406294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20</a:t>
            </a:fld>
            <a:endParaRPr lang="en-US" altLang="ja-JP"/>
          </a:p>
        </p:txBody>
      </p:sp>
    </p:spTree>
    <p:extLst>
      <p:ext uri="{BB962C8B-B14F-4D97-AF65-F5344CB8AC3E}">
        <p14:creationId xmlns:p14="http://schemas.microsoft.com/office/powerpoint/2010/main" val="13002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21</a:t>
            </a:fld>
            <a:endParaRPr lang="en-US" altLang="ja-JP"/>
          </a:p>
        </p:txBody>
      </p:sp>
    </p:spTree>
    <p:extLst>
      <p:ext uri="{BB962C8B-B14F-4D97-AF65-F5344CB8AC3E}">
        <p14:creationId xmlns:p14="http://schemas.microsoft.com/office/powerpoint/2010/main" val="3906407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22</a:t>
            </a:fld>
            <a:endParaRPr lang="en-US" altLang="ja-JP"/>
          </a:p>
        </p:txBody>
      </p:sp>
    </p:spTree>
    <p:extLst>
      <p:ext uri="{BB962C8B-B14F-4D97-AF65-F5344CB8AC3E}">
        <p14:creationId xmlns:p14="http://schemas.microsoft.com/office/powerpoint/2010/main" val="393745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23</a:t>
            </a:fld>
            <a:endParaRPr lang="en-US" altLang="ja-JP"/>
          </a:p>
        </p:txBody>
      </p:sp>
    </p:spTree>
    <p:extLst>
      <p:ext uri="{BB962C8B-B14F-4D97-AF65-F5344CB8AC3E}">
        <p14:creationId xmlns:p14="http://schemas.microsoft.com/office/powerpoint/2010/main" val="415780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95507" rtl="0" eaLnBrk="1" fontAlgn="ctr" latinLnBrk="0" hangingPunct="1">
              <a:lnSpc>
                <a:spcPct val="150000"/>
              </a:lnSpc>
              <a:spcBef>
                <a:spcPts val="0"/>
              </a:spcBef>
              <a:spcAft>
                <a:spcPts val="0"/>
              </a:spcAft>
              <a:buClrTx/>
              <a:buSzTx/>
              <a:buFontTx/>
              <a:buNone/>
              <a:tabLs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③お店の駐車場などでのトラブル防止</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に駐車場がある場合は、主に営業時間外に無関係者の侵入により、ゴミを置かれる、たむろされる、落書きをされる、設備を破損させる等の被害が発生しています。これらの事象は店舗側が被害者であるにも関わらず、近隣住民からのお店の印象を悪くしてしまう等の二次被害の可能性もあるため、放置できません。バレット型のカメラや夜間録画に対応したカメラを設置することにより、早期に解決することが重要で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④夜間の侵入盗難の防止</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ctr">
              <a:lnSpc>
                <a:spcPct val="150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構部に設置したカメラは、空き巣などの防止に有効です。空き巣は犯行前に下見を行う場合が多く、定休日が決まっている店舗は特にターゲットにされやすい傾向があります。カメラが付いていることにより、防犯意識が高い店とみなし、ターゲットから外れます。バレット型で、夜間録画対応のカメラが向いてい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5</a:t>
            </a:fld>
            <a:endParaRPr lang="en-US" altLang="ja-JP"/>
          </a:p>
        </p:txBody>
      </p:sp>
    </p:spTree>
    <p:extLst>
      <p:ext uri="{BB962C8B-B14F-4D97-AF65-F5344CB8AC3E}">
        <p14:creationId xmlns:p14="http://schemas.microsoft.com/office/powerpoint/2010/main" val="221658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00"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6</a:t>
            </a:fld>
            <a:endParaRPr lang="en-US" altLang="ja-JP"/>
          </a:p>
        </p:txBody>
      </p:sp>
    </p:spTree>
    <p:extLst>
      <p:ext uri="{BB962C8B-B14F-4D97-AF65-F5344CB8AC3E}">
        <p14:creationId xmlns:p14="http://schemas.microsoft.com/office/powerpoint/2010/main" val="24913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7</a:t>
            </a:fld>
            <a:endParaRPr lang="en-US" altLang="ja-JP"/>
          </a:p>
        </p:txBody>
      </p:sp>
    </p:spTree>
    <p:extLst>
      <p:ext uri="{BB962C8B-B14F-4D97-AF65-F5344CB8AC3E}">
        <p14:creationId xmlns:p14="http://schemas.microsoft.com/office/powerpoint/2010/main" val="45327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8</a:t>
            </a:fld>
            <a:endParaRPr lang="en-US" altLang="ja-JP"/>
          </a:p>
        </p:txBody>
      </p:sp>
    </p:spTree>
    <p:extLst>
      <p:ext uri="{BB962C8B-B14F-4D97-AF65-F5344CB8AC3E}">
        <p14:creationId xmlns:p14="http://schemas.microsoft.com/office/powerpoint/2010/main" val="111336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9</a:t>
            </a:fld>
            <a:endParaRPr lang="en-US" altLang="ja-JP"/>
          </a:p>
        </p:txBody>
      </p:sp>
    </p:spTree>
    <p:extLst>
      <p:ext uri="{BB962C8B-B14F-4D97-AF65-F5344CB8AC3E}">
        <p14:creationId xmlns:p14="http://schemas.microsoft.com/office/powerpoint/2010/main" val="304210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50000"/>
              </a:lnSpc>
              <a:buFont typeface="Wingdings" panose="05000000000000000000" pitchFamily="2" charset="2"/>
              <a:buNone/>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・専用サーバ</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ーや録画機器が不要</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店舗に録画機器を置く必要が無いため、データ保存用設備導入の費用もかからず、設置場所を確保する必要もありません。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機能拡張性もあります。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Font typeface="Wingdings" panose="05000000000000000000" pitchFamily="2" charset="2"/>
              <a:buNone/>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・映像の流出を防げる</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Font typeface="Wingdings" panose="05000000000000000000" pitchFamily="2" charset="2"/>
              <a:buNone/>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録画機器を操作、いたずらされる心配がないため、録画映像の安全が守られています。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たとえカメラが人的に壊されることがあっても、その瞬間の映像がクラウド上に残ります。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・複数店舗の映像を一括管理</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複数店舗をお持ちの企業でも、全店舗の映像を一括管理できます。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10</a:t>
            </a:fld>
            <a:endParaRPr lang="en-US" altLang="ja-JP"/>
          </a:p>
        </p:txBody>
      </p:sp>
    </p:spTree>
    <p:extLst>
      <p:ext uri="{BB962C8B-B14F-4D97-AF65-F5344CB8AC3E}">
        <p14:creationId xmlns:p14="http://schemas.microsoft.com/office/powerpoint/2010/main" val="276263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・スマートフォンアプリはアップルの</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iOS</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に対応しています。</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11</a:t>
            </a:fld>
            <a:endParaRPr lang="en-US" altLang="ja-JP"/>
          </a:p>
        </p:txBody>
      </p:sp>
    </p:spTree>
    <p:extLst>
      <p:ext uri="{BB962C8B-B14F-4D97-AF65-F5344CB8AC3E}">
        <p14:creationId xmlns:p14="http://schemas.microsoft.com/office/powerpoint/2010/main" val="49736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5FCEE5-DF3C-49FA-8E53-877C15B3B14B}" type="slidenum">
              <a:rPr lang="en-US" altLang="ja-JP" smtClean="0"/>
              <a:pPr>
                <a:defRPr/>
              </a:pPr>
              <a:t>14</a:t>
            </a:fld>
            <a:endParaRPr lang="en-US" altLang="ja-JP"/>
          </a:p>
        </p:txBody>
      </p:sp>
    </p:spTree>
    <p:extLst>
      <p:ext uri="{BB962C8B-B14F-4D97-AF65-F5344CB8AC3E}">
        <p14:creationId xmlns:p14="http://schemas.microsoft.com/office/powerpoint/2010/main" val="243396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1D6AC7A-0BDC-43C1-AB3E-7D7CB4AEAB6D}" type="datetimeFigureOut">
              <a:rPr lang="ja-JP" altLang="en-US"/>
              <a:pPr>
                <a:defRPr/>
              </a:pPr>
              <a:t>2020/8/27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smtClean="0"/>
            </a:lvl1pPr>
          </a:lstStyle>
          <a:p>
            <a:pPr>
              <a:defRPr/>
            </a:pPr>
            <a:fld id="{576AECFB-BE1B-46C8-990A-7C8E5BAC0376}" type="slidenum">
              <a:rPr lang="ja-JP" altLang="en-US"/>
              <a:pPr>
                <a:defRPr/>
              </a:pPr>
              <a:t>‹#›</a:t>
            </a:fld>
            <a:endParaRPr lang="ja-JP" altLang="en-US"/>
          </a:p>
        </p:txBody>
      </p:sp>
    </p:spTree>
    <p:extLst>
      <p:ext uri="{BB962C8B-B14F-4D97-AF65-F5344CB8AC3E}">
        <p14:creationId xmlns:p14="http://schemas.microsoft.com/office/powerpoint/2010/main" val="113941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3D78A67-410C-4434-BF84-6E894C4CE0E4}" type="datetimeFigureOut">
              <a:rPr lang="ja-JP" altLang="en-US"/>
              <a:pPr>
                <a:defRPr/>
              </a:pPr>
              <a:t>2020/8/27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6" name="スライド番号プレースホルダー 5"/>
          <p:cNvSpPr>
            <a:spLocks noGrp="1"/>
          </p:cNvSpPr>
          <p:nvPr>
            <p:ph type="sldNum" sz="quarter" idx="12"/>
          </p:nvPr>
        </p:nvSpPr>
        <p:spPr/>
        <p:txBody>
          <a:bodyPr/>
          <a:lstStyle>
            <a:lvl1pPr>
              <a:defRPr/>
            </a:lvl1pPr>
          </a:lstStyle>
          <a:p>
            <a:pPr>
              <a:defRPr/>
            </a:pPr>
            <a:fld id="{31FA3E2C-06C5-46F4-A4CD-0E6A14319D15}" type="slidenum">
              <a:rPr lang="en-US" altLang="ja-JP"/>
              <a:pPr>
                <a:defRPr/>
              </a:pPr>
              <a:t>‹#›</a:t>
            </a:fld>
            <a:endParaRPr lang="en-US" altLang="ja-JP"/>
          </a:p>
        </p:txBody>
      </p:sp>
    </p:spTree>
    <p:extLst>
      <p:ext uri="{BB962C8B-B14F-4D97-AF65-F5344CB8AC3E}">
        <p14:creationId xmlns:p14="http://schemas.microsoft.com/office/powerpoint/2010/main" val="429314071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F6F0F1F-428B-467C-88C5-959F12401222}" type="datetimeFigureOut">
              <a:rPr lang="ja-JP" altLang="en-US"/>
              <a:pPr>
                <a:defRPr/>
              </a:pPr>
              <a:t>2020/8/27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6" name="スライド番号プレースホルダー 5"/>
          <p:cNvSpPr>
            <a:spLocks noGrp="1"/>
          </p:cNvSpPr>
          <p:nvPr>
            <p:ph type="sldNum" sz="quarter" idx="12"/>
          </p:nvPr>
        </p:nvSpPr>
        <p:spPr/>
        <p:txBody>
          <a:bodyPr/>
          <a:lstStyle>
            <a:lvl1pPr>
              <a:defRPr/>
            </a:lvl1pPr>
          </a:lstStyle>
          <a:p>
            <a:pPr>
              <a:defRPr/>
            </a:pPr>
            <a:fld id="{DC728335-D060-4D9F-8FDE-AD4B8A747ACC}" type="slidenum">
              <a:rPr lang="en-US" altLang="ja-JP"/>
              <a:pPr>
                <a:defRPr/>
              </a:pPr>
              <a:t>‹#›</a:t>
            </a:fld>
            <a:endParaRPr lang="en-US" altLang="ja-JP"/>
          </a:p>
        </p:txBody>
      </p:sp>
    </p:spTree>
    <p:extLst>
      <p:ext uri="{BB962C8B-B14F-4D97-AF65-F5344CB8AC3E}">
        <p14:creationId xmlns:p14="http://schemas.microsoft.com/office/powerpoint/2010/main" val="243849314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1614"/>
            <a:ext cx="9144000" cy="540867"/>
          </a:xfrm>
          <a:prstGeom prst="rect">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8316416" y="106112"/>
            <a:ext cx="648072" cy="365125"/>
          </a:xfrm>
        </p:spPr>
        <p:txBody>
          <a:bodyPr/>
          <a:lstStyle>
            <a:lvl1pPr>
              <a:defRPr smtClean="0">
                <a:solidFill>
                  <a:schemeClr val="bg1"/>
                </a:solidFill>
                <a:latin typeface="Meiryo UI" panose="020B0604030504040204" pitchFamily="50" charset="-128"/>
                <a:ea typeface="Meiryo UI" panose="020B0604030504040204" pitchFamily="50" charset="-128"/>
              </a:defRPr>
            </a:lvl1pPr>
          </a:lstStyle>
          <a:p>
            <a:pPr>
              <a:defRPr/>
            </a:pPr>
            <a:fld id="{18E2EE0B-3E50-48B6-B49D-22D11370CFF6}" type="slidenum">
              <a:rPr lang="ja-JP" altLang="en-US" smtClean="0"/>
              <a:pPr>
                <a:defRPr/>
              </a:pPr>
              <a:t>‹#›</a:t>
            </a:fld>
            <a:endParaRPr lang="ja-JP" altLang="en-US" dirty="0"/>
          </a:p>
        </p:txBody>
      </p:sp>
      <p:sp>
        <p:nvSpPr>
          <p:cNvPr id="2" name="タイトル 1"/>
          <p:cNvSpPr>
            <a:spLocks noGrp="1"/>
          </p:cNvSpPr>
          <p:nvPr>
            <p:ph type="title"/>
          </p:nvPr>
        </p:nvSpPr>
        <p:spPr>
          <a:xfrm>
            <a:off x="323528" y="68315"/>
            <a:ext cx="7200800" cy="426786"/>
          </a:xfrm>
        </p:spPr>
        <p:txBody>
          <a:bodyPr/>
          <a:lstStyle>
            <a:lvl1pPr algn="l">
              <a:defRPr sz="2000" b="1">
                <a:solidFill>
                  <a:schemeClr val="bg1"/>
                </a:solidFill>
                <a:latin typeface="Meiryo UI" panose="020B0604030504040204" pitchFamily="50" charset="-128"/>
                <a:ea typeface="Meiryo UI" panose="020B0604030504040204"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51099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99A7CCC-612C-463D-B68E-3D3C5D9131FA}" type="datetimeFigureOut">
              <a:rPr lang="ja-JP" altLang="en-US"/>
              <a:pPr>
                <a:defRPr/>
              </a:pPr>
              <a:t>2020/8/27</a:t>
            </a:fld>
            <a:endParaRPr lang="ja-JP" altLang="en-US"/>
          </a:p>
        </p:txBody>
      </p:sp>
      <p:sp>
        <p:nvSpPr>
          <p:cNvPr id="7" name="正方形/長方形 6"/>
          <p:cNvSpPr/>
          <p:nvPr userDrawn="1"/>
        </p:nvSpPr>
        <p:spPr>
          <a:xfrm>
            <a:off x="0" y="-1614"/>
            <a:ext cx="9144000" cy="540867"/>
          </a:xfrm>
          <a:prstGeom prst="rect">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ー 5"/>
          <p:cNvSpPr>
            <a:spLocks noGrp="1"/>
          </p:cNvSpPr>
          <p:nvPr>
            <p:ph type="sldNum" sz="quarter" idx="12"/>
          </p:nvPr>
        </p:nvSpPr>
        <p:spPr>
          <a:xfrm>
            <a:off x="6902896" y="106112"/>
            <a:ext cx="2133600" cy="365125"/>
          </a:xfrm>
        </p:spPr>
        <p:txBody>
          <a:bodyPr/>
          <a:lstStyle>
            <a:lvl1pPr>
              <a:defRPr smtClean="0">
                <a:solidFill>
                  <a:schemeClr val="bg1"/>
                </a:solidFill>
                <a:latin typeface="Meiryo UI" panose="020B0604030504040204" pitchFamily="50" charset="-128"/>
                <a:ea typeface="Meiryo UI" panose="020B0604030504040204" pitchFamily="50" charset="-128"/>
              </a:defRPr>
            </a:lvl1pPr>
          </a:lstStyle>
          <a:p>
            <a:pPr>
              <a:defRPr/>
            </a:pPr>
            <a:fld id="{18E2EE0B-3E50-48B6-B49D-22D11370CFF6}" type="slidenum">
              <a:rPr lang="ja-JP" altLang="en-US" smtClean="0"/>
              <a:pPr>
                <a:defRPr/>
              </a:pPr>
              <a:t>‹#›</a:t>
            </a:fld>
            <a:endParaRPr lang="ja-JP" altLang="en-US" dirty="0"/>
          </a:p>
        </p:txBody>
      </p:sp>
    </p:spTree>
    <p:extLst>
      <p:ext uri="{BB962C8B-B14F-4D97-AF65-F5344CB8AC3E}">
        <p14:creationId xmlns:p14="http://schemas.microsoft.com/office/powerpoint/2010/main" val="190723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1E25A9CB-7CE5-4DCD-8EA5-C38CBCC1B058}" type="datetimeFigureOut">
              <a:rPr lang="ja-JP" altLang="en-US"/>
              <a:pPr>
                <a:defRPr/>
              </a:pPr>
              <a:t>2020/8/27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6" name="スライド番号プレースホルダー 5"/>
          <p:cNvSpPr>
            <a:spLocks noGrp="1"/>
          </p:cNvSpPr>
          <p:nvPr>
            <p:ph type="sldNum" sz="quarter" idx="12"/>
          </p:nvPr>
        </p:nvSpPr>
        <p:spPr/>
        <p:txBody>
          <a:bodyPr/>
          <a:lstStyle>
            <a:lvl1pPr>
              <a:defRPr/>
            </a:lvl1pPr>
          </a:lstStyle>
          <a:p>
            <a:pPr>
              <a:defRPr/>
            </a:pPr>
            <a:fld id="{28D33AFE-E7D3-4694-8138-C38BD225D54E}" type="slidenum">
              <a:rPr lang="en-US" altLang="ja-JP"/>
              <a:pPr>
                <a:defRPr/>
              </a:pPr>
              <a:t>‹#›</a:t>
            </a:fld>
            <a:endParaRPr lang="en-US" altLang="ja-JP"/>
          </a:p>
        </p:txBody>
      </p:sp>
    </p:spTree>
    <p:extLst>
      <p:ext uri="{BB962C8B-B14F-4D97-AF65-F5344CB8AC3E}">
        <p14:creationId xmlns:p14="http://schemas.microsoft.com/office/powerpoint/2010/main" val="419183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36080B14-8C15-4EFB-8C6A-0D686B9D8F3A}" type="datetimeFigureOut">
              <a:rPr lang="ja-JP" altLang="en-US"/>
              <a:pPr>
                <a:defRPr/>
              </a:pPr>
              <a:t>2020/8/27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7" name="スライド番号プレースホルダー 5"/>
          <p:cNvSpPr>
            <a:spLocks noGrp="1"/>
          </p:cNvSpPr>
          <p:nvPr>
            <p:ph type="sldNum" sz="quarter" idx="12"/>
          </p:nvPr>
        </p:nvSpPr>
        <p:spPr/>
        <p:txBody>
          <a:bodyPr/>
          <a:lstStyle>
            <a:lvl1pPr>
              <a:defRPr/>
            </a:lvl1pPr>
          </a:lstStyle>
          <a:p>
            <a:pPr>
              <a:defRPr/>
            </a:pPr>
            <a:fld id="{C86346F3-6E54-4D95-848A-CD3D4C0125DB}" type="slidenum">
              <a:rPr lang="en-US" altLang="ja-JP"/>
              <a:pPr>
                <a:defRPr/>
              </a:pPr>
              <a:t>‹#›</a:t>
            </a:fld>
            <a:endParaRPr lang="en-US" altLang="ja-JP"/>
          </a:p>
        </p:txBody>
      </p:sp>
    </p:spTree>
    <p:extLst>
      <p:ext uri="{BB962C8B-B14F-4D97-AF65-F5344CB8AC3E}">
        <p14:creationId xmlns:p14="http://schemas.microsoft.com/office/powerpoint/2010/main" val="203675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2FF64472-5C7C-48C1-BE86-F2279D97CF45}" type="datetimeFigureOut">
              <a:rPr lang="ja-JP" altLang="en-US"/>
              <a:pPr>
                <a:defRPr/>
              </a:pPr>
              <a:t>2020/8/27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9" name="スライド番号プレースホルダー 5"/>
          <p:cNvSpPr>
            <a:spLocks noGrp="1"/>
          </p:cNvSpPr>
          <p:nvPr>
            <p:ph type="sldNum" sz="quarter" idx="12"/>
          </p:nvPr>
        </p:nvSpPr>
        <p:spPr/>
        <p:txBody>
          <a:bodyPr/>
          <a:lstStyle>
            <a:lvl1pPr>
              <a:defRPr/>
            </a:lvl1pPr>
          </a:lstStyle>
          <a:p>
            <a:pPr>
              <a:defRPr/>
            </a:pPr>
            <a:fld id="{1A12C929-B4F6-40CD-B3CC-80E212255151}" type="slidenum">
              <a:rPr lang="en-US" altLang="ja-JP"/>
              <a:pPr>
                <a:defRPr/>
              </a:pPr>
              <a:t>‹#›</a:t>
            </a:fld>
            <a:endParaRPr lang="en-US" altLang="ja-JP"/>
          </a:p>
        </p:txBody>
      </p:sp>
    </p:spTree>
    <p:extLst>
      <p:ext uri="{BB962C8B-B14F-4D97-AF65-F5344CB8AC3E}">
        <p14:creationId xmlns:p14="http://schemas.microsoft.com/office/powerpoint/2010/main" val="229295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F5BA17B-FDD8-4505-AFD7-81C882EDAD54}" type="datetimeFigureOut">
              <a:rPr lang="ja-JP" altLang="en-US"/>
              <a:pPr>
                <a:defRPr/>
              </a:pPr>
              <a:t>2020/8/27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5" name="スライド番号プレースホルダー 5"/>
          <p:cNvSpPr>
            <a:spLocks noGrp="1"/>
          </p:cNvSpPr>
          <p:nvPr>
            <p:ph type="sldNum" sz="quarter" idx="12"/>
          </p:nvPr>
        </p:nvSpPr>
        <p:spPr/>
        <p:txBody>
          <a:bodyPr/>
          <a:lstStyle>
            <a:lvl1pPr>
              <a:defRPr/>
            </a:lvl1pPr>
          </a:lstStyle>
          <a:p>
            <a:pPr>
              <a:defRPr/>
            </a:pPr>
            <a:fld id="{89410C1D-297E-4A90-9CE1-7FC490E2349A}" type="slidenum">
              <a:rPr lang="en-US" altLang="ja-JP"/>
              <a:pPr>
                <a:defRPr/>
              </a:pPr>
              <a:t>‹#›</a:t>
            </a:fld>
            <a:endParaRPr lang="en-US" altLang="ja-JP"/>
          </a:p>
        </p:txBody>
      </p:sp>
    </p:spTree>
    <p:extLst>
      <p:ext uri="{BB962C8B-B14F-4D97-AF65-F5344CB8AC3E}">
        <p14:creationId xmlns:p14="http://schemas.microsoft.com/office/powerpoint/2010/main" val="113619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38F156-04DD-4835-91C0-692ED88C44A6}" type="datetimeFigureOut">
              <a:rPr lang="ja-JP" altLang="en-US"/>
              <a:pPr>
                <a:defRPr/>
              </a:pPr>
              <a:t>2020/8/27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4" name="スライド番号プレースホルダー 5"/>
          <p:cNvSpPr>
            <a:spLocks noGrp="1"/>
          </p:cNvSpPr>
          <p:nvPr>
            <p:ph type="sldNum" sz="quarter" idx="12"/>
          </p:nvPr>
        </p:nvSpPr>
        <p:spPr/>
        <p:txBody>
          <a:bodyPr/>
          <a:lstStyle>
            <a:lvl1pPr>
              <a:defRPr/>
            </a:lvl1pPr>
          </a:lstStyle>
          <a:p>
            <a:pPr>
              <a:defRPr/>
            </a:pPr>
            <a:fld id="{8C509566-73FB-4CDF-B4AE-963721DBA709}" type="slidenum">
              <a:rPr lang="en-US" altLang="ja-JP"/>
              <a:pPr>
                <a:defRPr/>
              </a:pPr>
              <a:t>‹#›</a:t>
            </a:fld>
            <a:endParaRPr lang="en-US" altLang="ja-JP"/>
          </a:p>
        </p:txBody>
      </p:sp>
    </p:spTree>
    <p:extLst>
      <p:ext uri="{BB962C8B-B14F-4D97-AF65-F5344CB8AC3E}">
        <p14:creationId xmlns:p14="http://schemas.microsoft.com/office/powerpoint/2010/main" val="22410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A5BA579-494C-456E-BB64-A12039ACA0C7}" type="datetimeFigureOut">
              <a:rPr lang="ja-JP" altLang="en-US"/>
              <a:pPr>
                <a:defRPr/>
              </a:pPr>
              <a:t>2020/8/27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7" name="スライド番号プレースホルダー 5"/>
          <p:cNvSpPr>
            <a:spLocks noGrp="1"/>
          </p:cNvSpPr>
          <p:nvPr>
            <p:ph type="sldNum" sz="quarter" idx="12"/>
          </p:nvPr>
        </p:nvSpPr>
        <p:spPr/>
        <p:txBody>
          <a:bodyPr/>
          <a:lstStyle>
            <a:lvl1pPr>
              <a:defRPr/>
            </a:lvl1pPr>
          </a:lstStyle>
          <a:p>
            <a:pPr>
              <a:defRPr/>
            </a:pPr>
            <a:fld id="{3C11EC93-B888-494F-8360-A99FAF5E4A29}" type="slidenum">
              <a:rPr lang="en-US" altLang="ja-JP"/>
              <a:pPr>
                <a:defRPr/>
              </a:pPr>
              <a:t>‹#›</a:t>
            </a:fld>
            <a:endParaRPr lang="en-US" altLang="ja-JP"/>
          </a:p>
        </p:txBody>
      </p:sp>
    </p:spTree>
    <p:extLst>
      <p:ext uri="{BB962C8B-B14F-4D97-AF65-F5344CB8AC3E}">
        <p14:creationId xmlns:p14="http://schemas.microsoft.com/office/powerpoint/2010/main" val="325264388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ECD7FFE-52CD-4BD0-A449-2484B646A92B}" type="datetimeFigureOut">
              <a:rPr lang="ja-JP" altLang="en-US"/>
              <a:pPr>
                <a:defRPr/>
              </a:pPr>
              <a:t>2020/8/27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a:t>Copyright (C)  USEN CORPORATION A</a:t>
            </a:r>
            <a:r>
              <a:rPr lang="ja-JP" altLang="en-US"/>
              <a:t>ｌｌ </a:t>
            </a:r>
            <a:r>
              <a:rPr lang="en-US" altLang="ja-JP"/>
              <a:t>Rights Reserved. </a:t>
            </a:r>
          </a:p>
        </p:txBody>
      </p:sp>
      <p:sp>
        <p:nvSpPr>
          <p:cNvPr id="7" name="スライド番号プレースホルダー 5"/>
          <p:cNvSpPr>
            <a:spLocks noGrp="1"/>
          </p:cNvSpPr>
          <p:nvPr>
            <p:ph type="sldNum" sz="quarter" idx="12"/>
          </p:nvPr>
        </p:nvSpPr>
        <p:spPr/>
        <p:txBody>
          <a:bodyPr/>
          <a:lstStyle>
            <a:lvl1pPr>
              <a:defRPr/>
            </a:lvl1pPr>
          </a:lstStyle>
          <a:p>
            <a:pPr>
              <a:defRPr/>
            </a:pPr>
            <a:fld id="{FAA0CCCF-FEA4-437F-B8EB-08B3FD586637}" type="slidenum">
              <a:rPr lang="en-US" altLang="ja-JP"/>
              <a:pPr>
                <a:defRPr/>
              </a:pPr>
              <a:t>‹#›</a:t>
            </a:fld>
            <a:endParaRPr lang="en-US" altLang="ja-JP" dirty="0"/>
          </a:p>
        </p:txBody>
      </p:sp>
    </p:spTree>
    <p:extLst>
      <p:ext uri="{BB962C8B-B14F-4D97-AF65-F5344CB8AC3E}">
        <p14:creationId xmlns:p14="http://schemas.microsoft.com/office/powerpoint/2010/main" val="375655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20000"/>
              </a:spcBef>
              <a:defRPr sz="1200">
                <a:solidFill>
                  <a:schemeClr val="tx1">
                    <a:tint val="75000"/>
                  </a:schemeClr>
                </a:solidFill>
              </a:defRPr>
            </a:lvl1pPr>
          </a:lstStyle>
          <a:p>
            <a:pPr>
              <a:defRPr/>
            </a:pPr>
            <a:fld id="{BC73216F-B383-4701-B114-E5F507CE22D0}" type="datetimeFigureOut">
              <a:rPr lang="ja-JP" altLang="en-US"/>
              <a:pPr>
                <a:defRPr/>
              </a:pPr>
              <a:t>2020/8/27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20000"/>
              </a:spcBef>
              <a:defRPr sz="1200">
                <a:solidFill>
                  <a:schemeClr val="tx1">
                    <a:tint val="75000"/>
                  </a:schemeClr>
                </a:solidFill>
              </a:defRPr>
            </a:lvl1pPr>
          </a:lstStyle>
          <a:p>
            <a:pPr>
              <a:defRPr/>
            </a:pPr>
            <a:r>
              <a:rPr lang="en-US" altLang="ja-JP"/>
              <a:t>Copyright (C)  USEN CORPORATION A</a:t>
            </a:r>
            <a:r>
              <a:rPr lang="ja-JP" altLang="en-US"/>
              <a:t>ｌｌ </a:t>
            </a:r>
            <a:r>
              <a:rPr lang="en-US" altLang="ja-JP"/>
              <a:t>Rights Reserved. </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20000"/>
              </a:spcBef>
              <a:defRPr sz="1200" smtClean="0">
                <a:solidFill>
                  <a:srgbClr val="898989"/>
                </a:solidFill>
              </a:defRPr>
            </a:lvl1pPr>
          </a:lstStyle>
          <a:p>
            <a:pPr>
              <a:defRPr/>
            </a:pPr>
            <a:fld id="{CD8CEFBA-5A57-4E30-AE0E-323F48E441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85" r:id="rId1"/>
    <p:sldLayoutId id="2147486386" r:id="rId2"/>
    <p:sldLayoutId id="2147486376" r:id="rId3"/>
    <p:sldLayoutId id="2147486377" r:id="rId4"/>
    <p:sldLayoutId id="2147486378" r:id="rId5"/>
    <p:sldLayoutId id="2147486379" r:id="rId6"/>
    <p:sldLayoutId id="2147486380" r:id="rId7"/>
    <p:sldLayoutId id="2147486381" r:id="rId8"/>
    <p:sldLayoutId id="2147486382" r:id="rId9"/>
    <p:sldLayoutId id="2147486383" r:id="rId10"/>
    <p:sldLayoutId id="2147486384" r:id="rId11"/>
    <p:sldLayoutId id="2147486387" r:id="rId12"/>
  </p:sldLayoutIdLst>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inshokuten.com/foodist/article/556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1" y="4042773"/>
            <a:ext cx="9144000" cy="2304732"/>
          </a:xfrm>
          <a:prstGeom prst="rect">
            <a:avLst/>
          </a:prstGeom>
          <a:gradFill>
            <a:gsLst>
              <a:gs pos="52000">
                <a:schemeClr val="accent1">
                  <a:lumMod val="5000"/>
                  <a:lumOff val="95000"/>
                </a:schemeClr>
              </a:gs>
              <a:gs pos="78000">
                <a:schemeClr val="accent1">
                  <a:lumMod val="45000"/>
                  <a:lumOff val="55000"/>
                </a:schemeClr>
              </a:gs>
              <a:gs pos="83000">
                <a:schemeClr val="accent1">
                  <a:lumMod val="45000"/>
                  <a:lumOff val="55000"/>
                </a:schemeClr>
              </a:gs>
              <a:gs pos="97000">
                <a:srgbClr val="0027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 y="6291037"/>
            <a:ext cx="9144000" cy="566963"/>
          </a:xfrm>
          <a:prstGeom prst="rect">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51519" y="2602866"/>
            <a:ext cx="8640961" cy="908954"/>
            <a:chOff x="17113" y="3279216"/>
            <a:chExt cx="9807921" cy="984700"/>
          </a:xfrm>
        </p:grpSpPr>
        <p:sp>
          <p:nvSpPr>
            <p:cNvPr id="18" name="テキスト ボックス 17"/>
            <p:cNvSpPr txBox="1"/>
            <p:nvPr/>
          </p:nvSpPr>
          <p:spPr>
            <a:xfrm>
              <a:off x="17113" y="3979185"/>
              <a:ext cx="9807921" cy="284731"/>
            </a:xfrm>
            <a:prstGeom prst="rect">
              <a:avLst/>
            </a:prstGeom>
            <a:noFill/>
          </p:spPr>
          <p:txBody>
            <a:bodyPr wrap="square" rtlCol="0">
              <a:spAutoFit/>
            </a:bodyPr>
            <a:lstStyle/>
            <a:p>
              <a:pPr algn="ctr"/>
              <a:r>
                <a:rPr lang="en-US" altLang="ja-JP" sz="1108" b="1" dirty="0">
                  <a:solidFill>
                    <a:schemeClr val="tx1">
                      <a:lumMod val="75000"/>
                      <a:lumOff val="25000"/>
                    </a:schemeClr>
                  </a:solidFill>
                  <a:latin typeface="Meiryo UI" panose="020B0604030504040204" pitchFamily="50" charset="-128"/>
                  <a:ea typeface="Meiryo UI" panose="020B0604030504040204" pitchFamily="50" charset="-128"/>
                </a:rPr>
                <a:t>2020</a:t>
              </a:r>
              <a:r>
                <a:rPr lang="ja-JP" altLang="en-US" sz="1108" b="1"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8" b="1" dirty="0">
                  <a:solidFill>
                    <a:schemeClr val="tx1">
                      <a:lumMod val="75000"/>
                      <a:lumOff val="25000"/>
                    </a:schemeClr>
                  </a:solidFill>
                  <a:latin typeface="Meiryo UI" panose="020B0604030504040204" pitchFamily="50" charset="-128"/>
                  <a:ea typeface="Meiryo UI" panose="020B0604030504040204" pitchFamily="50" charset="-128"/>
                </a:rPr>
                <a:t>MM</a:t>
              </a:r>
              <a:r>
                <a:rPr lang="ja-JP" altLang="en-US" sz="1108" b="1"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8" b="1" dirty="0">
                  <a:solidFill>
                    <a:schemeClr val="tx1">
                      <a:lumMod val="75000"/>
                      <a:lumOff val="25000"/>
                    </a:schemeClr>
                  </a:solidFill>
                  <a:latin typeface="Meiryo UI" panose="020B0604030504040204" pitchFamily="50" charset="-128"/>
                  <a:ea typeface="Meiryo UI" panose="020B0604030504040204" pitchFamily="50" charset="-128"/>
                </a:rPr>
                <a:t>DD</a:t>
              </a:r>
              <a:r>
                <a:rPr lang="ja-JP" altLang="en-US" sz="1108" b="1"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108"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696902" y="3279216"/>
              <a:ext cx="8603395" cy="616280"/>
            </a:xfrm>
            <a:prstGeom prst="rect">
              <a:avLst/>
            </a:prstGeom>
          </p:spPr>
          <p:txBody>
            <a:bodyPr wrap="none">
              <a:spAutoFit/>
            </a:bodyPr>
            <a:lstStyle/>
            <a:p>
              <a:pPr algn="ctr">
                <a:lnSpc>
                  <a:spcPct val="150000"/>
                </a:lnSpc>
              </a:pP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カメラ</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を利用したリスクマネジメント対策</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及び業務</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改善について</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251519" y="479880"/>
            <a:ext cx="3419079" cy="369332"/>
          </a:xfrm>
          <a:prstGeom prst="rect">
            <a:avLst/>
          </a:prstGeom>
          <a:noFill/>
        </p:spPr>
        <p:txBody>
          <a:bodyPr wrap="square" rtlCol="0" anchor="ctr">
            <a:spAutoFit/>
          </a:bodyPr>
          <a:lstStyle/>
          <a:p>
            <a:pPr algn="r"/>
            <a:r>
              <a:rPr lang="ja-JP" altLang="en-US" sz="1800" u="sng" dirty="0">
                <a:solidFill>
                  <a:schemeClr val="tx1">
                    <a:lumMod val="75000"/>
                    <a:lumOff val="25000"/>
                  </a:schemeClr>
                </a:solidFill>
                <a:latin typeface="Meiryo UI" panose="020B0604030504040204" pitchFamily="50" charset="-128"/>
                <a:ea typeface="Meiryo UI" panose="020B0604030504040204" pitchFamily="50" charset="-128"/>
              </a:rPr>
              <a:t>● ● ● ● ● ●株式会社 御中</a:t>
            </a:r>
          </a:p>
        </p:txBody>
      </p:sp>
      <p:sp>
        <p:nvSpPr>
          <p:cNvPr id="24" name="テキスト ボックス 23"/>
          <p:cNvSpPr txBox="1"/>
          <p:nvPr/>
        </p:nvSpPr>
        <p:spPr>
          <a:xfrm>
            <a:off x="431044" y="6502725"/>
            <a:ext cx="8280920" cy="200055"/>
          </a:xfrm>
          <a:prstGeom prst="rect">
            <a:avLst/>
          </a:prstGeom>
          <a:noFill/>
        </p:spPr>
        <p:txBody>
          <a:bodyPr wrap="square" rtlCol="0">
            <a:spAutoFit/>
          </a:bodyPr>
          <a:lstStyle/>
          <a:p>
            <a:r>
              <a:rPr lang="ja-JP" altLang="en-US" sz="700" dirty="0">
                <a:solidFill>
                  <a:schemeClr val="bg1"/>
                </a:solidFill>
                <a:latin typeface="Meiryo UI" panose="020B0604030504040204" pitchFamily="50" charset="-128"/>
                <a:ea typeface="Meiryo UI" panose="020B0604030504040204" pitchFamily="50" charset="-128"/>
              </a:rPr>
              <a:t>アンケートモニター提供元</a:t>
            </a:r>
            <a:r>
              <a:rPr lang="en-US" altLang="ja-JP" sz="700" dirty="0">
                <a:solidFill>
                  <a:schemeClr val="bg1"/>
                </a:solidFill>
                <a:latin typeface="Meiryo UI" panose="020B0604030504040204" pitchFamily="50" charset="-128"/>
                <a:ea typeface="Meiryo UI" panose="020B0604030504040204" pitchFamily="50" charset="-128"/>
              </a:rPr>
              <a:t>:</a:t>
            </a:r>
            <a:r>
              <a:rPr lang="ja-JP" altLang="en-US" sz="700" dirty="0" smtClean="0">
                <a:solidFill>
                  <a:schemeClr val="bg1"/>
                </a:solidFill>
                <a:latin typeface="Meiryo UI" panose="020B0604030504040204" pitchFamily="50" charset="-128"/>
                <a:ea typeface="Meiryo UI" panose="020B0604030504040204" pitchFamily="50" charset="-128"/>
              </a:rPr>
              <a:t>ゼネラルリサーチ　調査</a:t>
            </a:r>
            <a:r>
              <a:rPr lang="ja-JP" altLang="en-US" sz="700" dirty="0">
                <a:solidFill>
                  <a:schemeClr val="bg1"/>
                </a:solidFill>
                <a:latin typeface="Meiryo UI" panose="020B0604030504040204" pitchFamily="50" charset="-128"/>
                <a:ea typeface="Meiryo UI" panose="020B0604030504040204" pitchFamily="50" charset="-128"/>
              </a:rPr>
              <a:t>期間</a:t>
            </a:r>
            <a:r>
              <a:rPr lang="en-US" altLang="ja-JP" sz="700" dirty="0">
                <a:solidFill>
                  <a:schemeClr val="bg1"/>
                </a:solidFill>
                <a:latin typeface="Meiryo UI" panose="020B0604030504040204" pitchFamily="50" charset="-128"/>
                <a:ea typeface="Meiryo UI" panose="020B0604030504040204" pitchFamily="50" charset="-128"/>
              </a:rPr>
              <a:t>:2020</a:t>
            </a:r>
            <a:r>
              <a:rPr lang="ja-JP" altLang="en-US" sz="700" dirty="0">
                <a:solidFill>
                  <a:schemeClr val="bg1"/>
                </a:solidFill>
                <a:latin typeface="Meiryo UI" panose="020B0604030504040204" pitchFamily="50" charset="-128"/>
                <a:ea typeface="Meiryo UI" panose="020B0604030504040204" pitchFamily="50" charset="-128"/>
              </a:rPr>
              <a:t>年</a:t>
            </a:r>
            <a:r>
              <a:rPr lang="en-US" altLang="ja-JP" sz="700" dirty="0">
                <a:solidFill>
                  <a:schemeClr val="bg1"/>
                </a:solidFill>
                <a:latin typeface="Meiryo UI" panose="020B0604030504040204" pitchFamily="50" charset="-128"/>
                <a:ea typeface="Meiryo UI" panose="020B0604030504040204" pitchFamily="50" charset="-128"/>
              </a:rPr>
              <a:t>6</a:t>
            </a:r>
            <a:r>
              <a:rPr lang="ja-JP" altLang="en-US" sz="700" dirty="0">
                <a:solidFill>
                  <a:schemeClr val="bg1"/>
                </a:solidFill>
                <a:latin typeface="Meiryo UI" panose="020B0604030504040204" pitchFamily="50" charset="-128"/>
                <a:ea typeface="Meiryo UI" panose="020B0604030504040204" pitchFamily="50" charset="-128"/>
              </a:rPr>
              <a:t>月</a:t>
            </a:r>
            <a:r>
              <a:rPr lang="en-US" altLang="ja-JP" sz="700" dirty="0">
                <a:solidFill>
                  <a:schemeClr val="bg1"/>
                </a:solidFill>
                <a:latin typeface="Meiryo UI" panose="020B0604030504040204" pitchFamily="50" charset="-128"/>
                <a:ea typeface="Meiryo UI" panose="020B0604030504040204" pitchFamily="50" charset="-128"/>
              </a:rPr>
              <a:t>22</a:t>
            </a:r>
            <a:r>
              <a:rPr lang="ja-JP" altLang="en-US" sz="700" dirty="0">
                <a:solidFill>
                  <a:schemeClr val="bg1"/>
                </a:solidFill>
                <a:latin typeface="Meiryo UI" panose="020B0604030504040204" pitchFamily="50" charset="-128"/>
                <a:ea typeface="Meiryo UI" panose="020B0604030504040204" pitchFamily="50" charset="-128"/>
              </a:rPr>
              <a:t>日～</a:t>
            </a:r>
            <a:r>
              <a:rPr lang="en-US" altLang="ja-JP" sz="700" dirty="0">
                <a:solidFill>
                  <a:schemeClr val="bg1"/>
                </a:solidFill>
                <a:latin typeface="Meiryo UI" panose="020B0604030504040204" pitchFamily="50" charset="-128"/>
                <a:ea typeface="Meiryo UI" panose="020B0604030504040204" pitchFamily="50" charset="-128"/>
              </a:rPr>
              <a:t>26</a:t>
            </a:r>
            <a:r>
              <a:rPr lang="ja-JP" altLang="en-US" sz="700" dirty="0" smtClean="0">
                <a:solidFill>
                  <a:schemeClr val="bg1"/>
                </a:solidFill>
                <a:latin typeface="Meiryo UI" panose="020B0604030504040204" pitchFamily="50" charset="-128"/>
                <a:ea typeface="Meiryo UI" panose="020B0604030504040204" pitchFamily="50" charset="-128"/>
              </a:rPr>
              <a:t>日　調査</a:t>
            </a:r>
            <a:r>
              <a:rPr lang="ja-JP" altLang="en-US" sz="700" dirty="0">
                <a:solidFill>
                  <a:schemeClr val="bg1"/>
                </a:solidFill>
                <a:latin typeface="Meiryo UI" panose="020B0604030504040204" pitchFamily="50" charset="-128"/>
                <a:ea typeface="Meiryo UI" panose="020B0604030504040204" pitchFamily="50" charset="-128"/>
              </a:rPr>
              <a:t>方法</a:t>
            </a:r>
            <a:r>
              <a:rPr lang="en-US" altLang="ja-JP" sz="700" dirty="0">
                <a:solidFill>
                  <a:schemeClr val="bg1"/>
                </a:solidFill>
                <a:latin typeface="Meiryo UI" panose="020B0604030504040204" pitchFamily="50" charset="-128"/>
                <a:ea typeface="Meiryo UI" panose="020B0604030504040204" pitchFamily="50" charset="-128"/>
              </a:rPr>
              <a:t>:</a:t>
            </a:r>
            <a:r>
              <a:rPr lang="ja-JP" altLang="en-US" sz="700" dirty="0">
                <a:solidFill>
                  <a:schemeClr val="bg1"/>
                </a:solidFill>
                <a:latin typeface="Meiryo UI" panose="020B0604030504040204" pitchFamily="50" charset="-128"/>
                <a:ea typeface="Meiryo UI" panose="020B0604030504040204" pitchFamily="50" charset="-128"/>
              </a:rPr>
              <a:t>インターネット</a:t>
            </a:r>
            <a:r>
              <a:rPr lang="ja-JP" altLang="en-US" sz="700" dirty="0" smtClean="0">
                <a:solidFill>
                  <a:schemeClr val="bg1"/>
                </a:solidFill>
                <a:latin typeface="Meiryo UI" panose="020B0604030504040204" pitchFamily="50" charset="-128"/>
                <a:ea typeface="Meiryo UI" panose="020B0604030504040204" pitchFamily="50" charset="-128"/>
              </a:rPr>
              <a:t>調査　調査</a:t>
            </a:r>
            <a:r>
              <a:rPr lang="ja-JP" altLang="en-US" sz="700" dirty="0">
                <a:solidFill>
                  <a:schemeClr val="bg1"/>
                </a:solidFill>
                <a:latin typeface="Meiryo UI" panose="020B0604030504040204" pitchFamily="50" charset="-128"/>
                <a:ea typeface="Meiryo UI" panose="020B0604030504040204" pitchFamily="50" charset="-128"/>
              </a:rPr>
              <a:t>概要</a:t>
            </a:r>
            <a:r>
              <a:rPr lang="en-US" altLang="ja-JP" sz="700" dirty="0">
                <a:solidFill>
                  <a:schemeClr val="bg1"/>
                </a:solidFill>
                <a:latin typeface="Meiryo UI" panose="020B0604030504040204" pitchFamily="50" charset="-128"/>
                <a:ea typeface="Meiryo UI" panose="020B0604030504040204" pitchFamily="50" charset="-128"/>
              </a:rPr>
              <a:t>:</a:t>
            </a:r>
            <a:r>
              <a:rPr lang="ja-JP" altLang="en-US" sz="700" dirty="0">
                <a:solidFill>
                  <a:schemeClr val="bg1"/>
                </a:solidFill>
                <a:latin typeface="Meiryo UI" panose="020B0604030504040204" pitchFamily="50" charset="-128"/>
                <a:ea typeface="Meiryo UI" panose="020B0604030504040204" pitchFamily="50" charset="-128"/>
              </a:rPr>
              <a:t>クラウドカメラ</a:t>
            </a:r>
            <a:r>
              <a:rPr lang="en-US" altLang="ja-JP" sz="700" dirty="0">
                <a:solidFill>
                  <a:schemeClr val="bg1"/>
                </a:solidFill>
                <a:latin typeface="Meiryo UI" panose="020B0604030504040204" pitchFamily="50" charset="-128"/>
                <a:ea typeface="Meiryo UI" panose="020B0604030504040204" pitchFamily="50" charset="-128"/>
              </a:rPr>
              <a:t>10</a:t>
            </a:r>
            <a:r>
              <a:rPr lang="ja-JP" altLang="en-US" sz="700" dirty="0">
                <a:solidFill>
                  <a:schemeClr val="bg1"/>
                </a:solidFill>
                <a:latin typeface="Meiryo UI" panose="020B0604030504040204" pitchFamily="50" charset="-128"/>
                <a:ea typeface="Meiryo UI" panose="020B0604030504040204" pitchFamily="50" charset="-128"/>
              </a:rPr>
              <a:t>社を対象にしたサイト比較イメージ</a:t>
            </a:r>
            <a:r>
              <a:rPr lang="ja-JP" altLang="en-US" sz="700" dirty="0" smtClean="0">
                <a:solidFill>
                  <a:schemeClr val="bg1"/>
                </a:solidFill>
                <a:latin typeface="Meiryo UI" panose="020B0604030504040204" pitchFamily="50" charset="-128"/>
                <a:ea typeface="Meiryo UI" panose="020B0604030504040204" pitchFamily="50" charset="-128"/>
              </a:rPr>
              <a:t>調査　調査</a:t>
            </a:r>
            <a:r>
              <a:rPr lang="ja-JP" altLang="en-US" sz="700" dirty="0">
                <a:solidFill>
                  <a:schemeClr val="bg1"/>
                </a:solidFill>
                <a:latin typeface="Meiryo UI" panose="020B0604030504040204" pitchFamily="50" charset="-128"/>
                <a:ea typeface="Meiryo UI" panose="020B0604030504040204" pitchFamily="50" charset="-128"/>
              </a:rPr>
              <a:t>対象</a:t>
            </a:r>
            <a:r>
              <a:rPr lang="en-US" altLang="ja-JP" sz="700" dirty="0">
                <a:solidFill>
                  <a:schemeClr val="bg1"/>
                </a:solidFill>
                <a:latin typeface="Meiryo UI" panose="020B0604030504040204" pitchFamily="50" charset="-128"/>
                <a:ea typeface="Meiryo UI" panose="020B0604030504040204" pitchFamily="50" charset="-128"/>
              </a:rPr>
              <a:t>:</a:t>
            </a:r>
            <a:r>
              <a:rPr lang="ja-JP" altLang="en-US" sz="700" dirty="0">
                <a:solidFill>
                  <a:schemeClr val="bg1"/>
                </a:solidFill>
                <a:latin typeface="Meiryo UI" panose="020B0604030504040204" pitchFamily="50" charset="-128"/>
                <a:ea typeface="Meiryo UI" panose="020B0604030504040204" pitchFamily="50" charset="-128"/>
              </a:rPr>
              <a:t>全国の</a:t>
            </a:r>
            <a:r>
              <a:rPr lang="en-US" altLang="ja-JP" sz="700" dirty="0">
                <a:solidFill>
                  <a:schemeClr val="bg1"/>
                </a:solidFill>
                <a:latin typeface="Meiryo UI" panose="020B0604030504040204" pitchFamily="50" charset="-128"/>
                <a:ea typeface="Meiryo UI" panose="020B0604030504040204" pitchFamily="50" charset="-128"/>
              </a:rPr>
              <a:t>20</a:t>
            </a:r>
            <a:r>
              <a:rPr lang="ja-JP" altLang="en-US" sz="700" dirty="0">
                <a:solidFill>
                  <a:schemeClr val="bg1"/>
                </a:solidFill>
                <a:latin typeface="Meiryo UI" panose="020B0604030504040204" pitchFamily="50" charset="-128"/>
                <a:ea typeface="Meiryo UI" panose="020B0604030504040204" pitchFamily="50" charset="-128"/>
              </a:rPr>
              <a:t>代～</a:t>
            </a:r>
            <a:r>
              <a:rPr lang="en-US" altLang="ja-JP" sz="700" dirty="0">
                <a:solidFill>
                  <a:schemeClr val="bg1"/>
                </a:solidFill>
                <a:latin typeface="Meiryo UI" panose="020B0604030504040204" pitchFamily="50" charset="-128"/>
                <a:ea typeface="Meiryo UI" panose="020B0604030504040204" pitchFamily="50" charset="-128"/>
              </a:rPr>
              <a:t>60</a:t>
            </a:r>
            <a:r>
              <a:rPr lang="ja-JP" altLang="en-US" sz="700" dirty="0">
                <a:solidFill>
                  <a:schemeClr val="bg1"/>
                </a:solidFill>
                <a:latin typeface="Meiryo UI" panose="020B0604030504040204" pitchFamily="50" charset="-128"/>
                <a:ea typeface="Meiryo UI" panose="020B0604030504040204" pitchFamily="50" charset="-128"/>
              </a:rPr>
              <a:t>代の男女</a:t>
            </a:r>
            <a:r>
              <a:rPr lang="en-US" altLang="ja-JP" sz="700" dirty="0">
                <a:solidFill>
                  <a:schemeClr val="bg1"/>
                </a:solidFill>
                <a:latin typeface="Meiryo UI" panose="020B0604030504040204" pitchFamily="50" charset="-128"/>
                <a:ea typeface="Meiryo UI" panose="020B0604030504040204" pitchFamily="50" charset="-128"/>
              </a:rPr>
              <a:t>1024</a:t>
            </a:r>
            <a:r>
              <a:rPr lang="ja-JP" altLang="en-US" sz="700" dirty="0">
                <a:solidFill>
                  <a:schemeClr val="bg1"/>
                </a:solidFill>
                <a:latin typeface="Meiryo UI" panose="020B0604030504040204" pitchFamily="50" charset="-128"/>
                <a:ea typeface="Meiryo UI" panose="020B0604030504040204" pitchFamily="50" charset="-128"/>
              </a:rPr>
              <a:t>名</a:t>
            </a:r>
            <a:endParaRPr kumimoji="1" lang="ja-JP" altLang="en-US" sz="700" dirty="0">
              <a:solidFill>
                <a:schemeClr val="bg1"/>
              </a:solidFill>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4B25CBB7-3DA1-F142-812A-E7951F8F20B1}"/>
              </a:ext>
            </a:extLst>
          </p:cNvPr>
          <p:cNvGrpSpPr>
            <a:grpSpLocks noChangeAspect="1"/>
          </p:cNvGrpSpPr>
          <p:nvPr/>
        </p:nvGrpSpPr>
        <p:grpSpPr>
          <a:xfrm>
            <a:off x="999540" y="4404706"/>
            <a:ext cx="7220436" cy="1411877"/>
            <a:chOff x="755576" y="4308520"/>
            <a:chExt cx="8022698" cy="1568752"/>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037" y="4479749"/>
              <a:ext cx="1363237" cy="1363237"/>
            </a:xfrm>
            <a:prstGeom prst="rect">
              <a:avLst/>
            </a:prstGeom>
            <a:effectLst>
              <a:outerShdw blurRad="12700" dist="38100" dir="5400000" algn="t" rotWithShape="0">
                <a:srgbClr val="002774">
                  <a:alpha val="0"/>
                </a:srgbClr>
              </a:outerShdw>
            </a:effectLst>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246" y="4456003"/>
              <a:ext cx="1363086" cy="1363086"/>
            </a:xfrm>
            <a:prstGeom prst="rect">
              <a:avLst/>
            </a:prstGeom>
            <a:effectLst>
              <a:outerShdw blurRad="12700" dist="38100" dir="5400000" algn="t" rotWithShape="0">
                <a:srgbClr val="002774">
                  <a:alpha val="0"/>
                </a:srgbClr>
              </a:outerShdw>
            </a:effectLst>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985" y="4308520"/>
              <a:ext cx="1565399" cy="1565399"/>
            </a:xfrm>
            <a:prstGeom prst="rect">
              <a:avLst/>
            </a:prstGeom>
            <a:effectLst>
              <a:outerShdw blurRad="12700" dist="38100" dir="5400000" algn="t" rotWithShape="0">
                <a:srgbClr val="002774">
                  <a:alpha val="0"/>
                </a:srgbClr>
              </a:outerShdw>
            </a:effectLst>
          </p:spPr>
        </p:pic>
        <p:sp>
          <p:nvSpPr>
            <p:cNvPr id="25" name="正方形/長方形 24"/>
            <p:cNvSpPr/>
            <p:nvPr/>
          </p:nvSpPr>
          <p:spPr>
            <a:xfrm>
              <a:off x="1372334" y="4603984"/>
              <a:ext cx="3144061" cy="44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300" dirty="0">
                  <a:solidFill>
                    <a:schemeClr val="tx1"/>
                  </a:solidFill>
                  <a:latin typeface="Meiryo UI" panose="020B0604030504040204" pitchFamily="50" charset="-128"/>
                  <a:ea typeface="Meiryo UI" panose="020B0604030504040204" pitchFamily="50" charset="-128"/>
                </a:rPr>
                <a:t>クラウドカメラ顧客満足度</a:t>
              </a:r>
              <a:endParaRPr lang="ja-JP" altLang="en-US" sz="1400" spc="300" dirty="0">
                <a:solidFill>
                  <a:schemeClr val="tx1"/>
                </a:solidFill>
              </a:endParaRPr>
            </a:p>
          </p:txBody>
        </p:sp>
        <p:sp>
          <p:nvSpPr>
            <p:cNvPr id="27" name="正方形/長方形 26"/>
            <p:cNvSpPr/>
            <p:nvPr/>
          </p:nvSpPr>
          <p:spPr>
            <a:xfrm>
              <a:off x="1115616" y="4912108"/>
              <a:ext cx="3578821" cy="821148"/>
            </a:xfrm>
            <a:prstGeom prst="rect">
              <a:avLst/>
            </a:prstGeom>
          </p:spPr>
          <p:txBody>
            <a:bodyPr wrap="square">
              <a:spAutoFit/>
            </a:bodyPr>
            <a:lstStyle/>
            <a:p>
              <a:pPr algn="ctr"/>
              <a:r>
                <a:rPr lang="en-US" altLang="ja-JP" sz="4000" b="1" spc="300" dirty="0">
                  <a:solidFill>
                    <a:srgbClr val="FF0000"/>
                  </a:solidFill>
                  <a:latin typeface="Meiryo UI" panose="020B0604030504040204" pitchFamily="50" charset="-128"/>
                  <a:ea typeface="Meiryo UI" panose="020B0604030504040204" pitchFamily="50" charset="-128"/>
                </a:rPr>
                <a:t> 3</a:t>
              </a:r>
              <a:r>
                <a:rPr lang="ja-JP" altLang="en-US" sz="4000" b="1" spc="300" dirty="0">
                  <a:solidFill>
                    <a:srgbClr val="FF0000"/>
                  </a:solidFill>
                  <a:latin typeface="Meiryo UI" panose="020B0604030504040204" pitchFamily="50" charset="-128"/>
                  <a:ea typeface="Meiryo UI" panose="020B0604030504040204" pitchFamily="50" charset="-128"/>
                </a:rPr>
                <a:t>冠達</a:t>
              </a:r>
              <a:r>
                <a:rPr lang="ja-JP" altLang="en-US" sz="4000" b="1" spc="-150" dirty="0">
                  <a:solidFill>
                    <a:srgbClr val="FF0000"/>
                  </a:solidFill>
                  <a:latin typeface="Meiryo UI" panose="020B0604030504040204" pitchFamily="50" charset="-128"/>
                  <a:ea typeface="Meiryo UI" panose="020B0604030504040204" pitchFamily="50" charset="-128"/>
                </a:rPr>
                <a:t>成！</a:t>
              </a:r>
            </a:p>
          </p:txBody>
        </p:sp>
        <p:pic>
          <p:nvPicPr>
            <p:cNvPr id="29" name="図 28">
              <a:extLst>
                <a:ext uri="{FF2B5EF4-FFF2-40B4-BE49-F238E27FC236}">
                  <a16:creationId xmlns:a16="http://schemas.microsoft.com/office/drawing/2014/main" id="{994BC75A-EB9E-7747-A493-24DBCE46DD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482530"/>
              <a:ext cx="875106" cy="1394742"/>
            </a:xfrm>
            <a:prstGeom prst="rect">
              <a:avLst/>
            </a:prstGeom>
          </p:spPr>
        </p:pic>
      </p:grpSp>
      <p:sp>
        <p:nvSpPr>
          <p:cNvPr id="28" name="正方形/長方形 27"/>
          <p:cNvSpPr/>
          <p:nvPr/>
        </p:nvSpPr>
        <p:spPr>
          <a:xfrm>
            <a:off x="9324528" y="489545"/>
            <a:ext cx="3168352" cy="523220"/>
          </a:xfrm>
          <a:prstGeom prst="rect">
            <a:avLst/>
          </a:prstGeom>
          <a:solidFill>
            <a:srgbClr val="FFFF00"/>
          </a:solidFill>
        </p:spPr>
        <p:txBody>
          <a:bodyPr wrap="square">
            <a:spAutoFit/>
          </a:bodyPr>
          <a:lstStyle/>
          <a:p>
            <a:pPr lvl="0"/>
            <a:r>
              <a:rPr lang="ja-JP" altLang="en-US" sz="1400" dirty="0" smtClean="0">
                <a:solidFill>
                  <a:srgbClr val="FF0000"/>
                </a:solidFill>
                <a:latin typeface="Meiryo UI" panose="020B0604030504040204" pitchFamily="50" charset="-128"/>
                <a:ea typeface="Meiryo UI" panose="020B0604030504040204" pitchFamily="50" charset="-128"/>
                <a:cs typeface="Meiryo"/>
                <a:sym typeface="Meiryo"/>
              </a:rPr>
              <a:t>相手先によって、不要なページは削除するなど、工夫して活用ください。</a:t>
            </a:r>
            <a:endParaRPr lang="ja-JP" altLang="en-US" sz="1400" dirty="0">
              <a:solidFill>
                <a:srgbClr val="FF0000"/>
              </a:solidFill>
              <a:latin typeface="Meiryo UI" panose="020B0604030504040204" pitchFamily="50" charset="-128"/>
              <a:ea typeface="Meiryo UI" panose="020B0604030504040204" pitchFamily="50" charset="-128"/>
              <a:cs typeface="Meiryo"/>
              <a:sym typeface="Meiryo"/>
            </a:endParaRPr>
          </a:p>
        </p:txBody>
      </p:sp>
      <p:sp>
        <p:nvSpPr>
          <p:cNvPr id="26" name="正方形/長方形 25"/>
          <p:cNvSpPr/>
          <p:nvPr/>
        </p:nvSpPr>
        <p:spPr>
          <a:xfrm>
            <a:off x="9476928" y="2640439"/>
            <a:ext cx="3168352" cy="923330"/>
          </a:xfrm>
          <a:prstGeom prst="rect">
            <a:avLst/>
          </a:prstGeom>
        </p:spPr>
        <p:txBody>
          <a:bodyPr wrap="square">
            <a:spAutoFit/>
          </a:bodyPr>
          <a:lstStyle/>
          <a:p>
            <a:pPr lvl="0"/>
            <a:r>
              <a:rPr lang="ja-JP" altLang="en-US" dirty="0" smtClean="0">
                <a:solidFill>
                  <a:srgbClr val="3F3F3F"/>
                </a:solidFill>
                <a:latin typeface="Meiryo UI" panose="020B0604030504040204" pitchFamily="50" charset="-128"/>
                <a:ea typeface="Meiryo UI" panose="020B0604030504040204" pitchFamily="50" charset="-128"/>
                <a:cs typeface="Meiryo"/>
                <a:sym typeface="Meiryo"/>
              </a:rPr>
              <a:t>タイトルは適宜変更ください。</a:t>
            </a:r>
            <a:endParaRPr lang="en-US" altLang="ja-JP" dirty="0" smtClean="0">
              <a:solidFill>
                <a:srgbClr val="3F3F3F"/>
              </a:solidFill>
              <a:latin typeface="Meiryo UI" panose="020B0604030504040204" pitchFamily="50" charset="-128"/>
              <a:ea typeface="Meiryo UI" panose="020B0604030504040204" pitchFamily="50" charset="-128"/>
              <a:cs typeface="Meiryo"/>
              <a:sym typeface="Meiryo"/>
            </a:endParaRPr>
          </a:p>
          <a:p>
            <a:pPr lvl="0" algn="ctr"/>
            <a:endParaRPr lang="en-US" altLang="ja-JP" dirty="0">
              <a:solidFill>
                <a:srgbClr val="3F3F3F"/>
              </a:solidFill>
              <a:latin typeface="Meiryo UI" panose="020B0604030504040204" pitchFamily="50" charset="-128"/>
              <a:ea typeface="Meiryo UI" panose="020B0604030504040204" pitchFamily="50" charset="-128"/>
              <a:cs typeface="Meiryo"/>
              <a:sym typeface="Meiryo"/>
            </a:endParaRPr>
          </a:p>
          <a:p>
            <a:pPr lvl="0" algn="ctr"/>
            <a:r>
              <a:rPr lang="ja-JP" altLang="en-US" sz="1800" dirty="0" smtClean="0">
                <a:solidFill>
                  <a:srgbClr val="3F3F3F"/>
                </a:solidFill>
                <a:latin typeface="Meiryo UI" panose="020B0604030504040204" pitchFamily="50" charset="-128"/>
                <a:ea typeface="Meiryo UI" panose="020B0604030504040204" pitchFamily="50" charset="-128"/>
                <a:cs typeface="Meiryo"/>
                <a:sym typeface="Meiryo"/>
              </a:rPr>
              <a:t>クラウド</a:t>
            </a:r>
            <a:r>
              <a:rPr lang="ja-JP" altLang="en-US" sz="1800" dirty="0">
                <a:solidFill>
                  <a:srgbClr val="3F3F3F"/>
                </a:solidFill>
                <a:latin typeface="Meiryo UI" panose="020B0604030504040204" pitchFamily="50" charset="-128"/>
                <a:ea typeface="Meiryo UI" panose="020B0604030504040204" pitchFamily="50" charset="-128"/>
                <a:cs typeface="Meiryo"/>
                <a:sym typeface="Meiryo"/>
              </a:rPr>
              <a:t>録画型カメラサービス</a:t>
            </a:r>
          </a:p>
          <a:p>
            <a:pPr lvl="0" algn="ctr"/>
            <a:r>
              <a:rPr lang="en-US" altLang="ja-JP" sz="1800" b="1" dirty="0">
                <a:solidFill>
                  <a:srgbClr val="3F3F3F"/>
                </a:solidFill>
                <a:latin typeface="Meiryo UI" panose="020B0604030504040204" pitchFamily="50" charset="-128"/>
                <a:ea typeface="Meiryo UI" panose="020B0604030504040204" pitchFamily="50" charset="-128"/>
                <a:cs typeface="Meiryo"/>
                <a:sym typeface="Meiryo"/>
              </a:rPr>
              <a:t>『</a:t>
            </a:r>
            <a:r>
              <a:rPr lang="ja-JP" altLang="en-US" sz="1800" b="1" dirty="0">
                <a:solidFill>
                  <a:srgbClr val="3F3F3F"/>
                </a:solidFill>
                <a:latin typeface="Meiryo UI" panose="020B0604030504040204" pitchFamily="50" charset="-128"/>
                <a:ea typeface="Meiryo UI" panose="020B0604030504040204" pitchFamily="50" charset="-128"/>
                <a:cs typeface="Meiryo"/>
                <a:sym typeface="Meiryo"/>
              </a:rPr>
              <a:t>キャンクラウド</a:t>
            </a:r>
            <a:r>
              <a:rPr lang="en-US" altLang="ja-JP" sz="1800" b="1" dirty="0">
                <a:solidFill>
                  <a:srgbClr val="3F3F3F"/>
                </a:solidFill>
                <a:latin typeface="Meiryo UI" panose="020B0604030504040204" pitchFamily="50" charset="-128"/>
                <a:ea typeface="Meiryo UI" panose="020B0604030504040204" pitchFamily="50" charset="-128"/>
                <a:cs typeface="Meiryo"/>
                <a:sym typeface="Meiryo"/>
              </a:rPr>
              <a:t>』</a:t>
            </a:r>
            <a:endParaRPr lang="ja-JP" altLang="en-US" sz="1800" b="1" dirty="0">
              <a:solidFill>
                <a:srgbClr val="3F3F3F"/>
              </a:solidFill>
              <a:latin typeface="Meiryo UI" panose="020B0604030504040204" pitchFamily="50" charset="-128"/>
              <a:ea typeface="Meiryo UI" panose="020B0604030504040204" pitchFamily="50" charset="-128"/>
              <a:cs typeface="Meiryo"/>
              <a:sym typeface="Meiryo"/>
            </a:endParaRPr>
          </a:p>
        </p:txBody>
      </p:sp>
    </p:spTree>
    <p:extLst>
      <p:ext uri="{BB962C8B-B14F-4D97-AF65-F5344CB8AC3E}">
        <p14:creationId xmlns:p14="http://schemas.microsoft.com/office/powerpoint/2010/main" val="393915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9</a:t>
            </a:fld>
            <a:endParaRPr lang="ja-JP" altLang="en-US"/>
          </a:p>
        </p:txBody>
      </p:sp>
      <p:sp>
        <p:nvSpPr>
          <p:cNvPr id="8" name="タイトル 7"/>
          <p:cNvSpPr>
            <a:spLocks noGrp="1"/>
          </p:cNvSpPr>
          <p:nvPr>
            <p:ph type="title"/>
          </p:nvPr>
        </p:nvSpPr>
        <p:spPr/>
        <p:txBody>
          <a:bodyPr/>
          <a:lstStyle/>
          <a:p>
            <a:r>
              <a:rPr lang="ja-JP" altLang="en-US" dirty="0"/>
              <a:t>クラウドカメラ顧客</a:t>
            </a:r>
            <a:r>
              <a:rPr lang="ja-JP" altLang="en-US" dirty="0" smtClean="0"/>
              <a:t>満足度　３</a:t>
            </a:r>
            <a:r>
              <a:rPr lang="ja-JP" altLang="en-US" dirty="0"/>
              <a:t>冠</a:t>
            </a:r>
            <a:r>
              <a:rPr lang="ja-JP" altLang="en-US" dirty="0" smtClean="0"/>
              <a:t>達成☆</a:t>
            </a:r>
            <a:endParaRPr lang="ja-JP" altLang="en-US" dirty="0"/>
          </a:p>
        </p:txBody>
      </p:sp>
      <p:sp>
        <p:nvSpPr>
          <p:cNvPr id="20" name="正方形/長方形 19"/>
          <p:cNvSpPr/>
          <p:nvPr/>
        </p:nvSpPr>
        <p:spPr>
          <a:xfrm>
            <a:off x="394332" y="908720"/>
            <a:ext cx="8352161" cy="759182"/>
          </a:xfrm>
          <a:prstGeom prst="rect">
            <a:avLst/>
          </a:prstGeom>
        </p:spPr>
        <p:txBody>
          <a:bodyPr wrap="square">
            <a:spAutoFit/>
          </a:bodyPr>
          <a:lstStyle/>
          <a:p>
            <a:pPr algn="ctr" defTabSz="633231" fontAlgn="auto">
              <a:spcBef>
                <a:spcPts val="415"/>
              </a:spcBef>
              <a:spcAft>
                <a:spcPts val="0"/>
              </a:spcAft>
              <a:buClr>
                <a:srgbClr val="000000">
                  <a:lumMod val="65000"/>
                  <a:lumOff val="35000"/>
                </a:srgbClr>
              </a:buClr>
              <a:defRPr/>
            </a:pP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外部</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調査機関によるアンケートの結果</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20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クラウドカメラ</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顧客満足度の３項目において、</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No.1</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を獲得いたしました</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73038" y="5157192"/>
            <a:ext cx="4667673" cy="1364476"/>
          </a:xfrm>
          <a:prstGeom prst="rect">
            <a:avLst/>
          </a:prstGeom>
        </p:spPr>
        <p:txBody>
          <a:bodyPr wrap="square">
            <a:spAutoFit/>
          </a:bodyPr>
          <a:lstStyle/>
          <a:p>
            <a:pPr defTabSz="633231" fontAlgn="auto">
              <a:spcBef>
                <a:spcPts val="415"/>
              </a:spcBef>
              <a:spcAft>
                <a:spcPts val="0"/>
              </a:spcAft>
              <a:buClr>
                <a:srgbClr val="000000">
                  <a:lumMod val="65000"/>
                  <a:lumOff val="35000"/>
                </a:srgbClr>
              </a:buClr>
              <a:defRPr/>
            </a:pP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調査概要　</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アンケートモニター</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提供元</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ゼネラルリサーチ</a:t>
            </a:r>
          </a:p>
          <a:p>
            <a:pPr defTabSz="633231" fontAlgn="auto">
              <a:spcBef>
                <a:spcPts val="415"/>
              </a:spcBef>
              <a:spcAft>
                <a:spcPts val="0"/>
              </a:spcAft>
              <a:buClr>
                <a:srgbClr val="000000">
                  <a:lumMod val="65000"/>
                  <a:lumOff val="35000"/>
                </a:srgbClr>
              </a:buClr>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調査期間</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:2020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日～</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26</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調査</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方法</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インターネット調査</a:t>
            </a:r>
          </a:p>
          <a:p>
            <a:pPr defTabSz="633231" fontAlgn="auto">
              <a:spcBef>
                <a:spcPts val="415"/>
              </a:spcBef>
              <a:spcAft>
                <a:spcPts val="0"/>
              </a:spcAft>
              <a:buClr>
                <a:srgbClr val="000000">
                  <a:lumMod val="65000"/>
                  <a:lumOff val="35000"/>
                </a:srgbClr>
              </a:buClr>
              <a:defRPr/>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調査概要</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クラウドカメラ</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社を対象にしたサイト比較イメージ</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調査</a:t>
            </a:r>
            <a:endPar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調査</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対象</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全国の</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代～</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60</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代の男女</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1,024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名</a:t>
            </a:r>
          </a:p>
        </p:txBody>
      </p:sp>
      <p:pic>
        <p:nvPicPr>
          <p:cNvPr id="22" name="図 21"/>
          <p:cNvPicPr/>
          <p:nvPr/>
        </p:nvPicPr>
        <p:blipFill>
          <a:blip r:embed="rId3" cstate="email">
            <a:extLst>
              <a:ext uri="{28A0092B-C50C-407E-A947-70E740481C1C}">
                <a14:useLocalDpi xmlns:a14="http://schemas.microsoft.com/office/drawing/2010/main"/>
              </a:ext>
            </a:extLst>
          </a:blip>
          <a:stretch>
            <a:fillRect/>
          </a:stretch>
        </p:blipFill>
        <p:spPr>
          <a:xfrm>
            <a:off x="624407" y="2276872"/>
            <a:ext cx="8015378" cy="2611617"/>
          </a:xfrm>
          <a:prstGeom prst="rect">
            <a:avLst/>
          </a:prstGeom>
        </p:spPr>
      </p:pic>
    </p:spTree>
    <p:extLst>
      <p:ext uri="{BB962C8B-B14F-4D97-AF65-F5344CB8AC3E}">
        <p14:creationId xmlns:p14="http://schemas.microsoft.com/office/powerpoint/2010/main" val="40778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10</a:t>
            </a:fld>
            <a:endParaRPr lang="ja-JP" altLang="en-US"/>
          </a:p>
        </p:txBody>
      </p:sp>
      <p:sp>
        <p:nvSpPr>
          <p:cNvPr id="6" name="正方形/長方形 5"/>
          <p:cNvSpPr/>
          <p:nvPr/>
        </p:nvSpPr>
        <p:spPr>
          <a:xfrm>
            <a:off x="251520" y="67366"/>
            <a:ext cx="4081146"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キャンクラウドの録画映像保存方法</a:t>
            </a:r>
          </a:p>
        </p:txBody>
      </p:sp>
      <p:sp>
        <p:nvSpPr>
          <p:cNvPr id="30" name="角丸四角形 29"/>
          <p:cNvSpPr/>
          <p:nvPr/>
        </p:nvSpPr>
        <p:spPr>
          <a:xfrm>
            <a:off x="616697" y="2008109"/>
            <a:ext cx="7959215" cy="1021302"/>
          </a:xfrm>
          <a:prstGeom prst="roundRect">
            <a:avLst>
              <a:gd name="adj" fmla="val 50000"/>
            </a:avLst>
          </a:prstGeom>
          <a:solidFill>
            <a:schemeClr val="bg1"/>
          </a:solidFill>
          <a:ln w="76200">
            <a:solidFill>
              <a:srgbClr val="002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154500" y="2226373"/>
            <a:ext cx="6883616" cy="584775"/>
          </a:xfrm>
          <a:prstGeom prst="rect">
            <a:avLst/>
          </a:prstGeom>
          <a:solidFill>
            <a:schemeClr val="bg1"/>
          </a:solidFill>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専用サーバー・機器不要で録画が可能</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20753" y="1772816"/>
            <a:ext cx="2314530" cy="313932"/>
          </a:xfrm>
          <a:prstGeom prst="rect">
            <a:avLst/>
          </a:prstGeom>
          <a:solidFill>
            <a:schemeClr val="bg1"/>
          </a:solidFill>
        </p:spPr>
        <p:txBody>
          <a:bodyPr wrap="square" rtlCol="0">
            <a:spAutoFit/>
          </a:bodyPr>
          <a:lstStyle/>
          <a:p>
            <a:pPr algn="ctr">
              <a:lnSpc>
                <a:spcPct val="90000"/>
              </a:lnSpc>
            </a:pPr>
            <a:r>
              <a:rPr lang="ja-JP" altLang="en-US" sz="1600" b="1" dirty="0">
                <a:solidFill>
                  <a:srgbClr val="002774"/>
                </a:solidFill>
                <a:latin typeface="Meiryo UI" panose="020B0604030504040204" pitchFamily="50" charset="-128"/>
                <a:ea typeface="Meiryo UI" panose="020B0604030504040204" pitchFamily="50" charset="-128"/>
              </a:rPr>
              <a:t>おススメの理由 その➀ </a:t>
            </a:r>
            <a:endParaRPr lang="en-US" altLang="ja-JP" sz="1600" b="1" dirty="0">
              <a:solidFill>
                <a:srgbClr val="002774"/>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323417" y="703362"/>
            <a:ext cx="8512266" cy="789960"/>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録画映像の保存は</a:t>
            </a:r>
            <a:r>
              <a:rPr lang="ja-JP" altLang="en-US" sz="2400" b="1" dirty="0">
                <a:solidFill>
                  <a:srgbClr val="002774"/>
                </a:solidFill>
                <a:latin typeface="Meiryo UI" panose="020B0604030504040204" pitchFamily="50" charset="-128"/>
                <a:ea typeface="Meiryo UI" panose="020B0604030504040204" pitchFamily="50" charset="-128"/>
              </a:rPr>
              <a:t>「クラウド方式」</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がおススメです。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現在ご利用中の「アナログカメラ」を利用したクラウド方式の映像保存もご提案可能です。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角丸四角形 35"/>
          <p:cNvSpPr/>
          <p:nvPr/>
        </p:nvSpPr>
        <p:spPr>
          <a:xfrm>
            <a:off x="616697" y="3576056"/>
            <a:ext cx="7959215" cy="1021302"/>
          </a:xfrm>
          <a:prstGeom prst="roundRect">
            <a:avLst>
              <a:gd name="adj" fmla="val 50000"/>
            </a:avLst>
          </a:prstGeom>
          <a:solidFill>
            <a:schemeClr val="bg1"/>
          </a:solidFill>
          <a:ln w="76200">
            <a:solidFill>
              <a:srgbClr val="002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070613" y="3794320"/>
            <a:ext cx="5051383" cy="584775"/>
          </a:xfrm>
          <a:prstGeom prst="rect">
            <a:avLst/>
          </a:prstGeom>
          <a:solidFill>
            <a:schemeClr val="bg1"/>
          </a:solidFill>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映像の外部流出防止が可能</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1120753" y="3340763"/>
            <a:ext cx="2314530" cy="313932"/>
          </a:xfrm>
          <a:prstGeom prst="rect">
            <a:avLst/>
          </a:prstGeom>
          <a:solidFill>
            <a:schemeClr val="bg1"/>
          </a:solidFill>
        </p:spPr>
        <p:txBody>
          <a:bodyPr wrap="square" rtlCol="0">
            <a:spAutoFit/>
          </a:bodyPr>
          <a:lstStyle/>
          <a:p>
            <a:pPr algn="ctr">
              <a:lnSpc>
                <a:spcPct val="90000"/>
              </a:lnSpc>
            </a:pPr>
            <a:r>
              <a:rPr lang="ja-JP" altLang="en-US" sz="1600" b="1" dirty="0">
                <a:solidFill>
                  <a:srgbClr val="002774"/>
                </a:solidFill>
                <a:latin typeface="Meiryo UI" panose="020B0604030504040204" pitchFamily="50" charset="-128"/>
                <a:ea typeface="Meiryo UI" panose="020B0604030504040204" pitchFamily="50" charset="-128"/>
              </a:rPr>
              <a:t>おススメの理由 その② </a:t>
            </a:r>
            <a:endParaRPr lang="en-US" altLang="ja-JP" sz="1600" b="1" dirty="0">
              <a:solidFill>
                <a:srgbClr val="002774"/>
              </a:solidFill>
              <a:latin typeface="Meiryo UI" panose="020B0604030504040204" pitchFamily="50" charset="-128"/>
              <a:ea typeface="Meiryo UI" panose="020B0604030504040204" pitchFamily="50" charset="-128"/>
            </a:endParaRPr>
          </a:p>
        </p:txBody>
      </p:sp>
      <p:sp>
        <p:nvSpPr>
          <p:cNvPr id="40" name="角丸四角形 39"/>
          <p:cNvSpPr/>
          <p:nvPr/>
        </p:nvSpPr>
        <p:spPr>
          <a:xfrm>
            <a:off x="616697" y="5144002"/>
            <a:ext cx="7959215" cy="1021302"/>
          </a:xfrm>
          <a:prstGeom prst="roundRect">
            <a:avLst>
              <a:gd name="adj" fmla="val 50000"/>
            </a:avLst>
          </a:prstGeom>
          <a:solidFill>
            <a:schemeClr val="bg1"/>
          </a:solidFill>
          <a:ln w="76200">
            <a:solidFill>
              <a:srgbClr val="0027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648225" y="5362266"/>
            <a:ext cx="5896166" cy="584775"/>
          </a:xfrm>
          <a:prstGeom prst="rect">
            <a:avLst/>
          </a:prstGeom>
          <a:solidFill>
            <a:schemeClr val="bg1"/>
          </a:solidFill>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複数店舗映像の一括管理が可能</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20753" y="4908709"/>
            <a:ext cx="2314530" cy="313932"/>
          </a:xfrm>
          <a:prstGeom prst="rect">
            <a:avLst/>
          </a:prstGeom>
          <a:solidFill>
            <a:schemeClr val="bg1"/>
          </a:solidFill>
        </p:spPr>
        <p:txBody>
          <a:bodyPr wrap="square" rtlCol="0">
            <a:spAutoFit/>
          </a:bodyPr>
          <a:lstStyle/>
          <a:p>
            <a:pPr algn="ctr">
              <a:lnSpc>
                <a:spcPct val="90000"/>
              </a:lnSpc>
            </a:pPr>
            <a:r>
              <a:rPr lang="ja-JP" altLang="en-US" sz="1600" b="1" dirty="0">
                <a:solidFill>
                  <a:srgbClr val="002774"/>
                </a:solidFill>
                <a:latin typeface="Meiryo UI" panose="020B0604030504040204" pitchFamily="50" charset="-128"/>
                <a:ea typeface="Meiryo UI" panose="020B0604030504040204" pitchFamily="50" charset="-128"/>
              </a:rPr>
              <a:t>おススメの理由 その③ </a:t>
            </a:r>
            <a:endParaRPr lang="en-US" altLang="ja-JP" sz="1600" b="1" dirty="0">
              <a:solidFill>
                <a:srgbClr val="002774"/>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53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5557134" y="1268700"/>
            <a:ext cx="3118554" cy="1863576"/>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68" name="角丸四角形 67"/>
          <p:cNvSpPr/>
          <p:nvPr/>
        </p:nvSpPr>
        <p:spPr>
          <a:xfrm>
            <a:off x="283959" y="1268700"/>
            <a:ext cx="3118554" cy="1863576"/>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11</a:t>
            </a:fld>
            <a:endParaRPr lang="ja-JP" altLang="en-US"/>
          </a:p>
        </p:txBody>
      </p:sp>
      <p:sp>
        <p:nvSpPr>
          <p:cNvPr id="6" name="正方形/長方形 5"/>
          <p:cNvSpPr/>
          <p:nvPr/>
        </p:nvSpPr>
        <p:spPr>
          <a:xfrm>
            <a:off x="283960" y="67366"/>
            <a:ext cx="3381858"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キャンクラウド</a:t>
            </a:r>
            <a:r>
              <a:rPr lang="ja-JP" altLang="en-US" sz="2000" b="1" dirty="0" smtClean="0">
                <a:solidFill>
                  <a:schemeClr val="bg1"/>
                </a:solidFill>
                <a:latin typeface="Meiryo UI" panose="020B0604030504040204" pitchFamily="50" charset="-128"/>
                <a:ea typeface="Meiryo UI" panose="020B0604030504040204" pitchFamily="50" charset="-128"/>
              </a:rPr>
              <a:t>の</a:t>
            </a:r>
            <a:r>
              <a:rPr lang="ja-JP" altLang="en-US" sz="2000" b="1" dirty="0">
                <a:solidFill>
                  <a:schemeClr val="bg1"/>
                </a:solidFill>
                <a:latin typeface="Meiryo UI" panose="020B0604030504040204" pitchFamily="50" charset="-128"/>
                <a:ea typeface="Meiryo UI" panose="020B0604030504040204" pitchFamily="50" charset="-128"/>
              </a:rPr>
              <a:t>システム</a:t>
            </a:r>
            <a:r>
              <a:rPr lang="ja-JP" altLang="en-US" sz="2000" b="1" dirty="0" smtClean="0">
                <a:solidFill>
                  <a:schemeClr val="bg1"/>
                </a:solidFill>
                <a:latin typeface="Meiryo UI" panose="020B0604030504040204" pitchFamily="50" charset="-128"/>
                <a:ea typeface="Meiryo UI" panose="020B0604030504040204" pitchFamily="50" charset="-128"/>
              </a:rPr>
              <a:t>構成</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44" name="Google Shape;240;p6"/>
          <p:cNvSpPr txBox="1">
            <a:spLocks/>
          </p:cNvSpPr>
          <p:nvPr/>
        </p:nvSpPr>
        <p:spPr>
          <a:xfrm>
            <a:off x="8552930" y="6297212"/>
            <a:ext cx="576262" cy="2519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defPPr>
              <a:defRPr lang="ja-JP"/>
            </a:defPPr>
            <a:lvl1pPr algn="r" rtl="0" eaLnBrk="1" fontAlgn="base" hangingPunct="1">
              <a:spcBef>
                <a:spcPct val="20000"/>
              </a:spcBef>
              <a:spcAft>
                <a:spcPct val="0"/>
              </a:spcAft>
              <a:defRPr kumimoji="1" sz="1200" kern="1200" smtClean="0">
                <a:solidFill>
                  <a:schemeClr val="bg1"/>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6pPr>
            <a:lvl7pPr marL="27432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7pPr>
            <a:lvl8pPr marL="32004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8pPr>
            <a:lvl9pPr marL="36576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9pPr>
          </a:lstStyle>
          <a:p>
            <a:pPr>
              <a:spcBef>
                <a:spcPts val="0"/>
              </a:spcBef>
              <a:spcAft>
                <a:spcPts val="0"/>
              </a:spcAft>
            </a:pPr>
            <a:fld id="{00000000-1234-1234-1234-123412341234}" type="slidenum">
              <a:rPr lang="en-US" altLang="ja-JP" smtClean="0"/>
              <a:pPr>
                <a:spcBef>
                  <a:spcPts val="0"/>
                </a:spcBef>
                <a:spcAft>
                  <a:spcPts val="0"/>
                </a:spcAft>
              </a:pPr>
              <a:t>11</a:t>
            </a:fld>
            <a:endParaRPr lang="en-US"/>
          </a:p>
        </p:txBody>
      </p:sp>
      <p:sp>
        <p:nvSpPr>
          <p:cNvPr id="150" name="Google Shape;247;p6"/>
          <p:cNvSpPr txBox="1"/>
          <p:nvPr/>
        </p:nvSpPr>
        <p:spPr>
          <a:xfrm>
            <a:off x="188125" y="719088"/>
            <a:ext cx="3866488" cy="382305"/>
          </a:xfrm>
          <a:prstGeom prst="rect">
            <a:avLst/>
          </a:prstGeom>
          <a:noFill/>
          <a:ln>
            <a:noFill/>
          </a:ln>
        </p:spPr>
        <p:txBody>
          <a:bodyPr spcFirstLastPara="1" wrap="square" lIns="104275" tIns="52125" rIns="104275" bIns="52125" anchor="t" anchorCtr="0">
            <a:spAutoFit/>
          </a:bodyPr>
          <a:lstStyle/>
          <a:p>
            <a:pPr marL="0" marR="0" lvl="0" indent="0" algn="l" rtl="0">
              <a:spcBef>
                <a:spcPts val="0"/>
              </a:spcBef>
              <a:spcAft>
                <a:spcPts val="0"/>
              </a:spcAft>
              <a:buNone/>
            </a:pPr>
            <a:r>
              <a:rPr lang="ja-JP" altLang="en-US" sz="1800" b="1" dirty="0" smtClean="0">
                <a:solidFill>
                  <a:schemeClr val="dk1"/>
                </a:solidFill>
                <a:latin typeface="Meiryo UI" panose="020B0604030504040204" pitchFamily="50" charset="-128"/>
                <a:ea typeface="Meiryo UI" panose="020B0604030504040204" pitchFamily="50" charset="-128"/>
                <a:cs typeface="Meiryo"/>
                <a:sym typeface="Meiryo"/>
              </a:rPr>
              <a:t>■</a:t>
            </a:r>
            <a:r>
              <a:rPr lang="ja-JP" sz="1800" b="1" dirty="0" smtClean="0">
                <a:solidFill>
                  <a:schemeClr val="dk1"/>
                </a:solidFill>
                <a:latin typeface="Meiryo UI" panose="020B0604030504040204" pitchFamily="50" charset="-128"/>
                <a:ea typeface="Meiryo UI" panose="020B0604030504040204" pitchFamily="50" charset="-128"/>
                <a:cs typeface="Meiryo"/>
                <a:sym typeface="Meiryo"/>
              </a:rPr>
              <a:t>システム構成イメージ</a:t>
            </a:r>
            <a:endParaRPr sz="1800" b="1" dirty="0">
              <a:solidFill>
                <a:schemeClr val="dk1"/>
              </a:solidFill>
              <a:latin typeface="Meiryo UI" panose="020B0604030504040204" pitchFamily="50" charset="-128"/>
              <a:ea typeface="Meiryo UI" panose="020B0604030504040204" pitchFamily="50" charset="-128"/>
              <a:cs typeface="Meiryo"/>
              <a:sym typeface="Meiryo"/>
            </a:endParaRPr>
          </a:p>
        </p:txBody>
      </p:sp>
      <p:pic>
        <p:nvPicPr>
          <p:cNvPr id="151" name="Google Shape;248;p6" descr="L:\98.共通[ロゴ・端末素材・印刷物等]\01.ロゴデータ\キャンクラウド\【確定】キャンクラウドロゴ(黒).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91726" y="1724011"/>
            <a:ext cx="1208429" cy="917851"/>
          </a:xfrm>
          <a:prstGeom prst="rect">
            <a:avLst/>
          </a:prstGeom>
          <a:noFill/>
          <a:ln>
            <a:noFill/>
          </a:ln>
        </p:spPr>
      </p:pic>
      <p:sp>
        <p:nvSpPr>
          <p:cNvPr id="152" name="Google Shape;249;p6"/>
          <p:cNvSpPr txBox="1"/>
          <p:nvPr/>
        </p:nvSpPr>
        <p:spPr>
          <a:xfrm>
            <a:off x="322482" y="2482447"/>
            <a:ext cx="1056934" cy="274584"/>
          </a:xfrm>
          <a:prstGeom prst="rect">
            <a:avLst/>
          </a:prstGeom>
          <a:no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IP-Camera</a:t>
            </a:r>
            <a:endParaRPr dirty="0">
              <a:latin typeface="Meiryo UI" panose="020B0604030504040204" pitchFamily="50" charset="-128"/>
              <a:ea typeface="Meiryo UI" panose="020B0604030504040204" pitchFamily="50" charset="-128"/>
            </a:endParaRPr>
          </a:p>
        </p:txBody>
      </p:sp>
      <p:pic>
        <p:nvPicPr>
          <p:cNvPr id="153" name="Google Shape;250;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2818" y="2329956"/>
            <a:ext cx="208383" cy="218172"/>
          </a:xfrm>
          <a:prstGeom prst="rect">
            <a:avLst/>
          </a:prstGeom>
          <a:noFill/>
          <a:ln>
            <a:noFill/>
          </a:ln>
        </p:spPr>
      </p:pic>
      <p:grpSp>
        <p:nvGrpSpPr>
          <p:cNvPr id="154" name="Google Shape;251;p6"/>
          <p:cNvGrpSpPr/>
          <p:nvPr/>
        </p:nvGrpSpPr>
        <p:grpSpPr>
          <a:xfrm>
            <a:off x="1572831" y="1912443"/>
            <a:ext cx="587569" cy="543644"/>
            <a:chOff x="1692275" y="2827834"/>
            <a:chExt cx="644525" cy="576262"/>
          </a:xfrm>
        </p:grpSpPr>
        <p:sp>
          <p:nvSpPr>
            <p:cNvPr id="171" name="Google Shape;252;p6"/>
            <p:cNvSpPr/>
            <p:nvPr/>
          </p:nvSpPr>
          <p:spPr>
            <a:xfrm>
              <a:off x="1692275" y="2827834"/>
              <a:ext cx="644525" cy="576262"/>
            </a:xfrm>
            <a:prstGeom prst="roundRect">
              <a:avLst>
                <a:gd name="adj" fmla="val 6750"/>
              </a:avLst>
            </a:prstGeom>
            <a:solidFill>
              <a:srgbClr val="1C1C1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Arial"/>
                <a:sym typeface="Arial"/>
              </a:endParaRPr>
            </a:p>
          </p:txBody>
        </p:sp>
        <p:pic>
          <p:nvPicPr>
            <p:cNvPr id="172" name="Google Shape;253;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9948" y="2983409"/>
              <a:ext cx="554038" cy="265112"/>
            </a:xfrm>
            <a:prstGeom prst="rect">
              <a:avLst/>
            </a:prstGeom>
            <a:noFill/>
            <a:ln>
              <a:noFill/>
            </a:ln>
          </p:spPr>
        </p:pic>
      </p:grpSp>
      <p:sp>
        <p:nvSpPr>
          <p:cNvPr id="155" name="Google Shape;254;p6"/>
          <p:cNvSpPr txBox="1"/>
          <p:nvPr/>
        </p:nvSpPr>
        <p:spPr>
          <a:xfrm>
            <a:off x="1329919" y="2501394"/>
            <a:ext cx="993497" cy="274584"/>
          </a:xfrm>
          <a:prstGeom prst="rect">
            <a:avLst/>
          </a:prstGeom>
          <a:no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Agent Box</a:t>
            </a:r>
            <a:endParaRPr dirty="0">
              <a:latin typeface="Meiryo UI" panose="020B0604030504040204" pitchFamily="50" charset="-128"/>
              <a:ea typeface="Meiryo UI" panose="020B0604030504040204" pitchFamily="50" charset="-128"/>
            </a:endParaRPr>
          </a:p>
        </p:txBody>
      </p:sp>
      <p:sp>
        <p:nvSpPr>
          <p:cNvPr id="156" name="Google Shape;255;p6"/>
          <p:cNvSpPr/>
          <p:nvPr/>
        </p:nvSpPr>
        <p:spPr>
          <a:xfrm>
            <a:off x="1323205" y="1178086"/>
            <a:ext cx="883323" cy="265775"/>
          </a:xfrm>
          <a:prstGeom prst="rect">
            <a:avLst/>
          </a:prstGeom>
          <a:solidFill>
            <a:srgbClr val="002774"/>
          </a:solidFill>
          <a:ln w="12700" cap="flat" cmpd="sng">
            <a:noFill/>
            <a:prstDash val="solid"/>
            <a:round/>
            <a:headEnd type="none" w="sm" len="sm"/>
            <a:tailEnd type="none" w="sm" len="sm"/>
          </a:ln>
        </p:spPr>
        <p:txBody>
          <a:bodyPr spcFirstLastPara="1" wrap="square" lIns="104275" tIns="52125" rIns="104275" bIns="52125" anchor="ctr" anchorCtr="0">
            <a:noAutofit/>
          </a:bodyPr>
          <a:lstStyle/>
          <a:p>
            <a:pPr lvl="0" algn="ctr">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sym typeface="Meiryo"/>
              </a:rPr>
              <a:t>店内</a:t>
            </a:r>
            <a:endParaRPr sz="1800" dirty="0">
              <a:solidFill>
                <a:schemeClr val="dk1"/>
              </a:solidFill>
              <a:latin typeface="Meiryo UI" panose="020B0604030504040204" pitchFamily="50" charset="-128"/>
              <a:ea typeface="Meiryo UI" panose="020B0604030504040204" pitchFamily="50" charset="-128"/>
              <a:cs typeface="Arial"/>
              <a:sym typeface="Arial"/>
            </a:endParaRPr>
          </a:p>
        </p:txBody>
      </p:sp>
      <p:pic>
        <p:nvPicPr>
          <p:cNvPr id="159" name="Google Shape;258;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67908" y="1712462"/>
            <a:ext cx="955505" cy="944467"/>
          </a:xfrm>
          <a:prstGeom prst="rect">
            <a:avLst/>
          </a:prstGeom>
          <a:noFill/>
          <a:ln>
            <a:noFill/>
          </a:ln>
        </p:spPr>
      </p:pic>
      <p:sp>
        <p:nvSpPr>
          <p:cNvPr id="160" name="Google Shape;259;p6"/>
          <p:cNvSpPr txBox="1"/>
          <p:nvPr/>
        </p:nvSpPr>
        <p:spPr>
          <a:xfrm>
            <a:off x="6798061" y="2673134"/>
            <a:ext cx="894119" cy="274545"/>
          </a:xfrm>
          <a:prstGeom prst="rect">
            <a:avLst/>
          </a:prstGeom>
          <a:no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100">
                <a:solidFill>
                  <a:srgbClr val="595959"/>
                </a:solidFill>
                <a:latin typeface="Meiryo UI" panose="020B0604030504040204" pitchFamily="50" charset="-128"/>
                <a:ea typeface="Meiryo UI" panose="020B0604030504040204" pitchFamily="50" charset="-128"/>
                <a:cs typeface="Meiryo"/>
                <a:sym typeface="Meiryo"/>
              </a:rPr>
              <a:t>視聴端末</a:t>
            </a:r>
            <a:endParaRPr sz="1100">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162" name="Google Shape;261;p6"/>
          <p:cNvSpPr txBox="1"/>
          <p:nvPr/>
        </p:nvSpPr>
        <p:spPr>
          <a:xfrm>
            <a:off x="2633870" y="2427649"/>
            <a:ext cx="656591" cy="274545"/>
          </a:xfrm>
          <a:prstGeom prst="rect">
            <a:avLst/>
          </a:prstGeom>
          <a:no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ルーター</a:t>
            </a:r>
            <a:endParaRPr sz="1100" dirty="0">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163" name="Google Shape;262;p6"/>
          <p:cNvSpPr txBox="1"/>
          <p:nvPr/>
        </p:nvSpPr>
        <p:spPr>
          <a:xfrm>
            <a:off x="3494089" y="2641862"/>
            <a:ext cx="1922787" cy="659266"/>
          </a:xfrm>
          <a:prstGeom prst="rect">
            <a:avLst/>
          </a:prstGeom>
          <a:no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800" b="1" dirty="0" smtClean="0">
                <a:solidFill>
                  <a:schemeClr val="tx2">
                    <a:lumMod val="75000"/>
                  </a:schemeClr>
                </a:solidFill>
                <a:latin typeface="Meiryo UI" panose="020B0604030504040204" pitchFamily="50" charset="-128"/>
                <a:ea typeface="Meiryo UI" panose="020B0604030504040204" pitchFamily="50" charset="-128"/>
                <a:cs typeface="Meiryo"/>
                <a:sym typeface="Meiryo"/>
              </a:rPr>
              <a:t>クラウド上で</a:t>
            </a:r>
            <a:endParaRPr lang="en-US" altLang="ja-JP" sz="1800" b="1" dirty="0" smtClean="0">
              <a:solidFill>
                <a:schemeClr val="tx2">
                  <a:lumMod val="7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800" b="1" dirty="0" smtClean="0">
                <a:solidFill>
                  <a:schemeClr val="tx2">
                    <a:lumMod val="75000"/>
                  </a:schemeClr>
                </a:solidFill>
                <a:latin typeface="Meiryo UI" panose="020B0604030504040204" pitchFamily="50" charset="-128"/>
                <a:ea typeface="Meiryo UI" panose="020B0604030504040204" pitchFamily="50" charset="-128"/>
                <a:cs typeface="Meiryo"/>
                <a:sym typeface="Meiryo"/>
              </a:rPr>
              <a:t>映像</a:t>
            </a:r>
            <a:r>
              <a:rPr lang="ja-JP" sz="1800" b="1" dirty="0">
                <a:solidFill>
                  <a:schemeClr val="tx2">
                    <a:lumMod val="75000"/>
                  </a:schemeClr>
                </a:solidFill>
                <a:latin typeface="Meiryo UI" panose="020B0604030504040204" pitchFamily="50" charset="-128"/>
                <a:ea typeface="Meiryo UI" panose="020B0604030504040204" pitchFamily="50" charset="-128"/>
                <a:cs typeface="Meiryo"/>
                <a:sym typeface="Meiryo"/>
              </a:rPr>
              <a:t>データ管理</a:t>
            </a:r>
            <a:endParaRPr sz="1800" b="1" dirty="0">
              <a:solidFill>
                <a:schemeClr val="tx2">
                  <a:lumMod val="75000"/>
                </a:schemeClr>
              </a:solidFill>
              <a:latin typeface="Meiryo UI" panose="020B0604030504040204" pitchFamily="50" charset="-128"/>
              <a:ea typeface="Meiryo UI" panose="020B0604030504040204" pitchFamily="50" charset="-128"/>
              <a:cs typeface="Meiryo"/>
              <a:sym typeface="Meiryo"/>
            </a:endParaRPr>
          </a:p>
        </p:txBody>
      </p:sp>
      <p:pic>
        <p:nvPicPr>
          <p:cNvPr id="165" name="Google Shape;264;p6"/>
          <p:cNvPicPr preferRelativeResize="0"/>
          <p:nvPr/>
        </p:nvPicPr>
        <p:blipFill rotWithShape="1">
          <a:blip r:embed="rId7" cstate="email">
            <a:alphaModFix/>
            <a:extLst>
              <a:ext uri="{28A0092B-C50C-407E-A947-70E740481C1C}">
                <a14:useLocalDpi xmlns:a14="http://schemas.microsoft.com/office/drawing/2010/main"/>
              </a:ext>
            </a:extLst>
          </a:blip>
          <a:srcRect l="15177" t="6311" r="14873" b="2654"/>
          <a:stretch/>
        </p:blipFill>
        <p:spPr>
          <a:xfrm>
            <a:off x="2685869" y="1822896"/>
            <a:ext cx="504056" cy="720081"/>
          </a:xfrm>
          <a:prstGeom prst="rect">
            <a:avLst/>
          </a:prstGeom>
          <a:noFill/>
          <a:ln>
            <a:noFill/>
          </a:ln>
        </p:spPr>
      </p:pic>
      <p:pic>
        <p:nvPicPr>
          <p:cNvPr id="166" name="Google Shape;265;p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71286" y="1863068"/>
            <a:ext cx="892840" cy="643480"/>
          </a:xfrm>
          <a:prstGeom prst="rect">
            <a:avLst/>
          </a:prstGeom>
          <a:noFill/>
          <a:ln>
            <a:noFill/>
          </a:ln>
        </p:spPr>
      </p:pic>
      <p:sp>
        <p:nvSpPr>
          <p:cNvPr id="170" name="Google Shape;269;p6"/>
          <p:cNvSpPr txBox="1"/>
          <p:nvPr/>
        </p:nvSpPr>
        <p:spPr>
          <a:xfrm>
            <a:off x="6694307" y="1185970"/>
            <a:ext cx="790403" cy="320712"/>
          </a:xfrm>
          <a:prstGeom prst="rect">
            <a:avLst/>
          </a:prstGeom>
          <a:solidFill>
            <a:srgbClr val="002774"/>
          </a:solidFill>
          <a:ln>
            <a:noFill/>
          </a:ln>
        </p:spPr>
        <p:txBody>
          <a:bodyPr spcFirstLastPara="1" wrap="square" lIns="104275" tIns="52125" rIns="104275" bIns="52125" anchor="t" anchorCtr="0">
            <a:spAutoFit/>
          </a:bodyPr>
          <a:lstStyle/>
          <a:p>
            <a:pPr marL="0" marR="0" lvl="0" indent="0" algn="ctr" rtl="0">
              <a:spcBef>
                <a:spcPts val="0"/>
              </a:spcBef>
              <a:spcAft>
                <a:spcPts val="0"/>
              </a:spcAft>
              <a:buNone/>
            </a:pPr>
            <a:r>
              <a:rPr lang="ja-JP" sz="1400" b="1" dirty="0" smtClean="0">
                <a:solidFill>
                  <a:schemeClr val="bg1"/>
                </a:solidFill>
                <a:latin typeface="Meiryo UI" panose="020B0604030504040204" pitchFamily="50" charset="-128"/>
                <a:ea typeface="Meiryo UI" panose="020B0604030504040204" pitchFamily="50" charset="-128"/>
                <a:cs typeface="Meiryo"/>
                <a:sym typeface="Meiryo"/>
              </a:rPr>
              <a:t>店</a:t>
            </a:r>
            <a:r>
              <a:rPr lang="ja-JP" altLang="en-US" sz="1400" b="1" dirty="0" smtClean="0">
                <a:solidFill>
                  <a:schemeClr val="bg1"/>
                </a:solidFill>
                <a:latin typeface="Meiryo UI" panose="020B0604030504040204" pitchFamily="50" charset="-128"/>
                <a:ea typeface="Meiryo UI" panose="020B0604030504040204" pitchFamily="50" charset="-128"/>
                <a:cs typeface="Meiryo"/>
                <a:sym typeface="Meiryo"/>
              </a:rPr>
              <a:t>外</a:t>
            </a:r>
            <a:endParaRPr lang="en-US" altLang="ja-JP" sz="1800" b="1" dirty="0" smtClean="0">
              <a:solidFill>
                <a:schemeClr val="bg1"/>
              </a:solidFill>
              <a:latin typeface="Meiryo UI" panose="020B0604030504040204" pitchFamily="50" charset="-128"/>
              <a:ea typeface="Meiryo UI" panose="020B0604030504040204" pitchFamily="50" charset="-128"/>
              <a:cs typeface="Meiryo"/>
              <a:sym typeface="Meiryo"/>
            </a:endParaRPr>
          </a:p>
        </p:txBody>
      </p:sp>
      <p:cxnSp>
        <p:nvCxnSpPr>
          <p:cNvPr id="173" name="Google Shape;270;p6"/>
          <p:cNvCxnSpPr/>
          <p:nvPr/>
        </p:nvCxnSpPr>
        <p:spPr>
          <a:xfrm flipH="1">
            <a:off x="144990" y="3424163"/>
            <a:ext cx="8833283" cy="10334"/>
          </a:xfrm>
          <a:prstGeom prst="straightConnector1">
            <a:avLst/>
          </a:prstGeom>
          <a:noFill/>
          <a:ln w="12700" cap="flat" cmpd="sng">
            <a:solidFill>
              <a:srgbClr val="BFBFBF"/>
            </a:solidFill>
            <a:prstDash val="dash"/>
            <a:round/>
            <a:headEnd type="none" w="sm" len="sm"/>
            <a:tailEnd type="none" w="sm" len="sm"/>
          </a:ln>
        </p:spPr>
      </p:cxnSp>
      <p:pic>
        <p:nvPicPr>
          <p:cNvPr id="174" name="Google Shape;271;p6" descr="C:\Users\itagakit\Documents\01.cansystem\販促・企画\2017～\経営改革\4.System\会議\営業役員会\議事運営\20170310\task\素材\グルーピング.png"/>
          <p:cNvPicPr preferRelativeResize="0"/>
          <p:nvPr/>
        </p:nvPicPr>
        <p:blipFill rotWithShape="1">
          <a:blip r:embed="rId9">
            <a:alphaModFix/>
          </a:blip>
          <a:srcRect/>
          <a:stretch/>
        </p:blipFill>
        <p:spPr>
          <a:xfrm>
            <a:off x="2809021" y="4953033"/>
            <a:ext cx="5866667" cy="1295489"/>
          </a:xfrm>
          <a:prstGeom prst="rect">
            <a:avLst/>
          </a:prstGeom>
          <a:noFill/>
          <a:ln>
            <a:noFill/>
          </a:ln>
        </p:spPr>
      </p:pic>
      <p:sp>
        <p:nvSpPr>
          <p:cNvPr id="175" name="Google Shape;272;p6"/>
          <p:cNvSpPr txBox="1"/>
          <p:nvPr/>
        </p:nvSpPr>
        <p:spPr>
          <a:xfrm>
            <a:off x="2849970" y="5949703"/>
            <a:ext cx="3895690" cy="336100"/>
          </a:xfrm>
          <a:prstGeom prst="rect">
            <a:avLst/>
          </a:prstGeom>
          <a:noFill/>
          <a:ln>
            <a:noFill/>
          </a:ln>
        </p:spPr>
        <p:txBody>
          <a:bodyPr spcFirstLastPara="1" wrap="square" lIns="104275" tIns="52125" rIns="104275" bIns="52125" anchor="t" anchorCtr="0">
            <a:spAutoFit/>
          </a:bodyPr>
          <a:lstStyle/>
          <a:p>
            <a:pPr marL="0" marR="0" lvl="0" indent="0" algn="l" rtl="0">
              <a:lnSpc>
                <a:spcPct val="150000"/>
              </a:lnSpc>
              <a:spcBef>
                <a:spcPts val="0"/>
              </a:spcBef>
              <a:spcAft>
                <a:spcPts val="0"/>
              </a:spcAft>
              <a:buNone/>
            </a:pPr>
            <a:r>
              <a:rPr lang="ja-JP" sz="1000" b="1" dirty="0">
                <a:solidFill>
                  <a:srgbClr val="002B82"/>
                </a:solidFill>
                <a:latin typeface="Meiryo UI" panose="020B0604030504040204" pitchFamily="50" charset="-128"/>
                <a:ea typeface="Meiryo UI" panose="020B0604030504040204" pitchFamily="50" charset="-128"/>
                <a:cs typeface="Meiryo"/>
                <a:sym typeface="Meiryo"/>
              </a:rPr>
              <a:t>※グルーピング機能は弊社で登録、管理を行います。</a:t>
            </a:r>
            <a:endParaRPr sz="1000" b="1" i="1" dirty="0">
              <a:solidFill>
                <a:srgbClr val="002B82"/>
              </a:solidFill>
              <a:latin typeface="Meiryo UI" panose="020B0604030504040204" pitchFamily="50" charset="-128"/>
              <a:ea typeface="Meiryo UI" panose="020B0604030504040204" pitchFamily="50" charset="-128"/>
              <a:cs typeface="Meiryo"/>
              <a:sym typeface="Meiryo"/>
            </a:endParaRPr>
          </a:p>
        </p:txBody>
      </p:sp>
      <p:sp>
        <p:nvSpPr>
          <p:cNvPr id="176" name="Google Shape;273;p6"/>
          <p:cNvSpPr txBox="1"/>
          <p:nvPr/>
        </p:nvSpPr>
        <p:spPr>
          <a:xfrm>
            <a:off x="2809021" y="4015668"/>
            <a:ext cx="5734292" cy="751599"/>
          </a:xfrm>
          <a:prstGeom prst="rect">
            <a:avLst/>
          </a:prstGeom>
          <a:noFill/>
          <a:ln>
            <a:noFill/>
          </a:ln>
        </p:spPr>
        <p:txBody>
          <a:bodyPr spcFirstLastPara="1" wrap="square" lIns="104275" tIns="52125" rIns="104275" bIns="52125" anchor="t" anchorCtr="0">
            <a:spAutoFit/>
          </a:bodyPr>
          <a:lstStyle/>
          <a:p>
            <a:pPr marL="0" marR="0" lvl="0" indent="0" algn="l" rtl="0">
              <a:spcBef>
                <a:spcPts val="0"/>
              </a:spcBef>
              <a:spcAft>
                <a:spcPts val="0"/>
              </a:spcAft>
              <a:buNone/>
            </a:pPr>
            <a:r>
              <a:rPr 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飲食チェーン店様に最も重宝する機能の１つ</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が</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グルーピング機能</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です</a:t>
            </a: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S</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V</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様</a:t>
            </a:r>
            <a:r>
              <a:rPr 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やエリアマネージャー様、FC展開する場合はFCオーナー様等</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で</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閲覧</a:t>
            </a:r>
            <a:r>
              <a:rPr 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権限ポリシーを設定し、映像管理の詳細グルーピングに</a:t>
            </a:r>
            <a:r>
              <a:rPr 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対応します</a:t>
            </a:r>
            <a:r>
              <a:rPr 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p:txBody>
      </p:sp>
      <p:grpSp>
        <p:nvGrpSpPr>
          <p:cNvPr id="177" name="Google Shape;274;p6"/>
          <p:cNvGrpSpPr/>
          <p:nvPr/>
        </p:nvGrpSpPr>
        <p:grpSpPr>
          <a:xfrm>
            <a:off x="340649" y="4053915"/>
            <a:ext cx="2096408" cy="2452469"/>
            <a:chOff x="-16551" y="4012945"/>
            <a:chExt cx="2679700" cy="3481461"/>
          </a:xfrm>
        </p:grpSpPr>
        <p:grpSp>
          <p:nvGrpSpPr>
            <p:cNvPr id="178" name="Google Shape;275;p6"/>
            <p:cNvGrpSpPr/>
            <p:nvPr/>
          </p:nvGrpSpPr>
          <p:grpSpPr>
            <a:xfrm>
              <a:off x="832759" y="4012945"/>
              <a:ext cx="928692" cy="1089067"/>
              <a:chOff x="3253483" y="1965155"/>
              <a:chExt cx="928692" cy="1089067"/>
            </a:xfrm>
          </p:grpSpPr>
          <p:pic>
            <p:nvPicPr>
              <p:cNvPr id="202" name="Google Shape;276;p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415548" y="1965155"/>
                <a:ext cx="604563" cy="887781"/>
              </a:xfrm>
              <a:prstGeom prst="rect">
                <a:avLst/>
              </a:prstGeom>
              <a:noFill/>
              <a:ln>
                <a:noFill/>
              </a:ln>
            </p:spPr>
          </p:pic>
          <p:sp>
            <p:nvSpPr>
              <p:cNvPr id="203" name="Google Shape;277;p6"/>
              <p:cNvSpPr txBox="1"/>
              <p:nvPr/>
            </p:nvSpPr>
            <p:spPr>
              <a:xfrm>
                <a:off x="3253483" y="2688100"/>
                <a:ext cx="928692" cy="3661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UI" panose="020B0604030504040204" pitchFamily="50" charset="-128"/>
                    <a:ea typeface="Meiryo UI" panose="020B0604030504040204" pitchFamily="50" charset="-128"/>
                    <a:cs typeface="Meiryo"/>
                    <a:sym typeface="Meiryo"/>
                  </a:rPr>
                  <a:t>本部様</a:t>
                </a:r>
                <a:endParaRPr sz="900" b="1">
                  <a:solidFill>
                    <a:schemeClr val="dk1"/>
                  </a:solidFill>
                  <a:latin typeface="Meiryo UI" panose="020B0604030504040204" pitchFamily="50" charset="-128"/>
                  <a:ea typeface="Meiryo UI" panose="020B0604030504040204" pitchFamily="50" charset="-128"/>
                  <a:cs typeface="Meiryo"/>
                  <a:sym typeface="Meiryo"/>
                </a:endParaRPr>
              </a:p>
            </p:txBody>
          </p:sp>
        </p:grpSp>
        <p:sp>
          <p:nvSpPr>
            <p:cNvPr id="179" name="Google Shape;278;p6"/>
            <p:cNvSpPr txBox="1"/>
            <p:nvPr/>
          </p:nvSpPr>
          <p:spPr>
            <a:xfrm>
              <a:off x="45467" y="6141272"/>
              <a:ext cx="696066" cy="3661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UI" panose="020B0604030504040204" pitchFamily="50" charset="-128"/>
                  <a:ea typeface="Meiryo UI" panose="020B0604030504040204" pitchFamily="50" charset="-128"/>
                  <a:cs typeface="Meiryo"/>
                  <a:sym typeface="Meiryo"/>
                </a:rPr>
                <a:t>SV様</a:t>
              </a:r>
              <a:endParaRPr sz="900" b="1">
                <a:solidFill>
                  <a:schemeClr val="dk1"/>
                </a:solidFill>
                <a:latin typeface="Meiryo UI" panose="020B0604030504040204" pitchFamily="50" charset="-128"/>
                <a:ea typeface="Meiryo UI" panose="020B0604030504040204" pitchFamily="50" charset="-128"/>
                <a:cs typeface="Meiryo"/>
                <a:sym typeface="Meiryo"/>
              </a:endParaRPr>
            </a:p>
          </p:txBody>
        </p:sp>
        <p:sp>
          <p:nvSpPr>
            <p:cNvPr id="180" name="Google Shape;279;p6"/>
            <p:cNvSpPr txBox="1"/>
            <p:nvPr/>
          </p:nvSpPr>
          <p:spPr>
            <a:xfrm>
              <a:off x="956909" y="6131648"/>
              <a:ext cx="696066" cy="3661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UI" panose="020B0604030504040204" pitchFamily="50" charset="-128"/>
                  <a:ea typeface="Meiryo UI" panose="020B0604030504040204" pitchFamily="50" charset="-128"/>
                  <a:cs typeface="Meiryo"/>
                  <a:sym typeface="Meiryo"/>
                </a:rPr>
                <a:t>SV様</a:t>
              </a:r>
              <a:endParaRPr sz="900" b="1">
                <a:solidFill>
                  <a:schemeClr val="dk1"/>
                </a:solidFill>
                <a:latin typeface="Meiryo UI" panose="020B0604030504040204" pitchFamily="50" charset="-128"/>
                <a:ea typeface="Meiryo UI" panose="020B0604030504040204" pitchFamily="50" charset="-128"/>
                <a:cs typeface="Meiryo"/>
                <a:sym typeface="Meiryo"/>
              </a:endParaRPr>
            </a:p>
          </p:txBody>
        </p:sp>
        <p:sp>
          <p:nvSpPr>
            <p:cNvPr id="181" name="Google Shape;280;p6"/>
            <p:cNvSpPr txBox="1"/>
            <p:nvPr/>
          </p:nvSpPr>
          <p:spPr>
            <a:xfrm>
              <a:off x="1899666" y="6128573"/>
              <a:ext cx="696066" cy="3661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900" b="1">
                  <a:solidFill>
                    <a:schemeClr val="dk1"/>
                  </a:solidFill>
                  <a:latin typeface="Meiryo UI" panose="020B0604030504040204" pitchFamily="50" charset="-128"/>
                  <a:ea typeface="Meiryo UI" panose="020B0604030504040204" pitchFamily="50" charset="-128"/>
                  <a:cs typeface="Meiryo"/>
                  <a:sym typeface="Meiryo"/>
                </a:rPr>
                <a:t>SV様</a:t>
              </a:r>
              <a:endParaRPr sz="900" b="1">
                <a:solidFill>
                  <a:schemeClr val="dk1"/>
                </a:solidFill>
                <a:latin typeface="Meiryo UI" panose="020B0604030504040204" pitchFamily="50" charset="-128"/>
                <a:ea typeface="Meiryo UI" panose="020B0604030504040204" pitchFamily="50" charset="-128"/>
                <a:cs typeface="Meiryo"/>
                <a:sym typeface="Meiryo"/>
              </a:endParaRPr>
            </a:p>
          </p:txBody>
        </p:sp>
        <p:pic>
          <p:nvPicPr>
            <p:cNvPr id="182" name="Google Shape;281;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36393" y="6751726"/>
              <a:ext cx="378858" cy="316674"/>
            </a:xfrm>
            <a:prstGeom prst="rect">
              <a:avLst/>
            </a:prstGeom>
            <a:noFill/>
            <a:ln>
              <a:noFill/>
            </a:ln>
          </p:spPr>
        </p:pic>
        <p:pic>
          <p:nvPicPr>
            <p:cNvPr id="183" name="Google Shape;282;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4023" y="7072220"/>
              <a:ext cx="378858" cy="316674"/>
            </a:xfrm>
            <a:prstGeom prst="rect">
              <a:avLst/>
            </a:prstGeom>
            <a:noFill/>
            <a:ln>
              <a:noFill/>
            </a:ln>
          </p:spPr>
        </p:pic>
        <p:pic>
          <p:nvPicPr>
            <p:cNvPr id="184" name="Google Shape;283;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22881" y="7072220"/>
              <a:ext cx="378858" cy="316674"/>
            </a:xfrm>
            <a:prstGeom prst="rect">
              <a:avLst/>
            </a:prstGeom>
            <a:noFill/>
            <a:ln>
              <a:noFill/>
            </a:ln>
          </p:spPr>
        </p:pic>
        <p:pic>
          <p:nvPicPr>
            <p:cNvPr id="185" name="Google Shape;284;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58423" y="7072220"/>
              <a:ext cx="378858" cy="316674"/>
            </a:xfrm>
            <a:prstGeom prst="rect">
              <a:avLst/>
            </a:prstGeom>
            <a:noFill/>
            <a:ln>
              <a:noFill/>
            </a:ln>
          </p:spPr>
        </p:pic>
        <p:pic>
          <p:nvPicPr>
            <p:cNvPr id="186" name="Google Shape;285;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337281" y="7072220"/>
              <a:ext cx="378858" cy="316674"/>
            </a:xfrm>
            <a:prstGeom prst="rect">
              <a:avLst/>
            </a:prstGeom>
            <a:noFill/>
            <a:ln>
              <a:noFill/>
            </a:ln>
          </p:spPr>
        </p:pic>
        <p:pic>
          <p:nvPicPr>
            <p:cNvPr id="187" name="Google Shape;286;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065193" y="6751726"/>
              <a:ext cx="378858" cy="316674"/>
            </a:xfrm>
            <a:prstGeom prst="rect">
              <a:avLst/>
            </a:prstGeom>
            <a:noFill/>
            <a:ln>
              <a:noFill/>
            </a:ln>
          </p:spPr>
        </p:pic>
        <p:pic>
          <p:nvPicPr>
            <p:cNvPr id="188" name="Google Shape;287;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872823" y="7072220"/>
              <a:ext cx="378858" cy="316674"/>
            </a:xfrm>
            <a:prstGeom prst="rect">
              <a:avLst/>
            </a:prstGeom>
            <a:noFill/>
            <a:ln>
              <a:noFill/>
            </a:ln>
          </p:spPr>
        </p:pic>
        <p:pic>
          <p:nvPicPr>
            <p:cNvPr id="189" name="Google Shape;288;p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251681" y="7072220"/>
              <a:ext cx="378858" cy="316674"/>
            </a:xfrm>
            <a:prstGeom prst="rect">
              <a:avLst/>
            </a:prstGeom>
            <a:noFill/>
            <a:ln>
              <a:noFill/>
            </a:ln>
          </p:spPr>
        </p:pic>
        <p:sp>
          <p:nvSpPr>
            <p:cNvPr id="190" name="Google Shape;289;p6"/>
            <p:cNvSpPr/>
            <p:nvPr/>
          </p:nvSpPr>
          <p:spPr>
            <a:xfrm>
              <a:off x="-16551" y="6581689"/>
              <a:ext cx="870992" cy="912717"/>
            </a:xfrm>
            <a:prstGeom prst="roundRect">
              <a:avLst>
                <a:gd name="adj" fmla="val 6682"/>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Arial"/>
                <a:sym typeface="Arial"/>
              </a:endParaRPr>
            </a:p>
          </p:txBody>
        </p:sp>
        <p:sp>
          <p:nvSpPr>
            <p:cNvPr id="191" name="Google Shape;290;p6"/>
            <p:cNvSpPr/>
            <p:nvPr/>
          </p:nvSpPr>
          <p:spPr>
            <a:xfrm>
              <a:off x="901297" y="6581689"/>
              <a:ext cx="860152" cy="912717"/>
            </a:xfrm>
            <a:prstGeom prst="roundRect">
              <a:avLst>
                <a:gd name="adj" fmla="val 6682"/>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Arial"/>
                <a:sym typeface="Arial"/>
              </a:endParaRPr>
            </a:p>
          </p:txBody>
        </p:sp>
        <p:sp>
          <p:nvSpPr>
            <p:cNvPr id="192" name="Google Shape;291;p6"/>
            <p:cNvSpPr/>
            <p:nvPr/>
          </p:nvSpPr>
          <p:spPr>
            <a:xfrm>
              <a:off x="1802997" y="6581689"/>
              <a:ext cx="860152" cy="912717"/>
            </a:xfrm>
            <a:prstGeom prst="roundRect">
              <a:avLst>
                <a:gd name="adj" fmla="val 6682"/>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Arial"/>
                <a:sym typeface="Arial"/>
              </a:endParaRPr>
            </a:p>
          </p:txBody>
        </p:sp>
        <p:cxnSp>
          <p:nvCxnSpPr>
            <p:cNvPr id="193" name="Google Shape;292;p6"/>
            <p:cNvCxnSpPr>
              <a:stCxn id="203" idx="2"/>
            </p:cNvCxnSpPr>
            <p:nvPr/>
          </p:nvCxnSpPr>
          <p:spPr>
            <a:xfrm flipH="1">
              <a:off x="615207" y="5102011"/>
              <a:ext cx="681898" cy="189151"/>
            </a:xfrm>
            <a:prstGeom prst="straightConnector1">
              <a:avLst/>
            </a:prstGeom>
            <a:noFill/>
            <a:ln w="38100" cap="flat" cmpd="sng">
              <a:solidFill>
                <a:srgbClr val="0099FF"/>
              </a:solidFill>
              <a:prstDash val="solid"/>
              <a:round/>
              <a:headEnd type="none" w="sm" len="sm"/>
              <a:tailEnd type="triangle" w="med" len="med"/>
            </a:ln>
          </p:spPr>
        </p:cxnSp>
        <p:cxnSp>
          <p:nvCxnSpPr>
            <p:cNvPr id="194" name="Google Shape;293;p6"/>
            <p:cNvCxnSpPr>
              <a:stCxn id="203" idx="2"/>
            </p:cNvCxnSpPr>
            <p:nvPr/>
          </p:nvCxnSpPr>
          <p:spPr>
            <a:xfrm>
              <a:off x="1297105" y="5102011"/>
              <a:ext cx="0" cy="189151"/>
            </a:xfrm>
            <a:prstGeom prst="straightConnector1">
              <a:avLst/>
            </a:prstGeom>
            <a:noFill/>
            <a:ln w="38100" cap="flat" cmpd="sng">
              <a:solidFill>
                <a:srgbClr val="0099FF"/>
              </a:solidFill>
              <a:prstDash val="solid"/>
              <a:round/>
              <a:headEnd type="none" w="sm" len="sm"/>
              <a:tailEnd type="triangle" w="med" len="med"/>
            </a:ln>
          </p:spPr>
        </p:cxnSp>
        <p:cxnSp>
          <p:nvCxnSpPr>
            <p:cNvPr id="195" name="Google Shape;294;p6"/>
            <p:cNvCxnSpPr>
              <a:stCxn id="203" idx="2"/>
            </p:cNvCxnSpPr>
            <p:nvPr/>
          </p:nvCxnSpPr>
          <p:spPr>
            <a:xfrm>
              <a:off x="1297105" y="5102011"/>
              <a:ext cx="680100" cy="197251"/>
            </a:xfrm>
            <a:prstGeom prst="straightConnector1">
              <a:avLst/>
            </a:prstGeom>
            <a:noFill/>
            <a:ln w="38100" cap="flat" cmpd="sng">
              <a:solidFill>
                <a:srgbClr val="0099FF"/>
              </a:solidFill>
              <a:prstDash val="solid"/>
              <a:round/>
              <a:headEnd type="none" w="sm" len="sm"/>
              <a:tailEnd type="triangle" w="med" len="med"/>
            </a:ln>
          </p:spPr>
        </p:cxnSp>
        <p:cxnSp>
          <p:nvCxnSpPr>
            <p:cNvPr id="196" name="Google Shape;295;p6"/>
            <p:cNvCxnSpPr/>
            <p:nvPr/>
          </p:nvCxnSpPr>
          <p:spPr>
            <a:xfrm>
              <a:off x="1297105" y="6353447"/>
              <a:ext cx="0" cy="308925"/>
            </a:xfrm>
            <a:prstGeom prst="straightConnector1">
              <a:avLst/>
            </a:prstGeom>
            <a:noFill/>
            <a:ln w="38100" cap="flat" cmpd="sng">
              <a:solidFill>
                <a:srgbClr val="0099FF"/>
              </a:solidFill>
              <a:prstDash val="solid"/>
              <a:round/>
              <a:headEnd type="none" w="sm" len="sm"/>
              <a:tailEnd type="triangle" w="med" len="med"/>
            </a:ln>
          </p:spPr>
        </p:cxnSp>
        <p:cxnSp>
          <p:nvCxnSpPr>
            <p:cNvPr id="197" name="Google Shape;296;p6"/>
            <p:cNvCxnSpPr/>
            <p:nvPr/>
          </p:nvCxnSpPr>
          <p:spPr>
            <a:xfrm>
              <a:off x="446205" y="6353447"/>
              <a:ext cx="0" cy="308925"/>
            </a:xfrm>
            <a:prstGeom prst="straightConnector1">
              <a:avLst/>
            </a:prstGeom>
            <a:noFill/>
            <a:ln w="38100" cap="flat" cmpd="sng">
              <a:solidFill>
                <a:srgbClr val="0099FF"/>
              </a:solidFill>
              <a:prstDash val="solid"/>
              <a:round/>
              <a:headEnd type="none" w="sm" len="sm"/>
              <a:tailEnd type="triangle" w="med" len="med"/>
            </a:ln>
          </p:spPr>
        </p:cxnSp>
        <p:cxnSp>
          <p:nvCxnSpPr>
            <p:cNvPr id="198" name="Google Shape;297;p6"/>
            <p:cNvCxnSpPr/>
            <p:nvPr/>
          </p:nvCxnSpPr>
          <p:spPr>
            <a:xfrm>
              <a:off x="2236905" y="6353447"/>
              <a:ext cx="0" cy="308925"/>
            </a:xfrm>
            <a:prstGeom prst="straightConnector1">
              <a:avLst/>
            </a:prstGeom>
            <a:noFill/>
            <a:ln w="38100" cap="flat" cmpd="sng">
              <a:solidFill>
                <a:srgbClr val="0099FF"/>
              </a:solidFill>
              <a:prstDash val="solid"/>
              <a:round/>
              <a:headEnd type="none" w="sm" len="sm"/>
              <a:tailEnd type="triangle" w="med" len="med"/>
            </a:ln>
          </p:spPr>
        </p:cxnSp>
        <p:pic>
          <p:nvPicPr>
            <p:cNvPr id="199" name="Google Shape;298;p6" descr="C:\Users\itagakit\Documents\01.cansystem\各種素材\ダウンロード素材\イラスト系\プレゼン用\100presentation_png\0-61.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4023" y="5515610"/>
              <a:ext cx="669899" cy="669899"/>
            </a:xfrm>
            <a:prstGeom prst="rect">
              <a:avLst/>
            </a:prstGeom>
            <a:noFill/>
            <a:ln>
              <a:noFill/>
            </a:ln>
          </p:spPr>
        </p:pic>
        <p:pic>
          <p:nvPicPr>
            <p:cNvPr id="200" name="Google Shape;299;p6" descr="C:\Users\itagakit\Documents\01.cansystem\各種素材\ダウンロード素材\イラスト系\プレゼン用\100presentation_png\0-61.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58423" y="5515610"/>
              <a:ext cx="669899" cy="669899"/>
            </a:xfrm>
            <a:prstGeom prst="rect">
              <a:avLst/>
            </a:prstGeom>
            <a:noFill/>
            <a:ln>
              <a:noFill/>
            </a:ln>
          </p:spPr>
        </p:pic>
        <p:pic>
          <p:nvPicPr>
            <p:cNvPr id="201" name="Google Shape;300;p6" descr="C:\Users\itagakit\Documents\01.cansystem\各種素材\ダウンロード素材\イラスト系\プレゼン用\100presentation_png\0-61.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901398" y="5515610"/>
              <a:ext cx="669899" cy="669899"/>
            </a:xfrm>
            <a:prstGeom prst="rect">
              <a:avLst/>
            </a:prstGeom>
            <a:noFill/>
            <a:ln>
              <a:noFill/>
            </a:ln>
          </p:spPr>
        </p:pic>
      </p:grpSp>
      <p:sp>
        <p:nvSpPr>
          <p:cNvPr id="204" name="Google Shape;301;p6"/>
          <p:cNvSpPr txBox="1"/>
          <p:nvPr/>
        </p:nvSpPr>
        <p:spPr>
          <a:xfrm>
            <a:off x="188125" y="3567825"/>
            <a:ext cx="8262392" cy="382305"/>
          </a:xfrm>
          <a:prstGeom prst="rect">
            <a:avLst/>
          </a:prstGeom>
          <a:noFill/>
          <a:ln>
            <a:noFill/>
          </a:ln>
        </p:spPr>
        <p:txBody>
          <a:bodyPr spcFirstLastPara="1" wrap="square" lIns="104275" tIns="52125" rIns="104275" bIns="52125" anchor="t" anchorCtr="0">
            <a:spAutoFit/>
          </a:bodyPr>
          <a:lstStyle/>
          <a:p>
            <a:pPr marL="0" marR="0" lvl="0" indent="0" algn="l" rtl="0">
              <a:spcBef>
                <a:spcPts val="0"/>
              </a:spcBef>
              <a:spcAft>
                <a:spcPts val="0"/>
              </a:spcAft>
              <a:buNone/>
            </a:pPr>
            <a:r>
              <a:rPr lang="ja-JP" altLang="en-US" sz="1800" b="1" dirty="0" smtClean="0">
                <a:solidFill>
                  <a:schemeClr val="dk1"/>
                </a:solidFill>
                <a:latin typeface="Meiryo UI" panose="020B0604030504040204" pitchFamily="50" charset="-128"/>
                <a:ea typeface="Meiryo UI" panose="020B0604030504040204" pitchFamily="50" charset="-128"/>
                <a:cs typeface="Meiryo"/>
                <a:sym typeface="Meiryo"/>
              </a:rPr>
              <a:t>■</a:t>
            </a:r>
            <a:r>
              <a:rPr lang="ja-JP" sz="1800" b="1" dirty="0" smtClean="0">
                <a:solidFill>
                  <a:schemeClr val="dk1"/>
                </a:solidFill>
                <a:latin typeface="Meiryo UI" panose="020B0604030504040204" pitchFamily="50" charset="-128"/>
                <a:ea typeface="Meiryo UI" panose="020B0604030504040204" pitchFamily="50" charset="-128"/>
                <a:cs typeface="Meiryo"/>
                <a:sym typeface="Meiryo"/>
              </a:rPr>
              <a:t>グルーピング</a:t>
            </a:r>
            <a:r>
              <a:rPr lang="ja-JP" sz="1800" b="1" dirty="0">
                <a:solidFill>
                  <a:schemeClr val="dk1"/>
                </a:solidFill>
                <a:latin typeface="Meiryo UI" panose="020B0604030504040204" pitchFamily="50" charset="-128"/>
                <a:ea typeface="Meiryo UI" panose="020B0604030504040204" pitchFamily="50" charset="-128"/>
                <a:cs typeface="Meiryo"/>
                <a:sym typeface="Meiryo"/>
              </a:rPr>
              <a:t>(閲覧権限ポリシー)</a:t>
            </a:r>
            <a:endParaRPr dirty="0">
              <a:latin typeface="Meiryo UI" panose="020B0604030504040204" pitchFamily="50" charset="-128"/>
              <a:ea typeface="Meiryo UI" panose="020B0604030504040204" pitchFamily="50" charset="-128"/>
            </a:endParaRPr>
          </a:p>
        </p:txBody>
      </p:sp>
      <p:sp>
        <p:nvSpPr>
          <p:cNvPr id="206" name="Google Shape;303;p6"/>
          <p:cNvSpPr/>
          <p:nvPr/>
        </p:nvSpPr>
        <p:spPr>
          <a:xfrm>
            <a:off x="6694307" y="5156441"/>
            <a:ext cx="2036009" cy="1028467"/>
          </a:xfrm>
          <a:prstGeom prst="rect">
            <a:avLst/>
          </a:prstGeom>
          <a:noFill/>
          <a:ln w="57150" cap="flat" cmpd="sng">
            <a:solidFill>
              <a:srgbClr val="002774"/>
            </a:solidFill>
            <a:prstDash val="sys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207" name="Google Shape;304;p6"/>
          <p:cNvSpPr/>
          <p:nvPr/>
        </p:nvSpPr>
        <p:spPr>
          <a:xfrm>
            <a:off x="5918795" y="6360826"/>
            <a:ext cx="2756893" cy="40986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580" y="-4786"/>
                </a:moveTo>
                <a:lnTo>
                  <a:pt x="35509" y="-55957"/>
                </a:lnTo>
                <a:lnTo>
                  <a:pt x="37421" y="-56797"/>
                </a:lnTo>
              </a:path>
            </a:pathLst>
          </a:custGeom>
          <a:solidFill>
            <a:srgbClr val="002060"/>
          </a:solidFill>
          <a:ln w="254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900" dirty="0">
                <a:solidFill>
                  <a:schemeClr val="bg1"/>
                </a:solidFill>
                <a:latin typeface="Meiryo UI" panose="020B0604030504040204" pitchFamily="50" charset="-128"/>
                <a:ea typeface="Meiryo UI" panose="020B0604030504040204" pitchFamily="50" charset="-128"/>
                <a:cs typeface="Meiryo"/>
                <a:sym typeface="Meiryo"/>
              </a:rPr>
              <a:t>【例】関東エリア（第二階層）は</a:t>
            </a:r>
            <a:endParaRPr sz="900" dirty="0">
              <a:solidFill>
                <a:schemeClr val="bg1"/>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sz="900" dirty="0">
                <a:solidFill>
                  <a:schemeClr val="bg1"/>
                </a:solidFill>
                <a:latin typeface="Meiryo UI" panose="020B0604030504040204" pitchFamily="50" charset="-128"/>
                <a:ea typeface="Meiryo UI" panose="020B0604030504040204" pitchFamily="50" charset="-128"/>
                <a:cs typeface="Meiryo"/>
                <a:sym typeface="Meiryo"/>
              </a:rPr>
              <a:t>第三階層の新宿店、銀座店だけの再生、管理が</a:t>
            </a:r>
            <a:r>
              <a:rPr lang="ja-JP" sz="900" dirty="0" smtClean="0">
                <a:solidFill>
                  <a:schemeClr val="bg1"/>
                </a:solidFill>
                <a:latin typeface="Meiryo UI" panose="020B0604030504040204" pitchFamily="50" charset="-128"/>
                <a:ea typeface="Meiryo UI" panose="020B0604030504040204" pitchFamily="50" charset="-128"/>
                <a:cs typeface="Meiryo"/>
                <a:sym typeface="Meiryo"/>
              </a:rPr>
              <a:t>可能</a:t>
            </a:r>
            <a:endParaRPr sz="900" dirty="0">
              <a:solidFill>
                <a:schemeClr val="bg1"/>
              </a:solidFill>
              <a:latin typeface="Meiryo UI" panose="020B0604030504040204" pitchFamily="50" charset="-128"/>
              <a:ea typeface="Meiryo UI" panose="020B0604030504040204" pitchFamily="50" charset="-128"/>
              <a:cs typeface="Meiryo"/>
              <a:sym typeface="Meiryo"/>
            </a:endParaRPr>
          </a:p>
        </p:txBody>
      </p:sp>
      <p:pic>
        <p:nvPicPr>
          <p:cNvPr id="67" name="Google Shape;186;p4"/>
          <p:cNvPicPr preferRelativeResize="0"/>
          <p:nvPr/>
        </p:nvPicPr>
        <p:blipFill rotWithShape="1">
          <a:blip r:embed="rId13">
            <a:alphaModFix/>
          </a:blip>
          <a:srcRect/>
          <a:stretch/>
        </p:blipFill>
        <p:spPr>
          <a:xfrm>
            <a:off x="7489637" y="1658929"/>
            <a:ext cx="667789" cy="969647"/>
          </a:xfrm>
          <a:prstGeom prst="rect">
            <a:avLst/>
          </a:prstGeom>
          <a:noFill/>
          <a:ln>
            <a:noFill/>
          </a:ln>
        </p:spPr>
      </p:pic>
      <p:cxnSp>
        <p:nvCxnSpPr>
          <p:cNvPr id="3" name="直線コネクタ 2"/>
          <p:cNvCxnSpPr>
            <a:stCxn id="165" idx="3"/>
            <a:endCxn id="151" idx="1"/>
          </p:cNvCxnSpPr>
          <p:nvPr/>
        </p:nvCxnSpPr>
        <p:spPr>
          <a:xfrm>
            <a:off x="3189925" y="2182937"/>
            <a:ext cx="80180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カギ線コネクタ 7"/>
          <p:cNvCxnSpPr>
            <a:stCxn id="171" idx="3"/>
            <a:endCxn id="165" idx="1"/>
          </p:cNvCxnSpPr>
          <p:nvPr/>
        </p:nvCxnSpPr>
        <p:spPr>
          <a:xfrm flipV="1">
            <a:off x="2160400" y="2182937"/>
            <a:ext cx="525469" cy="1328"/>
          </a:xfrm>
          <a:prstGeom prst="bentConnector3">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166" idx="3"/>
            <a:endCxn id="171" idx="1"/>
          </p:cNvCxnSpPr>
          <p:nvPr/>
        </p:nvCxnSpPr>
        <p:spPr>
          <a:xfrm flipV="1">
            <a:off x="1264126" y="2184265"/>
            <a:ext cx="308705" cy="54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151" idx="3"/>
            <a:endCxn id="159" idx="1"/>
          </p:cNvCxnSpPr>
          <p:nvPr/>
        </p:nvCxnSpPr>
        <p:spPr>
          <a:xfrm>
            <a:off x="5200155" y="2182937"/>
            <a:ext cx="1067753" cy="1759"/>
          </a:xfrm>
          <a:prstGeom prst="bentConnector3">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3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9645"/>
            <a:ext cx="1666528" cy="418058"/>
          </a:xfrm>
        </p:spPr>
        <p:txBody>
          <a:bodyPr/>
          <a:lstStyle/>
          <a:p>
            <a:pPr algn="l"/>
            <a:r>
              <a:rPr kumimoji="1" lang="ja-JP" altLang="en-US" sz="2000" b="1" dirty="0" smtClean="0">
                <a:solidFill>
                  <a:schemeClr val="bg1"/>
                </a:solidFill>
                <a:latin typeface="Meiryo UI" panose="020B0604030504040204" pitchFamily="50" charset="-128"/>
                <a:ea typeface="Meiryo UI" panose="020B0604030504040204" pitchFamily="50" charset="-128"/>
              </a:rPr>
              <a:t>視聴方法</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6" name="コンテンツ プレースホルダー 5"/>
          <p:cNvPicPr>
            <a:picLocks noGrp="1" noChangeAspect="1"/>
          </p:cNvPicPr>
          <p:nvPr>
            <p:ph idx="1"/>
          </p:nvPr>
        </p:nvPicPr>
        <p:blipFill>
          <a:blip r:embed="rId2"/>
          <a:stretch>
            <a:fillRect/>
          </a:stretch>
        </p:blipFill>
        <p:spPr>
          <a:xfrm>
            <a:off x="683568" y="1627885"/>
            <a:ext cx="8229600" cy="3181453"/>
          </a:xfrm>
          <a:prstGeom prst="rect">
            <a:avLst/>
          </a:prstGeom>
        </p:spPr>
      </p:pic>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12</a:t>
            </a:fld>
            <a:endParaRPr lang="ja-JP" altLang="en-US" dirty="0"/>
          </a:p>
        </p:txBody>
      </p:sp>
      <p:sp>
        <p:nvSpPr>
          <p:cNvPr id="7" name="テキスト ボックス 6"/>
          <p:cNvSpPr txBox="1"/>
          <p:nvPr/>
        </p:nvSpPr>
        <p:spPr>
          <a:xfrm>
            <a:off x="376491" y="814519"/>
            <a:ext cx="3642131" cy="553998"/>
          </a:xfrm>
          <a:prstGeom prst="rect">
            <a:avLst/>
          </a:prstGeom>
          <a:noFill/>
        </p:spPr>
        <p:txBody>
          <a:bodyPr wrap="square" rtlCol="0">
            <a:spAutoFit/>
          </a:bodyPr>
          <a:lstStyle/>
          <a:p>
            <a:r>
              <a:rPr lang="ja-JP" altLang="en-US" sz="1600" b="1" dirty="0" smtClean="0">
                <a:solidFill>
                  <a:srgbClr val="404040"/>
                </a:solidFill>
                <a:latin typeface="Meiryo UI" panose="020B0604030504040204" pitchFamily="50" charset="-128"/>
                <a:ea typeface="Meiryo UI" panose="020B0604030504040204" pitchFamily="50" charset="-128"/>
              </a:rPr>
              <a:t>■</a:t>
            </a:r>
            <a:r>
              <a:rPr lang="en-US" altLang="ja-JP" sz="1600" b="1" dirty="0" smtClean="0">
                <a:solidFill>
                  <a:srgbClr val="404040"/>
                </a:solidFill>
                <a:latin typeface="Meiryo UI" panose="020B0604030504040204" pitchFamily="50" charset="-128"/>
                <a:ea typeface="Meiryo UI" panose="020B0604030504040204" pitchFamily="50" charset="-128"/>
              </a:rPr>
              <a:t>PC</a:t>
            </a:r>
            <a:r>
              <a:rPr lang="ja-JP" altLang="en-US" sz="1600" b="1" dirty="0" smtClean="0">
                <a:solidFill>
                  <a:srgbClr val="404040"/>
                </a:solidFill>
                <a:latin typeface="Meiryo UI" panose="020B0604030504040204" pitchFamily="50" charset="-128"/>
                <a:ea typeface="Meiryo UI" panose="020B0604030504040204" pitchFamily="50" charset="-128"/>
              </a:rPr>
              <a:t>・スマホ・タブレット</a:t>
            </a:r>
            <a:r>
              <a:rPr lang="ja-JP" altLang="en-US" sz="1200" dirty="0">
                <a:solidFill>
                  <a:srgbClr val="404040"/>
                </a:solidFill>
                <a:latin typeface="Meiryo UI" panose="020B0604030504040204" pitchFamily="50" charset="-128"/>
                <a:ea typeface="Meiryo UI" panose="020B0604030504040204" pitchFamily="50" charset="-128"/>
              </a:rPr>
              <a:t>（</a:t>
            </a:r>
            <a:r>
              <a:rPr lang="en-US" altLang="ja-JP" sz="1200" dirty="0" smtClean="0">
                <a:solidFill>
                  <a:srgbClr val="404040"/>
                </a:solidFill>
                <a:latin typeface="Meiryo UI" panose="020B0604030504040204" pitchFamily="50" charset="-128"/>
                <a:ea typeface="Meiryo UI" panose="020B0604030504040204" pitchFamily="50" charset="-128"/>
              </a:rPr>
              <a:t>Chrome</a:t>
            </a:r>
            <a:r>
              <a:rPr lang="ja-JP" altLang="en-US" sz="1200" dirty="0" err="1" smtClean="0">
                <a:solidFill>
                  <a:srgbClr val="404040"/>
                </a:solidFill>
                <a:latin typeface="Meiryo UI" panose="020B0604030504040204" pitchFamily="50" charset="-128"/>
                <a:ea typeface="Meiryo UI" panose="020B0604030504040204" pitchFamily="50" charset="-128"/>
              </a:rPr>
              <a:t>、</a:t>
            </a:r>
            <a:r>
              <a:rPr lang="en-US" altLang="ja-JP" sz="1200" dirty="0" smtClean="0">
                <a:solidFill>
                  <a:srgbClr val="404040"/>
                </a:solidFill>
                <a:latin typeface="Meiryo UI" panose="020B0604030504040204" pitchFamily="50" charset="-128"/>
                <a:ea typeface="Meiryo UI" panose="020B0604030504040204" pitchFamily="50" charset="-128"/>
              </a:rPr>
              <a:t>Safari</a:t>
            </a:r>
            <a:r>
              <a:rPr lang="ja-JP" altLang="en-US" sz="1200" dirty="0" smtClean="0">
                <a:solidFill>
                  <a:srgbClr val="404040"/>
                </a:solidFill>
                <a:latin typeface="Meiryo UI" panose="020B0604030504040204" pitchFamily="50" charset="-128"/>
                <a:ea typeface="Meiryo UI" panose="020B0604030504040204" pitchFamily="50" charset="-128"/>
              </a:rPr>
              <a:t>）</a:t>
            </a:r>
            <a:endParaRPr lang="en-US" altLang="ja-JP" sz="1200" dirty="0" smtClean="0">
              <a:solidFill>
                <a:srgbClr val="404040"/>
              </a:solidFill>
              <a:latin typeface="Meiryo UI" panose="020B0604030504040204" pitchFamily="50" charset="-128"/>
              <a:ea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rPr>
              <a:t>　</a:t>
            </a:r>
            <a:r>
              <a:rPr lang="ja-JP" altLang="en-US" sz="1400" b="1" dirty="0" smtClean="0">
                <a:solidFill>
                  <a:schemeClr val="bg1"/>
                </a:solidFill>
                <a:latin typeface="Meiryo UI" panose="020B0604030504040204" pitchFamily="50" charset="-128"/>
                <a:ea typeface="Meiryo UI" panose="020B0604030504040204" pitchFamily="50" charset="-128"/>
              </a:rPr>
              <a:t>　　</a:t>
            </a:r>
            <a:r>
              <a:rPr lang="en-US" altLang="ja-JP" sz="1400" b="1" u="sng" dirty="0" smtClean="0">
                <a:solidFill>
                  <a:srgbClr val="3333FF"/>
                </a:solidFill>
                <a:latin typeface="Meiryo UI" panose="020B0604030504040204" pitchFamily="50" charset="-128"/>
                <a:ea typeface="Meiryo UI" panose="020B0604030504040204" pitchFamily="50" charset="-128"/>
              </a:rPr>
              <a:t>https</a:t>
            </a:r>
            <a:r>
              <a:rPr lang="en-US" altLang="ja-JP" sz="1400" b="1" u="sng" dirty="0">
                <a:solidFill>
                  <a:srgbClr val="3333FF"/>
                </a:solidFill>
                <a:latin typeface="Meiryo UI" panose="020B0604030504040204" pitchFamily="50" charset="-128"/>
                <a:ea typeface="Meiryo UI" panose="020B0604030504040204" pitchFamily="50" charset="-128"/>
              </a:rPr>
              <a:t>://</a:t>
            </a:r>
            <a:r>
              <a:rPr lang="en-US" altLang="ja-JP" sz="1400" b="1" u="sng" dirty="0" smtClean="0">
                <a:solidFill>
                  <a:srgbClr val="3333FF"/>
                </a:solidFill>
                <a:latin typeface="Meiryo UI" panose="020B0604030504040204" pitchFamily="50" charset="-128"/>
                <a:ea typeface="Meiryo UI" panose="020B0604030504040204" pitchFamily="50" charset="-128"/>
              </a:rPr>
              <a:t>smc-cloud.jp/</a:t>
            </a:r>
            <a:endParaRPr kumimoji="1" lang="ja-JP" altLang="en-US" sz="1400" b="1" u="sng" dirty="0">
              <a:solidFill>
                <a:srgbClr val="3333FF"/>
              </a:solidFill>
              <a:latin typeface="Meiryo UI" panose="020B0604030504040204" pitchFamily="50" charset="-128"/>
              <a:ea typeface="Meiryo UI" panose="020B0604030504040204" pitchFamily="50" charset="-128"/>
            </a:endParaRPr>
          </a:p>
        </p:txBody>
      </p:sp>
      <p:sp>
        <p:nvSpPr>
          <p:cNvPr id="9" name="右矢印 8"/>
          <p:cNvSpPr/>
          <p:nvPr/>
        </p:nvSpPr>
        <p:spPr>
          <a:xfrm>
            <a:off x="4018622" y="742454"/>
            <a:ext cx="1406686" cy="614213"/>
          </a:xfrm>
          <a:prstGeom prst="rightArrow">
            <a:avLst>
              <a:gd name="adj1" fmla="val 55952"/>
              <a:gd name="adj2" fmla="val 61905"/>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ログイン</a:t>
            </a:r>
            <a:endParaRPr kumimoji="1" lang="ja-JP" altLang="en-US" sz="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04014" y="730605"/>
            <a:ext cx="2947909" cy="707886"/>
          </a:xfrm>
          <a:prstGeom prst="rect">
            <a:avLst/>
          </a:prstGeom>
          <a:noFill/>
        </p:spPr>
        <p:txBody>
          <a:bodyPr wrap="square" rtlCol="0">
            <a:spAutoFit/>
          </a:bodyPr>
          <a:lstStyle/>
          <a:p>
            <a:r>
              <a:rPr lang="ja-JP" altLang="en-US" sz="2000" b="1" dirty="0" smtClean="0">
                <a:solidFill>
                  <a:srgbClr val="002060"/>
                </a:solidFill>
                <a:latin typeface="Meiryo UI" panose="020B0604030504040204" pitchFamily="50" charset="-128"/>
                <a:ea typeface="Meiryo UI" panose="020B0604030504040204" pitchFamily="50" charset="-128"/>
              </a:rPr>
              <a:t>録画データ、ライブ映像の</a:t>
            </a:r>
            <a:endParaRPr lang="en-US" altLang="ja-JP" sz="2000" b="1" dirty="0" smtClean="0">
              <a:solidFill>
                <a:srgbClr val="002060"/>
              </a:solidFill>
              <a:latin typeface="Meiryo UI" panose="020B0604030504040204" pitchFamily="50" charset="-128"/>
              <a:ea typeface="Meiryo UI" panose="020B0604030504040204" pitchFamily="50" charset="-128"/>
            </a:endParaRPr>
          </a:p>
          <a:p>
            <a:r>
              <a:rPr lang="ja-JP" altLang="en-US" sz="2000" b="1" dirty="0" smtClean="0">
                <a:solidFill>
                  <a:srgbClr val="002060"/>
                </a:solidFill>
                <a:latin typeface="Meiryo UI" panose="020B0604030504040204" pitchFamily="50" charset="-128"/>
                <a:ea typeface="Meiryo UI" panose="020B0604030504040204" pitchFamily="50" charset="-128"/>
              </a:rPr>
              <a:t>視聴可能</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sp>
        <p:nvSpPr>
          <p:cNvPr id="14" name="線吹き出し 2 (枠付き) 13"/>
          <p:cNvSpPr/>
          <p:nvPr/>
        </p:nvSpPr>
        <p:spPr>
          <a:xfrm>
            <a:off x="497820" y="5049366"/>
            <a:ext cx="2088230" cy="1780307"/>
          </a:xfrm>
          <a:prstGeom prst="borderCallout2">
            <a:avLst>
              <a:gd name="adj1" fmla="val 51471"/>
              <a:gd name="adj2" fmla="val 101697"/>
              <a:gd name="adj3" fmla="val 51519"/>
              <a:gd name="adj4" fmla="val 117010"/>
              <a:gd name="adj5" fmla="val -35374"/>
              <a:gd name="adj6" fmla="val 116244"/>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smtClean="0">
                <a:solidFill>
                  <a:srgbClr val="404040"/>
                </a:solidFill>
                <a:latin typeface="Meiryo UI" panose="020B0604030504040204" pitchFamily="50" charset="-128"/>
                <a:ea typeface="Meiryo UI" panose="020B0604030504040204" pitchFamily="50" charset="-128"/>
              </a:rPr>
              <a:t>直観的操作で</a:t>
            </a:r>
            <a:endParaRPr lang="en-US" altLang="ja-JP" sz="1400" b="1" dirty="0" smtClean="0">
              <a:solidFill>
                <a:srgbClr val="404040"/>
              </a:solidFill>
              <a:latin typeface="Meiryo UI" panose="020B0604030504040204" pitchFamily="50" charset="-128"/>
              <a:ea typeface="Meiryo UI" panose="020B0604030504040204" pitchFamily="50" charset="-128"/>
            </a:endParaRPr>
          </a:p>
          <a:p>
            <a:pPr algn="ctr"/>
            <a:r>
              <a:rPr lang="ja-JP" altLang="en-US" sz="1400" b="1" dirty="0" smtClean="0">
                <a:solidFill>
                  <a:srgbClr val="404040"/>
                </a:solidFill>
                <a:latin typeface="Meiryo UI" panose="020B0604030504040204" pitchFamily="50" charset="-128"/>
                <a:ea typeface="Meiryo UI" panose="020B0604030504040204" pitchFamily="50" charset="-128"/>
              </a:rPr>
              <a:t>観たい時間を簡単検索</a:t>
            </a:r>
            <a:endParaRPr lang="en-US" altLang="ja-JP" sz="1400" b="1" dirty="0" smtClean="0">
              <a:solidFill>
                <a:srgbClr val="404040"/>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3"/>
          <a:stretch>
            <a:fillRect/>
          </a:stretch>
        </p:blipFill>
        <p:spPr>
          <a:xfrm>
            <a:off x="713843" y="5568132"/>
            <a:ext cx="1656184" cy="1152127"/>
          </a:xfrm>
          <a:prstGeom prst="rect">
            <a:avLst/>
          </a:prstGeom>
          <a:ln>
            <a:solidFill>
              <a:srgbClr val="404040"/>
            </a:solidFill>
          </a:ln>
        </p:spPr>
      </p:pic>
      <p:sp>
        <p:nvSpPr>
          <p:cNvPr id="17" name="線吹き出し 2 (枠付き) 16"/>
          <p:cNvSpPr/>
          <p:nvPr/>
        </p:nvSpPr>
        <p:spPr>
          <a:xfrm>
            <a:off x="5004048" y="4509120"/>
            <a:ext cx="3237114" cy="2211139"/>
          </a:xfrm>
          <a:prstGeom prst="borderCallout2">
            <a:avLst>
              <a:gd name="adj1" fmla="val 87515"/>
              <a:gd name="adj2" fmla="val 100712"/>
              <a:gd name="adj3" fmla="val 87867"/>
              <a:gd name="adj4" fmla="val 117472"/>
              <a:gd name="adj5" fmla="val -27325"/>
              <a:gd name="adj6" fmla="val 117481"/>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dirty="0" smtClean="0">
                <a:solidFill>
                  <a:srgbClr val="404040"/>
                </a:solidFill>
                <a:latin typeface="Meiryo UI" panose="020B0604030504040204" pitchFamily="50" charset="-128"/>
                <a:ea typeface="Meiryo UI" panose="020B0604030504040204" pitchFamily="50" charset="-128"/>
              </a:rPr>
              <a:t>カメラの映像を選択</a:t>
            </a:r>
            <a:endParaRPr lang="en-US" altLang="ja-JP" sz="1400" b="1" dirty="0" smtClean="0">
              <a:solidFill>
                <a:srgbClr val="404040"/>
              </a:solidFill>
              <a:latin typeface="Meiryo UI" panose="020B0604030504040204" pitchFamily="50" charset="-128"/>
              <a:ea typeface="Meiryo UI" panose="020B0604030504040204" pitchFamily="50" charset="-128"/>
            </a:endParaRPr>
          </a:p>
          <a:p>
            <a:pPr algn="ctr"/>
            <a:r>
              <a:rPr lang="ja-JP" altLang="en-US" sz="1400" b="1" dirty="0" smtClean="0">
                <a:solidFill>
                  <a:srgbClr val="404040"/>
                </a:solidFill>
                <a:latin typeface="Meiryo UI" panose="020B0604030504040204" pitchFamily="50" charset="-128"/>
                <a:ea typeface="Meiryo UI" panose="020B0604030504040204" pitchFamily="50" charset="-128"/>
              </a:rPr>
              <a:t>最大</a:t>
            </a:r>
            <a:r>
              <a:rPr lang="en-US" altLang="ja-JP" sz="1400" b="1" dirty="0" smtClean="0">
                <a:solidFill>
                  <a:srgbClr val="404040"/>
                </a:solidFill>
                <a:latin typeface="Meiryo UI" panose="020B0604030504040204" pitchFamily="50" charset="-128"/>
                <a:ea typeface="Meiryo UI" panose="020B0604030504040204" pitchFamily="50" charset="-128"/>
              </a:rPr>
              <a:t>9</a:t>
            </a:r>
            <a:r>
              <a:rPr lang="ja-JP" altLang="en-US" sz="1400" b="1" dirty="0">
                <a:solidFill>
                  <a:srgbClr val="404040"/>
                </a:solidFill>
                <a:latin typeface="Meiryo UI" panose="020B0604030504040204" pitchFamily="50" charset="-128"/>
                <a:ea typeface="Meiryo UI" panose="020B0604030504040204" pitchFamily="50" charset="-128"/>
              </a:rPr>
              <a:t>分割</a:t>
            </a:r>
            <a:r>
              <a:rPr lang="ja-JP" altLang="en-US" sz="1400" b="1" dirty="0" smtClean="0">
                <a:solidFill>
                  <a:srgbClr val="404040"/>
                </a:solidFill>
                <a:latin typeface="Meiryo UI" panose="020B0604030504040204" pitchFamily="50" charset="-128"/>
                <a:ea typeface="Meiryo UI" panose="020B0604030504040204" pitchFamily="50" charset="-128"/>
              </a:rPr>
              <a:t>で</a:t>
            </a:r>
            <a:r>
              <a:rPr lang="ja-JP" altLang="en-US" sz="1600" b="1" dirty="0" smtClean="0">
                <a:solidFill>
                  <a:srgbClr val="FF0000"/>
                </a:solidFill>
                <a:latin typeface="Meiryo UI" panose="020B0604030504040204" pitchFamily="50" charset="-128"/>
                <a:ea typeface="Meiryo UI" panose="020B0604030504040204" pitchFamily="50" charset="-128"/>
              </a:rPr>
              <a:t>一斉</a:t>
            </a:r>
            <a:r>
              <a:rPr lang="ja-JP" altLang="en-US" sz="1600" b="1" dirty="0">
                <a:solidFill>
                  <a:srgbClr val="FF0000"/>
                </a:solidFill>
                <a:latin typeface="Meiryo UI" panose="020B0604030504040204" pitchFamily="50" charset="-128"/>
                <a:ea typeface="Meiryo UI" panose="020B0604030504040204" pitchFamily="50" charset="-128"/>
              </a:rPr>
              <a:t>再生</a:t>
            </a:r>
            <a:r>
              <a:rPr lang="ja-JP" altLang="en-US" sz="1400" b="1" dirty="0" smtClean="0">
                <a:solidFill>
                  <a:srgbClr val="404040"/>
                </a:solidFill>
                <a:latin typeface="Meiryo UI" panose="020B0604030504040204" pitchFamily="50" charset="-128"/>
                <a:ea typeface="Meiryo UI" panose="020B0604030504040204" pitchFamily="50" charset="-128"/>
              </a:rPr>
              <a:t>が</a:t>
            </a:r>
            <a:r>
              <a:rPr lang="ja-JP" altLang="en-US" sz="1400" b="1" dirty="0">
                <a:solidFill>
                  <a:srgbClr val="404040"/>
                </a:solidFill>
                <a:latin typeface="Meiryo UI" panose="020B0604030504040204" pitchFamily="50" charset="-128"/>
                <a:ea typeface="Meiryo UI" panose="020B0604030504040204" pitchFamily="50" charset="-128"/>
              </a:rPr>
              <a:t>可能</a:t>
            </a:r>
            <a:endParaRPr lang="en-US" altLang="ja-JP" sz="1400" b="1" dirty="0" smtClean="0">
              <a:solidFill>
                <a:srgbClr val="404040"/>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4"/>
          <a:stretch>
            <a:fillRect/>
          </a:stretch>
        </p:blipFill>
        <p:spPr>
          <a:xfrm>
            <a:off x="5292080" y="5080556"/>
            <a:ext cx="2711584" cy="1565870"/>
          </a:xfrm>
          <a:prstGeom prst="rect">
            <a:avLst/>
          </a:prstGeom>
          <a:ln>
            <a:solidFill>
              <a:srgbClr val="404040"/>
            </a:solidFill>
          </a:ln>
        </p:spPr>
      </p:pic>
      <p:sp>
        <p:nvSpPr>
          <p:cNvPr id="21" name="楕円 20"/>
          <p:cNvSpPr/>
          <p:nvPr/>
        </p:nvSpPr>
        <p:spPr>
          <a:xfrm>
            <a:off x="2742105" y="4077072"/>
            <a:ext cx="352399" cy="36004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8604448" y="3573016"/>
            <a:ext cx="352399" cy="36004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410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17" y="67390"/>
            <a:ext cx="8496915" cy="442568"/>
          </a:xfrm>
        </p:spPr>
        <p:txBody>
          <a:bodyPr/>
          <a:lstStyle/>
          <a:p>
            <a:pPr algn="l"/>
            <a:r>
              <a:rPr lang="ja-JP" altLang="en-US" sz="2000" b="1" dirty="0" smtClean="0">
                <a:solidFill>
                  <a:schemeClr val="bg1"/>
                </a:solidFill>
                <a:latin typeface="Meiryo UI" panose="020B0604030504040204" pitchFamily="50" charset="-128"/>
                <a:ea typeface="Meiryo UI" panose="020B0604030504040204" pitchFamily="50" charset="-128"/>
              </a:rPr>
              <a:t>カメラ</a:t>
            </a:r>
            <a:r>
              <a:rPr lang="ja-JP" altLang="en-US" sz="2000" b="1" dirty="0">
                <a:solidFill>
                  <a:schemeClr val="bg1"/>
                </a:solidFill>
                <a:latin typeface="Meiryo UI" panose="020B0604030504040204" pitchFamily="50" charset="-128"/>
                <a:ea typeface="Meiryo UI" panose="020B0604030504040204" pitchFamily="50" charset="-128"/>
              </a:rPr>
              <a:t>機器</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6" name="コンテンツ プレースホルダー 5"/>
          <p:cNvGraphicFramePr>
            <a:graphicFrameLocks noGrp="1"/>
          </p:cNvGraphicFramePr>
          <p:nvPr>
            <p:ph idx="1"/>
            <p:extLst/>
          </p:nvPr>
        </p:nvGraphicFramePr>
        <p:xfrm>
          <a:off x="251517" y="980728"/>
          <a:ext cx="8640965" cy="5645102"/>
        </p:xfrm>
        <a:graphic>
          <a:graphicData uri="http://schemas.openxmlformats.org/drawingml/2006/table">
            <a:tbl>
              <a:tblPr firstRow="1" firstCol="1">
                <a:tableStyleId>{5C22544A-7EE6-4342-B048-85BDC9FD1C3A}</a:tableStyleId>
              </a:tblPr>
              <a:tblGrid>
                <a:gridCol w="864098">
                  <a:extLst>
                    <a:ext uri="{9D8B030D-6E8A-4147-A177-3AD203B41FA5}">
                      <a16:colId xmlns:a16="http://schemas.microsoft.com/office/drawing/2014/main" val="4287511928"/>
                    </a:ext>
                  </a:extLst>
                </a:gridCol>
                <a:gridCol w="1224136">
                  <a:extLst>
                    <a:ext uri="{9D8B030D-6E8A-4147-A177-3AD203B41FA5}">
                      <a16:colId xmlns:a16="http://schemas.microsoft.com/office/drawing/2014/main" val="1872490583"/>
                    </a:ext>
                  </a:extLst>
                </a:gridCol>
                <a:gridCol w="997826">
                  <a:extLst>
                    <a:ext uri="{9D8B030D-6E8A-4147-A177-3AD203B41FA5}">
                      <a16:colId xmlns:a16="http://schemas.microsoft.com/office/drawing/2014/main" val="1182056582"/>
                    </a:ext>
                  </a:extLst>
                </a:gridCol>
                <a:gridCol w="1110981">
                  <a:extLst>
                    <a:ext uri="{9D8B030D-6E8A-4147-A177-3AD203B41FA5}">
                      <a16:colId xmlns:a16="http://schemas.microsoft.com/office/drawing/2014/main" val="3806122040"/>
                    </a:ext>
                  </a:extLst>
                </a:gridCol>
                <a:gridCol w="1110981">
                  <a:extLst>
                    <a:ext uri="{9D8B030D-6E8A-4147-A177-3AD203B41FA5}">
                      <a16:colId xmlns:a16="http://schemas.microsoft.com/office/drawing/2014/main" val="2950824695"/>
                    </a:ext>
                  </a:extLst>
                </a:gridCol>
                <a:gridCol w="1110981">
                  <a:extLst>
                    <a:ext uri="{9D8B030D-6E8A-4147-A177-3AD203B41FA5}">
                      <a16:colId xmlns:a16="http://schemas.microsoft.com/office/drawing/2014/main" val="3284254916"/>
                    </a:ext>
                  </a:extLst>
                </a:gridCol>
                <a:gridCol w="1110981">
                  <a:extLst>
                    <a:ext uri="{9D8B030D-6E8A-4147-A177-3AD203B41FA5}">
                      <a16:colId xmlns:a16="http://schemas.microsoft.com/office/drawing/2014/main" val="2047607911"/>
                    </a:ext>
                  </a:extLst>
                </a:gridCol>
                <a:gridCol w="1110981">
                  <a:extLst>
                    <a:ext uri="{9D8B030D-6E8A-4147-A177-3AD203B41FA5}">
                      <a16:colId xmlns:a16="http://schemas.microsoft.com/office/drawing/2014/main" val="1336457939"/>
                    </a:ext>
                  </a:extLst>
                </a:gridCol>
              </a:tblGrid>
              <a:tr h="360040">
                <a:tc>
                  <a:txBody>
                    <a:bodyPr/>
                    <a:lstStyle/>
                    <a:p>
                      <a:pPr algn="ctr"/>
                      <a:endParaRPr kumimoji="1" lang="ja-JP" altLang="en-US" dirty="0">
                        <a:latin typeface="Meiryo UI" panose="020B0604030504040204" pitchFamily="50" charset="-128"/>
                        <a:ea typeface="Meiryo UI"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altLang="ja-JP" sz="1400" dirty="0" smtClean="0">
                          <a:latin typeface="Meiryo UI" panose="020B0604030504040204" pitchFamily="50" charset="-128"/>
                          <a:ea typeface="Meiryo UI" panose="020B0604030504040204" pitchFamily="50" charset="-128"/>
                        </a:rPr>
                        <a:t>CAN</a:t>
                      </a:r>
                      <a:r>
                        <a:rPr lang="ja-JP" altLang="en-US" sz="1400" dirty="0" smtClean="0">
                          <a:latin typeface="Meiryo UI" panose="020B0604030504040204" pitchFamily="50" charset="-128"/>
                          <a:ea typeface="Meiryo UI" panose="020B0604030504040204" pitchFamily="50" charset="-128"/>
                        </a:rPr>
                        <a:t>オリジナルカメラ</a:t>
                      </a:r>
                    </a:p>
                  </a:txBody>
                  <a:tcPr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endParaRPr kumimoji="1" lang="ja-JP" altLang="en-US"/>
                    </a:p>
                  </a:txBody>
                  <a:tcPr/>
                </a:tc>
                <a:tc gridSpan="5">
                  <a:txBody>
                    <a:bodyPr/>
                    <a:lstStyle/>
                    <a:p>
                      <a:pPr algn="ctr"/>
                      <a:r>
                        <a:rPr lang="ja-JP" altLang="en-US" sz="1400" dirty="0" smtClean="0">
                          <a:latin typeface="Meiryo UI" panose="020B0604030504040204" pitchFamily="50" charset="-128"/>
                          <a:ea typeface="Meiryo UI" panose="020B0604030504040204" pitchFamily="50" charset="-128"/>
                        </a:rPr>
                        <a:t>その他 推奨機器</a:t>
                      </a:r>
                      <a:endParaRPr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endParaRPr kumimoji="1" lang="ja-JP" altLang="en-US"/>
                    </a:p>
                  </a:txBody>
                  <a:tcPr/>
                </a:tc>
                <a:extLst>
                  <a:ext uri="{0D108BD9-81ED-4DB2-BD59-A6C34878D82A}">
                    <a16:rowId xmlns:a16="http://schemas.microsoft.com/office/drawing/2014/main" val="4049057293"/>
                  </a:ext>
                </a:extLst>
              </a:tr>
              <a:tr h="282312">
                <a:tc>
                  <a:txBody>
                    <a:bodyPr/>
                    <a:lstStyle/>
                    <a:p>
                      <a:pPr algn="ctr"/>
                      <a:endParaRPr kumimoji="1" lang="ja-JP" altLang="en-US" dirty="0">
                        <a:latin typeface="Meiryo UI" panose="020B0604030504040204" pitchFamily="50" charset="-128"/>
                        <a:ea typeface="Meiryo UI" panose="020B0604030504040204" pitchFamily="50" charset="-128"/>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altLang="en-US" sz="1400" dirty="0" smtClean="0">
                          <a:solidFill>
                            <a:schemeClr val="bg1"/>
                          </a:solidFill>
                          <a:latin typeface="Meiryo UI" panose="020B0604030504040204" pitchFamily="50" charset="-128"/>
                          <a:ea typeface="Meiryo UI" panose="020B0604030504040204" pitchFamily="50" charset="-128"/>
                        </a:rPr>
                        <a:t>屋内</a:t>
                      </a:r>
                      <a:endParaRPr lang="ja-JP" altLang="en-US" sz="1400" dirty="0">
                        <a:solidFill>
                          <a:schemeClr val="bg1"/>
                        </a:solidFill>
                        <a:latin typeface="Meiryo UI" panose="020B0604030504040204" pitchFamily="50" charset="-128"/>
                        <a:ea typeface="Meiryo UI" panose="020B0604030504040204" pitchFamily="50" charset="-128"/>
                      </a:endParaRPr>
                    </a:p>
                  </a:txBody>
                  <a:tcPr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endParaRPr lang="ja-JP" altLang="en-US" dirty="0"/>
                    </a:p>
                  </a:txBody>
                  <a:tcPr anchor="ctr">
                    <a:lnL w="6350" cap="flat" cmpd="sng" algn="ctr">
                      <a:solidFill>
                        <a:schemeClr val="tx1">
                          <a:lumMod val="65000"/>
                          <a:lumOff val="35000"/>
                        </a:schemeClr>
                      </a:solidFill>
                      <a:prstDash val="sysDashDotDot"/>
                      <a:round/>
                      <a:headEnd type="none" w="med" len="med"/>
                      <a:tailEnd type="none" w="med" len="med"/>
                    </a:lnL>
                    <a:lnR w="6350" cap="flat" cmpd="sng" algn="ctr">
                      <a:solidFill>
                        <a:schemeClr val="tx1">
                          <a:lumMod val="65000"/>
                          <a:lumOff val="35000"/>
                        </a:schemeClr>
                      </a:solidFill>
                      <a:prstDash val="sysDashDotDot"/>
                      <a:round/>
                      <a:headEnd type="none" w="med" len="med"/>
                      <a:tailEnd type="none" w="med" len="med"/>
                    </a:lnR>
                    <a:lnT w="6350" cap="flat" cmpd="sng" algn="ctr">
                      <a:solidFill>
                        <a:schemeClr val="tx1">
                          <a:lumMod val="65000"/>
                          <a:lumOff val="35000"/>
                        </a:schemeClr>
                      </a:solidFill>
                      <a:prstDash val="sysDashDotDot"/>
                      <a:round/>
                      <a:headEnd type="none" w="med" len="med"/>
                      <a:tailEnd type="none" w="med" len="med"/>
                    </a:lnT>
                    <a:lnB w="6350" cap="flat" cmpd="sng" algn="ctr">
                      <a:solidFill>
                        <a:schemeClr val="tx1">
                          <a:lumMod val="65000"/>
                          <a:lumOff val="35000"/>
                        </a:schemeClr>
                      </a:solidFill>
                      <a:prstDash val="sysDashDotDot"/>
                      <a:round/>
                      <a:headEnd type="none" w="med" len="med"/>
                      <a:tailEnd type="none" w="med" len="med"/>
                    </a:lnB>
                    <a:solidFill>
                      <a:srgbClr val="002774"/>
                    </a:solidFill>
                  </a:tcPr>
                </a:tc>
                <a:tc gridSpan="3">
                  <a:txBody>
                    <a:bodyPr/>
                    <a:lstStyle/>
                    <a:p>
                      <a:pPr algn="ctr"/>
                      <a:r>
                        <a:rPr lang="ja-JP" altLang="en-US" sz="1400" dirty="0" smtClean="0">
                          <a:solidFill>
                            <a:schemeClr val="bg1"/>
                          </a:solidFill>
                          <a:latin typeface="Meiryo UI" panose="020B0604030504040204" pitchFamily="50" charset="-128"/>
                          <a:ea typeface="Meiryo UI" panose="020B0604030504040204" pitchFamily="50" charset="-128"/>
                        </a:rPr>
                        <a:t>屋内</a:t>
                      </a:r>
                      <a:endParaRPr lang="ja-JP" altLang="en-US"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endParaRPr lang="ja-JP" altLang="en-US" dirty="0"/>
                    </a:p>
                  </a:txBody>
                  <a:tcPr anchor="ctr">
                    <a:lnL w="6350" cap="flat" cmpd="sng" algn="ctr">
                      <a:solidFill>
                        <a:schemeClr val="tx1">
                          <a:lumMod val="65000"/>
                          <a:lumOff val="35000"/>
                        </a:schemeClr>
                      </a:solidFill>
                      <a:prstDash val="sysDashDotDot"/>
                      <a:round/>
                      <a:headEnd type="none" w="med" len="med"/>
                      <a:tailEnd type="none" w="med" len="med"/>
                    </a:lnL>
                    <a:lnR w="6350" cap="flat" cmpd="sng" algn="ctr">
                      <a:solidFill>
                        <a:schemeClr val="tx1">
                          <a:lumMod val="65000"/>
                          <a:lumOff val="35000"/>
                        </a:schemeClr>
                      </a:solidFill>
                      <a:prstDash val="sysDashDotDot"/>
                      <a:round/>
                      <a:headEnd type="none" w="med" len="med"/>
                      <a:tailEnd type="none" w="med" len="med"/>
                    </a:lnR>
                    <a:lnT w="6350" cap="flat" cmpd="sng" algn="ctr">
                      <a:solidFill>
                        <a:schemeClr val="tx1">
                          <a:lumMod val="65000"/>
                          <a:lumOff val="35000"/>
                        </a:schemeClr>
                      </a:solidFill>
                      <a:prstDash val="sysDashDotDot"/>
                      <a:round/>
                      <a:headEnd type="none" w="med" len="med"/>
                      <a:tailEnd type="none" w="med" len="med"/>
                    </a:lnT>
                    <a:lnB w="6350" cap="flat" cmpd="sng" algn="ctr">
                      <a:solidFill>
                        <a:schemeClr val="tx1">
                          <a:lumMod val="65000"/>
                          <a:lumOff val="35000"/>
                        </a:schemeClr>
                      </a:solidFill>
                      <a:prstDash val="sysDashDotDot"/>
                      <a:round/>
                      <a:headEnd type="none" w="med" len="med"/>
                      <a:tailEnd type="none" w="med" len="med"/>
                    </a:lnB>
                    <a:solidFill>
                      <a:srgbClr val="002774"/>
                    </a:solidFill>
                  </a:tcPr>
                </a:tc>
                <a:tc hMerge="1">
                  <a:txBody>
                    <a:bodyPr/>
                    <a:lstStyle/>
                    <a:p>
                      <a:endParaRPr lang="ja-JP" altLang="en-US" dirty="0"/>
                    </a:p>
                  </a:txBody>
                  <a:tcPr anchor="ctr">
                    <a:lnL w="6350" cap="flat" cmpd="sng" algn="ctr">
                      <a:solidFill>
                        <a:schemeClr val="tx1">
                          <a:lumMod val="65000"/>
                          <a:lumOff val="35000"/>
                        </a:schemeClr>
                      </a:solidFill>
                      <a:prstDash val="sysDashDotDot"/>
                      <a:round/>
                      <a:headEnd type="none" w="med" len="med"/>
                      <a:tailEnd type="none" w="med" len="med"/>
                    </a:lnL>
                    <a:lnR w="6350" cap="flat" cmpd="sng" algn="ctr">
                      <a:solidFill>
                        <a:schemeClr val="tx1">
                          <a:lumMod val="65000"/>
                          <a:lumOff val="35000"/>
                        </a:schemeClr>
                      </a:solidFill>
                      <a:prstDash val="sysDashDotDot"/>
                      <a:round/>
                      <a:headEnd type="none" w="med" len="med"/>
                      <a:tailEnd type="none" w="med" len="med"/>
                    </a:lnR>
                    <a:lnT w="6350" cap="flat" cmpd="sng" algn="ctr">
                      <a:solidFill>
                        <a:schemeClr val="tx1">
                          <a:lumMod val="65000"/>
                          <a:lumOff val="35000"/>
                        </a:schemeClr>
                      </a:solidFill>
                      <a:prstDash val="sysDashDotDot"/>
                      <a:round/>
                      <a:headEnd type="none" w="med" len="med"/>
                      <a:tailEnd type="none" w="med" len="med"/>
                    </a:lnT>
                    <a:lnB w="6350" cap="flat" cmpd="sng" algn="ctr">
                      <a:solidFill>
                        <a:schemeClr val="tx1">
                          <a:lumMod val="65000"/>
                          <a:lumOff val="35000"/>
                        </a:schemeClr>
                      </a:solidFill>
                      <a:prstDash val="sysDashDotDot"/>
                      <a:round/>
                      <a:headEnd type="none" w="med" len="med"/>
                      <a:tailEnd type="none" w="med" len="med"/>
                    </a:lnB>
                    <a:solidFill>
                      <a:srgbClr val="002774"/>
                    </a:solidFill>
                  </a:tcPr>
                </a:tc>
                <a:tc gridSpan="2">
                  <a:txBody>
                    <a:bodyPr/>
                    <a:lstStyle/>
                    <a:p>
                      <a:pPr algn="ctr"/>
                      <a:r>
                        <a:rPr lang="ja-JP" altLang="en-US" sz="1400" dirty="0" smtClean="0">
                          <a:solidFill>
                            <a:schemeClr val="bg1"/>
                          </a:solidFill>
                          <a:latin typeface="Meiryo UI" panose="020B0604030504040204" pitchFamily="50" charset="-128"/>
                          <a:ea typeface="Meiryo UI" panose="020B0604030504040204" pitchFamily="50" charset="-128"/>
                        </a:rPr>
                        <a:t>屋外</a:t>
                      </a:r>
                      <a:endParaRPr lang="ja-JP" altLang="en-US"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hMerge="1">
                  <a:txBody>
                    <a:bodyPr/>
                    <a:lstStyle/>
                    <a:p>
                      <a:pPr algn="ctr"/>
                      <a:endParaRPr lang="ja-JP" altLang="en-US" dirty="0"/>
                    </a:p>
                  </a:txBody>
                  <a:tcPr anchor="ctr">
                    <a:lnL w="6350" cap="flat" cmpd="sng" algn="ctr">
                      <a:solidFill>
                        <a:schemeClr val="tx1">
                          <a:lumMod val="65000"/>
                          <a:lumOff val="35000"/>
                        </a:schemeClr>
                      </a:solidFill>
                      <a:prstDash val="sysDashDotDot"/>
                      <a:round/>
                      <a:headEnd type="none" w="med" len="med"/>
                      <a:tailEnd type="none" w="med" len="med"/>
                    </a:lnL>
                    <a:lnR w="6350" cap="flat" cmpd="sng" algn="ctr">
                      <a:solidFill>
                        <a:schemeClr val="tx1">
                          <a:lumMod val="65000"/>
                          <a:lumOff val="35000"/>
                        </a:schemeClr>
                      </a:solidFill>
                      <a:prstDash val="sysDashDotDot"/>
                      <a:round/>
                      <a:headEnd type="none" w="med" len="med"/>
                      <a:tailEnd type="none" w="med" len="med"/>
                    </a:lnR>
                    <a:lnT w="6350" cap="flat" cmpd="sng" algn="ctr">
                      <a:solidFill>
                        <a:schemeClr val="tx1">
                          <a:lumMod val="65000"/>
                          <a:lumOff val="35000"/>
                        </a:schemeClr>
                      </a:solidFill>
                      <a:prstDash val="sysDashDotDot"/>
                      <a:round/>
                      <a:headEnd type="none" w="med" len="med"/>
                      <a:tailEnd type="none" w="med" len="med"/>
                    </a:lnT>
                    <a:lnB w="6350" cap="flat" cmpd="sng" algn="ctr">
                      <a:solidFill>
                        <a:schemeClr val="tx1">
                          <a:lumMod val="65000"/>
                          <a:lumOff val="35000"/>
                        </a:schemeClr>
                      </a:solidFill>
                      <a:prstDash val="sysDashDotDot"/>
                      <a:round/>
                      <a:headEnd type="none" w="med" len="med"/>
                      <a:tailEnd type="none" w="med" len="med"/>
                    </a:lnB>
                    <a:solidFill>
                      <a:srgbClr val="002774"/>
                    </a:solidFill>
                  </a:tcPr>
                </a:tc>
                <a:extLst>
                  <a:ext uri="{0D108BD9-81ED-4DB2-BD59-A6C34878D82A}">
                    <a16:rowId xmlns:a16="http://schemas.microsoft.com/office/drawing/2014/main" val="2282988571"/>
                  </a:ext>
                </a:extLst>
              </a:tr>
              <a:tr h="1211783">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カメラ</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774"/>
                    </a:solid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SMC</a:t>
                      </a:r>
                      <a:r>
                        <a:rPr lang="en-US" altLang="ja-JP" sz="12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r>
                        <a:rPr lang="ja-JP" sz="12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3A</a:t>
                      </a:r>
                      <a:r>
                        <a:rPr lang="en-US" altLang="ja-JP" sz="12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plus</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algn="ctr"/>
                      <a:endPar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en-US" altLang="ja-JP" sz="1200" b="1" dirty="0" smtClean="0">
                          <a:solidFill>
                            <a:schemeClr val="tx1">
                              <a:lumMod val="75000"/>
                              <a:lumOff val="25000"/>
                            </a:schemeClr>
                          </a:solidFill>
                          <a:latin typeface="Meiryo UI" panose="020B0604030504040204" pitchFamily="50" charset="-128"/>
                          <a:ea typeface="Meiryo UI" panose="020B0604030504040204" pitchFamily="50" charset="-128"/>
                        </a:rPr>
                        <a:t>SMC-4S</a:t>
                      </a:r>
                      <a:endPar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IPC-07FHD</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IPC-08FHD</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M5054</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IPC-16FHD</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endParaRPr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2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M2025-LE</a:t>
                      </a:r>
                      <a:endParaRPr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561220569"/>
                  </a:ext>
                </a:extLst>
              </a:tr>
              <a:tr h="545571">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価格</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774"/>
                    </a:solidFill>
                  </a:tcPr>
                </a:tc>
                <a:tc>
                  <a:txBody>
                    <a:bodyPr/>
                    <a:lstStyle/>
                    <a:p>
                      <a:pPr marL="0" marR="0" lvl="0" indent="0" algn="ctr" rtl="0">
                        <a:spcBef>
                          <a:spcPts val="0"/>
                        </a:spcBef>
                        <a:spcAft>
                          <a:spcPts val="0"/>
                        </a:spcAft>
                        <a:buNone/>
                      </a:pPr>
                      <a:r>
                        <a:rPr lang="en-US" altLang="ja-JP" sz="1400" b="1" i="0" u="none" strike="noStrike" cap="none" dirty="0" smtClean="0">
                          <a:solidFill>
                            <a:srgbClr val="FF0000"/>
                          </a:solidFill>
                          <a:latin typeface="Meiryo UI" panose="020B0604030504040204" pitchFamily="50" charset="-128"/>
                          <a:ea typeface="Meiryo UI" panose="020B0604030504040204" pitchFamily="50" charset="-128"/>
                          <a:cs typeface="Meiryo"/>
                          <a:sym typeface="Meiryo"/>
                        </a:rPr>
                        <a:t>24,8</a:t>
                      </a:r>
                      <a:r>
                        <a:rPr lang="ja-JP" sz="1400" b="1" i="0" u="none" strike="noStrike" cap="none" dirty="0" smtClean="0">
                          <a:solidFill>
                            <a:srgbClr val="FF0000"/>
                          </a:solidFill>
                          <a:latin typeface="Meiryo UI" panose="020B0604030504040204" pitchFamily="50" charset="-128"/>
                          <a:ea typeface="Meiryo UI" panose="020B0604030504040204" pitchFamily="50" charset="-128"/>
                          <a:cs typeface="Meiryo"/>
                          <a:sym typeface="Meiryo"/>
                        </a:rPr>
                        <a:t>00円</a:t>
                      </a:r>
                      <a:endParaRPr sz="1400" b="1" i="0" u="none" strike="noStrike" cap="none" dirty="0">
                        <a:solidFill>
                          <a:srgbClr val="FF0000"/>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altLang="ja-JP" sz="1400" b="1" dirty="0" smtClean="0">
                          <a:solidFill>
                            <a:srgbClr val="FF0000"/>
                          </a:solidFill>
                          <a:latin typeface="Meiryo UI" panose="020B0604030504040204" pitchFamily="50" charset="-128"/>
                          <a:ea typeface="Meiryo UI" panose="020B0604030504040204" pitchFamily="50" charset="-128"/>
                        </a:rPr>
                        <a:t>19,800</a:t>
                      </a:r>
                      <a:r>
                        <a:rPr lang="ja-JP" altLang="en-US" sz="1400" b="1" dirty="0" smtClean="0">
                          <a:solidFill>
                            <a:srgbClr val="FF0000"/>
                          </a:solidFill>
                          <a:latin typeface="Meiryo UI" panose="020B0604030504040204" pitchFamily="50" charset="-128"/>
                          <a:ea typeface="Meiryo UI" panose="020B0604030504040204" pitchFamily="50" charset="-128"/>
                        </a:rPr>
                        <a:t>円</a:t>
                      </a:r>
                      <a:endParaRPr lang="ja-JP" altLang="en-US" sz="1400" b="1" dirty="0">
                        <a:solidFill>
                          <a:srgbClr val="FF0000"/>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46,500円</a:t>
                      </a:r>
                      <a:endParaRPr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57,600円</a:t>
                      </a:r>
                      <a:endParaRPr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79,800円</a:t>
                      </a:r>
                      <a:endParaRPr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50,500円</a:t>
                      </a:r>
                      <a:endParaRPr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52,600円</a:t>
                      </a:r>
                      <a:endParaRPr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929108360"/>
                  </a:ext>
                </a:extLst>
              </a:tr>
              <a:tr h="789057">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防水・防塵</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774"/>
                    </a:solid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eiryo"/>
                          <a:sym typeface="Meiryo"/>
                        </a:rPr>
                        <a:t>✕</a:t>
                      </a:r>
                      <a:endParaRPr kumimoji="1" lang="ja-JP" altLang="en-US" sz="1400" b="1" i="0" u="none" strike="noStrike" kern="1200" cap="none" spc="0" normalizeH="0" baseline="0" noProof="0" dirty="0" smtClean="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b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b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IP51</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b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b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IP66</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b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b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IP66</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696181536"/>
                  </a:ext>
                </a:extLst>
              </a:tr>
              <a:tr h="789057">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赤外線</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774"/>
                    </a:solid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99771434"/>
                  </a:ext>
                </a:extLst>
              </a:tr>
              <a:tr h="789057">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音声</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2774"/>
                    </a:solid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i="0" u="none" strike="noStrike" cap="none"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〇</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82256074"/>
                  </a:ext>
                </a:extLst>
              </a:tr>
              <a:tr h="789057">
                <a:tc>
                  <a:txBody>
                    <a:bodyPr/>
                    <a:lstStyle/>
                    <a:p>
                      <a:pPr marL="0" marR="0" lvl="0" indent="0" algn="ctr" rtl="0">
                        <a:spcBef>
                          <a:spcPts val="0"/>
                        </a:spcBef>
                        <a:spcAft>
                          <a:spcPts val="0"/>
                        </a:spcAft>
                        <a:buNone/>
                      </a:pPr>
                      <a:r>
                        <a:rPr lang="ja-JP" sz="1400" b="1" i="0" u="none" strike="noStrike" cap="none" dirty="0">
                          <a:solidFill>
                            <a:srgbClr val="FFFFFF"/>
                          </a:solidFill>
                          <a:latin typeface="Meiryo UI" panose="020B0604030504040204" pitchFamily="50" charset="-128"/>
                          <a:ea typeface="Meiryo UI" panose="020B0604030504040204" pitchFamily="50" charset="-128"/>
                          <a:cs typeface="Meiryo"/>
                          <a:sym typeface="Meiryo"/>
                        </a:rPr>
                        <a:t>画角</a:t>
                      </a:r>
                      <a:endParaRPr dirty="0">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002774"/>
                    </a:solidFill>
                  </a:tcPr>
                </a:tc>
                <a:tc>
                  <a:txBody>
                    <a:bodyPr/>
                    <a:lstStyle/>
                    <a:p>
                      <a:pPr algn="ctr"/>
                      <a:r>
                        <a:rPr kumimoji="1"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水平 </a:t>
                      </a:r>
                      <a:r>
                        <a:rPr kumimoji="1"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rPr>
                        <a:t>78°</a:t>
                      </a:r>
                    </a:p>
                    <a:p>
                      <a:pPr algn="ctr"/>
                      <a:r>
                        <a:rPr kumimoji="1"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垂直 </a:t>
                      </a:r>
                      <a:r>
                        <a:rPr kumimoji="1"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rPr>
                        <a:t>42°</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水平 </a:t>
                      </a:r>
                      <a:r>
                        <a:rPr kumimoji="1"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rPr>
                        <a:t>78°</a:t>
                      </a:r>
                    </a:p>
                    <a:p>
                      <a:pPr algn="ctr"/>
                      <a:r>
                        <a:rPr kumimoji="1"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rPr>
                        <a:t>垂直 </a:t>
                      </a:r>
                      <a:r>
                        <a:rPr kumimoji="1"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rPr>
                        <a:t>42°</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パン/チルト</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パン/チルト</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PTZ</a:t>
                      </a:r>
                      <a:endParaRPr sz="1400" b="1">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水平120°</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rtl="0">
                        <a:spcBef>
                          <a:spcPts val="0"/>
                        </a:spcBef>
                        <a:spcAft>
                          <a:spcPts val="0"/>
                        </a:spcAft>
                        <a:buNone/>
                      </a:pPr>
                      <a:r>
                        <a:rPr lang="ja-JP" sz="1400" b="1" i="0" u="none" strike="noStrike" cap="none"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水平115°</a:t>
                      </a:r>
                      <a:endParaRPr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7625" marR="7625" marT="7625" marB="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39974976"/>
                  </a:ext>
                </a:extLst>
              </a:tr>
            </a:tbl>
          </a:graphicData>
        </a:graphic>
      </p:graphicFrame>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13</a:t>
            </a:fld>
            <a:endParaRPr lang="ja-JP" altLang="en-US" dirty="0"/>
          </a:p>
        </p:txBody>
      </p:sp>
      <p:pic>
        <p:nvPicPr>
          <p:cNvPr id="8" name="Google Shape;467;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94602" y="2166630"/>
            <a:ext cx="898826" cy="576064"/>
          </a:xfrm>
          <a:prstGeom prst="rect">
            <a:avLst/>
          </a:prstGeom>
          <a:noFill/>
          <a:ln>
            <a:noFill/>
          </a:ln>
        </p:spPr>
      </p:pic>
      <p:pic>
        <p:nvPicPr>
          <p:cNvPr id="9" name="図 8" descr="電子機器, カメラ が含まれている画像&#10;&#10;自動的に生成された説明">
            <a:extLst>
              <a:ext uri="{FF2B5EF4-FFF2-40B4-BE49-F238E27FC236}">
                <a16:creationId xmlns:a16="http://schemas.microsoft.com/office/drawing/2014/main" id="{E1F5810E-86C3-4E57-8C20-4BDEEE7A4556}"/>
              </a:ext>
            </a:extLst>
          </p:cNvPr>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30010" t="8322" r="28748" b="10381"/>
          <a:stretch/>
        </p:blipFill>
        <p:spPr>
          <a:xfrm>
            <a:off x="2625476" y="2029290"/>
            <a:ext cx="432048" cy="770325"/>
          </a:xfrm>
          <a:prstGeom prst="rect">
            <a:avLst/>
          </a:prstGeom>
          <a:effectLst>
            <a:outerShdw blurRad="50800" dist="38100" dir="2700000" algn="tl" rotWithShape="0">
              <a:prstClr val="black">
                <a:alpha val="40000"/>
              </a:prstClr>
            </a:outerShdw>
          </a:effectLst>
        </p:spPr>
      </p:pic>
      <p:pic>
        <p:nvPicPr>
          <p:cNvPr id="10" name="Google Shape;46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43132" y="2096081"/>
            <a:ext cx="536249" cy="714998"/>
          </a:xfrm>
          <a:prstGeom prst="rect">
            <a:avLst/>
          </a:prstGeom>
          <a:noFill/>
          <a:ln>
            <a:noFill/>
          </a:ln>
        </p:spPr>
      </p:pic>
      <p:pic>
        <p:nvPicPr>
          <p:cNvPr id="11" name="Google Shape;465;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21417" y="2124724"/>
            <a:ext cx="396772" cy="657713"/>
          </a:xfrm>
          <a:prstGeom prst="rect">
            <a:avLst/>
          </a:prstGeom>
          <a:noFill/>
          <a:ln>
            <a:noFill/>
          </a:ln>
        </p:spPr>
      </p:pic>
      <p:pic>
        <p:nvPicPr>
          <p:cNvPr id="12" name="Google Shape;462;p14" descr="https://www.axis.com/sites/default/files/styles/chunk_media_collection_and_text_mobile__1x__220xauto_/public/m5054-front.png?itok=HA64n3Rf"/>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44655" y="2024278"/>
            <a:ext cx="775337" cy="775337"/>
          </a:xfrm>
          <a:prstGeom prst="rect">
            <a:avLst/>
          </a:prstGeom>
          <a:noFill/>
          <a:ln>
            <a:noFill/>
          </a:ln>
        </p:spPr>
      </p:pic>
      <p:pic>
        <p:nvPicPr>
          <p:cNvPr id="13" name="Google Shape;464;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02896" y="2168100"/>
            <a:ext cx="671434" cy="622387"/>
          </a:xfrm>
          <a:prstGeom prst="rect">
            <a:avLst/>
          </a:prstGeom>
          <a:noFill/>
          <a:ln>
            <a:noFill/>
          </a:ln>
        </p:spPr>
      </p:pic>
      <p:pic>
        <p:nvPicPr>
          <p:cNvPr id="14" name="Google Shape;463;p14" descr="https://www.axis.com/sites/default/files/styles/chunk_media_collection_and_text_mobile__1x__220xauto_/public/m2025-le.png?itok=BIYddw7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969696" y="2124724"/>
            <a:ext cx="686654" cy="686654"/>
          </a:xfrm>
          <a:prstGeom prst="rect">
            <a:avLst/>
          </a:prstGeom>
          <a:noFill/>
          <a:ln>
            <a:noFill/>
          </a:ln>
        </p:spPr>
      </p:pic>
      <p:sp>
        <p:nvSpPr>
          <p:cNvPr id="15" name="テキスト ボックス 14"/>
          <p:cNvSpPr txBox="1"/>
          <p:nvPr/>
        </p:nvSpPr>
        <p:spPr>
          <a:xfrm>
            <a:off x="8095556" y="726812"/>
            <a:ext cx="935336" cy="253916"/>
          </a:xfrm>
          <a:prstGeom prst="rect">
            <a:avLst/>
          </a:prstGeom>
          <a:noFill/>
        </p:spPr>
        <p:txBody>
          <a:bodyPr wrap="square" rtlCol="0">
            <a:spAutoFit/>
          </a:bodyPr>
          <a:lstStyle/>
          <a:p>
            <a:pPr algn="r"/>
            <a:r>
              <a:rPr kumimoji="1" lang="ja-JP" altLang="en-US" sz="1050" dirty="0">
                <a:solidFill>
                  <a:schemeClr val="tx1">
                    <a:lumMod val="75000"/>
                    <a:lumOff val="25000"/>
                  </a:schemeClr>
                </a:solidFill>
                <a:latin typeface="メイリオ" panose="020B0604030504040204" pitchFamily="50" charset="-128"/>
                <a:ea typeface="メイリオ" panose="020B0604030504040204" pitchFamily="50" charset="-128"/>
              </a:rPr>
              <a:t>（税別）</a:t>
            </a:r>
          </a:p>
        </p:txBody>
      </p:sp>
      <p:pic>
        <p:nvPicPr>
          <p:cNvPr id="16" name="図 15">
            <a:extLst>
              <a:ext uri="{FF2B5EF4-FFF2-40B4-BE49-F238E27FC236}">
                <a16:creationId xmlns:a16="http://schemas.microsoft.com/office/drawing/2014/main" id="{3C4E8F74-131B-47F8-8CCA-AC45D1A42907}"/>
              </a:ext>
            </a:extLst>
          </p:cNvPr>
          <p:cNvPicPr>
            <a:picLocks noChangeAspect="1"/>
          </p:cNvPicPr>
          <p:nvPr/>
        </p:nvPicPr>
        <p:blipFill>
          <a:blip r:embed="rId9"/>
          <a:stretch>
            <a:fillRect/>
          </a:stretch>
        </p:blipFill>
        <p:spPr>
          <a:xfrm rot="17700000">
            <a:off x="2156423" y="2567978"/>
            <a:ext cx="583789" cy="520103"/>
          </a:xfrm>
          <a:prstGeom prst="rect">
            <a:avLst/>
          </a:prstGeom>
        </p:spPr>
      </p:pic>
      <p:pic>
        <p:nvPicPr>
          <p:cNvPr id="17" name="図 16">
            <a:extLst>
              <a:ext uri="{FF2B5EF4-FFF2-40B4-BE49-F238E27FC236}">
                <a16:creationId xmlns:a16="http://schemas.microsoft.com/office/drawing/2014/main" id="{3C4E8F74-131B-47F8-8CCA-AC45D1A42907}"/>
              </a:ext>
            </a:extLst>
          </p:cNvPr>
          <p:cNvPicPr>
            <a:picLocks noChangeAspect="1"/>
          </p:cNvPicPr>
          <p:nvPr/>
        </p:nvPicPr>
        <p:blipFill>
          <a:blip r:embed="rId9"/>
          <a:stretch>
            <a:fillRect/>
          </a:stretch>
        </p:blipFill>
        <p:spPr>
          <a:xfrm rot="17700000">
            <a:off x="931556" y="2653512"/>
            <a:ext cx="583789" cy="520103"/>
          </a:xfrm>
          <a:prstGeom prst="rect">
            <a:avLst/>
          </a:prstGeom>
        </p:spPr>
      </p:pic>
    </p:spTree>
    <p:extLst>
      <p:ext uri="{BB962C8B-B14F-4D97-AF65-F5344CB8AC3E}">
        <p14:creationId xmlns:p14="http://schemas.microsoft.com/office/powerpoint/2010/main" val="28012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14</a:t>
            </a:fld>
            <a:endParaRPr lang="ja-JP" altLang="en-US"/>
          </a:p>
        </p:txBody>
      </p:sp>
      <p:sp>
        <p:nvSpPr>
          <p:cNvPr id="7" name="タイトル 6"/>
          <p:cNvSpPr>
            <a:spLocks noGrp="1"/>
          </p:cNvSpPr>
          <p:nvPr>
            <p:ph type="title"/>
          </p:nvPr>
        </p:nvSpPr>
        <p:spPr/>
        <p:txBody>
          <a:bodyPr/>
          <a:lstStyle/>
          <a:p>
            <a:r>
              <a:rPr lang="en-US" altLang="ja-JP" dirty="0"/>
              <a:t>Agent</a:t>
            </a:r>
            <a:r>
              <a:rPr lang="ja-JP" altLang="en-US" dirty="0"/>
              <a:t> </a:t>
            </a:r>
            <a:r>
              <a:rPr lang="en-US" altLang="ja-JP" dirty="0"/>
              <a:t>Box</a:t>
            </a:r>
            <a:r>
              <a:rPr lang="ja-JP" altLang="en-US" dirty="0"/>
              <a:t>（エージェントボックス）に</a:t>
            </a:r>
            <a:r>
              <a:rPr lang="ja-JP" altLang="en-US" dirty="0" smtClean="0"/>
              <a:t>ついて①</a:t>
            </a:r>
            <a:endParaRPr kumimoji="1" lang="ja-JP" altLang="en-US" dirty="0"/>
          </a:p>
        </p:txBody>
      </p:sp>
      <p:grpSp>
        <p:nvGrpSpPr>
          <p:cNvPr id="3" name="グループ化 2"/>
          <p:cNvGrpSpPr/>
          <p:nvPr/>
        </p:nvGrpSpPr>
        <p:grpSpPr>
          <a:xfrm>
            <a:off x="507050" y="6525344"/>
            <a:ext cx="8097398" cy="262637"/>
            <a:chOff x="529216" y="5044859"/>
            <a:chExt cx="8097398" cy="262637"/>
          </a:xfrm>
        </p:grpSpPr>
        <p:sp>
          <p:nvSpPr>
            <p:cNvPr id="34" name="正方形/長方形 33"/>
            <p:cNvSpPr/>
            <p:nvPr/>
          </p:nvSpPr>
          <p:spPr>
            <a:xfrm>
              <a:off x="529216" y="5045372"/>
              <a:ext cx="8097398" cy="261610"/>
            </a:xfrm>
            <a:prstGeom prst="rect">
              <a:avLst/>
            </a:prstGeom>
            <a:solidFill>
              <a:srgbClr val="FFFF00"/>
            </a:solidFill>
          </p:spPr>
          <p:txBody>
            <a:bodyPr wrap="square" anchor="ctr">
              <a:spAutoFit/>
            </a:bodyPr>
            <a:lstStyle/>
            <a:p>
              <a:pPr lvl="1" defTabSz="633231" fontAlgn="auto">
                <a:spcBef>
                  <a:spcPts val="415"/>
                </a:spcBef>
                <a:spcAft>
                  <a:spcPts val="0"/>
                </a:spcAft>
                <a:buClr>
                  <a:srgbClr val="000000">
                    <a:lumMod val="65000"/>
                    <a:lumOff val="35000"/>
                  </a:srgbClr>
                </a:buClr>
                <a:defRPr/>
              </a:pP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 カメラが４台の場合、</a:t>
              </a:r>
              <a:r>
                <a:rPr lang="en-US" altLang="ja-JP" sz="1100" dirty="0">
                  <a:solidFill>
                    <a:srgbClr val="FF0000"/>
                  </a:solidFill>
                  <a:latin typeface="Meiryo UI" panose="020B0604030504040204" pitchFamily="50" charset="-128"/>
                  <a:ea typeface="Meiryo UI" panose="020B0604030504040204" pitchFamily="50" charset="-128"/>
                </a:rPr>
                <a:t>Agent</a:t>
              </a:r>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Box</a:t>
              </a:r>
              <a:r>
                <a:rPr lang="ja-JP" altLang="en-US" sz="1100" dirty="0">
                  <a:solidFill>
                    <a:srgbClr val="FF0000"/>
                  </a:solidFill>
                  <a:latin typeface="Meiryo UI" panose="020B0604030504040204" pitchFamily="50" charset="-128"/>
                  <a:ea typeface="Meiryo UI" panose="020B0604030504040204" pitchFamily="50" charset="-128"/>
                </a:rPr>
                <a:t>は２台必要になります。</a:t>
              </a:r>
              <a:endParaRPr lang="en-US" altLang="ja-JP" sz="1100" dirty="0">
                <a:solidFill>
                  <a:srgbClr val="FF0000"/>
                </a:solidFill>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b="24988"/>
            <a:stretch/>
          </p:blipFill>
          <p:spPr>
            <a:xfrm>
              <a:off x="683568" y="5044859"/>
              <a:ext cx="280926" cy="262637"/>
            </a:xfrm>
            <a:prstGeom prst="rect">
              <a:avLst/>
            </a:prstGeom>
          </p:spPr>
        </p:pic>
      </p:grpSp>
      <p:sp>
        <p:nvSpPr>
          <p:cNvPr id="12" name="正方形/長方形 11"/>
          <p:cNvSpPr/>
          <p:nvPr/>
        </p:nvSpPr>
        <p:spPr>
          <a:xfrm>
            <a:off x="675861" y="611555"/>
            <a:ext cx="7842916"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Agent</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Box</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」は設置店舗の通信環境に合わせ転送速度をコントロールする為</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録画データのサーバ転送時エラーを低減できます。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31750289"/>
              </p:ext>
            </p:extLst>
          </p:nvPr>
        </p:nvGraphicFramePr>
        <p:xfrm>
          <a:off x="322149" y="1268760"/>
          <a:ext cx="8425415" cy="5193722"/>
        </p:xfrm>
        <a:graphic>
          <a:graphicData uri="http://schemas.openxmlformats.org/drawingml/2006/table">
            <a:tbl>
              <a:tblPr firstRow="1" bandRow="1">
                <a:tableStyleId>{073A0DAA-6AF3-43AB-8588-CEC1D06C72B9}</a:tableStyleId>
              </a:tblPr>
              <a:tblGrid>
                <a:gridCol w="487680">
                  <a:extLst>
                    <a:ext uri="{9D8B030D-6E8A-4147-A177-3AD203B41FA5}">
                      <a16:colId xmlns:a16="http://schemas.microsoft.com/office/drawing/2014/main" val="1314100163"/>
                    </a:ext>
                  </a:extLst>
                </a:gridCol>
                <a:gridCol w="952818">
                  <a:extLst>
                    <a:ext uri="{9D8B030D-6E8A-4147-A177-3AD203B41FA5}">
                      <a16:colId xmlns:a16="http://schemas.microsoft.com/office/drawing/2014/main" val="2857404169"/>
                    </a:ext>
                  </a:extLst>
                </a:gridCol>
                <a:gridCol w="2076768">
                  <a:extLst>
                    <a:ext uri="{9D8B030D-6E8A-4147-A177-3AD203B41FA5}">
                      <a16:colId xmlns:a16="http://schemas.microsoft.com/office/drawing/2014/main" val="723617169"/>
                    </a:ext>
                  </a:extLst>
                </a:gridCol>
                <a:gridCol w="4908149">
                  <a:extLst>
                    <a:ext uri="{9D8B030D-6E8A-4147-A177-3AD203B41FA5}">
                      <a16:colId xmlns:a16="http://schemas.microsoft.com/office/drawing/2014/main" val="2360318282"/>
                    </a:ext>
                  </a:extLst>
                </a:gridCol>
              </a:tblGrid>
              <a:tr h="489512">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gridSpan="2">
                  <a:txBody>
                    <a:bodyPr/>
                    <a:lstStyle/>
                    <a:p>
                      <a:pPr algn="ctr"/>
                      <a:r>
                        <a:rPr kumimoji="1" lang="ja-JP" altLang="en-US" sz="1400" dirty="0">
                          <a:latin typeface="Meiryo UI" panose="020B0604030504040204" pitchFamily="50" charset="-128"/>
                          <a:ea typeface="Meiryo UI" panose="020B0604030504040204" pitchFamily="50" charset="-128"/>
                        </a:rPr>
                        <a:t>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hMerge="1">
                  <a:txBody>
                    <a:bodyPr/>
                    <a:lstStyle/>
                    <a:p>
                      <a:endParaRPr kumimoji="1" lang="ja-JP" altLang="en-US"/>
                    </a:p>
                  </a:txBody>
                  <a:tcPr/>
                </a:tc>
                <a:tc>
                  <a:txBody>
                    <a:bodyPr/>
                    <a:lstStyle/>
                    <a:p>
                      <a:pPr algn="ctr"/>
                      <a:r>
                        <a:rPr kumimoji="1" lang="en-US" altLang="ja-JP" sz="1400" dirty="0">
                          <a:latin typeface="Meiryo UI" panose="020B0604030504040204" pitchFamily="50" charset="-128"/>
                          <a:ea typeface="Meiryo UI" panose="020B0604030504040204" pitchFamily="50" charset="-128"/>
                        </a:rPr>
                        <a:t>Agent</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Box</a:t>
                      </a:r>
                      <a:r>
                        <a:rPr kumimoji="1" lang="ja-JP" altLang="en-US" sz="1400" dirty="0">
                          <a:latin typeface="Meiryo UI" panose="020B0604030504040204" pitchFamily="50" charset="-128"/>
                          <a:ea typeface="Meiryo UI" panose="020B0604030504040204" pitchFamily="50" charset="-128"/>
                        </a:rPr>
                        <a:t>（エージェントボックス）</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774"/>
                    </a:solidFill>
                  </a:tcPr>
                </a:tc>
                <a:extLst>
                  <a:ext uri="{0D108BD9-81ED-4DB2-BD59-A6C34878D82A}">
                    <a16:rowId xmlns:a16="http://schemas.microsoft.com/office/drawing/2014/main" val="1858213442"/>
                  </a:ext>
                </a:extLst>
              </a:tr>
              <a:tr h="1944381">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1</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商品イメージ</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hMerge="1">
                  <a:txBody>
                    <a:bodyPr/>
                    <a:lstStyle/>
                    <a:p>
                      <a:endParaRPr kumimoji="1" lang="ja-JP" altLang="en-US"/>
                    </a:p>
                  </a:txBody>
                  <a:tcPr/>
                </a:tc>
                <a:tc>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96796"/>
                  </a:ext>
                </a:extLst>
              </a:tr>
              <a:tr h="40792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２</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row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価格</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本体価格</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ctr"/>
                      <a:r>
                        <a:rPr kumimoji="1" lang="en-US" altLang="ja-JP" sz="1400" dirty="0" smtClean="0">
                          <a:solidFill>
                            <a:schemeClr val="tx1">
                              <a:lumMod val="95000"/>
                              <a:lumOff val="5000"/>
                            </a:schemeClr>
                          </a:solidFill>
                          <a:latin typeface="Meiryo UI" panose="020B0604030504040204" pitchFamily="50" charset="-128"/>
                          <a:ea typeface="Meiryo UI" panose="020B0604030504040204" pitchFamily="50" charset="-128"/>
                        </a:rPr>
                        <a:t>\0</a:t>
                      </a:r>
                      <a:r>
                        <a:rPr kumimoji="1" lang="ja-JP" altLang="en-US" sz="1400" dirty="0" smtClean="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ja-JP" sz="1100" dirty="0" smtClean="0">
                          <a:solidFill>
                            <a:srgbClr val="FF0000"/>
                          </a:solidFill>
                          <a:latin typeface="Meiryo UI" panose="020B0604030504040204" pitchFamily="50" charset="-128"/>
                          <a:ea typeface="Meiryo UI" panose="020B0604030504040204" pitchFamily="50" charset="-128"/>
                        </a:rPr>
                        <a:t>※</a:t>
                      </a:r>
                      <a:r>
                        <a:rPr kumimoji="1" lang="ja-JP" altLang="en-US" sz="1100" dirty="0" smtClean="0">
                          <a:solidFill>
                            <a:srgbClr val="FF0000"/>
                          </a:solidFill>
                          <a:latin typeface="Meiryo UI" panose="020B0604030504040204" pitchFamily="50" charset="-128"/>
                          <a:ea typeface="Meiryo UI" panose="020B0604030504040204" pitchFamily="50" charset="-128"/>
                        </a:rPr>
                        <a:t>機器は貸与品</a:t>
                      </a:r>
                      <a:endParaRPr kumimoji="1" lang="en-US" altLang="ja-JP" sz="14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33833"/>
                  </a:ext>
                </a:extLst>
              </a:tr>
              <a:tr h="40792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vMerge="1">
                  <a:txBody>
                    <a:bodyPr/>
                    <a:lstStyle/>
                    <a:p>
                      <a:pPr algn="ct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取付費用</a:t>
                      </a:r>
                      <a:endParaRPr kumimoji="1" lang="ja-JP" alt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1400" dirty="0" smtClean="0">
                          <a:solidFill>
                            <a:schemeClr val="tx1">
                              <a:lumMod val="95000"/>
                              <a:lumOff val="5000"/>
                            </a:schemeClr>
                          </a:solidFill>
                          <a:latin typeface="Meiryo UI" panose="020B0604030504040204" pitchFamily="50" charset="-128"/>
                          <a:ea typeface="Meiryo UI" panose="020B0604030504040204" pitchFamily="50" charset="-128"/>
                        </a:rPr>
                        <a:t>15,000</a:t>
                      </a:r>
                      <a:r>
                        <a:rPr kumimoji="1" lang="ja-JP" altLang="en-US" sz="1400" dirty="0" smtClean="0">
                          <a:solidFill>
                            <a:schemeClr val="tx1">
                              <a:lumMod val="95000"/>
                              <a:lumOff val="5000"/>
                            </a:schemeClr>
                          </a:solidFill>
                          <a:latin typeface="Meiryo UI" panose="020B0604030504040204" pitchFamily="50" charset="-128"/>
                          <a:ea typeface="Meiryo UI" panose="020B0604030504040204" pitchFamily="50" charset="-128"/>
                        </a:rPr>
                        <a:t>（税別）</a:t>
                      </a:r>
                      <a:endParaRPr lang="en-US" altLang="ja-JP" sz="1400" b="0" i="0" dirty="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7941636"/>
                  </a:ext>
                </a:extLst>
              </a:tr>
              <a:tr h="407926">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４</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rowSpan="5">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機能一覧</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r"/>
                      <a:r>
                        <a:rPr kumimoji="1" lang="ja-JP" altLang="en-US" sz="1400" b="1" dirty="0">
                          <a:solidFill>
                            <a:schemeClr val="bg1"/>
                          </a:solidFill>
                          <a:latin typeface="Meiryo UI" panose="020B0604030504040204" pitchFamily="50" charset="-128"/>
                          <a:ea typeface="Meiryo UI" panose="020B0604030504040204" pitchFamily="50" charset="-128"/>
                        </a:rPr>
                        <a:t>録画データ一時保存</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i="0" dirty="0">
                          <a:latin typeface="Meiryo UI" panose="020B0604030504040204" pitchFamily="50" charset="-128"/>
                          <a:ea typeface="Meiryo UI" panose="020B0604030504040204" pitchFamily="50" charset="-128"/>
                          <a:cs typeface="メイリオ" panose="020B0604030504040204" pitchFamily="50" charset="-128"/>
                        </a:rPr>
                        <a:t>クラウドへ転送前に</a:t>
                      </a:r>
                      <a:r>
                        <a:rPr lang="en-US" altLang="ja-JP" sz="1400" b="0" i="0" dirty="0">
                          <a:latin typeface="Meiryo UI" panose="020B0604030504040204" pitchFamily="50" charset="-128"/>
                          <a:ea typeface="Meiryo UI" panose="020B0604030504040204" pitchFamily="50" charset="-128"/>
                          <a:cs typeface="メイリオ" panose="020B0604030504040204" pitchFamily="50" charset="-128"/>
                        </a:rPr>
                        <a:t>Agent</a:t>
                      </a:r>
                      <a:r>
                        <a:rPr lang="ja-JP" altLang="en-US" sz="1400" b="0" i="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b="0" i="0" dirty="0">
                          <a:latin typeface="Meiryo UI" panose="020B0604030504040204" pitchFamily="50" charset="-128"/>
                          <a:ea typeface="Meiryo UI" panose="020B0604030504040204" pitchFamily="50" charset="-128"/>
                          <a:cs typeface="メイリオ" panose="020B0604030504040204" pitchFamily="50" charset="-128"/>
                        </a:rPr>
                        <a:t>Box</a:t>
                      </a:r>
                      <a:r>
                        <a:rPr lang="ja-JP" altLang="en-US" sz="1400" b="0" i="0" dirty="0">
                          <a:latin typeface="Meiryo UI" panose="020B0604030504040204" pitchFamily="50" charset="-128"/>
                          <a:ea typeface="Meiryo UI" panose="020B0604030504040204" pitchFamily="50" charset="-128"/>
                          <a:cs typeface="メイリオ" panose="020B0604030504040204" pitchFamily="50" charset="-128"/>
                        </a:rPr>
                        <a:t>内に録画データを一時保存</a:t>
                      </a:r>
                      <a:endParaRPr lang="en-US" altLang="ja-JP" sz="1400" b="0" i="0" dirty="0">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9235571"/>
                  </a:ext>
                </a:extLst>
              </a:tr>
              <a:tr h="398361">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vMerge="1">
                  <a:txBody>
                    <a:bodyPr/>
                    <a:lstStyle/>
                    <a:p>
                      <a:pPr algn="ctr"/>
                      <a:endParaRPr kumimoji="1" lang="en-US" altLang="ja-JP"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r"/>
                      <a:r>
                        <a:rPr kumimoji="1" lang="ja-JP" altLang="en-US" sz="1400" b="1" dirty="0">
                          <a:solidFill>
                            <a:schemeClr val="bg1"/>
                          </a:solidFill>
                          <a:latin typeface="Meiryo UI" panose="020B0604030504040204" pitchFamily="50" charset="-128"/>
                          <a:ea typeface="Meiryo UI" panose="020B0604030504040204" pitchFamily="50" charset="-128"/>
                        </a:rPr>
                        <a:t>通信帯域制限</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l">
                        <a:buFont typeface="Wingdings" panose="05000000000000000000" pitchFamily="2" charset="2"/>
                        <a:buNone/>
                      </a:pPr>
                      <a:r>
                        <a:rPr lang="ja-JP" altLang="en-US" sz="1400" b="0" dirty="0">
                          <a:latin typeface="Meiryo UI" panose="020B0604030504040204" pitchFamily="50" charset="-128"/>
                          <a:ea typeface="Meiryo UI" panose="020B0604030504040204" pitchFamily="50" charset="-128"/>
                          <a:cs typeface="メイリオ" panose="020B0604030504040204" pitchFamily="50" charset="-128"/>
                        </a:rPr>
                        <a:t>通信環境に合わせ録画データの転送回線速度をコントロール</a:t>
                      </a:r>
                      <a:endParaRPr lang="en-US" altLang="ja-JP" sz="14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8072974"/>
                  </a:ext>
                </a:extLst>
              </a:tr>
              <a:tr h="388795">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vMerge="1">
                  <a:txBody>
                    <a:bodyPr/>
                    <a:lstStyle/>
                    <a:p>
                      <a:pPr algn="ctr"/>
                      <a:endParaRPr kumimoji="1" lang="en-US" altLang="ja-JP"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r"/>
                      <a:r>
                        <a:rPr kumimoji="1" lang="ja-JP" altLang="en-US" sz="1400" b="1" dirty="0">
                          <a:solidFill>
                            <a:schemeClr val="bg1"/>
                          </a:solidFill>
                          <a:latin typeface="Meiryo UI" panose="020B0604030504040204" pitchFamily="50" charset="-128"/>
                          <a:ea typeface="Meiryo UI" panose="020B0604030504040204" pitchFamily="50" charset="-128"/>
                        </a:rPr>
                        <a:t>録画データ送信時間指定</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l">
                        <a:buFont typeface="Wingdings" panose="05000000000000000000" pitchFamily="2" charset="2"/>
                        <a:buNone/>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回線帯域を考慮し録画データを時間指定</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夜間等</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で転送可能</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2272186"/>
                  </a:ext>
                </a:extLst>
              </a:tr>
              <a:tr h="37923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vMerge="1">
                  <a:txBody>
                    <a:bodyPr/>
                    <a:lstStyle/>
                    <a:p>
                      <a:pPr algn="ctr"/>
                      <a:endParaRPr kumimoji="1" lang="en-US" altLang="ja-JP"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r"/>
                      <a:r>
                        <a:rPr kumimoji="1" lang="ja-JP" altLang="en-US" sz="1400" b="1" dirty="0">
                          <a:solidFill>
                            <a:schemeClr val="bg1"/>
                          </a:solidFill>
                          <a:latin typeface="Meiryo UI" panose="020B0604030504040204" pitchFamily="50" charset="-128"/>
                          <a:ea typeface="Meiryo UI" panose="020B0604030504040204" pitchFamily="50" charset="-128"/>
                        </a:rPr>
                        <a:t>セキュア通信</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l"/>
                      <a:r>
                        <a:rPr lang="ja-JP" altLang="en-US" sz="1400" dirty="0">
                          <a:latin typeface="Meiryo UI" panose="020B0604030504040204" pitchFamily="50" charset="-128"/>
                          <a:ea typeface="Meiryo UI" panose="020B0604030504040204" pitchFamily="50" charset="-128"/>
                          <a:cs typeface="メイリオ" panose="020B0604030504040204" pitchFamily="50" charset="-128"/>
                        </a:rPr>
                        <a:t>録画データ転送通信上で暗号化しデータ盗難・流出防止が可能</a:t>
                      </a: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959032"/>
                  </a:ext>
                </a:extLst>
              </a:tr>
              <a:tr h="369665">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8</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vMerge="1">
                  <a:txBody>
                    <a:bodyPr/>
                    <a:lstStyle/>
                    <a:p>
                      <a:pPr algn="ctr"/>
                      <a:endParaRPr kumimoji="1" lang="en-US" altLang="ja-JP" sz="14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r"/>
                      <a:r>
                        <a:rPr kumimoji="1" lang="en-US" altLang="ja-JP" sz="1400" b="1" dirty="0">
                          <a:solidFill>
                            <a:schemeClr val="bg1"/>
                          </a:solidFill>
                          <a:latin typeface="Meiryo UI" panose="020B0604030504040204" pitchFamily="50" charset="-128"/>
                          <a:ea typeface="Meiryo UI" panose="020B0604030504040204" pitchFamily="50" charset="-128"/>
                        </a:rPr>
                        <a:t>IP</a:t>
                      </a:r>
                      <a:r>
                        <a:rPr kumimoji="1" lang="ja-JP" altLang="en-US" sz="1400" b="1" dirty="0">
                          <a:solidFill>
                            <a:schemeClr val="bg1"/>
                          </a:solidFill>
                          <a:latin typeface="Meiryo UI" panose="020B0604030504040204" pitchFamily="50" charset="-128"/>
                          <a:ea typeface="Meiryo UI" panose="020B0604030504040204" pitchFamily="50" charset="-128"/>
                        </a:rPr>
                        <a:t>カメラ</a:t>
                      </a:r>
                      <a:endParaRPr kumimoji="1" lang="en-US" altLang="ja-JP"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B0"/>
                    </a:solidFill>
                  </a:tcPr>
                </a:tc>
                <a:tc>
                  <a:txBody>
                    <a:bodyPr/>
                    <a:lstStyle/>
                    <a:p>
                      <a:pPr algn="l"/>
                      <a:r>
                        <a:rPr kumimoji="1" lang="ja-JP" altLang="en-US" sz="1400" dirty="0">
                          <a:latin typeface="Meiryo UI" panose="020B0604030504040204" pitchFamily="50" charset="-128"/>
                          <a:ea typeface="Meiryo UI" panose="020B0604030504040204" pitchFamily="50" charset="-128"/>
                        </a:rPr>
                        <a:t>エージェントボックス１台につき、カメラ</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台まで接続可能（</a:t>
                      </a:r>
                      <a:r>
                        <a:rPr kumimoji="1" lang="en-US" altLang="ja-JP" sz="1400" dirty="0">
                          <a:solidFill>
                            <a:srgbClr val="FF0000"/>
                          </a:solidFill>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7204552"/>
                  </a:ext>
                </a:extLst>
              </a:tr>
            </a:tbl>
          </a:graphicData>
        </a:graphic>
      </p:graphicFrame>
      <p:grpSp>
        <p:nvGrpSpPr>
          <p:cNvPr id="15" name="グループ化 14"/>
          <p:cNvGrpSpPr/>
          <p:nvPr/>
        </p:nvGrpSpPr>
        <p:grpSpPr>
          <a:xfrm>
            <a:off x="4788024" y="2106705"/>
            <a:ext cx="3301351" cy="1297379"/>
            <a:chOff x="4871049" y="2345242"/>
            <a:chExt cx="3301351" cy="1297379"/>
          </a:xfrm>
        </p:grpSpPr>
        <p:grpSp>
          <p:nvGrpSpPr>
            <p:cNvPr id="16" name="グループ化 15"/>
            <p:cNvGrpSpPr/>
            <p:nvPr/>
          </p:nvGrpSpPr>
          <p:grpSpPr>
            <a:xfrm>
              <a:off x="4871049" y="2345242"/>
              <a:ext cx="1282953" cy="1297379"/>
              <a:chOff x="1268760" y="3140968"/>
              <a:chExt cx="2655168" cy="2551328"/>
            </a:xfrm>
          </p:grpSpPr>
          <p:sp>
            <p:nvSpPr>
              <p:cNvPr id="18" name="角丸四角形 17"/>
              <p:cNvSpPr/>
              <p:nvPr/>
            </p:nvSpPr>
            <p:spPr>
              <a:xfrm>
                <a:off x="1268760" y="3140968"/>
                <a:ext cx="2655168" cy="25513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804" y="4090146"/>
                <a:ext cx="1363080" cy="65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45245" y="2572968"/>
              <a:ext cx="1927155" cy="101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60651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15</a:t>
            </a:fld>
            <a:endParaRPr lang="ja-JP" altLang="en-US"/>
          </a:p>
        </p:txBody>
      </p:sp>
      <p:sp>
        <p:nvSpPr>
          <p:cNvPr id="6" name="正方形/長方形 5"/>
          <p:cNvSpPr/>
          <p:nvPr/>
        </p:nvSpPr>
        <p:spPr>
          <a:xfrm>
            <a:off x="251520" y="67366"/>
            <a:ext cx="6328556"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周辺機器のご紹介 ❷ アナ</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デジ変換機（</a:t>
            </a:r>
            <a:r>
              <a:rPr lang="en-US" altLang="ja-JP" sz="2000" b="1" dirty="0">
                <a:solidFill>
                  <a:schemeClr val="bg1"/>
                </a:solidFill>
                <a:latin typeface="Meiryo UI" panose="020B0604030504040204" pitchFamily="50" charset="-128"/>
                <a:ea typeface="Meiryo UI" panose="020B0604030504040204" pitchFamily="50" charset="-128"/>
              </a:rPr>
              <a:t>ADHE-01</a:t>
            </a:r>
            <a:r>
              <a:rPr lang="ja-JP" altLang="en-US" sz="2000" b="1" dirty="0">
                <a:solidFill>
                  <a:schemeClr val="bg1"/>
                </a:solidFill>
                <a:latin typeface="Meiryo UI" panose="020B0604030504040204" pitchFamily="50" charset="-128"/>
                <a:ea typeface="Meiryo UI" panose="020B0604030504040204" pitchFamily="50" charset="-128"/>
              </a:rPr>
              <a:t>）</a:t>
            </a:r>
          </a:p>
        </p:txBody>
      </p:sp>
      <p:sp>
        <p:nvSpPr>
          <p:cNvPr id="14" name="正方形/長方形 13"/>
          <p:cNvSpPr/>
          <p:nvPr/>
        </p:nvSpPr>
        <p:spPr>
          <a:xfrm>
            <a:off x="1839079" y="703362"/>
            <a:ext cx="5480988"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お客様がご利用中の</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アナログカメラで</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録画した映像を、</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変換機を通じてクラウド保存する</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ことが可能です。</a:t>
            </a:r>
            <a:r>
              <a:rPr lang="ja-JP" altLang="en-US" sz="1800" b="1" dirty="0">
                <a:solidFill>
                  <a:srgbClr val="FF0000"/>
                </a:solidFill>
                <a:latin typeface="Meiryo UI" panose="020B0604030504040204" pitchFamily="50" charset="-128"/>
                <a:ea typeface="Meiryo UI" panose="020B0604030504040204" pitchFamily="50" charset="-128"/>
              </a:rPr>
              <a:t>（</a:t>
            </a:r>
            <a:r>
              <a:rPr lang="en-US" altLang="ja-JP" sz="1800" b="1" dirty="0">
                <a:solidFill>
                  <a:srgbClr val="FF0000"/>
                </a:solidFill>
                <a:latin typeface="Meiryo UI" panose="020B0604030504040204" pitchFamily="50" charset="-128"/>
                <a:ea typeface="Meiryo UI" panose="020B0604030504040204" pitchFamily="50" charset="-128"/>
              </a:rPr>
              <a:t>※</a:t>
            </a:r>
            <a:r>
              <a:rPr lang="ja-JP" altLang="en-US" sz="1800" b="1" dirty="0">
                <a:solidFill>
                  <a:srgbClr val="FF0000"/>
                </a:solidFill>
                <a:latin typeface="Meiryo UI" panose="020B0604030504040204" pitchFamily="50" charset="-128"/>
                <a:ea typeface="Meiryo UI" panose="020B0604030504040204" pitchFamily="50" charset="-128"/>
              </a:rPr>
              <a:t>）</a:t>
            </a:r>
            <a:endParaRPr lang="en-US" altLang="ja-JP" sz="1800" b="1" dirty="0">
              <a:solidFill>
                <a:srgbClr val="FF0000"/>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90724875"/>
              </p:ext>
            </p:extLst>
          </p:nvPr>
        </p:nvGraphicFramePr>
        <p:xfrm>
          <a:off x="539749" y="4149080"/>
          <a:ext cx="8043178" cy="2086375"/>
        </p:xfrm>
        <a:graphic>
          <a:graphicData uri="http://schemas.openxmlformats.org/drawingml/2006/table">
            <a:tbl>
              <a:tblPr firstRow="1" bandRow="1">
                <a:tableStyleId>{073A0DAA-6AF3-43AB-8588-CEC1D06C72B9}</a:tableStyleId>
              </a:tblPr>
              <a:tblGrid>
                <a:gridCol w="465556">
                  <a:extLst>
                    <a:ext uri="{9D8B030D-6E8A-4147-A177-3AD203B41FA5}">
                      <a16:colId xmlns:a16="http://schemas.microsoft.com/office/drawing/2014/main" val="1314100163"/>
                    </a:ext>
                  </a:extLst>
                </a:gridCol>
                <a:gridCol w="2126535">
                  <a:extLst>
                    <a:ext uri="{9D8B030D-6E8A-4147-A177-3AD203B41FA5}">
                      <a16:colId xmlns:a16="http://schemas.microsoft.com/office/drawing/2014/main" val="2857404169"/>
                    </a:ext>
                  </a:extLst>
                </a:gridCol>
                <a:gridCol w="5451087">
                  <a:extLst>
                    <a:ext uri="{9D8B030D-6E8A-4147-A177-3AD203B41FA5}">
                      <a16:colId xmlns:a16="http://schemas.microsoft.com/office/drawing/2014/main" val="2360318282"/>
                    </a:ext>
                  </a:extLst>
                </a:gridCol>
              </a:tblGrid>
              <a:tr h="143377">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アナ</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デジ変換機（</a:t>
                      </a:r>
                      <a:r>
                        <a:rPr lang="en-US" altLang="ja-JP" sz="1400" b="1" dirty="0">
                          <a:solidFill>
                            <a:schemeClr val="bg1"/>
                          </a:solidFill>
                          <a:latin typeface="Meiryo UI" panose="020B0604030504040204" pitchFamily="50" charset="-128"/>
                          <a:ea typeface="Meiryo UI" panose="020B0604030504040204" pitchFamily="50" charset="-128"/>
                        </a:rPr>
                        <a:t>ADHE-01</a:t>
                      </a:r>
                      <a:r>
                        <a:rPr lang="ja-JP" altLang="en-US" sz="1400" b="1" dirty="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774"/>
                    </a:solidFill>
                  </a:tcPr>
                </a:tc>
                <a:extLst>
                  <a:ext uri="{0D108BD9-81ED-4DB2-BD59-A6C34878D82A}">
                    <a16:rowId xmlns:a16="http://schemas.microsoft.com/office/drawing/2014/main" val="1858213442"/>
                  </a:ext>
                </a:extLst>
              </a:tr>
              <a:tr h="1415815">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1</a:t>
                      </a: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ct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商品イメージ</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kumimoji="1" lang="en-US" altLang="ja-JP" sz="14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96796"/>
                  </a:ext>
                </a:extLst>
              </a:tr>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２</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774"/>
                    </a:solidFill>
                  </a:tcPr>
                </a:tc>
                <a:tc>
                  <a:txBody>
                    <a:bodyPr/>
                    <a:lstStyle/>
                    <a:p>
                      <a:pPr algn="ctr"/>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価格</a:t>
                      </a:r>
                      <a:endParaRPr kumimoji="1" lang="en-US" altLang="ja-JP" sz="1400" b="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30,000</a:t>
                      </a:r>
                      <a:r>
                        <a:rPr kumimoji="1" lang="ja-JP" altLang="en-US" sz="1200" dirty="0">
                          <a:latin typeface="Meiryo UI" panose="020B0604030504040204" pitchFamily="50" charset="-128"/>
                          <a:ea typeface="Meiryo UI" panose="020B0604030504040204" pitchFamily="50" charset="-128"/>
                        </a:rPr>
                        <a:t>（税別）</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7733833"/>
                  </a:ext>
                </a:extLst>
              </a:tr>
            </a:tbl>
          </a:graphicData>
        </a:graphic>
      </p:graphicFrame>
      <p:sp>
        <p:nvSpPr>
          <p:cNvPr id="3" name="正方形/長方形 2"/>
          <p:cNvSpPr/>
          <p:nvPr/>
        </p:nvSpPr>
        <p:spPr>
          <a:xfrm>
            <a:off x="934317" y="6442648"/>
            <a:ext cx="7827784" cy="276999"/>
          </a:xfrm>
          <a:prstGeom prst="rect">
            <a:avLst/>
          </a:prstGeom>
        </p:spPr>
        <p:txBody>
          <a:bodyPr wrap="none">
            <a:spAutoFit/>
          </a:bodyPr>
          <a:lstStyle/>
          <a:p>
            <a:pPr algn="ctr"/>
            <a:r>
              <a:rPr lang="ja-JP" altLang="en-US" sz="1200" dirty="0">
                <a:solidFill>
                  <a:srgbClr val="FF0000"/>
                </a:solidFill>
                <a:latin typeface="Meiryo UI" panose="020B0604030504040204" pitchFamily="50" charset="-128"/>
                <a:ea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）ご利用中カメラ器機の種類や製造年代によっては対応ができない場合がございますので、まずはお気軽にご相談ください。</a:t>
            </a:r>
          </a:p>
        </p:txBody>
      </p:sp>
      <p:pic>
        <p:nvPicPr>
          <p:cNvPr id="11" name="図 10">
            <a:extLst>
              <a:ext uri="{FF2B5EF4-FFF2-40B4-BE49-F238E27FC236}">
                <a16:creationId xmlns:a16="http://schemas.microsoft.com/office/drawing/2014/main" id="{13F7C99C-FD90-4622-A61E-C31E95826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9509" y="4764435"/>
            <a:ext cx="2413387" cy="1044061"/>
          </a:xfrm>
          <a:prstGeom prst="rect">
            <a:avLst/>
          </a:prstGeom>
        </p:spPr>
      </p:pic>
      <p:grpSp>
        <p:nvGrpSpPr>
          <p:cNvPr id="70" name="グループ化 69"/>
          <p:cNvGrpSpPr/>
          <p:nvPr/>
        </p:nvGrpSpPr>
        <p:grpSpPr>
          <a:xfrm>
            <a:off x="563576" y="1633114"/>
            <a:ext cx="8019351" cy="2086953"/>
            <a:chOff x="471396" y="1514988"/>
            <a:chExt cx="8180550" cy="2150187"/>
          </a:xfrm>
        </p:grpSpPr>
        <p:sp>
          <p:nvSpPr>
            <p:cNvPr id="71" name="角丸四角形 70"/>
            <p:cNvSpPr/>
            <p:nvPr/>
          </p:nvSpPr>
          <p:spPr>
            <a:xfrm>
              <a:off x="471396" y="1698597"/>
              <a:ext cx="8180550" cy="1966578"/>
            </a:xfrm>
            <a:prstGeom prst="roundRect">
              <a:avLst>
                <a:gd name="adj" fmla="val 7338"/>
              </a:avLst>
            </a:prstGeom>
            <a:noFill/>
            <a:ln w="5715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noFill/>
                </a:ln>
                <a:solidFill>
                  <a:prstClr val="white"/>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1252175" y="1514988"/>
              <a:ext cx="5232133" cy="380523"/>
            </a:xfrm>
            <a:prstGeom prst="rect">
              <a:avLst/>
            </a:prstGeom>
            <a:solidFill>
              <a:sysClr val="window" lastClr="FFFFFF"/>
            </a:solid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アナ</a:t>
              </a:r>
              <a:r>
                <a:rPr kumimoji="0" lang="en-US" altLang="ja-JP" sz="1800" b="1"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a:t>
              </a:r>
              <a:r>
                <a:rPr kumimoji="0" lang="ja-JP" altLang="en-US" sz="1800" b="1"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デジ変換機 ⇒ </a:t>
              </a:r>
              <a:r>
                <a:rPr kumimoji="0" lang="en-US" altLang="ja-JP" sz="1800" b="1"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DVR</a:t>
              </a:r>
              <a:r>
                <a:rPr kumimoji="0" lang="ja-JP" altLang="en-US" sz="1800" b="1"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より防犯性も高く、経済的</a:t>
              </a:r>
            </a:p>
          </p:txBody>
        </p:sp>
        <p:cxnSp>
          <p:nvCxnSpPr>
            <p:cNvPr id="73" name="直線矢印コネクタ 72"/>
            <p:cNvCxnSpPr/>
            <p:nvPr/>
          </p:nvCxnSpPr>
          <p:spPr>
            <a:xfrm>
              <a:off x="6110165" y="2773606"/>
              <a:ext cx="1195506" cy="0"/>
            </a:xfrm>
            <a:prstGeom prst="straightConnector1">
              <a:avLst/>
            </a:prstGeom>
            <a:noFill/>
            <a:ln w="69850" cap="flat" cmpd="sng" algn="ctr">
              <a:solidFill>
                <a:srgbClr val="0C2A94"/>
              </a:solidFill>
              <a:prstDash val="sysDash"/>
              <a:tailEnd type="triangle"/>
            </a:ln>
            <a:effectLst/>
          </p:spPr>
        </p:cxnSp>
        <p:cxnSp>
          <p:nvCxnSpPr>
            <p:cNvPr id="74" name="直線矢印コネクタ 73"/>
            <p:cNvCxnSpPr>
              <a:endCxn id="116" idx="2"/>
            </p:cNvCxnSpPr>
            <p:nvPr/>
          </p:nvCxnSpPr>
          <p:spPr>
            <a:xfrm>
              <a:off x="1931138" y="2773606"/>
              <a:ext cx="2927400" cy="4175"/>
            </a:xfrm>
            <a:prstGeom prst="straightConnector1">
              <a:avLst/>
            </a:prstGeom>
            <a:noFill/>
            <a:ln w="69850" cap="flat" cmpd="sng" algn="ctr">
              <a:solidFill>
                <a:srgbClr val="C00000"/>
              </a:solidFill>
              <a:prstDash val="sysDash"/>
              <a:tailEnd type="triangle"/>
            </a:ln>
            <a:effectLst/>
          </p:spPr>
        </p:cxnSp>
        <p:grpSp>
          <p:nvGrpSpPr>
            <p:cNvPr id="75" name="グループ化 74"/>
            <p:cNvGrpSpPr/>
            <p:nvPr/>
          </p:nvGrpSpPr>
          <p:grpSpPr>
            <a:xfrm>
              <a:off x="4858538" y="2159886"/>
              <a:ext cx="1235787" cy="1235790"/>
              <a:chOff x="937249" y="3514457"/>
              <a:chExt cx="1644832" cy="1644836"/>
            </a:xfrm>
          </p:grpSpPr>
          <p:sp>
            <p:nvSpPr>
              <p:cNvPr id="116" name="楕円 115"/>
              <p:cNvSpPr/>
              <p:nvPr/>
            </p:nvSpPr>
            <p:spPr>
              <a:xfrm>
                <a:off x="937249" y="3514457"/>
                <a:ext cx="1644832" cy="1644836"/>
              </a:xfrm>
              <a:prstGeom prst="ellipse">
                <a:avLst/>
              </a:prstGeom>
              <a:solidFill>
                <a:sysClr val="window" lastClr="FFFFFF"/>
              </a:solidFill>
              <a:ln w="762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pic>
            <p:nvPicPr>
              <p:cNvPr id="117" name="Picture 4">
                <a:extLst>
                  <a:ext uri="{FF2B5EF4-FFF2-40B4-BE49-F238E27FC236}">
                    <a16:creationId xmlns:a16="http://schemas.microsoft.com/office/drawing/2014/main" id="{606D8946-566D-4902-A8E7-1360EAE66221}"/>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63400" y="3772528"/>
                <a:ext cx="1392530" cy="112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 name="グループ化 75"/>
            <p:cNvGrpSpPr/>
            <p:nvPr/>
          </p:nvGrpSpPr>
          <p:grpSpPr>
            <a:xfrm>
              <a:off x="6256951" y="2390450"/>
              <a:ext cx="770790" cy="580037"/>
              <a:chOff x="5624427" y="2727768"/>
              <a:chExt cx="1025922" cy="772029"/>
            </a:xfrm>
          </p:grpSpPr>
          <p:sp>
            <p:nvSpPr>
              <p:cNvPr id="112" name="テキスト ボックス 111">
                <a:extLst>
                  <a:ext uri="{FF2B5EF4-FFF2-40B4-BE49-F238E27FC236}">
                    <a16:creationId xmlns:a16="http://schemas.microsoft.com/office/drawing/2014/main" id="{F477C380-BCCB-43AD-B240-A501109A17A8}"/>
                  </a:ext>
                </a:extLst>
              </p:cNvPr>
              <p:cNvSpPr txBox="1"/>
              <p:nvPr/>
            </p:nvSpPr>
            <p:spPr>
              <a:xfrm>
                <a:off x="5624427" y="2727768"/>
                <a:ext cx="1025922" cy="179536"/>
              </a:xfrm>
              <a:prstGeom prst="rect">
                <a:avLst/>
              </a:prstGeom>
            </p:spPr>
            <p:txBody>
              <a:bodyPr wrap="none" lIns="0" tIns="0" rIns="0" bIns="0" rtlCol="0" anchor="ctr" anchorCtr="1">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暗号セキュリティ</a:t>
                </a:r>
              </a:p>
            </p:txBody>
          </p:sp>
          <p:grpSp>
            <p:nvGrpSpPr>
              <p:cNvPr id="113" name="グループ化 112"/>
              <p:cNvGrpSpPr/>
              <p:nvPr/>
            </p:nvGrpSpPr>
            <p:grpSpPr>
              <a:xfrm>
                <a:off x="5875341" y="2975702"/>
                <a:ext cx="524095" cy="524095"/>
                <a:chOff x="5893789" y="2143311"/>
                <a:chExt cx="524095" cy="524095"/>
              </a:xfrm>
            </p:grpSpPr>
            <p:sp>
              <p:nvSpPr>
                <p:cNvPr id="114" name="楕円 113"/>
                <p:cNvSpPr/>
                <p:nvPr/>
              </p:nvSpPr>
              <p:spPr>
                <a:xfrm>
                  <a:off x="5893789" y="2143311"/>
                  <a:ext cx="524095" cy="524095"/>
                </a:xfrm>
                <a:prstGeom prst="ellipse">
                  <a:avLst/>
                </a:prstGeom>
                <a:solidFill>
                  <a:sysClr val="window" lastClr="FFFFFF"/>
                </a:solidFill>
                <a:ln w="381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sp>
              <p:nvSpPr>
                <p:cNvPr id="115" name="フリーフォーム: 図形 107">
                  <a:extLst>
                    <a:ext uri="{FF2B5EF4-FFF2-40B4-BE49-F238E27FC236}">
                      <a16:creationId xmlns:a16="http://schemas.microsoft.com/office/drawing/2014/main" id="{D77BB922-693E-419D-815C-302437207913}"/>
                    </a:ext>
                  </a:extLst>
                </p:cNvPr>
                <p:cNvSpPr/>
                <p:nvPr/>
              </p:nvSpPr>
              <p:spPr>
                <a:xfrm>
                  <a:off x="6027104" y="2250938"/>
                  <a:ext cx="220567" cy="245043"/>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1"/>
                        <a:pt x="53811" y="81000"/>
                        <a:pt x="57210" y="79867"/>
                      </a:cubicBezTo>
                      <a:lnTo>
                        <a:pt x="57210" y="69671"/>
                      </a:lnTo>
                      <a:lnTo>
                        <a:pt x="64007" y="69671"/>
                      </a:lnTo>
                      <a:lnTo>
                        <a:pt x="64007" y="79867"/>
                      </a:lnTo>
                      <a:cubicBezTo>
                        <a:pt x="68539" y="81000"/>
                        <a:pt x="70804" y="85531"/>
                        <a:pt x="70804" y="90063"/>
                      </a:cubicBezTo>
                      <a:cubicBezTo>
                        <a:pt x="70804" y="95727"/>
                        <a:pt x="66273" y="100259"/>
                        <a:pt x="60608" y="100259"/>
                      </a:cubicBezTo>
                      <a:cubicBezTo>
                        <a:pt x="54944" y="101392"/>
                        <a:pt x="50413" y="96860"/>
                        <a:pt x="50413" y="90063"/>
                      </a:cubicBezTo>
                      <a:close/>
                    </a:path>
                  </a:pathLst>
                </a:custGeom>
                <a:solidFill>
                  <a:srgbClr val="0C2A94"/>
                </a:solidFill>
                <a:ln w="9525" cap="flat">
                  <a:solidFill>
                    <a:srgbClr val="0C2A94"/>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70C0"/>
                    </a:solidFill>
                    <a:effectLst/>
                    <a:uLnTx/>
                    <a:uFillTx/>
                    <a:latin typeface="ＭＳ Ｐゴシック" panose="020B0600070205080204" pitchFamily="50" charset="-128"/>
                  </a:endParaRPr>
                </a:p>
              </p:txBody>
            </p:sp>
          </p:grpSp>
        </p:grpSp>
        <p:grpSp>
          <p:nvGrpSpPr>
            <p:cNvPr id="77" name="グループ化 76"/>
            <p:cNvGrpSpPr/>
            <p:nvPr/>
          </p:nvGrpSpPr>
          <p:grpSpPr>
            <a:xfrm>
              <a:off x="774197" y="2068222"/>
              <a:ext cx="1314300" cy="1327452"/>
              <a:chOff x="527076" y="2298883"/>
              <a:chExt cx="1749333" cy="1766841"/>
            </a:xfrm>
          </p:grpSpPr>
          <p:sp>
            <p:nvSpPr>
              <p:cNvPr id="101" name="楕円 100"/>
              <p:cNvSpPr/>
              <p:nvPr/>
            </p:nvSpPr>
            <p:spPr>
              <a:xfrm>
                <a:off x="579324" y="2420888"/>
                <a:ext cx="1644832" cy="1644836"/>
              </a:xfrm>
              <a:prstGeom prst="ellipse">
                <a:avLst/>
              </a:prstGeom>
              <a:solidFill>
                <a:sysClr val="window" lastClr="FFFFFF"/>
              </a:solidFill>
              <a:ln w="762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grpSp>
            <p:nvGrpSpPr>
              <p:cNvPr id="102" name="グループ化 101">
                <a:extLst>
                  <a:ext uri="{FF2B5EF4-FFF2-40B4-BE49-F238E27FC236}">
                    <a16:creationId xmlns:a16="http://schemas.microsoft.com/office/drawing/2014/main" id="{1B51F38F-7727-40AA-9EF8-120910DC2388}"/>
                  </a:ext>
                </a:extLst>
              </p:cNvPr>
              <p:cNvGrpSpPr>
                <a:grpSpLocks noChangeAspect="1"/>
              </p:cNvGrpSpPr>
              <p:nvPr/>
            </p:nvGrpSpPr>
            <p:grpSpPr>
              <a:xfrm>
                <a:off x="965228" y="2936067"/>
                <a:ext cx="873024" cy="736534"/>
                <a:chOff x="1853685" y="3334469"/>
                <a:chExt cx="589091" cy="515454"/>
              </a:xfrm>
            </p:grpSpPr>
            <p:sp>
              <p:nvSpPr>
                <p:cNvPr id="104" name="フリーフォーム: 図形 78">
                  <a:extLst>
                    <a:ext uri="{FF2B5EF4-FFF2-40B4-BE49-F238E27FC236}">
                      <a16:creationId xmlns:a16="http://schemas.microsoft.com/office/drawing/2014/main" id="{9333BBD6-70EA-4C66-B2F8-8164298332D4}"/>
                    </a:ext>
                  </a:extLst>
                </p:cNvPr>
                <p:cNvSpPr/>
                <p:nvPr/>
              </p:nvSpPr>
              <p:spPr>
                <a:xfrm>
                  <a:off x="1923923" y="3388846"/>
                  <a:ext cx="453147" cy="441818"/>
                </a:xfrm>
                <a:custGeom>
                  <a:avLst/>
                  <a:gdLst/>
                  <a:ahLst/>
                  <a:cxnLst/>
                  <a:rect l="0" t="0" r="0" b="0"/>
                  <a:pathLst>
                    <a:path w="453146" h="441818">
                      <a:moveTo>
                        <a:pt x="426525" y="129713"/>
                      </a:moveTo>
                      <a:cubicBezTo>
                        <a:pt x="391406" y="58343"/>
                        <a:pt x="315504" y="8497"/>
                        <a:pt x="228273" y="8497"/>
                      </a:cubicBezTo>
                      <a:cubicBezTo>
                        <a:pt x="141042" y="8497"/>
                        <a:pt x="65140" y="58343"/>
                        <a:pt x="30021" y="130846"/>
                      </a:cubicBezTo>
                      <a:cubicBezTo>
                        <a:pt x="16427" y="159168"/>
                        <a:pt x="8497" y="189755"/>
                        <a:pt x="8497" y="223741"/>
                      </a:cubicBezTo>
                      <a:cubicBezTo>
                        <a:pt x="8497" y="254329"/>
                        <a:pt x="15294" y="284916"/>
                        <a:pt x="27755" y="310972"/>
                      </a:cubicBezTo>
                      <a:cubicBezTo>
                        <a:pt x="61741" y="385741"/>
                        <a:pt x="138776" y="437853"/>
                        <a:pt x="228273" y="437853"/>
                      </a:cubicBezTo>
                      <a:cubicBezTo>
                        <a:pt x="317769" y="437853"/>
                        <a:pt x="393671" y="385741"/>
                        <a:pt x="428790" y="312105"/>
                      </a:cubicBezTo>
                      <a:cubicBezTo>
                        <a:pt x="441252" y="284916"/>
                        <a:pt x="448049" y="255462"/>
                        <a:pt x="448049" y="223741"/>
                      </a:cubicBezTo>
                      <a:cubicBezTo>
                        <a:pt x="449182" y="189755"/>
                        <a:pt x="441252" y="158035"/>
                        <a:pt x="426525" y="129713"/>
                      </a:cubicBezTo>
                      <a:close/>
                    </a:path>
                  </a:pathLst>
                </a:custGeom>
                <a:solidFill>
                  <a:srgbClr val="FFFFFF"/>
                </a:solidFill>
                <a:ln w="9525" cap="flat">
                  <a:solidFill>
                    <a:sysClr val="windowText" lastClr="000000"/>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5" name="フリーフォーム: 図形 79">
                  <a:extLst>
                    <a:ext uri="{FF2B5EF4-FFF2-40B4-BE49-F238E27FC236}">
                      <a16:creationId xmlns:a16="http://schemas.microsoft.com/office/drawing/2014/main" id="{F6BFF182-3D6C-47F6-AF88-D1005D6F2353}"/>
                    </a:ext>
                  </a:extLst>
                </p:cNvPr>
                <p:cNvSpPr/>
                <p:nvPr/>
              </p:nvSpPr>
              <p:spPr>
                <a:xfrm>
                  <a:off x="1909195" y="3374119"/>
                  <a:ext cx="487133" cy="475804"/>
                </a:xfrm>
                <a:custGeom>
                  <a:avLst/>
                  <a:gdLst/>
                  <a:ahLst/>
                  <a:cxnLst/>
                  <a:rect l="0" t="0" r="0" b="0"/>
                  <a:pathLst>
                    <a:path w="487132" h="475804">
                      <a:moveTo>
                        <a:pt x="244133" y="468440"/>
                      </a:moveTo>
                      <a:cubicBezTo>
                        <a:pt x="151238" y="468440"/>
                        <a:pt x="67406" y="415196"/>
                        <a:pt x="28888" y="332496"/>
                      </a:cubicBezTo>
                      <a:cubicBezTo>
                        <a:pt x="15294" y="303042"/>
                        <a:pt x="8497" y="271322"/>
                        <a:pt x="8497" y="238468"/>
                      </a:cubicBezTo>
                      <a:cubicBezTo>
                        <a:pt x="8497" y="203350"/>
                        <a:pt x="16427" y="170496"/>
                        <a:pt x="31154" y="138776"/>
                      </a:cubicBezTo>
                      <a:cubicBezTo>
                        <a:pt x="50413" y="100259"/>
                        <a:pt x="79867" y="67406"/>
                        <a:pt x="116119" y="44748"/>
                      </a:cubicBezTo>
                      <a:cubicBezTo>
                        <a:pt x="153504" y="20958"/>
                        <a:pt x="197685" y="8497"/>
                        <a:pt x="243000" y="8497"/>
                      </a:cubicBezTo>
                      <a:cubicBezTo>
                        <a:pt x="288315" y="8497"/>
                        <a:pt x="331364" y="20958"/>
                        <a:pt x="369881" y="44748"/>
                      </a:cubicBezTo>
                      <a:cubicBezTo>
                        <a:pt x="407266" y="67406"/>
                        <a:pt x="436720" y="100259"/>
                        <a:pt x="454846" y="138776"/>
                      </a:cubicBezTo>
                      <a:cubicBezTo>
                        <a:pt x="470706" y="170496"/>
                        <a:pt x="478636" y="204482"/>
                        <a:pt x="478636" y="239601"/>
                      </a:cubicBezTo>
                      <a:cubicBezTo>
                        <a:pt x="478636" y="272454"/>
                        <a:pt x="471839" y="304175"/>
                        <a:pt x="458245" y="334762"/>
                      </a:cubicBezTo>
                      <a:cubicBezTo>
                        <a:pt x="420860" y="415196"/>
                        <a:pt x="335895" y="468440"/>
                        <a:pt x="244133" y="468440"/>
                      </a:cubicBezTo>
                      <a:close/>
                      <a:moveTo>
                        <a:pt x="244133" y="39084"/>
                      </a:moveTo>
                      <a:cubicBezTo>
                        <a:pt x="204483" y="39084"/>
                        <a:pt x="167098" y="50413"/>
                        <a:pt x="134245" y="70804"/>
                      </a:cubicBezTo>
                      <a:cubicBezTo>
                        <a:pt x="102525" y="91196"/>
                        <a:pt x="76469" y="119517"/>
                        <a:pt x="60608" y="152371"/>
                      </a:cubicBezTo>
                      <a:cubicBezTo>
                        <a:pt x="47014" y="179559"/>
                        <a:pt x="40217" y="207881"/>
                        <a:pt x="40217" y="238468"/>
                      </a:cubicBezTo>
                      <a:cubicBezTo>
                        <a:pt x="40217" y="266790"/>
                        <a:pt x="45881" y="293979"/>
                        <a:pt x="58343" y="318902"/>
                      </a:cubicBezTo>
                      <a:cubicBezTo>
                        <a:pt x="91196" y="390273"/>
                        <a:pt x="163699" y="436720"/>
                        <a:pt x="244133" y="436720"/>
                      </a:cubicBezTo>
                      <a:cubicBezTo>
                        <a:pt x="324566" y="436720"/>
                        <a:pt x="397070" y="390273"/>
                        <a:pt x="429923" y="320035"/>
                      </a:cubicBezTo>
                      <a:cubicBezTo>
                        <a:pt x="441252" y="293979"/>
                        <a:pt x="448049" y="266790"/>
                        <a:pt x="448049" y="238468"/>
                      </a:cubicBezTo>
                      <a:cubicBezTo>
                        <a:pt x="448049" y="207881"/>
                        <a:pt x="441252" y="179559"/>
                        <a:pt x="427657" y="152371"/>
                      </a:cubicBezTo>
                      <a:cubicBezTo>
                        <a:pt x="410664" y="119517"/>
                        <a:pt x="385741" y="91196"/>
                        <a:pt x="354021" y="70804"/>
                      </a:cubicBezTo>
                      <a:cubicBezTo>
                        <a:pt x="321168" y="50413"/>
                        <a:pt x="282650" y="39084"/>
                        <a:pt x="244133" y="39084"/>
                      </a:cubicBez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6" name="フリーフォーム: 図形 80">
                  <a:extLst>
                    <a:ext uri="{FF2B5EF4-FFF2-40B4-BE49-F238E27FC236}">
                      <a16:creationId xmlns:a16="http://schemas.microsoft.com/office/drawing/2014/main" id="{8EC3D353-EDB7-4EC3-B914-1D0DFA842F44}"/>
                    </a:ext>
                  </a:extLst>
                </p:cNvPr>
                <p:cNvSpPr/>
                <p:nvPr/>
              </p:nvSpPr>
              <p:spPr>
                <a:xfrm>
                  <a:off x="2039475" y="3524790"/>
                  <a:ext cx="215245" cy="215245"/>
                </a:xfrm>
                <a:custGeom>
                  <a:avLst/>
                  <a:gdLst/>
                  <a:ahLst/>
                  <a:cxnLst/>
                  <a:rect l="0" t="0" r="0" b="0"/>
                  <a:pathLst>
                    <a:path w="215244" h="215244">
                      <a:moveTo>
                        <a:pt x="212413" y="108189"/>
                      </a:moveTo>
                      <a:cubicBezTo>
                        <a:pt x="212413" y="163247"/>
                        <a:pt x="166764" y="207881"/>
                        <a:pt x="110455" y="207881"/>
                      </a:cubicBezTo>
                      <a:cubicBezTo>
                        <a:pt x="54145" y="207881"/>
                        <a:pt x="8497" y="163247"/>
                        <a:pt x="8497" y="108189"/>
                      </a:cubicBezTo>
                      <a:cubicBezTo>
                        <a:pt x="8497" y="53130"/>
                        <a:pt x="54145" y="8496"/>
                        <a:pt x="110455" y="8496"/>
                      </a:cubicBezTo>
                      <a:cubicBezTo>
                        <a:pt x="166764" y="8496"/>
                        <a:pt x="212413" y="53130"/>
                        <a:pt x="212413" y="108189"/>
                      </a:cubicBez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7" name="フリーフォーム: 図形 81">
                  <a:extLst>
                    <a:ext uri="{FF2B5EF4-FFF2-40B4-BE49-F238E27FC236}">
                      <a16:creationId xmlns:a16="http://schemas.microsoft.com/office/drawing/2014/main" id="{064A6BB5-62BF-4FC1-8AD6-4E3EA6E1B136}"/>
                    </a:ext>
                  </a:extLst>
                </p:cNvPr>
                <p:cNvSpPr/>
                <p:nvPr/>
              </p:nvSpPr>
              <p:spPr>
                <a:xfrm>
                  <a:off x="2100650" y="3681126"/>
                  <a:ext cx="90629" cy="90629"/>
                </a:xfrm>
                <a:custGeom>
                  <a:avLst/>
                  <a:gdLst/>
                  <a:ahLst/>
                  <a:cxnLst/>
                  <a:rect l="0" t="0" r="0" b="0"/>
                  <a:pathLst>
                    <a:path w="90629" h="90629">
                      <a:moveTo>
                        <a:pt x="90063" y="49280"/>
                      </a:moveTo>
                      <a:cubicBezTo>
                        <a:pt x="90063" y="71804"/>
                        <a:pt x="71804" y="90063"/>
                        <a:pt x="49280" y="90063"/>
                      </a:cubicBezTo>
                      <a:cubicBezTo>
                        <a:pt x="26756" y="90063"/>
                        <a:pt x="8496" y="71804"/>
                        <a:pt x="8496" y="49280"/>
                      </a:cubicBezTo>
                      <a:cubicBezTo>
                        <a:pt x="8496" y="26756"/>
                        <a:pt x="26756" y="8496"/>
                        <a:pt x="49280" y="8496"/>
                      </a:cubicBezTo>
                      <a:cubicBezTo>
                        <a:pt x="71804" y="8496"/>
                        <a:pt x="90063" y="26756"/>
                        <a:pt x="90063" y="49280"/>
                      </a:cubicBezTo>
                      <a:close/>
                    </a:path>
                  </a:pathLst>
                </a:custGeom>
                <a:solidFill>
                  <a:srgbClr val="FFFFFF"/>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8" name="フリーフォーム: 図形 82">
                  <a:extLst>
                    <a:ext uri="{FF2B5EF4-FFF2-40B4-BE49-F238E27FC236}">
                      <a16:creationId xmlns:a16="http://schemas.microsoft.com/office/drawing/2014/main" id="{DC91080A-BC4B-4645-957A-45C441E9BD0A}"/>
                    </a:ext>
                  </a:extLst>
                </p:cNvPr>
                <p:cNvSpPr/>
                <p:nvPr/>
              </p:nvSpPr>
              <p:spPr>
                <a:xfrm>
                  <a:off x="1869545" y="3349196"/>
                  <a:ext cx="555105" cy="271888"/>
                </a:xfrm>
                <a:custGeom>
                  <a:avLst/>
                  <a:gdLst/>
                  <a:ahLst/>
                  <a:cxnLst/>
                  <a:rect l="0" t="0" r="0" b="0"/>
                  <a:pathLst>
                    <a:path w="555105" h="271888">
                      <a:moveTo>
                        <a:pt x="514888" y="269056"/>
                      </a:moveTo>
                      <a:lnTo>
                        <a:pt x="49280" y="269056"/>
                      </a:lnTo>
                      <a:cubicBezTo>
                        <a:pt x="26622" y="269056"/>
                        <a:pt x="8497" y="250930"/>
                        <a:pt x="8497" y="228273"/>
                      </a:cubicBezTo>
                      <a:lnTo>
                        <a:pt x="8497" y="49280"/>
                      </a:lnTo>
                      <a:cubicBezTo>
                        <a:pt x="8497" y="26622"/>
                        <a:pt x="26622" y="8497"/>
                        <a:pt x="49280" y="8497"/>
                      </a:cubicBezTo>
                      <a:lnTo>
                        <a:pt x="514888" y="8497"/>
                      </a:lnTo>
                      <a:cubicBezTo>
                        <a:pt x="537546" y="8497"/>
                        <a:pt x="555671" y="26622"/>
                        <a:pt x="555671" y="49280"/>
                      </a:cubicBezTo>
                      <a:lnTo>
                        <a:pt x="555671" y="228273"/>
                      </a:lnTo>
                      <a:cubicBezTo>
                        <a:pt x="554539" y="250930"/>
                        <a:pt x="536413" y="269056"/>
                        <a:pt x="514888" y="269056"/>
                      </a:cubicBezTo>
                      <a:close/>
                    </a:path>
                  </a:pathLst>
                </a:custGeom>
                <a:solidFill>
                  <a:srgbClr val="FFFFFF"/>
                </a:solidFill>
                <a:ln w="9525" cap="flat">
                  <a:solidFill>
                    <a:sysClr val="windowText" lastClr="000000"/>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9" name="フリーフォーム: 図形 83">
                  <a:extLst>
                    <a:ext uri="{FF2B5EF4-FFF2-40B4-BE49-F238E27FC236}">
                      <a16:creationId xmlns:a16="http://schemas.microsoft.com/office/drawing/2014/main" id="{A7601E03-F788-4E22-9B93-F08AAB622AE1}"/>
                    </a:ext>
                  </a:extLst>
                </p:cNvPr>
                <p:cNvSpPr/>
                <p:nvPr/>
              </p:nvSpPr>
              <p:spPr>
                <a:xfrm>
                  <a:off x="1853685" y="3334469"/>
                  <a:ext cx="589091" cy="305874"/>
                </a:xfrm>
                <a:custGeom>
                  <a:avLst/>
                  <a:gdLst/>
                  <a:ahLst/>
                  <a:cxnLst/>
                  <a:rect l="0" t="0" r="0" b="0"/>
                  <a:pathLst>
                    <a:path w="589091" h="305874">
                      <a:moveTo>
                        <a:pt x="552273" y="298510"/>
                      </a:moveTo>
                      <a:lnTo>
                        <a:pt x="42483" y="298510"/>
                      </a:lnTo>
                      <a:cubicBezTo>
                        <a:pt x="23224" y="298510"/>
                        <a:pt x="8497" y="282650"/>
                        <a:pt x="8497" y="264524"/>
                      </a:cubicBezTo>
                      <a:lnTo>
                        <a:pt x="8497" y="42483"/>
                      </a:lnTo>
                      <a:cubicBezTo>
                        <a:pt x="8497" y="23224"/>
                        <a:pt x="24357" y="8497"/>
                        <a:pt x="42483" y="8497"/>
                      </a:cubicBezTo>
                      <a:lnTo>
                        <a:pt x="552273" y="8497"/>
                      </a:lnTo>
                      <a:cubicBezTo>
                        <a:pt x="571532" y="8497"/>
                        <a:pt x="586259" y="24357"/>
                        <a:pt x="586259" y="42483"/>
                      </a:cubicBezTo>
                      <a:lnTo>
                        <a:pt x="586259" y="264524"/>
                      </a:lnTo>
                      <a:cubicBezTo>
                        <a:pt x="586259" y="283783"/>
                        <a:pt x="571532" y="298510"/>
                        <a:pt x="552273" y="298510"/>
                      </a:cubicBezTo>
                      <a:close/>
                      <a:moveTo>
                        <a:pt x="42483" y="39084"/>
                      </a:moveTo>
                      <a:cubicBezTo>
                        <a:pt x="41350" y="39084"/>
                        <a:pt x="39084" y="40217"/>
                        <a:pt x="39084" y="42483"/>
                      </a:cubicBezTo>
                      <a:lnTo>
                        <a:pt x="39084" y="264524"/>
                      </a:lnTo>
                      <a:cubicBezTo>
                        <a:pt x="39084" y="265657"/>
                        <a:pt x="40217" y="267923"/>
                        <a:pt x="42483" y="267923"/>
                      </a:cubicBezTo>
                      <a:lnTo>
                        <a:pt x="552273" y="267923"/>
                      </a:lnTo>
                      <a:cubicBezTo>
                        <a:pt x="553406" y="267923"/>
                        <a:pt x="555671" y="266790"/>
                        <a:pt x="555671" y="264524"/>
                      </a:cubicBezTo>
                      <a:lnTo>
                        <a:pt x="555671" y="42483"/>
                      </a:lnTo>
                      <a:cubicBezTo>
                        <a:pt x="555671" y="41350"/>
                        <a:pt x="554539" y="39084"/>
                        <a:pt x="552273" y="39084"/>
                      </a:cubicBezTo>
                      <a:lnTo>
                        <a:pt x="42483" y="39084"/>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10" name="フリーフォーム: 図形 84">
                  <a:extLst>
                    <a:ext uri="{FF2B5EF4-FFF2-40B4-BE49-F238E27FC236}">
                      <a16:creationId xmlns:a16="http://schemas.microsoft.com/office/drawing/2014/main" id="{2065BD55-2699-42FC-9DB1-534B85345B62}"/>
                    </a:ext>
                  </a:extLst>
                </p:cNvPr>
                <p:cNvSpPr/>
                <p:nvPr/>
              </p:nvSpPr>
              <p:spPr>
                <a:xfrm>
                  <a:off x="1876342" y="3421699"/>
                  <a:ext cx="543776" cy="11329"/>
                </a:xfrm>
                <a:custGeom>
                  <a:avLst/>
                  <a:gdLst/>
                  <a:ahLst/>
                  <a:cxnLst/>
                  <a:rect l="0" t="0" r="0" b="0"/>
                  <a:pathLst>
                    <a:path w="543776" h="11328">
                      <a:moveTo>
                        <a:pt x="8497" y="8497"/>
                      </a:moveTo>
                      <a:lnTo>
                        <a:pt x="540944" y="8497"/>
                      </a:lnTo>
                    </a:path>
                  </a:pathLst>
                </a:custGeom>
                <a:ln w="9525" cap="flat">
                  <a:solidFill>
                    <a:sysClr val="windowText" lastClr="000000"/>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11" name="フリーフォーム: 図形 85">
                  <a:extLst>
                    <a:ext uri="{FF2B5EF4-FFF2-40B4-BE49-F238E27FC236}">
                      <a16:creationId xmlns:a16="http://schemas.microsoft.com/office/drawing/2014/main" id="{B395D226-70C7-4B44-BDC3-3106DF604FED}"/>
                    </a:ext>
                  </a:extLst>
                </p:cNvPr>
                <p:cNvSpPr/>
                <p:nvPr/>
              </p:nvSpPr>
              <p:spPr>
                <a:xfrm>
                  <a:off x="1860482" y="3405839"/>
                  <a:ext cx="577762" cy="45315"/>
                </a:xfrm>
                <a:custGeom>
                  <a:avLst/>
                  <a:gdLst/>
                  <a:ahLst/>
                  <a:cxnLst/>
                  <a:rect l="0" t="0" r="0" b="0"/>
                  <a:pathLst>
                    <a:path w="577762" h="45314">
                      <a:moveTo>
                        <a:pt x="556804" y="40217"/>
                      </a:moveTo>
                      <a:lnTo>
                        <a:pt x="24357" y="40217"/>
                      </a:lnTo>
                      <a:cubicBezTo>
                        <a:pt x="15294" y="40217"/>
                        <a:pt x="8497" y="33420"/>
                        <a:pt x="8497" y="24357"/>
                      </a:cubicBezTo>
                      <a:cubicBezTo>
                        <a:pt x="8497" y="15294"/>
                        <a:pt x="15294" y="8497"/>
                        <a:pt x="24357" y="8497"/>
                      </a:cubicBezTo>
                      <a:lnTo>
                        <a:pt x="556804" y="8497"/>
                      </a:lnTo>
                      <a:cubicBezTo>
                        <a:pt x="565867" y="8497"/>
                        <a:pt x="572664" y="15294"/>
                        <a:pt x="572664" y="24357"/>
                      </a:cubicBezTo>
                      <a:cubicBezTo>
                        <a:pt x="572664" y="33420"/>
                        <a:pt x="565867" y="40217"/>
                        <a:pt x="556804" y="40217"/>
                      </a:cubicBez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grpSp>
          <p:sp>
            <p:nvSpPr>
              <p:cNvPr id="103" name="テキスト ボックス 102">
                <a:extLst>
                  <a:ext uri="{FF2B5EF4-FFF2-40B4-BE49-F238E27FC236}">
                    <a16:creationId xmlns:a16="http://schemas.microsoft.com/office/drawing/2014/main" id="{4D68EEA8-120A-43F8-9694-C506A374FD3B}"/>
                  </a:ext>
                </a:extLst>
              </p:cNvPr>
              <p:cNvSpPr txBox="1"/>
              <p:nvPr/>
            </p:nvSpPr>
            <p:spPr>
              <a:xfrm>
                <a:off x="527076" y="2298883"/>
                <a:ext cx="1749333" cy="362862"/>
              </a:xfrm>
              <a:prstGeom prst="rect">
                <a:avLst/>
              </a:prstGeom>
              <a:solidFill>
                <a:sysClr val="window" lastClr="FFFFFF"/>
              </a:solidFill>
            </p:spPr>
            <p:txBody>
              <a:bodyPr wrap="non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アナログカメラ</a:t>
                </a:r>
              </a:p>
            </p:txBody>
          </p:sp>
        </p:grpSp>
        <p:grpSp>
          <p:nvGrpSpPr>
            <p:cNvPr id="78" name="グループ化 77"/>
            <p:cNvGrpSpPr/>
            <p:nvPr/>
          </p:nvGrpSpPr>
          <p:grpSpPr>
            <a:xfrm>
              <a:off x="7261255" y="2064929"/>
              <a:ext cx="1235787" cy="1330744"/>
              <a:chOff x="6961156" y="2294503"/>
              <a:chExt cx="1644832" cy="1771221"/>
            </a:xfrm>
          </p:grpSpPr>
          <p:sp>
            <p:nvSpPr>
              <p:cNvPr id="90" name="楕円 89"/>
              <p:cNvSpPr/>
              <p:nvPr/>
            </p:nvSpPr>
            <p:spPr>
              <a:xfrm>
                <a:off x="6961156" y="2420888"/>
                <a:ext cx="1644832" cy="1644836"/>
              </a:xfrm>
              <a:prstGeom prst="ellipse">
                <a:avLst/>
              </a:prstGeom>
              <a:solidFill>
                <a:sysClr val="window" lastClr="FFFFFF"/>
              </a:solidFill>
              <a:ln w="762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grpSp>
            <p:nvGrpSpPr>
              <p:cNvPr id="91" name="グループ化 90">
                <a:extLst>
                  <a:ext uri="{FF2B5EF4-FFF2-40B4-BE49-F238E27FC236}">
                    <a16:creationId xmlns:a16="http://schemas.microsoft.com/office/drawing/2014/main" id="{EC415D7A-77D1-42C9-A210-F7FC012BC404}"/>
                  </a:ext>
                </a:extLst>
              </p:cNvPr>
              <p:cNvGrpSpPr>
                <a:grpSpLocks noChangeAspect="1"/>
              </p:cNvGrpSpPr>
              <p:nvPr/>
            </p:nvGrpSpPr>
            <p:grpSpPr>
              <a:xfrm>
                <a:off x="7255558" y="2802388"/>
                <a:ext cx="1056029" cy="897563"/>
                <a:chOff x="6222021" y="3343531"/>
                <a:chExt cx="966336" cy="821329"/>
              </a:xfrm>
            </p:grpSpPr>
            <p:sp>
              <p:nvSpPr>
                <p:cNvPr id="93" name="フリーフォーム: 図形 89">
                  <a:extLst>
                    <a:ext uri="{FF2B5EF4-FFF2-40B4-BE49-F238E27FC236}">
                      <a16:creationId xmlns:a16="http://schemas.microsoft.com/office/drawing/2014/main" id="{7B90FFF2-4A62-4C29-BE3D-6AC887C6EB5F}"/>
                    </a:ext>
                  </a:extLst>
                </p:cNvPr>
                <p:cNvSpPr/>
                <p:nvPr/>
              </p:nvSpPr>
              <p:spPr>
                <a:xfrm>
                  <a:off x="6372693" y="3343531"/>
                  <a:ext cx="815664" cy="566434"/>
                </a:xfrm>
                <a:custGeom>
                  <a:avLst/>
                  <a:gdLst/>
                  <a:ahLst/>
                  <a:cxnLst/>
                  <a:rect l="0" t="0" r="0" b="0"/>
                  <a:pathLst>
                    <a:path w="815664" h="566433">
                      <a:moveTo>
                        <a:pt x="767518" y="568133"/>
                      </a:moveTo>
                      <a:lnTo>
                        <a:pt x="57210" y="568133"/>
                      </a:lnTo>
                      <a:cubicBezTo>
                        <a:pt x="30021" y="568133"/>
                        <a:pt x="8497" y="546608"/>
                        <a:pt x="8497" y="519420"/>
                      </a:cubicBezTo>
                      <a:lnTo>
                        <a:pt x="8497" y="57210"/>
                      </a:lnTo>
                      <a:cubicBezTo>
                        <a:pt x="8497" y="30021"/>
                        <a:pt x="30021" y="8497"/>
                        <a:pt x="57210" y="8497"/>
                      </a:cubicBezTo>
                      <a:lnTo>
                        <a:pt x="766385" y="8497"/>
                      </a:lnTo>
                      <a:cubicBezTo>
                        <a:pt x="793573" y="8497"/>
                        <a:pt x="815098" y="30021"/>
                        <a:pt x="815098" y="57210"/>
                      </a:cubicBezTo>
                      <a:lnTo>
                        <a:pt x="815098" y="519420"/>
                      </a:lnTo>
                      <a:cubicBezTo>
                        <a:pt x="816231" y="546608"/>
                        <a:pt x="793573" y="568133"/>
                        <a:pt x="767518" y="568133"/>
                      </a:cubicBezTo>
                      <a:close/>
                      <a:moveTo>
                        <a:pt x="57210" y="40217"/>
                      </a:moveTo>
                      <a:cubicBezTo>
                        <a:pt x="48147" y="40217"/>
                        <a:pt x="40217" y="48147"/>
                        <a:pt x="40217" y="57210"/>
                      </a:cubicBezTo>
                      <a:lnTo>
                        <a:pt x="40217" y="519420"/>
                      </a:lnTo>
                      <a:cubicBezTo>
                        <a:pt x="40217" y="528483"/>
                        <a:pt x="48147" y="536413"/>
                        <a:pt x="57210" y="536413"/>
                      </a:cubicBezTo>
                      <a:lnTo>
                        <a:pt x="766385" y="536413"/>
                      </a:lnTo>
                      <a:cubicBezTo>
                        <a:pt x="775448" y="536413"/>
                        <a:pt x="783378" y="528483"/>
                        <a:pt x="783378" y="519420"/>
                      </a:cubicBezTo>
                      <a:lnTo>
                        <a:pt x="783378" y="57210"/>
                      </a:lnTo>
                      <a:cubicBezTo>
                        <a:pt x="783378" y="48147"/>
                        <a:pt x="775448" y="40217"/>
                        <a:pt x="766385" y="40217"/>
                      </a:cubicBezTo>
                      <a:lnTo>
                        <a:pt x="57210" y="40217"/>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4" name="フリーフォーム: 図形 90">
                  <a:extLst>
                    <a:ext uri="{FF2B5EF4-FFF2-40B4-BE49-F238E27FC236}">
                      <a16:creationId xmlns:a16="http://schemas.microsoft.com/office/drawing/2014/main" id="{C9ABB541-40E4-4F65-B07F-1E7EC00A67A8}"/>
                    </a:ext>
                  </a:extLst>
                </p:cNvPr>
                <p:cNvSpPr/>
                <p:nvPr/>
              </p:nvSpPr>
              <p:spPr>
                <a:xfrm>
                  <a:off x="6458790" y="3421699"/>
                  <a:ext cx="645734" cy="396503"/>
                </a:xfrm>
                <a:custGeom>
                  <a:avLst/>
                  <a:gdLst/>
                  <a:ahLst/>
                  <a:cxnLst/>
                  <a:rect l="0" t="0" r="0" b="0"/>
                  <a:pathLst>
                    <a:path w="645734" h="396503">
                      <a:moveTo>
                        <a:pt x="612315" y="39084"/>
                      </a:moveTo>
                      <a:cubicBezTo>
                        <a:pt x="613448" y="39084"/>
                        <a:pt x="614581" y="40217"/>
                        <a:pt x="614581" y="41350"/>
                      </a:cubicBezTo>
                      <a:lnTo>
                        <a:pt x="614581" y="361951"/>
                      </a:lnTo>
                      <a:cubicBezTo>
                        <a:pt x="614581" y="363084"/>
                        <a:pt x="613448" y="364217"/>
                        <a:pt x="612315" y="364217"/>
                      </a:cubicBezTo>
                      <a:lnTo>
                        <a:pt x="41350" y="364217"/>
                      </a:lnTo>
                      <a:cubicBezTo>
                        <a:pt x="40217" y="364217"/>
                        <a:pt x="39084" y="363084"/>
                        <a:pt x="39084" y="361951"/>
                      </a:cubicBezTo>
                      <a:lnTo>
                        <a:pt x="39084" y="41350"/>
                      </a:lnTo>
                      <a:cubicBezTo>
                        <a:pt x="39084" y="40217"/>
                        <a:pt x="40217" y="39084"/>
                        <a:pt x="41350" y="39084"/>
                      </a:cubicBezTo>
                      <a:lnTo>
                        <a:pt x="612315" y="39084"/>
                      </a:lnTo>
                      <a:moveTo>
                        <a:pt x="612315" y="8497"/>
                      </a:moveTo>
                      <a:lnTo>
                        <a:pt x="41350" y="8497"/>
                      </a:lnTo>
                      <a:cubicBezTo>
                        <a:pt x="23224" y="8497"/>
                        <a:pt x="8497" y="23224"/>
                        <a:pt x="8497" y="41350"/>
                      </a:cubicBezTo>
                      <a:lnTo>
                        <a:pt x="8497" y="361951"/>
                      </a:lnTo>
                      <a:cubicBezTo>
                        <a:pt x="8497" y="380077"/>
                        <a:pt x="23224" y="394804"/>
                        <a:pt x="41350" y="394804"/>
                      </a:cubicBezTo>
                      <a:lnTo>
                        <a:pt x="612315" y="394804"/>
                      </a:lnTo>
                      <a:cubicBezTo>
                        <a:pt x="630441" y="394804"/>
                        <a:pt x="645168" y="380077"/>
                        <a:pt x="645168" y="361951"/>
                      </a:cubicBezTo>
                      <a:lnTo>
                        <a:pt x="645168" y="41350"/>
                      </a:lnTo>
                      <a:cubicBezTo>
                        <a:pt x="645168" y="23224"/>
                        <a:pt x="630441" y="8497"/>
                        <a:pt x="612315" y="8497"/>
                      </a:cubicBezTo>
                      <a:lnTo>
                        <a:pt x="612315" y="8497"/>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5" name="フリーフォーム: 図形 91">
                  <a:extLst>
                    <a:ext uri="{FF2B5EF4-FFF2-40B4-BE49-F238E27FC236}">
                      <a16:creationId xmlns:a16="http://schemas.microsoft.com/office/drawing/2014/main" id="{70AFC1FC-216E-4F83-8342-FDA4B4FD7B21}"/>
                    </a:ext>
                  </a:extLst>
                </p:cNvPr>
                <p:cNvSpPr/>
                <p:nvPr/>
              </p:nvSpPr>
              <p:spPr>
                <a:xfrm>
                  <a:off x="6617958" y="3872580"/>
                  <a:ext cx="328532" cy="192587"/>
                </a:xfrm>
                <a:custGeom>
                  <a:avLst/>
                  <a:gdLst/>
                  <a:ahLst/>
                  <a:cxnLst/>
                  <a:rect l="0" t="0" r="0" b="0"/>
                  <a:pathLst>
                    <a:path w="328531" h="192587">
                      <a:moveTo>
                        <a:pt x="309273" y="192021"/>
                      </a:moveTo>
                      <a:cubicBezTo>
                        <a:pt x="309273" y="192021"/>
                        <a:pt x="309273" y="192021"/>
                        <a:pt x="309273" y="192021"/>
                      </a:cubicBezTo>
                      <a:lnTo>
                        <a:pt x="23790" y="192021"/>
                      </a:lnTo>
                      <a:cubicBezTo>
                        <a:pt x="18126" y="192021"/>
                        <a:pt x="13594" y="188622"/>
                        <a:pt x="10196" y="184091"/>
                      </a:cubicBezTo>
                      <a:cubicBezTo>
                        <a:pt x="7930" y="179559"/>
                        <a:pt x="7930" y="172762"/>
                        <a:pt x="10196" y="168231"/>
                      </a:cubicBezTo>
                      <a:lnTo>
                        <a:pt x="54378" y="91196"/>
                      </a:lnTo>
                      <a:lnTo>
                        <a:pt x="54378" y="24357"/>
                      </a:lnTo>
                      <a:cubicBezTo>
                        <a:pt x="54378" y="15294"/>
                        <a:pt x="61175" y="8497"/>
                        <a:pt x="70238" y="8497"/>
                      </a:cubicBezTo>
                      <a:lnTo>
                        <a:pt x="261693" y="8497"/>
                      </a:lnTo>
                      <a:cubicBezTo>
                        <a:pt x="270755" y="8497"/>
                        <a:pt x="277553" y="15294"/>
                        <a:pt x="277553" y="24357"/>
                      </a:cubicBezTo>
                      <a:lnTo>
                        <a:pt x="277553" y="91196"/>
                      </a:lnTo>
                      <a:lnTo>
                        <a:pt x="321734" y="168231"/>
                      </a:lnTo>
                      <a:cubicBezTo>
                        <a:pt x="322867" y="170496"/>
                        <a:pt x="324000" y="173895"/>
                        <a:pt x="324000" y="177294"/>
                      </a:cubicBezTo>
                      <a:cubicBezTo>
                        <a:pt x="325133" y="185224"/>
                        <a:pt x="318336" y="192021"/>
                        <a:pt x="309273" y="192021"/>
                      </a:cubicBezTo>
                      <a:close/>
                      <a:moveTo>
                        <a:pt x="52112" y="161434"/>
                      </a:moveTo>
                      <a:lnTo>
                        <a:pt x="283217" y="161434"/>
                      </a:lnTo>
                      <a:lnTo>
                        <a:pt x="250364" y="103657"/>
                      </a:lnTo>
                      <a:cubicBezTo>
                        <a:pt x="249231" y="101392"/>
                        <a:pt x="248098" y="99126"/>
                        <a:pt x="248098" y="95727"/>
                      </a:cubicBezTo>
                      <a:lnTo>
                        <a:pt x="248098" y="40217"/>
                      </a:lnTo>
                      <a:lnTo>
                        <a:pt x="87231" y="40217"/>
                      </a:lnTo>
                      <a:lnTo>
                        <a:pt x="87231" y="95727"/>
                      </a:lnTo>
                      <a:cubicBezTo>
                        <a:pt x="87231" y="97993"/>
                        <a:pt x="86098" y="101392"/>
                        <a:pt x="84965" y="103657"/>
                      </a:cubicBezTo>
                      <a:lnTo>
                        <a:pt x="52112" y="161434"/>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6" name="フリーフォーム: 図形 92">
                  <a:extLst>
                    <a:ext uri="{FF2B5EF4-FFF2-40B4-BE49-F238E27FC236}">
                      <a16:creationId xmlns:a16="http://schemas.microsoft.com/office/drawing/2014/main" id="{CA8E32C5-AA52-41DC-9BA8-438B4D09E9AE}"/>
                    </a:ext>
                  </a:extLst>
                </p:cNvPr>
                <p:cNvSpPr/>
                <p:nvPr/>
              </p:nvSpPr>
              <p:spPr>
                <a:xfrm>
                  <a:off x="6350035" y="3702650"/>
                  <a:ext cx="203916" cy="237902"/>
                </a:xfrm>
                <a:custGeom>
                  <a:avLst/>
                  <a:gdLst/>
                  <a:ahLst/>
                  <a:cxnLst/>
                  <a:rect l="0" t="0" r="0" b="0"/>
                  <a:pathLst>
                    <a:path w="203916" h="237902">
                      <a:moveTo>
                        <a:pt x="8497" y="8497"/>
                      </a:moveTo>
                      <a:lnTo>
                        <a:pt x="202217" y="8497"/>
                      </a:lnTo>
                      <a:lnTo>
                        <a:pt x="202217" y="238469"/>
                      </a:lnTo>
                      <a:lnTo>
                        <a:pt x="8497" y="238469"/>
                      </a:lnTo>
                      <a:close/>
                    </a:path>
                  </a:pathLst>
                </a:custGeom>
                <a:solidFill>
                  <a:srgbClr val="727272"/>
                </a:solidFill>
                <a:ln w="9525"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7" name="フリーフォーム: 図形 93">
                  <a:extLst>
                    <a:ext uri="{FF2B5EF4-FFF2-40B4-BE49-F238E27FC236}">
                      <a16:creationId xmlns:a16="http://schemas.microsoft.com/office/drawing/2014/main" id="{F5CABE2A-014F-45F9-9D5F-EF3ECA933735}"/>
                    </a:ext>
                  </a:extLst>
                </p:cNvPr>
                <p:cNvSpPr/>
                <p:nvPr/>
              </p:nvSpPr>
              <p:spPr>
                <a:xfrm>
                  <a:off x="6234483" y="3701517"/>
                  <a:ext cx="317203" cy="453147"/>
                </a:xfrm>
                <a:custGeom>
                  <a:avLst/>
                  <a:gdLst/>
                  <a:ahLst/>
                  <a:cxnLst/>
                  <a:rect l="0" t="0" r="0" b="0"/>
                  <a:pathLst>
                    <a:path w="317202" h="453146">
                      <a:moveTo>
                        <a:pt x="292846" y="452580"/>
                      </a:moveTo>
                      <a:lnTo>
                        <a:pt x="34552" y="452580"/>
                      </a:lnTo>
                      <a:cubicBezTo>
                        <a:pt x="20958" y="452580"/>
                        <a:pt x="8497" y="441252"/>
                        <a:pt x="8497" y="426524"/>
                      </a:cubicBezTo>
                      <a:lnTo>
                        <a:pt x="8497" y="34552"/>
                      </a:lnTo>
                      <a:cubicBezTo>
                        <a:pt x="8497" y="20958"/>
                        <a:pt x="19825" y="8497"/>
                        <a:pt x="34552" y="8497"/>
                      </a:cubicBezTo>
                      <a:lnTo>
                        <a:pt x="292846" y="8497"/>
                      </a:lnTo>
                      <a:cubicBezTo>
                        <a:pt x="306440" y="8497"/>
                        <a:pt x="318902" y="19825"/>
                        <a:pt x="318902" y="34552"/>
                      </a:cubicBezTo>
                      <a:lnTo>
                        <a:pt x="318902" y="426524"/>
                      </a:lnTo>
                      <a:cubicBezTo>
                        <a:pt x="318902" y="440119"/>
                        <a:pt x="306440" y="452580"/>
                        <a:pt x="292846" y="452580"/>
                      </a:cubicBezTo>
                      <a:close/>
                    </a:path>
                  </a:pathLst>
                </a:custGeom>
                <a:solidFill>
                  <a:srgbClr val="FFFFFF"/>
                </a:solidFill>
                <a:ln w="9525" cap="flat">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8" name="フリーフォーム: 図形 94">
                  <a:extLst>
                    <a:ext uri="{FF2B5EF4-FFF2-40B4-BE49-F238E27FC236}">
                      <a16:creationId xmlns:a16="http://schemas.microsoft.com/office/drawing/2014/main" id="{BEF2F355-2213-455E-8817-FD8AAD0FB228}"/>
                    </a:ext>
                  </a:extLst>
                </p:cNvPr>
                <p:cNvSpPr/>
                <p:nvPr/>
              </p:nvSpPr>
              <p:spPr>
                <a:xfrm>
                  <a:off x="6222021" y="3689056"/>
                  <a:ext cx="351189" cy="475804"/>
                </a:xfrm>
                <a:custGeom>
                  <a:avLst/>
                  <a:gdLst/>
                  <a:ahLst/>
                  <a:cxnLst/>
                  <a:rect l="0" t="0" r="0" b="0"/>
                  <a:pathLst>
                    <a:path w="351188" h="475804">
                      <a:moveTo>
                        <a:pt x="315504" y="477504"/>
                      </a:moveTo>
                      <a:lnTo>
                        <a:pt x="36818" y="477504"/>
                      </a:lnTo>
                      <a:cubicBezTo>
                        <a:pt x="20958" y="477504"/>
                        <a:pt x="8497" y="465042"/>
                        <a:pt x="8497" y="449182"/>
                      </a:cubicBezTo>
                      <a:lnTo>
                        <a:pt x="8497" y="36818"/>
                      </a:lnTo>
                      <a:cubicBezTo>
                        <a:pt x="8497" y="20958"/>
                        <a:pt x="20958" y="8497"/>
                        <a:pt x="36818" y="8497"/>
                      </a:cubicBezTo>
                      <a:lnTo>
                        <a:pt x="315504" y="8497"/>
                      </a:lnTo>
                      <a:cubicBezTo>
                        <a:pt x="331364" y="8497"/>
                        <a:pt x="343825" y="20958"/>
                        <a:pt x="343825" y="36818"/>
                      </a:cubicBezTo>
                      <a:lnTo>
                        <a:pt x="343825" y="449182"/>
                      </a:lnTo>
                      <a:cubicBezTo>
                        <a:pt x="343825" y="465042"/>
                        <a:pt x="331364" y="477504"/>
                        <a:pt x="315504" y="477504"/>
                      </a:cubicBezTo>
                      <a:close/>
                      <a:moveTo>
                        <a:pt x="36818" y="34552"/>
                      </a:moveTo>
                      <a:cubicBezTo>
                        <a:pt x="35685" y="34552"/>
                        <a:pt x="34553" y="35685"/>
                        <a:pt x="34553" y="36818"/>
                      </a:cubicBezTo>
                      <a:lnTo>
                        <a:pt x="34553" y="449182"/>
                      </a:lnTo>
                      <a:cubicBezTo>
                        <a:pt x="34553" y="450315"/>
                        <a:pt x="35685" y="451448"/>
                        <a:pt x="36818" y="451448"/>
                      </a:cubicBezTo>
                      <a:lnTo>
                        <a:pt x="315504" y="451448"/>
                      </a:lnTo>
                      <a:cubicBezTo>
                        <a:pt x="316637" y="451448"/>
                        <a:pt x="317770" y="450315"/>
                        <a:pt x="317770" y="449182"/>
                      </a:cubicBezTo>
                      <a:lnTo>
                        <a:pt x="317770" y="36818"/>
                      </a:lnTo>
                      <a:cubicBezTo>
                        <a:pt x="317770" y="35685"/>
                        <a:pt x="316637" y="34552"/>
                        <a:pt x="315504" y="34552"/>
                      </a:cubicBezTo>
                      <a:lnTo>
                        <a:pt x="36818" y="34552"/>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99" name="フリーフォーム: 図形 95">
                  <a:extLst>
                    <a:ext uri="{FF2B5EF4-FFF2-40B4-BE49-F238E27FC236}">
                      <a16:creationId xmlns:a16="http://schemas.microsoft.com/office/drawing/2014/main" id="{819EF19A-E3DC-4441-8104-AE2700B35939}"/>
                    </a:ext>
                  </a:extLst>
                </p:cNvPr>
                <p:cNvSpPr/>
                <p:nvPr/>
              </p:nvSpPr>
              <p:spPr>
                <a:xfrm>
                  <a:off x="6365895" y="4070832"/>
                  <a:ext cx="56643" cy="56643"/>
                </a:xfrm>
                <a:custGeom>
                  <a:avLst/>
                  <a:gdLst/>
                  <a:ahLst/>
                  <a:cxnLst/>
                  <a:rect l="0" t="0" r="0" b="0"/>
                  <a:pathLst>
                    <a:path w="56643" h="56643">
                      <a:moveTo>
                        <a:pt x="58343" y="33420"/>
                      </a:moveTo>
                      <a:cubicBezTo>
                        <a:pt x="58343" y="47184"/>
                        <a:pt x="47184" y="58343"/>
                        <a:pt x="33419" y="58343"/>
                      </a:cubicBezTo>
                      <a:cubicBezTo>
                        <a:pt x="19655" y="58343"/>
                        <a:pt x="8496" y="47184"/>
                        <a:pt x="8496" y="33420"/>
                      </a:cubicBezTo>
                      <a:cubicBezTo>
                        <a:pt x="8496" y="19655"/>
                        <a:pt x="19655" y="8497"/>
                        <a:pt x="33419" y="8497"/>
                      </a:cubicBezTo>
                      <a:cubicBezTo>
                        <a:pt x="47184" y="8497"/>
                        <a:pt x="58343" y="19655"/>
                        <a:pt x="58343" y="33420"/>
                      </a:cubicBez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sp>
              <p:nvSpPr>
                <p:cNvPr id="100" name="フリーフォーム: 図形 97">
                  <a:extLst>
                    <a:ext uri="{FF2B5EF4-FFF2-40B4-BE49-F238E27FC236}">
                      <a16:creationId xmlns:a16="http://schemas.microsoft.com/office/drawing/2014/main" id="{F8177803-2FEC-4AB3-A6A2-0370ED46AD5A}"/>
                    </a:ext>
                  </a:extLst>
                </p:cNvPr>
                <p:cNvSpPr/>
                <p:nvPr/>
              </p:nvSpPr>
              <p:spPr>
                <a:xfrm>
                  <a:off x="6274133" y="3742301"/>
                  <a:ext cx="249231" cy="317203"/>
                </a:xfrm>
                <a:custGeom>
                  <a:avLst/>
                  <a:gdLst/>
                  <a:ahLst/>
                  <a:cxnLst/>
                  <a:rect l="0" t="0" r="0" b="0"/>
                  <a:pathLst>
                    <a:path w="249230" h="317202">
                      <a:moveTo>
                        <a:pt x="215811" y="34552"/>
                      </a:moveTo>
                      <a:lnTo>
                        <a:pt x="215811" y="290580"/>
                      </a:lnTo>
                      <a:lnTo>
                        <a:pt x="35685" y="290580"/>
                      </a:lnTo>
                      <a:lnTo>
                        <a:pt x="35685" y="34552"/>
                      </a:lnTo>
                      <a:lnTo>
                        <a:pt x="215811" y="34552"/>
                      </a:lnTo>
                      <a:moveTo>
                        <a:pt x="224874" y="8497"/>
                      </a:moveTo>
                      <a:lnTo>
                        <a:pt x="24357" y="8497"/>
                      </a:lnTo>
                      <a:cubicBezTo>
                        <a:pt x="15294" y="8497"/>
                        <a:pt x="8497" y="15294"/>
                        <a:pt x="8497" y="24357"/>
                      </a:cubicBezTo>
                      <a:lnTo>
                        <a:pt x="8497" y="299643"/>
                      </a:lnTo>
                      <a:cubicBezTo>
                        <a:pt x="8497" y="308706"/>
                        <a:pt x="15294" y="315503"/>
                        <a:pt x="24357" y="315503"/>
                      </a:cubicBezTo>
                      <a:lnTo>
                        <a:pt x="224874" y="315503"/>
                      </a:lnTo>
                      <a:cubicBezTo>
                        <a:pt x="233937" y="315503"/>
                        <a:pt x="240734" y="308706"/>
                        <a:pt x="240734" y="299643"/>
                      </a:cubicBezTo>
                      <a:lnTo>
                        <a:pt x="240734" y="24357"/>
                      </a:lnTo>
                      <a:cubicBezTo>
                        <a:pt x="241867" y="16427"/>
                        <a:pt x="233937" y="8497"/>
                        <a:pt x="224874" y="8497"/>
                      </a:cubicBezTo>
                      <a:lnTo>
                        <a:pt x="224874" y="8497"/>
                      </a:lnTo>
                      <a:close/>
                    </a:path>
                  </a:pathLst>
                </a:custGeom>
                <a:solidFill>
                  <a:sysClr val="window" lastClr="FFFFFF">
                    <a:lumMod val="65000"/>
                  </a:sysClr>
                </a:solidFill>
                <a:ln w="9525" cap="flat">
                  <a:solidFill>
                    <a:sysClr val="window" lastClr="FFFFFF">
                      <a:lumMod val="65000"/>
                    </a:sysClr>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rgbClr val="0070C0"/>
                    </a:solidFill>
                    <a:effectLst/>
                    <a:uLnTx/>
                    <a:uFillTx/>
                    <a:latin typeface="ＭＳ Ｐゴシック" panose="020B0600070205080204" pitchFamily="50" charset="-128"/>
                  </a:endParaRPr>
                </a:p>
              </p:txBody>
            </p:sp>
          </p:grpSp>
          <p:sp>
            <p:nvSpPr>
              <p:cNvPr id="92" name="テキスト ボックス 91">
                <a:extLst>
                  <a:ext uri="{FF2B5EF4-FFF2-40B4-BE49-F238E27FC236}">
                    <a16:creationId xmlns:a16="http://schemas.microsoft.com/office/drawing/2014/main" id="{4D68EEA8-120A-43F8-9694-C506A374FD3B}"/>
                  </a:ext>
                </a:extLst>
              </p:cNvPr>
              <p:cNvSpPr txBox="1"/>
              <p:nvPr/>
            </p:nvSpPr>
            <p:spPr>
              <a:xfrm>
                <a:off x="7122158" y="2294503"/>
                <a:ext cx="1322830" cy="430133"/>
              </a:xfrm>
              <a:prstGeom prst="rect">
                <a:avLst/>
              </a:prstGeom>
              <a:solidFill>
                <a:sysClr val="window" lastClr="FFFFFF"/>
              </a:solidFill>
            </p:spPr>
            <p:txBody>
              <a:bodyPr wrap="none" lIns="0" tIns="0" rIns="0" bIns="0"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PC</a:t>
                </a:r>
                <a:r>
                  <a:rPr kumimoji="0" lang="ja-JP" altLang="en-US" sz="105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・タブレット</a:t>
                </a:r>
                <a:endParaRPr kumimoji="0" lang="en-US" altLang="ja-JP" sz="105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スマートフォン</a:t>
                </a:r>
              </a:p>
            </p:txBody>
          </p:sp>
        </p:grpSp>
        <p:grpSp>
          <p:nvGrpSpPr>
            <p:cNvPr id="79" name="グループ化 78"/>
            <p:cNvGrpSpPr/>
            <p:nvPr/>
          </p:nvGrpSpPr>
          <p:grpSpPr>
            <a:xfrm>
              <a:off x="3741572" y="2367570"/>
              <a:ext cx="770790" cy="580037"/>
              <a:chOff x="5624427" y="2727768"/>
              <a:chExt cx="1025922" cy="772029"/>
            </a:xfrm>
          </p:grpSpPr>
          <p:sp>
            <p:nvSpPr>
              <p:cNvPr id="86" name="テキスト ボックス 85">
                <a:extLst>
                  <a:ext uri="{FF2B5EF4-FFF2-40B4-BE49-F238E27FC236}">
                    <a16:creationId xmlns:a16="http://schemas.microsoft.com/office/drawing/2014/main" id="{F477C380-BCCB-43AD-B240-A501109A17A8}"/>
                  </a:ext>
                </a:extLst>
              </p:cNvPr>
              <p:cNvSpPr txBox="1"/>
              <p:nvPr/>
            </p:nvSpPr>
            <p:spPr>
              <a:xfrm>
                <a:off x="5624427" y="2727768"/>
                <a:ext cx="1025922" cy="179536"/>
              </a:xfrm>
              <a:prstGeom prst="rect">
                <a:avLst/>
              </a:prstGeom>
            </p:spPr>
            <p:txBody>
              <a:bodyPr wrap="none" lIns="0" tIns="0" rIns="0" bIns="0" rtlCol="0" anchor="ctr" anchorCtr="1">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srgbClr val="0C2A9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暗号セキュリティ</a:t>
                </a:r>
              </a:p>
            </p:txBody>
          </p:sp>
          <p:grpSp>
            <p:nvGrpSpPr>
              <p:cNvPr id="87" name="グループ化 86"/>
              <p:cNvGrpSpPr/>
              <p:nvPr/>
            </p:nvGrpSpPr>
            <p:grpSpPr>
              <a:xfrm>
                <a:off x="5875341" y="2975702"/>
                <a:ext cx="524095" cy="524095"/>
                <a:chOff x="5893789" y="2143311"/>
                <a:chExt cx="524095" cy="524095"/>
              </a:xfrm>
            </p:grpSpPr>
            <p:sp>
              <p:nvSpPr>
                <p:cNvPr id="88" name="楕円 87"/>
                <p:cNvSpPr/>
                <p:nvPr/>
              </p:nvSpPr>
              <p:spPr>
                <a:xfrm>
                  <a:off x="5893789" y="2143311"/>
                  <a:ext cx="524095" cy="524095"/>
                </a:xfrm>
                <a:prstGeom prst="ellipse">
                  <a:avLst/>
                </a:prstGeom>
                <a:solidFill>
                  <a:sysClr val="window" lastClr="FFFFFF"/>
                </a:solidFill>
                <a:ln w="381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sp>
              <p:nvSpPr>
                <p:cNvPr id="89" name="フリーフォーム: 図形 107">
                  <a:extLst>
                    <a:ext uri="{FF2B5EF4-FFF2-40B4-BE49-F238E27FC236}">
                      <a16:creationId xmlns:a16="http://schemas.microsoft.com/office/drawing/2014/main" id="{D77BB922-693E-419D-815C-302437207913}"/>
                    </a:ext>
                  </a:extLst>
                </p:cNvPr>
                <p:cNvSpPr/>
                <p:nvPr/>
              </p:nvSpPr>
              <p:spPr>
                <a:xfrm>
                  <a:off x="6027104" y="2250938"/>
                  <a:ext cx="220567" cy="245043"/>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1"/>
                        <a:pt x="53811" y="81000"/>
                        <a:pt x="57210" y="79867"/>
                      </a:cubicBezTo>
                      <a:lnTo>
                        <a:pt x="57210" y="69671"/>
                      </a:lnTo>
                      <a:lnTo>
                        <a:pt x="64007" y="69671"/>
                      </a:lnTo>
                      <a:lnTo>
                        <a:pt x="64007" y="79867"/>
                      </a:lnTo>
                      <a:cubicBezTo>
                        <a:pt x="68539" y="81000"/>
                        <a:pt x="70804" y="85531"/>
                        <a:pt x="70804" y="90063"/>
                      </a:cubicBezTo>
                      <a:cubicBezTo>
                        <a:pt x="70804" y="95727"/>
                        <a:pt x="66273" y="100259"/>
                        <a:pt x="60608" y="100259"/>
                      </a:cubicBezTo>
                      <a:cubicBezTo>
                        <a:pt x="54944" y="101392"/>
                        <a:pt x="50413" y="96860"/>
                        <a:pt x="50413" y="90063"/>
                      </a:cubicBezTo>
                      <a:close/>
                    </a:path>
                  </a:pathLst>
                </a:custGeom>
                <a:solidFill>
                  <a:srgbClr val="0C2A94"/>
                </a:solidFill>
                <a:ln w="9525" cap="flat">
                  <a:solidFill>
                    <a:srgbClr val="0C2A94"/>
                  </a:solid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srgbClr val="0070C0"/>
                    </a:solidFill>
                    <a:effectLst/>
                    <a:uLnTx/>
                    <a:uFillTx/>
                    <a:latin typeface="ＭＳ Ｐゴシック" panose="020B0600070205080204" pitchFamily="50" charset="-128"/>
                  </a:endParaRPr>
                </a:p>
              </p:txBody>
            </p:sp>
          </p:grpSp>
        </p:grpSp>
        <p:grpSp>
          <p:nvGrpSpPr>
            <p:cNvPr id="80" name="グループ化 79"/>
            <p:cNvGrpSpPr/>
            <p:nvPr/>
          </p:nvGrpSpPr>
          <p:grpSpPr>
            <a:xfrm>
              <a:off x="2472718" y="2116581"/>
              <a:ext cx="1090218" cy="1004418"/>
              <a:chOff x="2497364" y="2684894"/>
              <a:chExt cx="819097" cy="754635"/>
            </a:xfrm>
          </p:grpSpPr>
          <p:sp>
            <p:nvSpPr>
              <p:cNvPr id="84" name="楕円 83"/>
              <p:cNvSpPr/>
              <p:nvPr/>
            </p:nvSpPr>
            <p:spPr>
              <a:xfrm>
                <a:off x="2644864" y="2915434"/>
                <a:ext cx="524095" cy="524095"/>
              </a:xfrm>
              <a:prstGeom prst="ellipse">
                <a:avLst/>
              </a:prstGeom>
              <a:solidFill>
                <a:sysClr val="window" lastClr="FFFFFF"/>
              </a:solidFill>
              <a:ln w="38100" cap="flat" cmpd="sng" algn="ctr">
                <a:solidFill>
                  <a:srgbClr val="003399"/>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831" b="0" i="0" u="none" strike="noStrike" kern="0" cap="none" spc="0" normalizeH="0" baseline="0" noProof="0" smtClean="0">
                  <a:ln>
                    <a:solidFill>
                      <a:srgbClr val="003399"/>
                    </a:solidFill>
                  </a:ln>
                  <a:solidFill>
                    <a:prstClr val="white"/>
                  </a:solidFill>
                  <a:effectLst/>
                  <a:uLnTx/>
                  <a:uFillTx/>
                  <a:latin typeface="Calibri"/>
                  <a:ea typeface="ＭＳ Ｐゴシック" panose="020B0600070205080204" pitchFamily="50" charset="-128"/>
                  <a:cs typeface="+mn-cs"/>
                </a:endParaRPr>
              </a:p>
            </p:txBody>
          </p:sp>
          <p:sp>
            <p:nvSpPr>
              <p:cNvPr id="85" name="テキスト ボックス 84">
                <a:extLst>
                  <a:ext uri="{FF2B5EF4-FFF2-40B4-BE49-F238E27FC236}">
                    <a16:creationId xmlns:a16="http://schemas.microsoft.com/office/drawing/2014/main" id="{F477C380-BCCB-43AD-B240-A501109A17A8}"/>
                  </a:ext>
                </a:extLst>
              </p:cNvPr>
              <p:cNvSpPr txBox="1"/>
              <p:nvPr/>
            </p:nvSpPr>
            <p:spPr>
              <a:xfrm>
                <a:off x="2497364" y="2684894"/>
                <a:ext cx="819097" cy="181454"/>
              </a:xfrm>
              <a:prstGeom prst="rect">
                <a:avLst/>
              </a:prstGeom>
              <a:solidFill>
                <a:srgbClr val="FF0000"/>
              </a:solidFill>
            </p:spPr>
            <p:txBody>
              <a:bodyPr wrap="none" lIns="0" tIns="0" rIns="0" bIns="0" rtlCol="0" anchor="ctr" anchorCtr="1">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ja-JP" altLang="en-US" sz="10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アナ</a:t>
                </a:r>
                <a:r>
                  <a:rPr kumimoji="0" lang="en-US" altLang="ja-JP" sz="10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メイリオ" panose="020B0604030504040204" pitchFamily="50" charset="-128"/>
                  </a:rPr>
                  <a:t>デジ変換機</a:t>
                </a:r>
              </a:p>
            </p:txBody>
          </p:sp>
        </p:grpSp>
        <p:pic>
          <p:nvPicPr>
            <p:cNvPr id="81" name="図 80">
              <a:extLst>
                <a:ext uri="{FF2B5EF4-FFF2-40B4-BE49-F238E27FC236}">
                  <a16:creationId xmlns:a16="http://schemas.microsoft.com/office/drawing/2014/main" id="{13F7C99C-FD90-4622-A61E-C31E958265B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86706" y="2669466"/>
              <a:ext cx="477476" cy="206562"/>
            </a:xfrm>
            <a:prstGeom prst="rect">
              <a:avLst/>
            </a:prstGeom>
          </p:spPr>
        </p:pic>
        <p:sp>
          <p:nvSpPr>
            <p:cNvPr id="82" name="テキスト ボックス 81"/>
            <p:cNvSpPr txBox="1"/>
            <p:nvPr/>
          </p:nvSpPr>
          <p:spPr>
            <a:xfrm>
              <a:off x="2386067" y="3244006"/>
              <a:ext cx="2742600" cy="3488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アナ</a:t>
              </a:r>
              <a:r>
                <a:rPr kumimoji="0" lang="en-US" altLang="ja-JP" sz="1600" b="0"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0" cap="none" spc="0" normalizeH="0" baseline="0" noProof="0" dirty="0" smtClean="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デジ変換機 専用ケーブル</a:t>
              </a:r>
            </a:p>
          </p:txBody>
        </p:sp>
        <p:cxnSp>
          <p:nvCxnSpPr>
            <p:cNvPr id="83" name="カギ線コネクタ 82"/>
            <p:cNvCxnSpPr>
              <a:stCxn id="82" idx="1"/>
            </p:cNvCxnSpPr>
            <p:nvPr/>
          </p:nvCxnSpPr>
          <p:spPr>
            <a:xfrm rot="10800000">
              <a:off x="2257516" y="2814250"/>
              <a:ext cx="128552" cy="604163"/>
            </a:xfrm>
            <a:prstGeom prst="bentConnector2">
              <a:avLst/>
            </a:prstGeom>
            <a:noFill/>
            <a:ln w="28575" cap="flat" cmpd="sng" algn="ctr">
              <a:solidFill>
                <a:sysClr val="windowText" lastClr="000000">
                  <a:lumMod val="75000"/>
                  <a:lumOff val="25000"/>
                </a:sysClr>
              </a:solidFill>
              <a:prstDash val="solid"/>
              <a:tailEnd type="triangle"/>
            </a:ln>
            <a:effectLst/>
          </p:spPr>
        </p:cxnSp>
      </p:grpSp>
      <p:sp>
        <p:nvSpPr>
          <p:cNvPr id="118" name="テキスト ボックス 117"/>
          <p:cNvSpPr txBox="1"/>
          <p:nvPr/>
        </p:nvSpPr>
        <p:spPr>
          <a:xfrm>
            <a:off x="4851350" y="2287481"/>
            <a:ext cx="1165705" cy="230832"/>
          </a:xfrm>
          <a:prstGeom prst="rect">
            <a:avLst/>
          </a:prstGeom>
          <a:solidFill>
            <a:srgbClr val="FFFF00"/>
          </a:solidFill>
        </p:spPr>
        <p:txBody>
          <a:bodyPr wrap="none" rtlCol="0">
            <a:spAutoFit/>
          </a:bodyPr>
          <a:lstStyle/>
          <a:p>
            <a:pPr algn="ct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録画データ保存場所</a:t>
            </a:r>
          </a:p>
        </p:txBody>
      </p:sp>
    </p:spTree>
    <p:extLst>
      <p:ext uri="{BB962C8B-B14F-4D97-AF65-F5344CB8AC3E}">
        <p14:creationId xmlns:p14="http://schemas.microsoft.com/office/powerpoint/2010/main" val="3671577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16</a:t>
            </a:fld>
            <a:endParaRPr lang="ja-JP" altLang="en-US"/>
          </a:p>
        </p:txBody>
      </p:sp>
      <p:sp>
        <p:nvSpPr>
          <p:cNvPr id="7" name="タイトル 6"/>
          <p:cNvSpPr>
            <a:spLocks noGrp="1"/>
          </p:cNvSpPr>
          <p:nvPr>
            <p:ph type="title"/>
          </p:nvPr>
        </p:nvSpPr>
        <p:spPr>
          <a:xfrm>
            <a:off x="395536" y="44451"/>
            <a:ext cx="7200800" cy="426786"/>
          </a:xfrm>
        </p:spPr>
        <p:txBody>
          <a:bodyPr/>
          <a:lstStyle/>
          <a:p>
            <a:r>
              <a:rPr lang="ja-JP" altLang="en-US" dirty="0"/>
              <a:t>販売価格（月額利用料）</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597051359"/>
              </p:ext>
            </p:extLst>
          </p:nvPr>
        </p:nvGraphicFramePr>
        <p:xfrm>
          <a:off x="504031" y="1061090"/>
          <a:ext cx="8135939" cy="4171133"/>
        </p:xfrm>
        <a:graphic>
          <a:graphicData uri="http://schemas.openxmlformats.org/drawingml/2006/table">
            <a:tbl>
              <a:tblPr firstRow="1" bandRow="1">
                <a:tableStyleId>{073A0DAA-6AF3-43AB-8588-CEC1D06C72B9}</a:tableStyleId>
              </a:tblPr>
              <a:tblGrid>
                <a:gridCol w="1530516">
                  <a:extLst>
                    <a:ext uri="{9D8B030D-6E8A-4147-A177-3AD203B41FA5}">
                      <a16:colId xmlns:a16="http://schemas.microsoft.com/office/drawing/2014/main" val="811116127"/>
                    </a:ext>
                  </a:extLst>
                </a:gridCol>
                <a:gridCol w="3380946">
                  <a:extLst>
                    <a:ext uri="{9D8B030D-6E8A-4147-A177-3AD203B41FA5}">
                      <a16:colId xmlns:a16="http://schemas.microsoft.com/office/drawing/2014/main" val="2879252063"/>
                    </a:ext>
                  </a:extLst>
                </a:gridCol>
                <a:gridCol w="3224477">
                  <a:extLst>
                    <a:ext uri="{9D8B030D-6E8A-4147-A177-3AD203B41FA5}">
                      <a16:colId xmlns:a16="http://schemas.microsoft.com/office/drawing/2014/main" val="1012231717"/>
                    </a:ext>
                  </a:extLst>
                </a:gridCol>
              </a:tblGrid>
              <a:tr h="3833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月額利用料</a:t>
                      </a:r>
                      <a:r>
                        <a:rPr kumimoji="1" lang="ja-JP" altLang="en-US" sz="1400" dirty="0">
                          <a:latin typeface="Meiryo UI" panose="020B0604030504040204" pitchFamily="50" charset="-128"/>
                          <a:ea typeface="Meiryo UI" panose="020B0604030504040204" pitchFamily="50" charset="-128"/>
                        </a:rPr>
                        <a:t>　</a:t>
                      </a:r>
                      <a:r>
                        <a:rPr kumimoji="1" lang="ja-JP" altLang="en-US" sz="1400" dirty="0">
                          <a:solidFill>
                            <a:schemeClr val="bg1"/>
                          </a:solidFill>
                          <a:latin typeface="メイリオ" panose="020B0604030504040204" pitchFamily="50" charset="-128"/>
                          <a:ea typeface="メイリオ" panose="020B0604030504040204" pitchFamily="50" charset="-128"/>
                        </a:rPr>
                        <a:t>（カメラ</a:t>
                      </a:r>
                      <a:r>
                        <a:rPr kumimoji="1" lang="en-US" altLang="ja-JP" sz="1400" dirty="0">
                          <a:solidFill>
                            <a:schemeClr val="bg1"/>
                          </a:solidFill>
                          <a:latin typeface="メイリオ" panose="020B0604030504040204" pitchFamily="50" charset="-128"/>
                          <a:ea typeface="メイリオ" panose="020B0604030504040204" pitchFamily="50" charset="-128"/>
                        </a:rPr>
                        <a:t>1</a:t>
                      </a:r>
                      <a:r>
                        <a:rPr kumimoji="1" lang="ja-JP" altLang="en-US" sz="1400" dirty="0">
                          <a:solidFill>
                            <a:schemeClr val="bg1"/>
                          </a:solidFill>
                          <a:latin typeface="メイリオ" panose="020B0604030504040204" pitchFamily="50" charset="-128"/>
                          <a:ea typeface="メイリオ" panose="020B0604030504040204" pitchFamily="50" charset="-128"/>
                        </a:rPr>
                        <a:t>台あたり）</a:t>
                      </a:r>
                      <a:endParaRPr kumimoji="1" lang="ja-JP" altLang="en-US" sz="1800" dirty="0">
                        <a:solidFill>
                          <a:schemeClr val="bg1"/>
                        </a:solidFill>
                        <a:latin typeface="メイリオ" panose="020B0604030504040204" pitchFamily="50" charset="-128"/>
                        <a:ea typeface="メイリオ" panose="020B0604030504040204" pitchFamily="50" charset="-128"/>
                      </a:endParaRPr>
                    </a:p>
                  </a:txBody>
                  <a:tcPr anchor="ctr">
                    <a:solidFill>
                      <a:srgbClr val="002774"/>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extLst>
                  <a:ext uri="{0D108BD9-81ED-4DB2-BD59-A6C34878D82A}">
                    <a16:rowId xmlns:a16="http://schemas.microsoft.com/office/drawing/2014/main" val="1692613023"/>
                  </a:ext>
                </a:extLst>
              </a:tr>
              <a:tr h="325829">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録画期間</a:t>
                      </a:r>
                    </a:p>
                  </a:txBody>
                  <a:tcPr anchor="ctr">
                    <a:solidFill>
                      <a:srgbClr val="002774"/>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SD</a:t>
                      </a:r>
                      <a:r>
                        <a:rPr kumimoji="1" lang="ja-JP" altLang="en-US" sz="1100" b="1" dirty="0" smtClean="0">
                          <a:solidFill>
                            <a:schemeClr val="bg1"/>
                          </a:solidFill>
                          <a:latin typeface="Meiryo UI" panose="020B0604030504040204" pitchFamily="50" charset="-128"/>
                          <a:ea typeface="Meiryo UI" panose="020B0604030504040204" pitchFamily="50" charset="-128"/>
                        </a:rPr>
                        <a:t>画質</a:t>
                      </a:r>
                      <a:r>
                        <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(0.5Mbps)</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nchor="ctr">
                    <a:solidFill>
                      <a:srgbClr val="002774"/>
                    </a:solidFill>
                  </a:tcPr>
                </a:tc>
                <a:tc>
                  <a:txBody>
                    <a:bodyPr/>
                    <a:lstStyle/>
                    <a:p>
                      <a:pPr algn="ctr"/>
                      <a:r>
                        <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HD</a:t>
                      </a: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画質</a:t>
                      </a:r>
                      <a:r>
                        <a:rPr kumimoji="1" lang="en-US" altLang="ja-JP"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(1.0Mbps)</a:t>
                      </a:r>
                      <a:endParaRPr lang="ja-JP" altLang="en-US" dirty="0"/>
                    </a:p>
                  </a:txBody>
                  <a:tcPr anchor="ctr">
                    <a:solidFill>
                      <a:srgbClr val="002774"/>
                    </a:solidFill>
                  </a:tcPr>
                </a:tc>
                <a:extLst>
                  <a:ext uri="{0D108BD9-81ED-4DB2-BD59-A6C34878D82A}">
                    <a16:rowId xmlns:a16="http://schemas.microsoft.com/office/drawing/2014/main" val="4271626695"/>
                  </a:ext>
                </a:extLst>
              </a:tr>
              <a:tr h="494568">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７日</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プラン</a:t>
                      </a:r>
                    </a:p>
                  </a:txBody>
                  <a:tcPr marL="6350" marR="6350" marT="6350" marB="0" anchor="ctr"/>
                </a:tc>
                <a:tc>
                  <a:txBody>
                    <a:bodyPr/>
                    <a:lstStyle/>
                    <a:p>
                      <a:pPr algn="ct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¥1,500</a:t>
                      </a:r>
                    </a:p>
                  </a:txBody>
                  <a:tcPr marL="6350" marR="6350" marT="6350" marB="0" anchor="ctr"/>
                </a:tc>
                <a:tc>
                  <a:txBody>
                    <a:bodyPr/>
                    <a:lstStyle/>
                    <a:p>
                      <a:pPr algn="ctr"/>
                      <a:r>
                        <a:rPr lang="en-US" altLang="ja-JP" sz="1600" b="1" dirty="0" smtClean="0">
                          <a:latin typeface="Meiryo UI" panose="020B0604030504040204" pitchFamily="50" charset="-128"/>
                          <a:ea typeface="Meiryo UI" panose="020B0604030504040204" pitchFamily="50" charset="-128"/>
                        </a:rPr>
                        <a:t>\2,000</a:t>
                      </a:r>
                      <a:endParaRPr lang="ja-JP" altLang="en-US" sz="1600" b="1" dirty="0">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625422468"/>
                  </a:ext>
                </a:extLst>
              </a:tr>
              <a:tr h="494568">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１５日</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プラン</a:t>
                      </a:r>
                    </a:p>
                  </a:txBody>
                  <a:tcPr marL="6350" marR="6350" marT="6350" marB="0" anchor="ctr"/>
                </a:tc>
                <a:tc>
                  <a:txBody>
                    <a:bodyPr/>
                    <a:lstStyle/>
                    <a:p>
                      <a:pPr algn="ctr" rtl="0"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a:t>
                      </a:r>
                      <a:r>
                        <a:rPr lang="en-US" sz="1600" b="1" i="0" u="none" strike="noStrike" dirty="0" smtClean="0">
                          <a:solidFill>
                            <a:srgbClr val="000000"/>
                          </a:solidFill>
                          <a:effectLst/>
                          <a:latin typeface="Meiryo UI" panose="020B0604030504040204" pitchFamily="50" charset="-128"/>
                          <a:ea typeface="Meiryo UI" panose="020B0604030504040204" pitchFamily="50" charset="-128"/>
                        </a:rPr>
                        <a:t>2,500</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sz="1600" b="1" i="0" u="none" strike="noStrike" dirty="0" smtClean="0">
                          <a:solidFill>
                            <a:srgbClr val="000000"/>
                          </a:solidFill>
                          <a:effectLst/>
                          <a:latin typeface="Meiryo UI" panose="020B0604030504040204" pitchFamily="50" charset="-128"/>
                          <a:ea typeface="Meiryo UI" panose="020B0604030504040204" pitchFamily="50" charset="-128"/>
                        </a:rPr>
                        <a:t>¥3,000</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3677846187"/>
                  </a:ext>
                </a:extLst>
              </a:tr>
              <a:tr h="494568">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３０日</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プラン</a:t>
                      </a:r>
                    </a:p>
                  </a:txBody>
                  <a:tcPr marL="6350" marR="6350" marT="6350" marB="0" anchor="ctr"/>
                </a:tc>
                <a:tc>
                  <a:txBody>
                    <a:bodyPr/>
                    <a:lstStyle/>
                    <a:p>
                      <a:pPr algn="ctr" rtl="0" fontAlgn="ctr"/>
                      <a:r>
                        <a:rPr lang="en-US" sz="1600" b="1" i="0" u="none" strike="noStrike" dirty="0">
                          <a:solidFill>
                            <a:srgbClr val="000000"/>
                          </a:solidFill>
                          <a:effectLst/>
                          <a:latin typeface="Meiryo UI" panose="020B0604030504040204" pitchFamily="50" charset="-128"/>
                          <a:ea typeface="Meiryo UI" panose="020B0604030504040204" pitchFamily="50" charset="-128"/>
                        </a:rPr>
                        <a:t>¥</a:t>
                      </a:r>
                      <a:r>
                        <a:rPr lang="en-US" sz="1600" b="1" i="0" u="none" strike="noStrike" dirty="0" smtClean="0">
                          <a:solidFill>
                            <a:srgbClr val="000000"/>
                          </a:solidFill>
                          <a:effectLst/>
                          <a:latin typeface="Meiryo UI" panose="020B0604030504040204" pitchFamily="50" charset="-128"/>
                          <a:ea typeface="Meiryo UI" panose="020B0604030504040204" pitchFamily="50" charset="-128"/>
                        </a:rPr>
                        <a:t>3,50</a:t>
                      </a:r>
                      <a:r>
                        <a:rPr lang="en-US" altLang="ja-JP" sz="1600" b="1" i="0" u="none" strike="noStrike" dirty="0" smtClean="0">
                          <a:solidFill>
                            <a:srgbClr val="000000"/>
                          </a:solidFill>
                          <a:effectLst/>
                          <a:latin typeface="Meiryo UI" panose="020B0604030504040204" pitchFamily="50" charset="-128"/>
                          <a:ea typeface="Meiryo UI" panose="020B0604030504040204" pitchFamily="50" charset="-128"/>
                        </a:rPr>
                        <a:t>0</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sz="1600" b="1" i="0" u="none" strike="noStrike" dirty="0" smtClean="0">
                          <a:solidFill>
                            <a:srgbClr val="000000"/>
                          </a:solidFill>
                          <a:effectLst/>
                          <a:latin typeface="Meiryo UI" panose="020B0604030504040204" pitchFamily="50" charset="-128"/>
                          <a:ea typeface="Meiryo UI" panose="020B0604030504040204" pitchFamily="50" charset="-128"/>
                        </a:rPr>
                        <a:t>¥4,000</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3555267040"/>
                  </a:ext>
                </a:extLst>
              </a:tr>
              <a:tr h="494568">
                <a:tc>
                  <a:txBody>
                    <a:bodyPr/>
                    <a:lstStyle/>
                    <a:p>
                      <a:pPr algn="ctr"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ヶ月プラン</a:t>
                      </a:r>
                    </a:p>
                  </a:txBody>
                  <a:tcPr marL="6350" marR="6350" marT="6350" marB="0" anchor="ctr"/>
                </a:tc>
                <a:tc>
                  <a:txBody>
                    <a:bodyPr/>
                    <a:lstStyle/>
                    <a:p>
                      <a:pPr algn="ctr" rtl="0" fontAlgn="ctr"/>
                      <a:r>
                        <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r>
                        <a:rPr lang="en-US" altLang="ja-JP" sz="1600" b="1"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4,500</a:t>
                      </a:r>
                      <a:endParaRPr lang="en-US" altLang="ja-JP"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altLang="ja-JP" sz="1600" b="1"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¥5,000</a:t>
                      </a:r>
                      <a:endParaRPr lang="en-US" altLang="ja-JP"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3886940867"/>
                  </a:ext>
                </a:extLst>
              </a:tr>
              <a:tr h="494568">
                <a:tc>
                  <a:txBody>
                    <a:bodyPr/>
                    <a:lstStyle/>
                    <a:p>
                      <a:pPr algn="ctr"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ヶ月</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プラン</a:t>
                      </a:r>
                    </a:p>
                  </a:txBody>
                  <a:tcPr marL="6350" marR="6350" marT="6350" marB="0" anchor="ctr"/>
                </a:tc>
                <a:tc>
                  <a:txBody>
                    <a:bodyPr/>
                    <a:lstStyle/>
                    <a:p>
                      <a:pPr algn="ctr" rtl="0" fontAlgn="ctr"/>
                      <a:r>
                        <a:rPr lang="en-US"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r>
                        <a:rPr lang="en-US" altLang="ja-JP" sz="1600" b="1"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5,000</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sz="1600" b="1"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¥5</a:t>
                      </a:r>
                      <a:r>
                        <a:rPr lang="en-US" altLang="ja-JP" sz="1600" b="1" i="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,500</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4183330778"/>
                  </a:ext>
                </a:extLst>
              </a:tr>
              <a:tr h="494568">
                <a:tc>
                  <a:txBody>
                    <a:bodyPr/>
                    <a:lstStyle/>
                    <a:p>
                      <a:pPr algn="ctr" rtl="0"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ヶ月プラン</a:t>
                      </a:r>
                    </a:p>
                  </a:txBody>
                  <a:tcPr marL="6350" marR="6350" marT="6350" marB="0" anchor="ctr"/>
                </a:tc>
                <a:tc>
                  <a:txBody>
                    <a:bodyPr/>
                    <a:lstStyle/>
                    <a:p>
                      <a:pPr algn="ctr" rtl="0" fontAlgn="ctr"/>
                      <a:r>
                        <a:rPr lang="en-US" sz="1600" b="1" i="0" u="none" strike="noStrike" dirty="0" smtClean="0">
                          <a:solidFill>
                            <a:srgbClr val="FF0000"/>
                          </a:solidFill>
                          <a:effectLst/>
                          <a:latin typeface="Meiryo UI" panose="020B0604030504040204" pitchFamily="50" charset="-128"/>
                          <a:ea typeface="Meiryo UI" panose="020B0604030504040204" pitchFamily="50" charset="-128"/>
                        </a:rPr>
                        <a:t>¥</a:t>
                      </a:r>
                      <a:r>
                        <a:rPr lang="en-US" altLang="ja-JP" sz="1600" b="1" i="0" u="none" strike="noStrike" dirty="0" smtClean="0">
                          <a:solidFill>
                            <a:srgbClr val="FF0000"/>
                          </a:solidFill>
                          <a:effectLst/>
                          <a:latin typeface="Meiryo UI" panose="020B0604030504040204" pitchFamily="50" charset="-128"/>
                          <a:ea typeface="Meiryo UI" panose="020B0604030504040204" pitchFamily="50" charset="-128"/>
                        </a:rPr>
                        <a:t>5</a:t>
                      </a:r>
                      <a:r>
                        <a:rPr lang="en-US" sz="1600" b="1" i="0" u="none" strike="noStrike" dirty="0" smtClean="0">
                          <a:solidFill>
                            <a:srgbClr val="FF0000"/>
                          </a:solidFill>
                          <a:effectLst/>
                          <a:latin typeface="Meiryo UI" panose="020B0604030504040204" pitchFamily="50" charset="-128"/>
                          <a:ea typeface="Meiryo UI" panose="020B0604030504040204" pitchFamily="50" charset="-128"/>
                        </a:rPr>
                        <a:t>,500</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sz="1600" b="1" i="0" u="none" strike="noStrike" dirty="0" smtClean="0">
                          <a:solidFill>
                            <a:srgbClr val="FF0000"/>
                          </a:solidFill>
                          <a:effectLst/>
                          <a:latin typeface="Meiryo UI" panose="020B0604030504040204" pitchFamily="50" charset="-128"/>
                          <a:ea typeface="Meiryo UI" panose="020B0604030504040204" pitchFamily="50" charset="-128"/>
                        </a:rPr>
                        <a:t>¥6,000</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2054643504"/>
                  </a:ext>
                </a:extLst>
              </a:tr>
              <a:tr h="494568">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１２ヶ月</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プラン</a:t>
                      </a:r>
                    </a:p>
                  </a:txBody>
                  <a:tcPr marL="6350" marR="6350" marT="6350" marB="0" anchor="ctr"/>
                </a:tc>
                <a:tc>
                  <a:txBody>
                    <a:bodyPr/>
                    <a:lstStyle/>
                    <a:p>
                      <a:pPr algn="ctr" rtl="0" fontAlgn="ctr"/>
                      <a:r>
                        <a:rPr lang="en-US" sz="1600" b="1" i="0" u="none" strike="noStrike" dirty="0" smtClean="0">
                          <a:solidFill>
                            <a:srgbClr val="FF0000"/>
                          </a:solidFill>
                          <a:effectLst/>
                          <a:latin typeface="Meiryo UI" panose="020B0604030504040204" pitchFamily="50" charset="-128"/>
                          <a:ea typeface="Meiryo UI" panose="020B0604030504040204" pitchFamily="50" charset="-128"/>
                        </a:rPr>
                        <a:t>¥7,000</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tc>
                  <a:txBody>
                    <a:bodyPr/>
                    <a:lstStyle/>
                    <a:p>
                      <a:pPr algn="ctr" rtl="0" fontAlgn="ctr"/>
                      <a:r>
                        <a:rPr lang="en-US" sz="1600" b="1" i="0" u="none" strike="noStrike" dirty="0" smtClean="0">
                          <a:solidFill>
                            <a:srgbClr val="FF0000"/>
                          </a:solidFill>
                          <a:effectLst/>
                          <a:latin typeface="Meiryo UI" panose="020B0604030504040204" pitchFamily="50" charset="-128"/>
                          <a:ea typeface="Meiryo UI" panose="020B0604030504040204" pitchFamily="50" charset="-128"/>
                        </a:rPr>
                        <a:t>¥7,500</a:t>
                      </a:r>
                      <a:endParaRPr lang="ja-JP" altLang="en-US" sz="1600" b="0" i="0" u="none" strike="noStrike" dirty="0">
                        <a:solidFill>
                          <a:srgbClr val="FF0000"/>
                        </a:solidFill>
                        <a:effectLst/>
                        <a:latin typeface="Meiryo UI" panose="020B0604030504040204" pitchFamily="50" charset="-128"/>
                        <a:ea typeface="Meiryo UI" panose="020B0604030504040204" pitchFamily="50" charset="-128"/>
                      </a:endParaRPr>
                    </a:p>
                  </a:txBody>
                  <a:tcPr marL="6350" marR="6350" marT="6350" marB="0" anchor="ctr"/>
                </a:tc>
                <a:extLst>
                  <a:ext uri="{0D108BD9-81ED-4DB2-BD59-A6C34878D82A}">
                    <a16:rowId xmlns:a16="http://schemas.microsoft.com/office/drawing/2014/main" val="3605044856"/>
                  </a:ext>
                </a:extLst>
              </a:tr>
            </a:tbl>
          </a:graphicData>
        </a:graphic>
      </p:graphicFrame>
      <p:pic>
        <p:nvPicPr>
          <p:cNvPr id="9" name="図 8">
            <a:extLst>
              <a:ext uri="{FF2B5EF4-FFF2-40B4-BE49-F238E27FC236}">
                <a16:creationId xmlns:a16="http://schemas.microsoft.com/office/drawing/2014/main" id="{3C4E8F74-131B-47F8-8CCA-AC45D1A42907}"/>
              </a:ext>
            </a:extLst>
          </p:cNvPr>
          <p:cNvPicPr>
            <a:picLocks noChangeAspect="1"/>
          </p:cNvPicPr>
          <p:nvPr/>
        </p:nvPicPr>
        <p:blipFill>
          <a:blip r:embed="rId3"/>
          <a:stretch>
            <a:fillRect/>
          </a:stretch>
        </p:blipFill>
        <p:spPr>
          <a:xfrm rot="17700000">
            <a:off x="1585162" y="4127815"/>
            <a:ext cx="583789" cy="520103"/>
          </a:xfrm>
          <a:prstGeom prst="rect">
            <a:avLst/>
          </a:prstGeom>
        </p:spPr>
      </p:pic>
      <p:sp>
        <p:nvSpPr>
          <p:cNvPr id="11" name="角丸四角形 10"/>
          <p:cNvSpPr/>
          <p:nvPr/>
        </p:nvSpPr>
        <p:spPr>
          <a:xfrm>
            <a:off x="504513" y="5702938"/>
            <a:ext cx="8171175" cy="806881"/>
          </a:xfrm>
          <a:prstGeom prst="roundRect">
            <a:avLst>
              <a:gd name="adj" fmla="val 7338"/>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b="24988"/>
          <a:stretch/>
        </p:blipFill>
        <p:spPr>
          <a:xfrm>
            <a:off x="787614" y="5975058"/>
            <a:ext cx="280926" cy="262637"/>
          </a:xfrm>
          <a:prstGeom prst="rect">
            <a:avLst/>
          </a:prstGeom>
          <a:solidFill>
            <a:schemeClr val="bg1"/>
          </a:solidFill>
        </p:spPr>
      </p:pic>
      <p:sp>
        <p:nvSpPr>
          <p:cNvPr id="4" name="正方形/長方形 3"/>
          <p:cNvSpPr/>
          <p:nvPr/>
        </p:nvSpPr>
        <p:spPr>
          <a:xfrm>
            <a:off x="1187624" y="5865286"/>
            <a:ext cx="3382790" cy="482183"/>
          </a:xfrm>
          <a:prstGeom prst="rect">
            <a:avLst/>
          </a:prstGeom>
        </p:spPr>
        <p:txBody>
          <a:bodyPr wrap="square">
            <a:spAutoFit/>
          </a:bodyPr>
          <a:lstStyle/>
          <a:p>
            <a:pPr marL="0" lvl="1" defTabSz="633231" fontAlgn="auto">
              <a:spcBef>
                <a:spcPts val="415"/>
              </a:spcBef>
              <a:spcAft>
                <a:spcPts val="0"/>
              </a:spcAft>
              <a:buClr>
                <a:srgbClr val="000000">
                  <a:lumMod val="65000"/>
                  <a:lumOff val="35000"/>
                </a:srgbClr>
              </a:buClr>
              <a:defRPr/>
            </a:pPr>
            <a:r>
              <a:rPr lang="en-US" altLang="ja-JP" sz="1100"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最低利用期間は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24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か月です。</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pPr marL="0" lvl="1" defTabSz="633231" fontAlgn="auto">
              <a:spcBef>
                <a:spcPts val="415"/>
              </a:spcBef>
              <a:spcAft>
                <a:spcPts val="0"/>
              </a:spcAft>
              <a:buClr>
                <a:srgbClr val="000000">
                  <a:lumMod val="65000"/>
                  <a:lumOff val="35000"/>
                </a:srgbClr>
              </a:buClr>
              <a:defRPr/>
            </a:pP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月２回までの訪問対応費用込みの価格です</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a:t>
            </a:r>
          </a:p>
        </p:txBody>
      </p:sp>
      <p:sp>
        <p:nvSpPr>
          <p:cNvPr id="12" name="角丸四角形 11"/>
          <p:cNvSpPr/>
          <p:nvPr/>
        </p:nvSpPr>
        <p:spPr>
          <a:xfrm>
            <a:off x="1972558" y="4236429"/>
            <a:ext cx="6673475" cy="995794"/>
          </a:xfrm>
          <a:prstGeom prst="roundRect">
            <a:avLst>
              <a:gd name="adj" fmla="val 51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750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17</a:t>
            </a:fld>
            <a:endParaRPr lang="ja-JP" altLang="en-US"/>
          </a:p>
        </p:txBody>
      </p:sp>
      <p:sp>
        <p:nvSpPr>
          <p:cNvPr id="34" name="正方形/長方形 33"/>
          <p:cNvSpPr/>
          <p:nvPr/>
        </p:nvSpPr>
        <p:spPr>
          <a:xfrm>
            <a:off x="2431481" y="621202"/>
            <a:ext cx="4352474"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店舗／施設での設置台数が増えることで、</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台あたりの月額利用料がお得になります。</a:t>
            </a:r>
            <a:endParaRPr lang="en-US" altLang="ja-JP" sz="1800" b="1" dirty="0">
              <a:solidFill>
                <a:srgbClr val="FF0000"/>
              </a:solidFill>
              <a:latin typeface="Meiryo UI" panose="020B0604030504040204" pitchFamily="50" charset="-128"/>
              <a:ea typeface="Meiryo UI" panose="020B0604030504040204" pitchFamily="50"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937975067"/>
              </p:ext>
            </p:extLst>
          </p:nvPr>
        </p:nvGraphicFramePr>
        <p:xfrm>
          <a:off x="539750" y="4131584"/>
          <a:ext cx="8135936" cy="2468937"/>
        </p:xfrm>
        <a:graphic>
          <a:graphicData uri="http://schemas.openxmlformats.org/drawingml/2006/table">
            <a:tbl>
              <a:tblPr firstRow="1" bandRow="1">
                <a:tableStyleId>{073A0DAA-6AF3-43AB-8588-CEC1D06C72B9}</a:tableStyleId>
              </a:tblPr>
              <a:tblGrid>
                <a:gridCol w="1872010">
                  <a:extLst>
                    <a:ext uri="{9D8B030D-6E8A-4147-A177-3AD203B41FA5}">
                      <a16:colId xmlns:a16="http://schemas.microsoft.com/office/drawing/2014/main" val="811116127"/>
                    </a:ext>
                  </a:extLst>
                </a:gridCol>
                <a:gridCol w="2664296">
                  <a:extLst>
                    <a:ext uri="{9D8B030D-6E8A-4147-A177-3AD203B41FA5}">
                      <a16:colId xmlns:a16="http://schemas.microsoft.com/office/drawing/2014/main" val="2246197371"/>
                    </a:ext>
                  </a:extLst>
                </a:gridCol>
                <a:gridCol w="1872208">
                  <a:extLst>
                    <a:ext uri="{9D8B030D-6E8A-4147-A177-3AD203B41FA5}">
                      <a16:colId xmlns:a16="http://schemas.microsoft.com/office/drawing/2014/main" val="2879252063"/>
                    </a:ext>
                  </a:extLst>
                </a:gridCol>
                <a:gridCol w="1727422">
                  <a:extLst>
                    <a:ext uri="{9D8B030D-6E8A-4147-A177-3AD203B41FA5}">
                      <a16:colId xmlns:a16="http://schemas.microsoft.com/office/drawing/2014/main" val="1012231717"/>
                    </a:ext>
                  </a:extLst>
                </a:gridCol>
              </a:tblGrid>
              <a:tr h="338875">
                <a:tc gridSpan="4">
                  <a:txBody>
                    <a:bodyPr/>
                    <a:lstStyle/>
                    <a:p>
                      <a:pPr algn="ctr"/>
                      <a:r>
                        <a:rPr kumimoji="1" lang="ja-JP" altLang="en-US" sz="1400" dirty="0" smtClean="0">
                          <a:latin typeface="Meiryo UI" panose="020B0604030504040204" pitchFamily="50" charset="-128"/>
                          <a:ea typeface="Meiryo UI" panose="020B0604030504040204" pitchFamily="50" charset="-128"/>
                        </a:rPr>
                        <a:t>月額利用料（</a:t>
                      </a:r>
                      <a:r>
                        <a:rPr kumimoji="1" lang="en-US" altLang="ja-JP" sz="1400" dirty="0" smtClean="0">
                          <a:latin typeface="Meiryo UI" panose="020B0604030504040204" pitchFamily="50" charset="-128"/>
                          <a:ea typeface="Meiryo UI" panose="020B0604030504040204" pitchFamily="50" charset="-128"/>
                        </a:rPr>
                        <a:t>HD</a:t>
                      </a:r>
                      <a:r>
                        <a:rPr kumimoji="1" lang="ja-JP" altLang="en-US" sz="1400" dirty="0">
                          <a:latin typeface="Meiryo UI" panose="020B0604030504040204" pitchFamily="50" charset="-128"/>
                          <a:ea typeface="Meiryo UI" panose="020B0604030504040204" pitchFamily="50" charset="-128"/>
                        </a:rPr>
                        <a:t>画質</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1.0Mbps</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solidFill>
                      <a:schemeClr val="accent2">
                        <a:lumMod val="75000"/>
                      </a:schemeClr>
                    </a:solidFill>
                  </a:tcPr>
                </a:tc>
                <a:tc hMerge="1">
                  <a:txBody>
                    <a:bodyPr/>
                    <a:lstStyle/>
                    <a:p>
                      <a:endParaRPr kumimoji="1" lang="ja-JP" altLang="en-US"/>
                    </a:p>
                  </a:txBody>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extLst>
                  <a:ext uri="{0D108BD9-81ED-4DB2-BD59-A6C34878D82A}">
                    <a16:rowId xmlns:a16="http://schemas.microsoft.com/office/drawing/2014/main" val="1692613023"/>
                  </a:ext>
                </a:extLst>
              </a:tr>
              <a:tr h="381206">
                <a:tc>
                  <a:txBody>
                    <a:bodyP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30</a:t>
                      </a:r>
                      <a:r>
                        <a:rPr kumimoji="1" lang="ja-JP" altLang="en-US" sz="1400" b="1" dirty="0" smtClean="0">
                          <a:solidFill>
                            <a:schemeClr val="bg1"/>
                          </a:solidFill>
                          <a:latin typeface="Meiryo UI" panose="020B0604030504040204" pitchFamily="50" charset="-128"/>
                          <a:ea typeface="Meiryo UI" panose="020B0604030504040204" pitchFamily="50" charset="-128"/>
                        </a:rPr>
                        <a:t>日プラン</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通常費用</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セット価格</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chemeClr val="accent2">
                        <a:lumMod val="75000"/>
                      </a:schemeClr>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備考</a:t>
                      </a:r>
                    </a:p>
                  </a:txBody>
                  <a:tcPr anchor="ctr">
                    <a:solidFill>
                      <a:schemeClr val="accent2"/>
                    </a:solidFill>
                  </a:tcPr>
                </a:tc>
                <a:extLst>
                  <a:ext uri="{0D108BD9-81ED-4DB2-BD59-A6C34878D82A}">
                    <a16:rowId xmlns:a16="http://schemas.microsoft.com/office/drawing/2014/main" val="4271626695"/>
                  </a:ext>
                </a:extLst>
              </a:tr>
              <a:tr h="437214">
                <a:tc>
                  <a:txBody>
                    <a:bodyPr/>
                    <a:lstStyle/>
                    <a:p>
                      <a:pPr algn="ctr"/>
                      <a:r>
                        <a:rPr kumimoji="1"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１台</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smtClean="0">
                          <a:latin typeface="Meiryo UI" panose="020B0604030504040204" pitchFamily="50" charset="-128"/>
                          <a:ea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rPr>
                        <a:t>4,000</a:t>
                      </a:r>
                      <a:endParaRPr lang="ja-JP" altLang="en-US" sz="1200" b="0" dirty="0" smtClean="0">
                        <a:latin typeface="Meiryo UI" panose="020B0604030504040204" pitchFamily="50" charset="-128"/>
                        <a:ea typeface="Meiryo UI" panose="020B0604030504040204" pitchFamily="50" charset="-128"/>
                      </a:endParaRPr>
                    </a:p>
                  </a:txBody>
                  <a:tcPr anchor="ctr"/>
                </a:tc>
                <a:tc>
                  <a:txBody>
                    <a:bodyPr/>
                    <a:lstStyle/>
                    <a:p>
                      <a:pPr algn="r"/>
                      <a:r>
                        <a:rPr lang="ja-JP" altLang="en-US" sz="1600" b="1" dirty="0" smtClean="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11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25422468"/>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２台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8,000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5,800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en-US" altLang="ja-JP" sz="1200" b="0" dirty="0" smtClean="0">
                          <a:solidFill>
                            <a:srgbClr val="FF0000"/>
                          </a:solidFill>
                          <a:latin typeface="Meiryo UI" panose="020B0604030504040204" pitchFamily="50" charset="-128"/>
                          <a:ea typeface="Meiryo UI" panose="020B0604030504040204" pitchFamily="50" charset="-128"/>
                        </a:rPr>
                        <a:t>2,900</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77846187"/>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３台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12,000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7,800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en-US" altLang="ja-JP" sz="1200" b="0" dirty="0" smtClean="0">
                          <a:solidFill>
                            <a:srgbClr val="FF0000"/>
                          </a:solidFill>
                          <a:latin typeface="Meiryo UI" panose="020B0604030504040204" pitchFamily="50" charset="-128"/>
                          <a:ea typeface="Meiryo UI" panose="020B0604030504040204" pitchFamily="50" charset="-128"/>
                        </a:rPr>
                        <a:t>2,600</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55267040"/>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４台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16,000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rPr>
                        <a:t>9,500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ja-JP" altLang="en-US" sz="1200" b="0" dirty="0" smtClean="0">
                          <a:solidFill>
                            <a:srgbClr val="FF0000"/>
                          </a:solidFill>
                          <a:latin typeface="Meiryo UI" panose="020B0604030504040204" pitchFamily="50" charset="-128"/>
                          <a:ea typeface="Meiryo UI" panose="020B0604030504040204" pitchFamily="50" charset="-128"/>
                        </a:rPr>
                        <a:t>￥</a:t>
                      </a:r>
                      <a:r>
                        <a:rPr kumimoji="1" lang="en-US" altLang="ja-JP" sz="1200" b="0" dirty="0" smtClean="0">
                          <a:solidFill>
                            <a:srgbClr val="FF0000"/>
                          </a:solidFill>
                          <a:latin typeface="Meiryo UI" panose="020B0604030504040204" pitchFamily="50" charset="-128"/>
                          <a:ea typeface="Meiryo UI" panose="020B0604030504040204" pitchFamily="50" charset="-128"/>
                        </a:rPr>
                        <a:t>2,375</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6940867"/>
                  </a:ext>
                </a:extLst>
              </a:tr>
            </a:tbl>
          </a:graphicData>
        </a:graphic>
      </p:graphicFrame>
      <p:sp>
        <p:nvSpPr>
          <p:cNvPr id="9" name="テキスト ボックス 8"/>
          <p:cNvSpPr txBox="1"/>
          <p:nvPr/>
        </p:nvSpPr>
        <p:spPr>
          <a:xfrm>
            <a:off x="7740352" y="1164193"/>
            <a:ext cx="935336" cy="253916"/>
          </a:xfrm>
          <a:prstGeom prst="rect">
            <a:avLst/>
          </a:prstGeom>
          <a:noFill/>
        </p:spPr>
        <p:txBody>
          <a:bodyPr wrap="square" rtlCol="0">
            <a:spAutoFit/>
          </a:bodyPr>
          <a:lstStyle/>
          <a:p>
            <a:pPr algn="r"/>
            <a:r>
              <a:rPr kumimoji="1" lang="ja-JP" altLang="en-US" sz="1050" dirty="0">
                <a:latin typeface="メイリオ" panose="020B0604030504040204" pitchFamily="50" charset="-128"/>
                <a:ea typeface="メイリオ" panose="020B0604030504040204" pitchFamily="50" charset="-128"/>
              </a:rPr>
              <a:t>（税別）</a:t>
            </a:r>
          </a:p>
        </p:txBody>
      </p:sp>
      <p:sp>
        <p:nvSpPr>
          <p:cNvPr id="11" name="タイトル 6"/>
          <p:cNvSpPr txBox="1">
            <a:spLocks/>
          </p:cNvSpPr>
          <p:nvPr/>
        </p:nvSpPr>
        <p:spPr bwMode="auto">
          <a:xfrm>
            <a:off x="323528" y="44624"/>
            <a:ext cx="7200800" cy="42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000" b="1" kern="1200">
                <a:solidFill>
                  <a:schemeClr val="bg1"/>
                </a:solidFill>
                <a:latin typeface="Meiryo UI" panose="020B0604030504040204" pitchFamily="50" charset="-128"/>
                <a:ea typeface="Meiryo UI" panose="020B0604030504040204"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dirty="0" smtClean="0"/>
              <a:t>販売価格（月額利用料）複数台パック</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101149602"/>
              </p:ext>
            </p:extLst>
          </p:nvPr>
        </p:nvGraphicFramePr>
        <p:xfrm>
          <a:off x="539750" y="1418109"/>
          <a:ext cx="8135936" cy="2468937"/>
        </p:xfrm>
        <a:graphic>
          <a:graphicData uri="http://schemas.openxmlformats.org/drawingml/2006/table">
            <a:tbl>
              <a:tblPr firstRow="1" bandRow="1">
                <a:tableStyleId>{073A0DAA-6AF3-43AB-8588-CEC1D06C72B9}</a:tableStyleId>
              </a:tblPr>
              <a:tblGrid>
                <a:gridCol w="1872010">
                  <a:extLst>
                    <a:ext uri="{9D8B030D-6E8A-4147-A177-3AD203B41FA5}">
                      <a16:colId xmlns:a16="http://schemas.microsoft.com/office/drawing/2014/main" val="811116127"/>
                    </a:ext>
                  </a:extLst>
                </a:gridCol>
                <a:gridCol w="2664296">
                  <a:extLst>
                    <a:ext uri="{9D8B030D-6E8A-4147-A177-3AD203B41FA5}">
                      <a16:colId xmlns:a16="http://schemas.microsoft.com/office/drawing/2014/main" val="2246197371"/>
                    </a:ext>
                  </a:extLst>
                </a:gridCol>
                <a:gridCol w="1944216">
                  <a:extLst>
                    <a:ext uri="{9D8B030D-6E8A-4147-A177-3AD203B41FA5}">
                      <a16:colId xmlns:a16="http://schemas.microsoft.com/office/drawing/2014/main" val="2879252063"/>
                    </a:ext>
                  </a:extLst>
                </a:gridCol>
                <a:gridCol w="1655414">
                  <a:extLst>
                    <a:ext uri="{9D8B030D-6E8A-4147-A177-3AD203B41FA5}">
                      <a16:colId xmlns:a16="http://schemas.microsoft.com/office/drawing/2014/main" val="1012231717"/>
                    </a:ext>
                  </a:extLst>
                </a:gridCol>
              </a:tblGrid>
              <a:tr h="338875">
                <a:tc gridSpan="4">
                  <a:txBody>
                    <a:bodyPr/>
                    <a:lstStyle/>
                    <a:p>
                      <a:pPr algn="ctr"/>
                      <a:r>
                        <a:rPr kumimoji="1" lang="ja-JP" altLang="en-US" sz="1400" dirty="0" smtClean="0">
                          <a:latin typeface="Meiryo UI" panose="020B0604030504040204" pitchFamily="50" charset="-128"/>
                          <a:ea typeface="Meiryo UI" panose="020B0604030504040204" pitchFamily="50" charset="-128"/>
                        </a:rPr>
                        <a:t>月額利用料（</a:t>
                      </a:r>
                      <a:r>
                        <a:rPr kumimoji="1" lang="en-US" altLang="ja-JP" sz="1400" dirty="0">
                          <a:latin typeface="Meiryo UI" panose="020B0604030504040204" pitchFamily="50" charset="-128"/>
                          <a:ea typeface="Meiryo UI" panose="020B0604030504040204" pitchFamily="50" charset="-128"/>
                        </a:rPr>
                        <a:t>SD</a:t>
                      </a:r>
                      <a:r>
                        <a:rPr kumimoji="1" lang="ja-JP" altLang="en-US" sz="1400" dirty="0">
                          <a:latin typeface="Meiryo UI" panose="020B0604030504040204" pitchFamily="50" charset="-128"/>
                          <a:ea typeface="Meiryo UI" panose="020B0604030504040204" pitchFamily="50" charset="-128"/>
                        </a:rPr>
                        <a:t>画質：</a:t>
                      </a:r>
                      <a:r>
                        <a:rPr kumimoji="1" lang="en-US" altLang="ja-JP" sz="1400" dirty="0">
                          <a:latin typeface="Meiryo UI" panose="020B0604030504040204" pitchFamily="50" charset="-128"/>
                          <a:ea typeface="Meiryo UI" panose="020B0604030504040204" pitchFamily="50" charset="-128"/>
                        </a:rPr>
                        <a:t>0.5Mbps</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txBody>
                  <a:tcPr anchor="ctr">
                    <a:solidFill>
                      <a:srgbClr val="002774"/>
                    </a:solidFill>
                  </a:tcPr>
                </a:tc>
                <a:tc hMerge="1">
                  <a:txBody>
                    <a:bodyPr/>
                    <a:lstStyle/>
                    <a:p>
                      <a:endParaRPr kumimoji="1" lang="ja-JP" altLang="en-US"/>
                    </a:p>
                  </a:txBody>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extLst>
                  <a:ext uri="{0D108BD9-81ED-4DB2-BD59-A6C34878D82A}">
                    <a16:rowId xmlns:a16="http://schemas.microsoft.com/office/drawing/2014/main" val="1692613023"/>
                  </a:ext>
                </a:extLst>
              </a:tr>
              <a:tr h="381206">
                <a:tc>
                  <a:txBody>
                    <a:bodyP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30</a:t>
                      </a:r>
                      <a:r>
                        <a:rPr kumimoji="1" lang="ja-JP" altLang="en-US" sz="1400" b="1" dirty="0" smtClean="0">
                          <a:solidFill>
                            <a:schemeClr val="bg1"/>
                          </a:solidFill>
                          <a:latin typeface="Meiryo UI" panose="020B0604030504040204" pitchFamily="50" charset="-128"/>
                          <a:ea typeface="Meiryo UI" panose="020B0604030504040204" pitchFamily="50" charset="-128"/>
                        </a:rPr>
                        <a:t>日プラン</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通常費用</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chemeClr val="accent1">
                        <a:lumMod val="7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セット価格</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solidFill>
                      <a:srgbClr val="002774"/>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備考</a:t>
                      </a:r>
                    </a:p>
                  </a:txBody>
                  <a:tcPr anchor="ctr">
                    <a:solidFill>
                      <a:schemeClr val="accent1">
                        <a:lumMod val="75000"/>
                      </a:schemeClr>
                    </a:solidFill>
                  </a:tcPr>
                </a:tc>
                <a:extLst>
                  <a:ext uri="{0D108BD9-81ED-4DB2-BD59-A6C34878D82A}">
                    <a16:rowId xmlns:a16="http://schemas.microsoft.com/office/drawing/2014/main" val="4271626695"/>
                  </a:ext>
                </a:extLst>
              </a:tr>
              <a:tr h="437214">
                <a:tc>
                  <a:txBody>
                    <a:bodyPr/>
                    <a:lstStyle/>
                    <a:p>
                      <a:pPr algn="ctr"/>
                      <a:r>
                        <a:rPr kumimoji="1"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１台</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smtClean="0">
                          <a:latin typeface="Meiryo UI" panose="020B0604030504040204" pitchFamily="50" charset="-128"/>
                          <a:ea typeface="Meiryo UI" panose="020B0604030504040204" pitchFamily="50" charset="-128"/>
                        </a:rPr>
                        <a:t>￥</a:t>
                      </a:r>
                      <a:r>
                        <a:rPr lang="en-US" altLang="ja-JP" sz="1600" b="0" dirty="0" smtClean="0">
                          <a:latin typeface="Meiryo UI" panose="020B0604030504040204" pitchFamily="50" charset="-128"/>
                          <a:ea typeface="Meiryo UI" panose="020B0604030504040204" pitchFamily="50" charset="-128"/>
                        </a:rPr>
                        <a:t>3,500</a:t>
                      </a:r>
                      <a:endParaRPr lang="ja-JP" altLang="en-US" sz="1200" b="0" dirty="0" smtClean="0">
                        <a:latin typeface="Meiryo UI" panose="020B0604030504040204" pitchFamily="50" charset="-128"/>
                        <a:ea typeface="Meiryo UI" panose="020B0604030504040204" pitchFamily="50" charset="-128"/>
                      </a:endParaRPr>
                    </a:p>
                  </a:txBody>
                  <a:tcPr anchor="ctr"/>
                </a:tc>
                <a:tc>
                  <a:txBody>
                    <a:bodyPr/>
                    <a:lstStyle/>
                    <a:p>
                      <a:pPr algn="r"/>
                      <a:r>
                        <a:rPr lang="ja-JP" altLang="en-US" sz="1600" b="1" dirty="0" smtClean="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endParaRPr kumimoji="1" lang="ja-JP" altLang="en-US" sz="11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25422468"/>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２台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7,000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4,800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en-US" altLang="ja-JP" sz="1200" b="0" dirty="0">
                          <a:solidFill>
                            <a:srgbClr val="FF0000"/>
                          </a:solidFill>
                          <a:latin typeface="Meiryo UI" panose="020B0604030504040204" pitchFamily="50" charset="-128"/>
                          <a:ea typeface="Meiryo UI" panose="020B0604030504040204" pitchFamily="50" charset="-128"/>
                        </a:rPr>
                        <a:t>2,400</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77846187"/>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３台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10,500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6,300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en-US" altLang="ja-JP" sz="1200" b="0" dirty="0">
                          <a:solidFill>
                            <a:srgbClr val="FF0000"/>
                          </a:solidFill>
                          <a:latin typeface="Meiryo UI" panose="020B0604030504040204" pitchFamily="50" charset="-128"/>
                          <a:ea typeface="Meiryo UI" panose="020B0604030504040204" pitchFamily="50" charset="-128"/>
                        </a:rPr>
                        <a:t>2,100</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55267040"/>
                  </a:ext>
                </a:extLst>
              </a:tr>
              <a:tr h="437214">
                <a:tc>
                  <a:txBody>
                    <a:bodyPr/>
                    <a:lstStyle/>
                    <a:p>
                      <a:pPr algn="ct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同一拠点</a:t>
                      </a:r>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rPr>
                        <a:t>４台</a:t>
                      </a:r>
                      <a:r>
                        <a:rPr kumimoji="1" lang="ja-JP" altLang="en-US" sz="16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14,000</a:t>
                      </a: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algn="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7,500</a:t>
                      </a:r>
                      <a:endParaRPr lang="ja-JP" altLang="en-US" sz="1600" b="1"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200" b="0" dirty="0">
                          <a:solidFill>
                            <a:srgbClr val="FF0000"/>
                          </a:solidFill>
                          <a:latin typeface="Meiryo UI" panose="020B0604030504040204" pitchFamily="50" charset="-128"/>
                          <a:ea typeface="Meiryo UI" panose="020B0604030504040204" pitchFamily="50" charset="-128"/>
                        </a:rPr>
                        <a:t>１台あたり￥</a:t>
                      </a:r>
                      <a:r>
                        <a:rPr kumimoji="1" lang="en-US" altLang="ja-JP" sz="1200" b="0" dirty="0">
                          <a:solidFill>
                            <a:srgbClr val="FF0000"/>
                          </a:solidFill>
                          <a:latin typeface="Meiryo UI" panose="020B0604030504040204" pitchFamily="50" charset="-128"/>
                          <a:ea typeface="Meiryo UI" panose="020B0604030504040204" pitchFamily="50" charset="-128"/>
                        </a:rPr>
                        <a:t>1,875</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86940867"/>
                  </a:ext>
                </a:extLst>
              </a:tr>
            </a:tbl>
          </a:graphicData>
        </a:graphic>
      </p:graphicFrame>
      <p:sp>
        <p:nvSpPr>
          <p:cNvPr id="3" name="角丸四角形 2"/>
          <p:cNvSpPr/>
          <p:nvPr/>
        </p:nvSpPr>
        <p:spPr>
          <a:xfrm>
            <a:off x="5076056" y="2564904"/>
            <a:ext cx="1944216" cy="1322142"/>
          </a:xfrm>
          <a:prstGeom prst="roundRect">
            <a:avLst>
              <a:gd name="adj" fmla="val 51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076056" y="5229199"/>
            <a:ext cx="1872208" cy="1367005"/>
          </a:xfrm>
          <a:prstGeom prst="roundRect">
            <a:avLst>
              <a:gd name="adj" fmla="val 51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754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18</a:t>
            </a:fld>
            <a:endParaRPr lang="ja-JP" altLang="en-US"/>
          </a:p>
        </p:txBody>
      </p:sp>
      <p:sp>
        <p:nvSpPr>
          <p:cNvPr id="9" name="タイトル 8"/>
          <p:cNvSpPr>
            <a:spLocks noGrp="1"/>
          </p:cNvSpPr>
          <p:nvPr>
            <p:ph type="title"/>
          </p:nvPr>
        </p:nvSpPr>
        <p:spPr>
          <a:xfrm>
            <a:off x="266888" y="68315"/>
            <a:ext cx="7257440" cy="426786"/>
          </a:xfrm>
        </p:spPr>
        <p:txBody>
          <a:bodyPr/>
          <a:lstStyle/>
          <a:p>
            <a:r>
              <a:rPr lang="ja-JP" altLang="en-US" dirty="0"/>
              <a:t>販売価格（初期費用）</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171032749"/>
              </p:ext>
            </p:extLst>
          </p:nvPr>
        </p:nvGraphicFramePr>
        <p:xfrm>
          <a:off x="547767" y="980728"/>
          <a:ext cx="8208143" cy="5472608"/>
        </p:xfrm>
        <a:graphic>
          <a:graphicData uri="http://schemas.openxmlformats.org/drawingml/2006/table">
            <a:tbl>
              <a:tblPr firstRow="1" bandRow="1">
                <a:tableStyleId>{073A0DAA-6AF3-43AB-8588-CEC1D06C72B9}</a:tableStyleId>
              </a:tblPr>
              <a:tblGrid>
                <a:gridCol w="1159952">
                  <a:extLst>
                    <a:ext uri="{9D8B030D-6E8A-4147-A177-3AD203B41FA5}">
                      <a16:colId xmlns:a16="http://schemas.microsoft.com/office/drawing/2014/main" val="811116127"/>
                    </a:ext>
                  </a:extLst>
                </a:gridCol>
                <a:gridCol w="1796597">
                  <a:extLst>
                    <a:ext uri="{9D8B030D-6E8A-4147-A177-3AD203B41FA5}">
                      <a16:colId xmlns:a16="http://schemas.microsoft.com/office/drawing/2014/main" val="2879252063"/>
                    </a:ext>
                  </a:extLst>
                </a:gridCol>
                <a:gridCol w="1036499">
                  <a:extLst>
                    <a:ext uri="{9D8B030D-6E8A-4147-A177-3AD203B41FA5}">
                      <a16:colId xmlns:a16="http://schemas.microsoft.com/office/drawing/2014/main" val="1728575894"/>
                    </a:ext>
                  </a:extLst>
                </a:gridCol>
                <a:gridCol w="1632776">
                  <a:extLst>
                    <a:ext uri="{9D8B030D-6E8A-4147-A177-3AD203B41FA5}">
                      <a16:colId xmlns:a16="http://schemas.microsoft.com/office/drawing/2014/main" val="2790224134"/>
                    </a:ext>
                  </a:extLst>
                </a:gridCol>
                <a:gridCol w="2582319">
                  <a:extLst>
                    <a:ext uri="{9D8B030D-6E8A-4147-A177-3AD203B41FA5}">
                      <a16:colId xmlns:a16="http://schemas.microsoft.com/office/drawing/2014/main" val="1012231717"/>
                    </a:ext>
                  </a:extLst>
                </a:gridCol>
              </a:tblGrid>
              <a:tr h="495202">
                <a:tc gridSpan="5">
                  <a:txBody>
                    <a:bodyPr/>
                    <a:lstStyle/>
                    <a:p>
                      <a:pPr algn="ctr"/>
                      <a:r>
                        <a:rPr kumimoji="1" lang="ja-JP" altLang="en-US" sz="1600" dirty="0">
                          <a:latin typeface="Meiryo UI" panose="020B0604030504040204" pitchFamily="50" charset="-128"/>
                          <a:ea typeface="Meiryo UI" panose="020B0604030504040204" pitchFamily="50" charset="-128"/>
                        </a:rPr>
                        <a:t>初期費用</a:t>
                      </a:r>
                      <a:endParaRPr kumimoji="1" lang="en-US" altLang="ja-JP" sz="160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002774"/>
                    </a:solidFill>
                  </a:tcPr>
                </a:tc>
                <a:extLst>
                  <a:ext uri="{0D108BD9-81ED-4DB2-BD59-A6C34878D82A}">
                    <a16:rowId xmlns:a16="http://schemas.microsoft.com/office/drawing/2014/main" val="1692613023"/>
                  </a:ext>
                </a:extLst>
              </a:tr>
              <a:tr h="505050">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商材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65B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商品名</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65B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型番</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65B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価格</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（カメラ</a:t>
                      </a:r>
                      <a:r>
                        <a:rPr kumimoji="1" lang="en-US" altLang="ja-JP" sz="1100" b="1" dirty="0">
                          <a:solidFill>
                            <a:schemeClr val="bg1"/>
                          </a:solidFill>
                          <a:latin typeface="Meiryo UI" panose="020B0604030504040204" pitchFamily="50" charset="-128"/>
                          <a:ea typeface="Meiryo UI" panose="020B0604030504040204" pitchFamily="50" charset="-128"/>
                        </a:rPr>
                        <a:t>1</a:t>
                      </a:r>
                      <a:r>
                        <a:rPr kumimoji="1" lang="ja-JP" altLang="en-US" sz="1100" b="1" dirty="0">
                          <a:solidFill>
                            <a:schemeClr val="bg1"/>
                          </a:solidFill>
                          <a:latin typeface="Meiryo UI" panose="020B0604030504040204" pitchFamily="50" charset="-128"/>
                          <a:ea typeface="Meiryo UI" panose="020B0604030504040204" pitchFamily="50" charset="-128"/>
                        </a:rPr>
                        <a:t>台あたり）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65B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備考</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65B0"/>
                    </a:solidFill>
                  </a:tcPr>
                </a:tc>
                <a:extLst>
                  <a:ext uri="{0D108BD9-81ED-4DB2-BD59-A6C34878D82A}">
                    <a16:rowId xmlns:a16="http://schemas.microsoft.com/office/drawing/2014/main" val="4271626695"/>
                  </a:ext>
                </a:extLst>
              </a:tr>
              <a:tr h="638908">
                <a:tc rowSpan="4">
                  <a:txBody>
                    <a:bodyPr/>
                    <a:lstStyle/>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カメラ</a:t>
                      </a:r>
                      <a:endPar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設置機材</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オリジナルカメラ</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altLang="ja-JP" sz="1050" b="1" dirty="0" smtClean="0">
                          <a:solidFill>
                            <a:schemeClr val="tx1">
                              <a:lumMod val="75000"/>
                              <a:lumOff val="25000"/>
                            </a:schemeClr>
                          </a:solidFill>
                          <a:latin typeface="Meiryo UI" panose="020B0604030504040204" pitchFamily="50" charset="-128"/>
                          <a:ea typeface="Meiryo UI" panose="020B0604030504040204" pitchFamily="50" charset="-128"/>
                        </a:rPr>
                        <a:t>SMC-3A plus</a:t>
                      </a:r>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altLang="ja-JP" sz="1600" b="1" dirty="0" smtClean="0">
                          <a:solidFill>
                            <a:schemeClr val="tx1">
                              <a:lumMod val="75000"/>
                              <a:lumOff val="25000"/>
                            </a:schemeClr>
                          </a:solidFill>
                          <a:latin typeface="Meiryo UI" panose="020B0604030504040204" pitchFamily="50" charset="-128"/>
                          <a:ea typeface="Meiryo UI" panose="020B0604030504040204" pitchFamily="50" charset="-128"/>
                        </a:rPr>
                        <a:t>\24,800</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25422468"/>
                  </a:ext>
                </a:extLst>
              </a:tr>
              <a:tr h="638908">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PoE</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スイッチ</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TL-POE150S</a:t>
                      </a:r>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\5,500/</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77846187"/>
                  </a:ext>
                </a:extLst>
              </a:tr>
              <a:tr h="638908">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lang="en-US" altLang="ja-JP" sz="1200" b="1" dirty="0" err="1">
                          <a:solidFill>
                            <a:schemeClr val="tx1">
                              <a:lumMod val="75000"/>
                              <a:lumOff val="25000"/>
                            </a:schemeClr>
                          </a:solidFill>
                          <a:latin typeface="Meiryo UI" panose="020B0604030504040204" pitchFamily="50" charset="-128"/>
                          <a:ea typeface="Meiryo UI" panose="020B0604030504040204" pitchFamily="50" charset="-128"/>
                        </a:rPr>
                        <a:t>PoE</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ハブ</a:t>
                      </a:r>
                      <a:endPar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TL-SG1008P</a:t>
                      </a:r>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\11,650/</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altLang="ja-JP" sz="1050" dirty="0" err="1">
                          <a:latin typeface="Meiryo UI" panose="020B0604030504040204" pitchFamily="50" charset="-128"/>
                          <a:ea typeface="Meiryo UI" panose="020B0604030504040204" pitchFamily="50" charset="-128"/>
                        </a:rPr>
                        <a:t>PoE</a:t>
                      </a:r>
                      <a:r>
                        <a:rPr lang="ja-JP" altLang="en-US" sz="1050" dirty="0">
                          <a:latin typeface="Meiryo UI" panose="020B0604030504040204" pitchFamily="50" charset="-128"/>
                          <a:ea typeface="Meiryo UI" panose="020B0604030504040204" pitchFamily="50" charset="-128"/>
                        </a:rPr>
                        <a:t>ハブはカメラ</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台以上の設置に適用</a:t>
                      </a:r>
                      <a:endParaRPr kumimoji="1" lang="ja-JP" altLang="en-US" sz="105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55267040"/>
                  </a:ext>
                </a:extLst>
              </a:tr>
              <a:tr h="638908">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a:txBody>
                    <a:bodyPr/>
                    <a:lstStyle/>
                    <a:p>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Agent Box</a:t>
                      </a:r>
                    </a:p>
                    <a:p>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（エージェントボックス）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AG-B1</a:t>
                      </a:r>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\15,000/</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カメラの環境設定料は別途発生します。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86940867"/>
                  </a:ext>
                </a:extLst>
              </a:tr>
              <a:tr h="638908">
                <a:tc rowSpan="3">
                  <a:txBody>
                    <a:bodyPr/>
                    <a:lstStyle/>
                    <a:p>
                      <a:pPr algn="ct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設置工事費</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2">
                  <a:txBody>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基本工事費</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sz="105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404040"/>
                          </a:solidFill>
                          <a:latin typeface="Meiryo UI" panose="020B0604030504040204" pitchFamily="50" charset="-128"/>
                          <a:ea typeface="Meiryo UI" panose="020B0604030504040204" pitchFamily="50" charset="-128"/>
                        </a:rPr>
                        <a:t>\35,000/</a:t>
                      </a:r>
                      <a:r>
                        <a:rPr lang="ja-JP" altLang="en-US" sz="1600" b="1" dirty="0">
                          <a:solidFill>
                            <a:srgbClr val="404040"/>
                          </a:solidFill>
                          <a:latin typeface="Meiryo UI" panose="020B0604030504040204" pitchFamily="50" charset="-128"/>
                          <a:ea typeface="Meiryo UI" panose="020B0604030504040204" pitchFamily="50" charset="-128"/>
                        </a:rPr>
                        <a:t>台</a:t>
                      </a:r>
                      <a:endParaRPr lang="en-US" altLang="ja-JP" sz="1600" b="1" dirty="0">
                        <a:solidFill>
                          <a:srgbClr val="404040"/>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pPr>
                      <a:r>
                        <a:rPr lang="ja-JP" altLang="en-US" sz="105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その他追加機器が発生した場合には</a:t>
                      </a:r>
                      <a:endParaRPr lang="en-US" altLang="ja-JP" sz="105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rgbClr val="404040"/>
                          </a:solidFill>
                          <a:latin typeface="Meiryo UI" panose="020B0604030504040204" pitchFamily="50" charset="-128"/>
                          <a:ea typeface="Meiryo UI" panose="020B0604030504040204" pitchFamily="50" charset="-128"/>
                          <a:cs typeface="Meiryo UI" panose="020B0604030504040204" pitchFamily="50" charset="-128"/>
                        </a:rPr>
                        <a:t>別途料金が発生します。</a:t>
                      </a:r>
                      <a:endParaRPr lang="ja-JP" altLang="en-US" sz="1050" dirty="0">
                        <a:solidFill>
                          <a:srgbClr val="40404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83330778"/>
                  </a:ext>
                </a:extLst>
              </a:tr>
              <a:tr h="638908">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gridSpan="2">
                  <a:txBody>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追加工事費用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sz="105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\20,000/</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同一拠点内・同一施工での施工に限ります。</a:t>
                      </a:r>
                      <a:endParaRPr kumimoji="1" lang="ja-JP" altLang="en-US" sz="105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54643504"/>
                  </a:ext>
                </a:extLst>
              </a:tr>
              <a:tr h="638908">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tc>
                <a:tc gridSpan="2">
                  <a:txBody>
                    <a:bodyPr/>
                    <a:lstStyle/>
                    <a:p>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環境設定料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\3,000/</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台</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05044856"/>
                  </a:ext>
                </a:extLst>
              </a:tr>
            </a:tbl>
          </a:graphicData>
        </a:graphic>
      </p:graphicFrame>
      <p:sp>
        <p:nvSpPr>
          <p:cNvPr id="6" name="テキスト ボックス 5"/>
          <p:cNvSpPr txBox="1"/>
          <p:nvPr/>
        </p:nvSpPr>
        <p:spPr>
          <a:xfrm>
            <a:off x="8012384" y="702948"/>
            <a:ext cx="935336" cy="253916"/>
          </a:xfrm>
          <a:prstGeom prst="rect">
            <a:avLst/>
          </a:prstGeom>
          <a:noFill/>
        </p:spPr>
        <p:txBody>
          <a:bodyPr wrap="square" rtlCol="0">
            <a:spAutoFit/>
          </a:bodyPr>
          <a:lstStyle/>
          <a:p>
            <a:pPr algn="r"/>
            <a:r>
              <a:rPr kumimoji="1" lang="ja-JP" altLang="en-US" sz="1050" dirty="0">
                <a:latin typeface="メイリオ" panose="020B0604030504040204" pitchFamily="50" charset="-128"/>
                <a:ea typeface="メイリオ" panose="020B0604030504040204" pitchFamily="50" charset="-128"/>
              </a:rPr>
              <a:t>（税別）</a:t>
            </a:r>
          </a:p>
        </p:txBody>
      </p:sp>
    </p:spTree>
    <p:extLst>
      <p:ext uri="{BB962C8B-B14F-4D97-AF65-F5344CB8AC3E}">
        <p14:creationId xmlns:p14="http://schemas.microsoft.com/office/powerpoint/2010/main" val="65169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500" y="19681"/>
            <a:ext cx="3640384" cy="471237"/>
          </a:xfrm>
        </p:spPr>
        <p:txBody>
          <a:bodyPr/>
          <a:lstStyle/>
          <a:p>
            <a:pPr algn="l"/>
            <a:r>
              <a:rPr lang="en-US" altLang="ja-JP" sz="2000" b="1" dirty="0" smtClean="0">
                <a:solidFill>
                  <a:schemeClr val="bg1"/>
                </a:solidFill>
                <a:latin typeface="Meiryo UI" panose="020B0604030504040204" pitchFamily="50" charset="-128"/>
                <a:ea typeface="Meiryo UI" panose="020B0604030504040204" pitchFamily="50" charset="-128"/>
              </a:rPr>
              <a:t>USEN-NEXT</a:t>
            </a:r>
            <a:r>
              <a:rPr lang="ja-JP" altLang="en-US" sz="2000" b="1" dirty="0" smtClean="0">
                <a:solidFill>
                  <a:schemeClr val="bg1"/>
                </a:solidFill>
                <a:latin typeface="Meiryo UI" panose="020B0604030504040204" pitchFamily="50" charset="-128"/>
                <a:ea typeface="Meiryo UI" panose="020B0604030504040204" pitchFamily="50" charset="-128"/>
              </a:rPr>
              <a:t>グルー</a:t>
            </a:r>
            <a:r>
              <a:rPr lang="ja-JP" altLang="en-US" sz="2000" b="1" dirty="0">
                <a:solidFill>
                  <a:schemeClr val="bg1"/>
                </a:solidFill>
                <a:latin typeface="Meiryo UI" panose="020B0604030504040204" pitchFamily="50" charset="-128"/>
                <a:ea typeface="Meiryo UI" panose="020B0604030504040204" pitchFamily="50" charset="-128"/>
              </a:rPr>
              <a:t>プ</a:t>
            </a:r>
            <a:r>
              <a:rPr kumimoji="1" lang="ja-JP" altLang="en-US" sz="2000" b="1" dirty="0" smtClean="0">
                <a:solidFill>
                  <a:schemeClr val="bg1"/>
                </a:solidFill>
                <a:latin typeface="Meiryo UI" panose="020B0604030504040204" pitchFamily="50" charset="-128"/>
                <a:ea typeface="Meiryo UI" panose="020B0604030504040204" pitchFamily="50" charset="-128"/>
              </a:rPr>
              <a:t>概要</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a:t>
            </a:fld>
            <a:endParaRPr lang="ja-JP" altLang="en-US" dirty="0"/>
          </a:p>
        </p:txBody>
      </p:sp>
      <p:sp>
        <p:nvSpPr>
          <p:cNvPr id="9" name="Google Shape;107;p2"/>
          <p:cNvSpPr/>
          <p:nvPr/>
        </p:nvSpPr>
        <p:spPr>
          <a:xfrm>
            <a:off x="273500" y="3490806"/>
            <a:ext cx="1620000" cy="687758"/>
          </a:xfrm>
          <a:prstGeom prst="rect">
            <a:avLst/>
          </a:prstGeom>
          <a:solidFill>
            <a:srgbClr val="002774"/>
          </a:solidFill>
          <a:ln>
            <a:noFill/>
          </a:ln>
        </p:spPr>
        <p:txBody>
          <a:bodyPr spcFirstLastPara="1" wrap="square" lIns="91425" tIns="45700" rIns="91425" bIns="45700" anchor="ctr" anchorCtr="0">
            <a:noAutofit/>
          </a:bodyPr>
          <a:lstStyle/>
          <a:p>
            <a:pPr algn="ctr">
              <a:spcBef>
                <a:spcPts val="0"/>
              </a:spcBef>
              <a:spcAft>
                <a:spcPts val="0"/>
              </a:spcAft>
            </a:pPr>
            <a:r>
              <a:rPr lang="en-US" altLang="ja-JP" sz="1400" b="1" dirty="0" err="1">
                <a:solidFill>
                  <a:schemeClr val="lt1"/>
                </a:solidFill>
                <a:latin typeface="Meiryo"/>
                <a:ea typeface="Meiryo"/>
                <a:cs typeface="Meiryo"/>
                <a:sym typeface="Meiryo"/>
              </a:rPr>
              <a:t>BtoB</a:t>
            </a:r>
            <a:r>
              <a:rPr lang="ja-JP" altLang="en-US" sz="1400" b="1" dirty="0" smtClean="0">
                <a:solidFill>
                  <a:schemeClr val="lt1"/>
                </a:solidFill>
                <a:latin typeface="Meiryo"/>
                <a:ea typeface="Meiryo"/>
                <a:cs typeface="Meiryo"/>
                <a:sym typeface="Meiryo"/>
              </a:rPr>
              <a:t>事業</a:t>
            </a:r>
            <a:endParaRPr lang="ja-JP" altLang="en-US" sz="1400" dirty="0"/>
          </a:p>
        </p:txBody>
      </p:sp>
      <p:sp>
        <p:nvSpPr>
          <p:cNvPr id="11" name="Google Shape;109;p2"/>
          <p:cNvSpPr/>
          <p:nvPr/>
        </p:nvSpPr>
        <p:spPr>
          <a:xfrm>
            <a:off x="3763934" y="3490834"/>
            <a:ext cx="1620000" cy="687758"/>
          </a:xfrm>
          <a:prstGeom prst="rect">
            <a:avLst/>
          </a:prstGeom>
          <a:solidFill>
            <a:srgbClr val="002774"/>
          </a:solidFill>
          <a:ln>
            <a:noFill/>
          </a:ln>
        </p:spPr>
        <p:txBody>
          <a:bodyPr spcFirstLastPara="1" wrap="square" lIns="91425" tIns="45700" rIns="91425" bIns="45700" anchor="ctr" anchorCtr="0">
            <a:noAutofit/>
          </a:bodyPr>
          <a:lstStyle/>
          <a:p>
            <a:pPr algn="ctr">
              <a:spcBef>
                <a:spcPts val="0"/>
              </a:spcBef>
              <a:spcAft>
                <a:spcPts val="0"/>
              </a:spcAft>
            </a:pPr>
            <a:r>
              <a:rPr lang="ja-JP" altLang="en-US" sz="1400" b="1" dirty="0" smtClean="0">
                <a:solidFill>
                  <a:schemeClr val="lt1"/>
                </a:solidFill>
                <a:latin typeface="Meiryo"/>
                <a:ea typeface="Meiryo"/>
                <a:cs typeface="Meiryo"/>
                <a:sym typeface="Meiryo"/>
              </a:rPr>
              <a:t>メディア</a:t>
            </a:r>
            <a:endParaRPr lang="ja-JP" altLang="en-US" sz="1400" dirty="0"/>
          </a:p>
        </p:txBody>
      </p:sp>
      <p:sp>
        <p:nvSpPr>
          <p:cNvPr id="13" name="Google Shape;111;p2"/>
          <p:cNvSpPr/>
          <p:nvPr/>
        </p:nvSpPr>
        <p:spPr>
          <a:xfrm>
            <a:off x="2018717" y="3490806"/>
            <a:ext cx="1620000" cy="687758"/>
          </a:xfrm>
          <a:prstGeom prst="rect">
            <a:avLst/>
          </a:prstGeom>
          <a:solidFill>
            <a:srgbClr val="002774"/>
          </a:solidFill>
          <a:ln>
            <a:noFill/>
          </a:ln>
        </p:spPr>
        <p:txBody>
          <a:bodyPr spcFirstLastPara="1" wrap="square" lIns="91425" tIns="45700" rIns="91425" bIns="45700" anchor="ctr" anchorCtr="0">
            <a:noAutofit/>
          </a:bodyPr>
          <a:lstStyle/>
          <a:p>
            <a:pPr algn="ctr">
              <a:spcBef>
                <a:spcPts val="0"/>
              </a:spcBef>
              <a:spcAft>
                <a:spcPts val="0"/>
              </a:spcAft>
            </a:pPr>
            <a:r>
              <a:rPr lang="ja-JP" altLang="en-US" sz="1400" b="1" dirty="0">
                <a:solidFill>
                  <a:schemeClr val="lt1"/>
                </a:solidFill>
                <a:latin typeface="Meiryo"/>
                <a:ea typeface="Meiryo"/>
                <a:cs typeface="Meiryo"/>
                <a:sym typeface="Meiryo"/>
              </a:rPr>
              <a:t>業務店</a:t>
            </a:r>
            <a:r>
              <a:rPr lang="ja-JP" altLang="en-US" sz="1400" b="1" dirty="0" smtClean="0">
                <a:solidFill>
                  <a:schemeClr val="lt1"/>
                </a:solidFill>
                <a:latin typeface="Meiryo"/>
                <a:ea typeface="Meiryo"/>
                <a:cs typeface="Meiryo"/>
                <a:sym typeface="Meiryo"/>
              </a:rPr>
              <a:t>事業</a:t>
            </a:r>
            <a:endParaRPr lang="ja-JP" altLang="en-US" sz="1400" dirty="0"/>
          </a:p>
        </p:txBody>
      </p:sp>
      <p:sp>
        <p:nvSpPr>
          <p:cNvPr id="15" name="Google Shape;113;p2"/>
          <p:cNvSpPr/>
          <p:nvPr/>
        </p:nvSpPr>
        <p:spPr>
          <a:xfrm>
            <a:off x="5509150" y="3492399"/>
            <a:ext cx="1620000" cy="687758"/>
          </a:xfrm>
          <a:prstGeom prst="rect">
            <a:avLst/>
          </a:prstGeom>
          <a:solidFill>
            <a:srgbClr val="002774"/>
          </a:solidFill>
          <a:ln>
            <a:noFill/>
          </a:ln>
        </p:spPr>
        <p:txBody>
          <a:bodyPr spcFirstLastPara="1" wrap="square" lIns="91425" tIns="45700" rIns="91425" bIns="45700" anchor="ctr" anchorCtr="0">
            <a:noAutofit/>
          </a:bodyPr>
          <a:lstStyle/>
          <a:p>
            <a:pPr lvl="0" algn="ctr">
              <a:spcBef>
                <a:spcPts val="0"/>
              </a:spcBef>
              <a:spcAft>
                <a:spcPts val="0"/>
              </a:spcAft>
            </a:pPr>
            <a:r>
              <a:rPr lang="ja-JP" altLang="en-US" sz="1400" b="1" dirty="0" smtClean="0">
                <a:solidFill>
                  <a:schemeClr val="lt1"/>
                </a:solidFill>
                <a:latin typeface="Meiryo"/>
                <a:ea typeface="Meiryo"/>
                <a:cs typeface="Meiryo"/>
                <a:sym typeface="Meiryo"/>
              </a:rPr>
              <a:t>業務用システム</a:t>
            </a:r>
            <a:endParaRPr lang="ja-JP" altLang="en-US" sz="1400" dirty="0"/>
          </a:p>
        </p:txBody>
      </p:sp>
      <p:sp>
        <p:nvSpPr>
          <p:cNvPr id="17" name="Google Shape;115;p2"/>
          <p:cNvSpPr/>
          <p:nvPr/>
        </p:nvSpPr>
        <p:spPr>
          <a:xfrm>
            <a:off x="7254366" y="3492387"/>
            <a:ext cx="1620000" cy="687758"/>
          </a:xfrm>
          <a:prstGeom prst="rect">
            <a:avLst/>
          </a:prstGeom>
          <a:solidFill>
            <a:srgbClr val="002774"/>
          </a:solidFill>
          <a:ln>
            <a:noFill/>
          </a:ln>
        </p:spPr>
        <p:txBody>
          <a:bodyPr spcFirstLastPara="1" wrap="square" lIns="91425" tIns="45700" rIns="91425" bIns="45700" anchor="ctr" anchorCtr="0">
            <a:noAutofit/>
          </a:bodyPr>
          <a:lstStyle/>
          <a:p>
            <a:pPr algn="ctr">
              <a:spcBef>
                <a:spcPts val="0"/>
              </a:spcBef>
              <a:spcAft>
                <a:spcPts val="0"/>
              </a:spcAft>
            </a:pPr>
            <a:r>
              <a:rPr lang="ja-JP" altLang="en-US" sz="1400" b="1" dirty="0" smtClean="0">
                <a:solidFill>
                  <a:schemeClr val="lt1"/>
                </a:solidFill>
                <a:latin typeface="Meiryo"/>
                <a:ea typeface="Meiryo"/>
                <a:cs typeface="Meiryo"/>
                <a:sym typeface="Meiryo"/>
              </a:rPr>
              <a:t>コンシューマー</a:t>
            </a:r>
            <a:endParaRPr lang="ja-JP" altLang="en-US" sz="1400" dirty="0"/>
          </a:p>
        </p:txBody>
      </p:sp>
      <p:sp>
        <p:nvSpPr>
          <p:cNvPr id="18" name="Google Shape;116;p2"/>
          <p:cNvSpPr txBox="1"/>
          <p:nvPr/>
        </p:nvSpPr>
        <p:spPr>
          <a:xfrm>
            <a:off x="7553054" y="2614565"/>
            <a:ext cx="1656394" cy="5769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dirty="0">
              <a:solidFill>
                <a:schemeClr val="lt1"/>
              </a:solidFill>
              <a:latin typeface="Meiryo"/>
              <a:ea typeface="Meiryo"/>
              <a:cs typeface="Meiryo"/>
              <a:sym typeface="Meiryo"/>
            </a:endParaRPr>
          </a:p>
          <a:p>
            <a:pPr marL="0" marR="0" lvl="0" indent="0" algn="ctr" rtl="0">
              <a:spcBef>
                <a:spcPts val="0"/>
              </a:spcBef>
              <a:spcAft>
                <a:spcPts val="0"/>
              </a:spcAft>
              <a:buNone/>
            </a:pPr>
            <a:r>
              <a:rPr lang="ja-JP" sz="1400" b="1" i="0" u="none" strike="noStrike" cap="none" dirty="0">
                <a:solidFill>
                  <a:schemeClr val="lt1"/>
                </a:solidFill>
                <a:latin typeface="Meiryo"/>
                <a:ea typeface="Meiryo"/>
                <a:cs typeface="Meiryo"/>
                <a:sym typeface="Meiryo"/>
              </a:rPr>
              <a:t>コンシューマー</a:t>
            </a:r>
            <a:endParaRPr dirty="0"/>
          </a:p>
          <a:p>
            <a:pPr marL="0" marR="0" lvl="0" indent="0" algn="ctr" rtl="0">
              <a:spcBef>
                <a:spcPts val="0"/>
              </a:spcBef>
              <a:spcAft>
                <a:spcPts val="0"/>
              </a:spcAft>
              <a:buNone/>
            </a:pPr>
            <a:endParaRPr sz="1200" b="1" i="0" u="none" strike="noStrike" cap="none" dirty="0">
              <a:solidFill>
                <a:schemeClr val="lt1"/>
              </a:solidFill>
              <a:latin typeface="Meiryo"/>
              <a:ea typeface="Meiryo"/>
              <a:cs typeface="Meiryo"/>
              <a:sym typeface="Meiryo"/>
            </a:endParaRPr>
          </a:p>
        </p:txBody>
      </p:sp>
      <p:sp>
        <p:nvSpPr>
          <p:cNvPr id="20" name="Google Shape;118;p2"/>
          <p:cNvSpPr/>
          <p:nvPr/>
        </p:nvSpPr>
        <p:spPr>
          <a:xfrm>
            <a:off x="273501" y="4241868"/>
            <a:ext cx="1620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オフィスやマンションデベロッパー向けの光回線サービスの提供</a:t>
            </a:r>
            <a:endParaRPr b="0" i="0" u="none" strike="noStrike" cap="none" dirty="0">
              <a:solidFill>
                <a:srgbClr val="404040"/>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その他 USENが持つ顧客に対する新たなサービスの提供</a:t>
            </a:r>
            <a:endParaRPr dirty="0">
              <a:solidFill>
                <a:srgbClr val="404040"/>
              </a:solidFill>
              <a:latin typeface="Meiryo UI" panose="020B0604030504040204" pitchFamily="50" charset="-128"/>
              <a:ea typeface="Meiryo UI" panose="020B0604030504040204" pitchFamily="50" charset="-128"/>
            </a:endParaRPr>
          </a:p>
        </p:txBody>
      </p:sp>
      <p:sp>
        <p:nvSpPr>
          <p:cNvPr id="21" name="Google Shape;119;p2"/>
          <p:cNvSpPr/>
          <p:nvPr/>
        </p:nvSpPr>
        <p:spPr>
          <a:xfrm>
            <a:off x="2026318" y="4241868"/>
            <a:ext cx="1612399"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店舗やオフィス向け</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BGM</a:t>
            </a:r>
            <a:r>
              <a:rPr lang="ja-JP" altLang="en-US"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タブレット</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POSレジ、IPカメラ、損害保険等、業務店に必要とされる様々なサービスの提供各種設置・保守対応</a:t>
            </a:r>
            <a:endParaRPr dirty="0">
              <a:solidFill>
                <a:srgbClr val="404040"/>
              </a:solidFill>
              <a:latin typeface="Meiryo UI" panose="020B0604030504040204" pitchFamily="50" charset="-128"/>
              <a:ea typeface="Meiryo UI" panose="020B0604030504040204" pitchFamily="50" charset="-128"/>
            </a:endParaRPr>
          </a:p>
        </p:txBody>
      </p:sp>
      <p:sp>
        <p:nvSpPr>
          <p:cNvPr id="22" name="Google Shape;120;p2"/>
          <p:cNvSpPr/>
          <p:nvPr/>
        </p:nvSpPr>
        <p:spPr>
          <a:xfrm>
            <a:off x="3771534" y="4241868"/>
            <a:ext cx="1612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グルメサイト『ヒトサラ</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SAVOR JAPAN』</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a:t>
            </a:r>
            <a:endParaRPr lang="en-US" alt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ウェディングメディア</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『ウエコレ</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』等のメディア</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展開</a:t>
            </a:r>
            <a:endParaRPr dirty="0">
              <a:solidFill>
                <a:srgbClr val="404040"/>
              </a:solidFill>
              <a:latin typeface="Meiryo UI" panose="020B0604030504040204" pitchFamily="50" charset="-128"/>
              <a:ea typeface="Meiryo UI" panose="020B0604030504040204" pitchFamily="50" charset="-128"/>
            </a:endParaRPr>
          </a:p>
        </p:txBody>
      </p:sp>
      <p:sp>
        <p:nvSpPr>
          <p:cNvPr id="23" name="Google Shape;121;p2"/>
          <p:cNvSpPr/>
          <p:nvPr/>
        </p:nvSpPr>
        <p:spPr>
          <a:xfrm>
            <a:off x="5516751" y="4241868"/>
            <a:ext cx="1612399"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病院やビジネスホテル、レジャーホテル、飲食店、ゴルフ場向けの自動精算機を始めとした</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a:t>
            </a:r>
            <a:endParaRPr lang="en-US" alt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トータルソリューションサービス</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の提供</a:t>
            </a:r>
            <a:endParaRPr dirty="0">
              <a:solidFill>
                <a:srgbClr val="404040"/>
              </a:solidFill>
              <a:latin typeface="Meiryo UI" panose="020B0604030504040204" pitchFamily="50" charset="-128"/>
              <a:ea typeface="Meiryo UI" panose="020B0604030504040204" pitchFamily="50" charset="-128"/>
            </a:endParaRPr>
          </a:p>
        </p:txBody>
      </p:sp>
      <p:sp>
        <p:nvSpPr>
          <p:cNvPr id="24" name="Google Shape;122;p2"/>
          <p:cNvSpPr/>
          <p:nvPr/>
        </p:nvSpPr>
        <p:spPr>
          <a:xfrm>
            <a:off x="7261967" y="4241868"/>
            <a:ext cx="1612399" cy="7847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映像</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配信サービス「U-NEXT」、MVNOサービス「U-mobile」、個人向けブロードバンド回線サービス「U-NEXT光」</a:t>
            </a: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など</a:t>
            </a:r>
            <a:endParaRPr lang="en-US" alt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b="0" i="0" u="none" strike="noStrike" cap="none" dirty="0" smtClean="0">
                <a:solidFill>
                  <a:srgbClr val="404040"/>
                </a:solidFill>
                <a:latin typeface="Meiryo UI" panose="020B0604030504040204" pitchFamily="50" charset="-128"/>
                <a:ea typeface="Meiryo UI" panose="020B0604030504040204" pitchFamily="50" charset="-128"/>
                <a:cs typeface="Meiryo"/>
                <a:sym typeface="Meiryo"/>
              </a:rPr>
              <a:t>コンシュマー向け</a:t>
            </a:r>
            <a:r>
              <a:rPr lang="ja-JP" b="0" i="0" u="none" strike="noStrike" cap="none" dirty="0">
                <a:solidFill>
                  <a:srgbClr val="404040"/>
                </a:solidFill>
                <a:latin typeface="Meiryo UI" panose="020B0604030504040204" pitchFamily="50" charset="-128"/>
                <a:ea typeface="Meiryo UI" panose="020B0604030504040204" pitchFamily="50" charset="-128"/>
                <a:cs typeface="Meiryo"/>
                <a:sym typeface="Meiryo"/>
              </a:rPr>
              <a:t>サービスの提供</a:t>
            </a:r>
            <a:endParaRPr dirty="0">
              <a:solidFill>
                <a:srgbClr val="404040"/>
              </a:solidFill>
              <a:latin typeface="Meiryo UI" panose="020B0604030504040204" pitchFamily="50" charset="-128"/>
              <a:ea typeface="Meiryo UI" panose="020B0604030504040204" pitchFamily="50" charset="-128"/>
            </a:endParaRPr>
          </a:p>
        </p:txBody>
      </p:sp>
      <p:sp>
        <p:nvSpPr>
          <p:cNvPr id="44" name="Google Shape;142;p2"/>
          <p:cNvSpPr txBox="1"/>
          <p:nvPr/>
        </p:nvSpPr>
        <p:spPr>
          <a:xfrm>
            <a:off x="56790" y="3162504"/>
            <a:ext cx="166779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b="1" i="0" u="none" strike="noStrike" cap="none" dirty="0">
                <a:solidFill>
                  <a:schemeClr val="tx1">
                    <a:lumMod val="75000"/>
                    <a:lumOff val="25000"/>
                  </a:schemeClr>
                </a:solidFill>
                <a:latin typeface="Meiryo"/>
                <a:ea typeface="Meiryo"/>
                <a:cs typeface="Meiryo"/>
                <a:sym typeface="Meiryo"/>
              </a:rPr>
              <a:t>◆事業領域</a:t>
            </a:r>
            <a:endParaRPr sz="1600" dirty="0">
              <a:solidFill>
                <a:schemeClr val="tx1">
                  <a:lumMod val="75000"/>
                  <a:lumOff val="25000"/>
                </a:schemeClr>
              </a:solidFill>
            </a:endParaRPr>
          </a:p>
        </p:txBody>
      </p:sp>
      <p:sp>
        <p:nvSpPr>
          <p:cNvPr id="45" name="Google Shape;105;p2"/>
          <p:cNvSpPr txBox="1"/>
          <p:nvPr/>
        </p:nvSpPr>
        <p:spPr>
          <a:xfrm>
            <a:off x="1760352" y="917744"/>
            <a:ext cx="6505434" cy="1923563"/>
          </a:xfrm>
          <a:prstGeom prst="rect">
            <a:avLst/>
          </a:prstGeom>
          <a:noFill/>
          <a:ln>
            <a:noFill/>
          </a:ln>
        </p:spPr>
        <p:txBody>
          <a:bodyPr spcFirstLastPara="1" wrap="square" lIns="91425" tIns="45700" rIns="91425" bIns="45700" anchor="t" anchorCtr="0">
            <a:spAutoFit/>
          </a:bodyPr>
          <a:lstStyle/>
          <a:p>
            <a:pPr marL="0" marR="0" lvl="0" indent="0" algn="l" rtl="0">
              <a:lnSpc>
                <a:spcPct val="170000"/>
              </a:lnSpc>
              <a:spcBef>
                <a:spcPts val="0"/>
              </a:spcBef>
              <a:spcAft>
                <a:spcPts val="0"/>
              </a:spcAft>
              <a:buClr>
                <a:schemeClr val="dk1"/>
              </a:buClr>
              <a:buSzPts val="1800"/>
              <a:buFont typeface="Meiryo"/>
              <a:buNone/>
            </a:pPr>
            <a:r>
              <a:rPr lang="ja-JP" sz="1400" b="1" i="0" u="none" strike="noStrike" cap="none" dirty="0">
                <a:solidFill>
                  <a:schemeClr val="dk1"/>
                </a:solidFill>
                <a:latin typeface="Meiryo UI" panose="020B0604030504040204" pitchFamily="50" charset="-128"/>
                <a:ea typeface="Meiryo UI" panose="020B0604030504040204" pitchFamily="50" charset="-128"/>
                <a:cs typeface="Meiryo"/>
                <a:sym typeface="Meiryo"/>
              </a:rPr>
              <a:t>商号</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　　　　　</a:t>
            </a:r>
            <a:r>
              <a:rPr lang="ja-JP" altLang="en-US" sz="1400" dirty="0">
                <a:solidFill>
                  <a:schemeClr val="dk1"/>
                </a:solidFill>
                <a:latin typeface="Meiryo UI" panose="020B0604030504040204" pitchFamily="50" charset="-128"/>
                <a:ea typeface="Meiryo UI" panose="020B0604030504040204" pitchFamily="50" charset="-128"/>
                <a:cs typeface="Meiryo"/>
                <a:sym typeface="Meiryo"/>
              </a:rPr>
              <a:t> </a:t>
            </a:r>
            <a:r>
              <a:rPr lang="ja-JP" sz="1400" b="0" i="0" u="none" strike="noStrike" cap="none" dirty="0" smtClean="0">
                <a:solidFill>
                  <a:schemeClr val="dk1"/>
                </a:solidFill>
                <a:latin typeface="Meiryo UI" panose="020B0604030504040204" pitchFamily="50" charset="-128"/>
                <a:ea typeface="Meiryo UI" panose="020B0604030504040204" pitchFamily="50" charset="-128"/>
                <a:cs typeface="Meiryo"/>
                <a:sym typeface="Meiryo"/>
              </a:rPr>
              <a:t>株式</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会社 USEN-NEXT HOLDINGS（東証第一部上場：9418）</a:t>
            </a:r>
            <a:endParaRPr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endParaRPr>
          </a:p>
          <a:p>
            <a:pPr marL="0" marR="0" lvl="0" indent="0" algn="l" rtl="0">
              <a:lnSpc>
                <a:spcPct val="170000"/>
              </a:lnSpc>
              <a:spcBef>
                <a:spcPts val="0"/>
              </a:spcBef>
              <a:spcAft>
                <a:spcPts val="0"/>
              </a:spcAft>
              <a:buClr>
                <a:schemeClr val="dk1"/>
              </a:buClr>
              <a:buSzPts val="1800"/>
              <a:buFont typeface="Meiryo"/>
              <a:buNone/>
            </a:pPr>
            <a:r>
              <a:rPr lang="ja-JP" sz="1400" b="1" i="0" u="none" strike="noStrike" cap="none" dirty="0">
                <a:solidFill>
                  <a:schemeClr val="dk1"/>
                </a:solidFill>
                <a:latin typeface="Meiryo UI" panose="020B0604030504040204" pitchFamily="50" charset="-128"/>
                <a:ea typeface="Meiryo UI" panose="020B0604030504040204" pitchFamily="50" charset="-128"/>
                <a:cs typeface="Meiryo"/>
                <a:sym typeface="Meiryo"/>
              </a:rPr>
              <a:t>所在地</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　　　　東京都品川区上大崎三丁目１番１号　目黒セントラルスクエア</a:t>
            </a:r>
            <a:endParaRPr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endParaRPr>
          </a:p>
          <a:p>
            <a:pPr marL="0" marR="0" lvl="0" indent="0" algn="l" rtl="0">
              <a:lnSpc>
                <a:spcPct val="170000"/>
              </a:lnSpc>
              <a:spcBef>
                <a:spcPts val="0"/>
              </a:spcBef>
              <a:spcAft>
                <a:spcPts val="0"/>
              </a:spcAft>
              <a:buClr>
                <a:schemeClr val="dk1"/>
              </a:buClr>
              <a:buSzPts val="1800"/>
              <a:buFont typeface="Meiryo"/>
              <a:buNone/>
            </a:pPr>
            <a:r>
              <a:rPr lang="ja-JP" sz="1400" b="1" i="0" u="none" strike="noStrike" cap="none" dirty="0">
                <a:solidFill>
                  <a:schemeClr val="dk1"/>
                </a:solidFill>
                <a:latin typeface="Meiryo UI" panose="020B0604030504040204" pitchFamily="50" charset="-128"/>
                <a:ea typeface="Meiryo UI" panose="020B0604030504040204" pitchFamily="50" charset="-128"/>
                <a:cs typeface="Meiryo"/>
                <a:sym typeface="Meiryo"/>
              </a:rPr>
              <a:t>設立年月日</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　</a:t>
            </a:r>
            <a:r>
              <a:rPr lang="ja-JP" sz="1400" b="0" i="0" u="none" strike="noStrike" cap="none" dirty="0" smtClean="0">
                <a:solidFill>
                  <a:schemeClr val="dk1"/>
                </a:solidFill>
                <a:latin typeface="Meiryo UI" panose="020B0604030504040204" pitchFamily="50" charset="-128"/>
                <a:ea typeface="Meiryo UI" panose="020B0604030504040204" pitchFamily="50" charset="-128"/>
                <a:cs typeface="Meiryo"/>
                <a:sym typeface="Meiryo"/>
              </a:rPr>
              <a:t>2009年</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2月3日</a:t>
            </a:r>
            <a:endParaRPr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endParaRPr>
          </a:p>
          <a:p>
            <a:pPr marL="0" marR="0" lvl="0" indent="0" algn="l" rtl="0">
              <a:lnSpc>
                <a:spcPct val="170000"/>
              </a:lnSpc>
              <a:spcBef>
                <a:spcPts val="0"/>
              </a:spcBef>
              <a:spcAft>
                <a:spcPts val="0"/>
              </a:spcAft>
              <a:buClr>
                <a:schemeClr val="dk1"/>
              </a:buClr>
              <a:buSzPts val="1800"/>
              <a:buFont typeface="Meiryo"/>
              <a:buNone/>
            </a:pPr>
            <a:r>
              <a:rPr lang="ja-JP" sz="1400" b="1" i="0" u="none" strike="noStrike" cap="none" dirty="0">
                <a:solidFill>
                  <a:schemeClr val="dk1"/>
                </a:solidFill>
                <a:latin typeface="Meiryo UI" panose="020B0604030504040204" pitchFamily="50" charset="-128"/>
                <a:ea typeface="Meiryo UI" panose="020B0604030504040204" pitchFamily="50" charset="-128"/>
                <a:cs typeface="Meiryo"/>
                <a:sym typeface="Meiryo"/>
              </a:rPr>
              <a:t>資本金　</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　　　9,468万円（平成30年８月31日現在）</a:t>
            </a:r>
            <a:endParaRPr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endParaRPr>
          </a:p>
          <a:p>
            <a:pPr marL="0" marR="0" lvl="0" indent="0" algn="l" rtl="0">
              <a:lnSpc>
                <a:spcPct val="170000"/>
              </a:lnSpc>
              <a:spcBef>
                <a:spcPts val="0"/>
              </a:spcBef>
              <a:spcAft>
                <a:spcPts val="0"/>
              </a:spcAft>
              <a:buClr>
                <a:schemeClr val="dk1"/>
              </a:buClr>
              <a:buSzPts val="1800"/>
              <a:buFont typeface="Meiryo"/>
              <a:buNone/>
            </a:pPr>
            <a:r>
              <a:rPr lang="ja-JP" sz="1400" b="1" i="0" u="none" strike="noStrike" cap="none" dirty="0">
                <a:solidFill>
                  <a:schemeClr val="dk1"/>
                </a:solidFill>
                <a:latin typeface="Meiryo UI" panose="020B0604030504040204" pitchFamily="50" charset="-128"/>
                <a:ea typeface="Meiryo UI" panose="020B0604030504040204" pitchFamily="50" charset="-128"/>
                <a:cs typeface="Meiryo"/>
                <a:sym typeface="Meiryo"/>
              </a:rPr>
              <a:t>事業内容</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　　</a:t>
            </a:r>
            <a:r>
              <a:rPr lang="ja-JP" altLang="en-US" sz="1400" b="0" i="0" u="none" strike="noStrike" cap="none" dirty="0" smtClean="0">
                <a:solidFill>
                  <a:schemeClr val="dk1"/>
                </a:solidFill>
                <a:latin typeface="Meiryo UI" panose="020B0604030504040204" pitchFamily="50" charset="-128"/>
                <a:ea typeface="Meiryo UI" panose="020B0604030504040204" pitchFamily="50" charset="-128"/>
                <a:cs typeface="Meiryo"/>
                <a:sym typeface="Meiryo"/>
              </a:rPr>
              <a:t> </a:t>
            </a:r>
            <a:r>
              <a:rPr lang="ja-JP" sz="1400" b="0" i="0" u="none" strike="noStrike" cap="none" dirty="0" smtClean="0">
                <a:solidFill>
                  <a:schemeClr val="dk1"/>
                </a:solidFill>
                <a:latin typeface="Meiryo UI" panose="020B0604030504040204" pitchFamily="50" charset="-128"/>
                <a:ea typeface="Meiryo UI" panose="020B0604030504040204" pitchFamily="50" charset="-128"/>
                <a:cs typeface="Meiryo"/>
                <a:sym typeface="Meiryo"/>
              </a:rPr>
              <a:t>グループ</a:t>
            </a:r>
            <a:r>
              <a:rPr lang="ja-JP" sz="1400" b="0" i="0" u="none" strike="noStrike" cap="none" dirty="0">
                <a:solidFill>
                  <a:schemeClr val="dk1"/>
                </a:solidFill>
                <a:latin typeface="Meiryo UI" panose="020B0604030504040204" pitchFamily="50" charset="-128"/>
                <a:ea typeface="Meiryo UI" panose="020B0604030504040204" pitchFamily="50" charset="-128"/>
                <a:cs typeface="Meiryo"/>
                <a:sym typeface="Meiryo"/>
              </a:rPr>
              <a:t>会社の経営管理など</a:t>
            </a:r>
            <a:endParaRPr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37425"/>
            <a:ext cx="1189926" cy="190388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520" y="5257730"/>
            <a:ext cx="649215" cy="264880"/>
          </a:xfrm>
          <a:prstGeom prst="rect">
            <a:avLst/>
          </a:prstGeom>
        </p:spPr>
      </p:pic>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2242" y="5950925"/>
            <a:ext cx="493863" cy="215612"/>
          </a:xfrm>
          <a:prstGeom prst="rect">
            <a:avLst/>
          </a:prstGeom>
        </p:spPr>
      </p:pic>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3884" y="5259648"/>
            <a:ext cx="464132" cy="284694"/>
          </a:xfrm>
          <a:prstGeom prst="rect">
            <a:avLst/>
          </a:prstGeom>
        </p:spPr>
      </p:pic>
      <p:pic>
        <p:nvPicPr>
          <p:cNvPr id="49" name="図 4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3111" y="6308725"/>
            <a:ext cx="783752" cy="120627"/>
          </a:xfrm>
          <a:prstGeom prst="rect">
            <a:avLst/>
          </a:prstGeom>
        </p:spPr>
      </p:pic>
      <p:pic>
        <p:nvPicPr>
          <p:cNvPr id="50" name="図 4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622" y="5661542"/>
            <a:ext cx="677942" cy="176656"/>
          </a:xfrm>
          <a:prstGeom prst="rect">
            <a:avLst/>
          </a:prstGeom>
        </p:spPr>
      </p:pic>
      <p:pic>
        <p:nvPicPr>
          <p:cNvPr id="51" name="図 5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936" y="5945792"/>
            <a:ext cx="583314" cy="235385"/>
          </a:xfrm>
          <a:prstGeom prst="rect">
            <a:avLst/>
          </a:prstGeom>
        </p:spPr>
      </p:pic>
      <p:pic>
        <p:nvPicPr>
          <p:cNvPr id="52" name="図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13613" y="5286136"/>
            <a:ext cx="489992" cy="251906"/>
          </a:xfrm>
          <a:prstGeom prst="rect">
            <a:avLst/>
          </a:prstGeom>
        </p:spPr>
      </p:pic>
      <p:pic>
        <p:nvPicPr>
          <p:cNvPr id="53" name="図 5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7936" y="5283573"/>
            <a:ext cx="526487" cy="254469"/>
          </a:xfrm>
          <a:prstGeom prst="rect">
            <a:avLst/>
          </a:prstGeom>
        </p:spPr>
      </p:pic>
      <p:pic>
        <p:nvPicPr>
          <p:cNvPr id="54" name="図 5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5759" y="5289232"/>
            <a:ext cx="724403" cy="125770"/>
          </a:xfrm>
          <a:prstGeom prst="rect">
            <a:avLst/>
          </a:prstGeom>
        </p:spPr>
      </p:pic>
      <p:pic>
        <p:nvPicPr>
          <p:cNvPr id="55" name="図 5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05112" y="5676623"/>
            <a:ext cx="541985" cy="145015"/>
          </a:xfrm>
          <a:prstGeom prst="rect">
            <a:avLst/>
          </a:prstGeom>
        </p:spPr>
      </p:pic>
      <p:pic>
        <p:nvPicPr>
          <p:cNvPr id="56" name="図 5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26086" y="5649351"/>
            <a:ext cx="585437" cy="176167"/>
          </a:xfrm>
          <a:prstGeom prst="rect">
            <a:avLst/>
          </a:prstGeom>
        </p:spPr>
      </p:pic>
      <p:pic>
        <p:nvPicPr>
          <p:cNvPr id="57" name="図 5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00911" y="5221280"/>
            <a:ext cx="603847" cy="218741"/>
          </a:xfrm>
          <a:prstGeom prst="rect">
            <a:avLst/>
          </a:prstGeom>
        </p:spPr>
      </p:pic>
      <p:pic>
        <p:nvPicPr>
          <p:cNvPr id="58" name="図 5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880575" y="5950925"/>
            <a:ext cx="666411" cy="241574"/>
          </a:xfrm>
          <a:prstGeom prst="rect">
            <a:avLst/>
          </a:prstGeom>
        </p:spPr>
      </p:pic>
      <p:pic>
        <p:nvPicPr>
          <p:cNvPr id="59" name="図 5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153111" y="5310864"/>
            <a:ext cx="592063" cy="174526"/>
          </a:xfrm>
          <a:prstGeom prst="rect">
            <a:avLst/>
          </a:prstGeom>
        </p:spPr>
      </p:pic>
      <p:pic>
        <p:nvPicPr>
          <p:cNvPr id="60" name="図 5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158424" y="5634488"/>
            <a:ext cx="611073" cy="145992"/>
          </a:xfrm>
          <a:prstGeom prst="rect">
            <a:avLst/>
          </a:prstGeom>
        </p:spPr>
      </p:pic>
      <p:pic>
        <p:nvPicPr>
          <p:cNvPr id="61" name="図 6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24801" y="5295157"/>
            <a:ext cx="682102" cy="151056"/>
          </a:xfrm>
          <a:prstGeom prst="rect">
            <a:avLst/>
          </a:prstGeom>
        </p:spPr>
      </p:pic>
      <p:pic>
        <p:nvPicPr>
          <p:cNvPr id="62" name="図 6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345177" y="5603562"/>
            <a:ext cx="641349" cy="140986"/>
          </a:xfrm>
          <a:prstGeom prst="rect">
            <a:avLst/>
          </a:prstGeom>
        </p:spPr>
      </p:pic>
      <p:pic>
        <p:nvPicPr>
          <p:cNvPr id="63" name="図 6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05112" y="5902515"/>
            <a:ext cx="495352" cy="306903"/>
          </a:xfrm>
          <a:prstGeom prst="rect">
            <a:avLst/>
          </a:prstGeom>
        </p:spPr>
      </p:pic>
      <p:pic>
        <p:nvPicPr>
          <p:cNvPr id="64" name="図 6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954903" y="5246968"/>
            <a:ext cx="527804" cy="346927"/>
          </a:xfrm>
          <a:prstGeom prst="rect">
            <a:avLst/>
          </a:prstGeom>
        </p:spPr>
      </p:pic>
    </p:spTree>
    <p:extLst>
      <p:ext uri="{BB962C8B-B14F-4D97-AF65-F5344CB8AC3E}">
        <p14:creationId xmlns:p14="http://schemas.microsoft.com/office/powerpoint/2010/main" val="2094110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19</a:t>
            </a:fld>
            <a:endParaRPr lang="ja-JP" altLang="en-US"/>
          </a:p>
        </p:txBody>
      </p:sp>
      <p:sp>
        <p:nvSpPr>
          <p:cNvPr id="6" name="正方形/長方形 5"/>
          <p:cNvSpPr/>
          <p:nvPr/>
        </p:nvSpPr>
        <p:spPr>
          <a:xfrm>
            <a:off x="251520" y="67366"/>
            <a:ext cx="3900006"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１店舗あたりの初期費用イメージ</a:t>
            </a:r>
          </a:p>
        </p:txBody>
      </p:sp>
      <p:graphicFrame>
        <p:nvGraphicFramePr>
          <p:cNvPr id="70" name="表 69">
            <a:extLst>
              <a:ext uri="{FF2B5EF4-FFF2-40B4-BE49-F238E27FC236}">
                <a16:creationId xmlns:a16="http://schemas.microsoft.com/office/drawing/2014/main" id="{8E4DB55B-6C95-45CE-9B5A-69550AA70C94}"/>
              </a:ext>
            </a:extLst>
          </p:cNvPr>
          <p:cNvGraphicFramePr>
            <a:graphicFrameLocks noGrp="1"/>
          </p:cNvGraphicFramePr>
          <p:nvPr>
            <p:extLst>
              <p:ext uri="{D42A27DB-BD31-4B8C-83A1-F6EECF244321}">
                <p14:modId xmlns:p14="http://schemas.microsoft.com/office/powerpoint/2010/main" val="3934194305"/>
              </p:ext>
            </p:extLst>
          </p:nvPr>
        </p:nvGraphicFramePr>
        <p:xfrm>
          <a:off x="395536" y="1196752"/>
          <a:ext cx="8280152" cy="4518139"/>
        </p:xfrm>
        <a:graphic>
          <a:graphicData uri="http://schemas.openxmlformats.org/drawingml/2006/table">
            <a:tbl>
              <a:tblPr firstRow="1" bandRow="1">
                <a:tableStyleId>{5C22544A-7EE6-4342-B048-85BDC9FD1C3A}</a:tableStyleId>
              </a:tblPr>
              <a:tblGrid>
                <a:gridCol w="665158">
                  <a:extLst>
                    <a:ext uri="{9D8B030D-6E8A-4147-A177-3AD203B41FA5}">
                      <a16:colId xmlns:a16="http://schemas.microsoft.com/office/drawing/2014/main" val="238714614"/>
                    </a:ext>
                  </a:extLst>
                </a:gridCol>
                <a:gridCol w="4696629">
                  <a:extLst>
                    <a:ext uri="{9D8B030D-6E8A-4147-A177-3AD203B41FA5}">
                      <a16:colId xmlns:a16="http://schemas.microsoft.com/office/drawing/2014/main" val="20000"/>
                    </a:ext>
                  </a:extLst>
                </a:gridCol>
                <a:gridCol w="2918365">
                  <a:extLst>
                    <a:ext uri="{9D8B030D-6E8A-4147-A177-3AD203B41FA5}">
                      <a16:colId xmlns:a16="http://schemas.microsoft.com/office/drawing/2014/main" val="1417002839"/>
                    </a:ext>
                  </a:extLst>
                </a:gridCol>
              </a:tblGrid>
              <a:tr h="533081">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項目</a:t>
                      </a: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初期費用</a:t>
                      </a:r>
                      <a:endPar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extLst>
                  <a:ext uri="{0D108BD9-81ED-4DB2-BD59-A6C34878D82A}">
                    <a16:rowId xmlns:a16="http://schemas.microsoft.com/office/drawing/2014/main" val="841075145"/>
                  </a:ext>
                </a:extLst>
              </a:tr>
              <a:tr h="86723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a:t>
                      </a: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オリジナルカメラ「</a:t>
                      </a:r>
                      <a:r>
                        <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SMC-3A</a:t>
                      </a: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plus</a:t>
                      </a: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本体</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価格</a:t>
                      </a: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457200" marR="0" lvl="1" indent="0" algn="r" defTabSz="914400" rtl="0" eaLnBrk="1" fontAlgn="auto" latinLnBrk="0" hangingPunct="1">
                        <a:lnSpc>
                          <a:spcPct val="150000"/>
                        </a:lnSpc>
                        <a:spcBef>
                          <a:spcPts val="0"/>
                        </a:spcBef>
                        <a:spcAft>
                          <a:spcPts val="0"/>
                        </a:spcAft>
                        <a:buClrTx/>
                        <a:buSzTx/>
                        <a:buFontTx/>
                        <a:buNone/>
                        <a:tabLst/>
                        <a:defRPr/>
                      </a:pPr>
                      <a:r>
                        <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\24,800</a:t>
                      </a:r>
                      <a:endPar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735179">
                <a:tc>
                  <a:txBody>
                    <a:bodyPr/>
                    <a:lstStyle/>
                    <a:p>
                      <a:pPr algn="ctr">
                        <a:lnSpc>
                          <a:spcPct val="150000"/>
                        </a:lnSpc>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algn="r">
                        <a:lnSpc>
                          <a:spcPct val="150000"/>
                        </a:lnSpc>
                      </a:pP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Agent</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Box</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（エージェントボックス</a:t>
                      </a: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r">
                        <a:lnSpc>
                          <a:spcPct val="150000"/>
                        </a:lnSpc>
                      </a:pP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取付費用</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457200" marR="0" lvl="1" indent="0" algn="r" defTabSz="914400" rtl="0" eaLnBrk="1" fontAlgn="auto" latinLnBrk="0" hangingPunct="1">
                        <a:lnSpc>
                          <a:spcPct val="150000"/>
                        </a:lnSpc>
                        <a:spcBef>
                          <a:spcPts val="0"/>
                        </a:spcBef>
                        <a:spcAft>
                          <a:spcPts val="0"/>
                        </a:spcAft>
                        <a:buClrTx/>
                        <a:buSzTx/>
                        <a:buFontTx/>
                        <a:buNone/>
                        <a:tabLst/>
                        <a:defRPr/>
                      </a:pP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\15,000</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735179">
                <a:tc>
                  <a:txBody>
                    <a:bodyPr/>
                    <a:lstStyle/>
                    <a:p>
                      <a:pPr algn="ctr">
                        <a:lnSpc>
                          <a:spcPct val="150000"/>
                        </a:lnSpc>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algn="r">
                        <a:lnSpc>
                          <a:spcPct val="1500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設置工事費（</a:t>
                      </a:r>
                      <a:r>
                        <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台目）</a:t>
                      </a:r>
                      <a:r>
                        <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457200" marR="0" lvl="1" indent="0" algn="r" defTabSz="914400" rtl="0" eaLnBrk="1" fontAlgn="auto" latinLnBrk="0" hangingPunct="1">
                        <a:lnSpc>
                          <a:spcPct val="150000"/>
                        </a:lnSpc>
                        <a:spcBef>
                          <a:spcPts val="0"/>
                        </a:spcBef>
                        <a:spcAft>
                          <a:spcPts val="0"/>
                        </a:spcAft>
                        <a:buClrTx/>
                        <a:buSzTx/>
                        <a:buFontTx/>
                        <a:buNone/>
                        <a:tabLst/>
                        <a:defRPr/>
                      </a:pP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\35,000</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735179">
                <a:tc>
                  <a:txBody>
                    <a:bodyPr/>
                    <a:lstStyle/>
                    <a:p>
                      <a:pPr algn="ctr">
                        <a:lnSpc>
                          <a:spcPct val="150000"/>
                        </a:lnSpc>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環境設定料</a:t>
                      </a:r>
                      <a:r>
                        <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457200" marR="0" lvl="1" indent="0" algn="r" defTabSz="914400" rtl="0" eaLnBrk="1" fontAlgn="auto" latinLnBrk="0" hangingPunct="1">
                        <a:lnSpc>
                          <a:spcPct val="150000"/>
                        </a:lnSpc>
                        <a:spcBef>
                          <a:spcPts val="0"/>
                        </a:spcBef>
                        <a:spcAft>
                          <a:spcPts val="0"/>
                        </a:spcAft>
                        <a:buClrTx/>
                        <a:buSzTx/>
                        <a:buFontTx/>
                        <a:buNone/>
                        <a:tabLst/>
                        <a:defRPr/>
                      </a:pPr>
                      <a:r>
                        <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16848205"/>
                  </a:ext>
                </a:extLst>
              </a:tr>
              <a:tr h="815149">
                <a:tc>
                  <a:txBody>
                    <a:bodyPr/>
                    <a:lstStyle/>
                    <a:p>
                      <a:pPr algn="ctr">
                        <a:lnSpc>
                          <a:spcPct val="150000"/>
                        </a:lnSpc>
                      </a:pPr>
                      <a:r>
                        <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2774"/>
                    </a:solidFill>
                  </a:tcPr>
                </a:tc>
                <a:tc>
                  <a:txBody>
                    <a:bodyPr/>
                    <a:lstStyle/>
                    <a:p>
                      <a:pPr algn="r">
                        <a:lnSpc>
                          <a:spcPct val="150000"/>
                        </a:lnSpc>
                      </a:pPr>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合計</a:t>
                      </a:r>
                      <a:endParaRPr kumimoji="1"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kumimoji="1" lang="ja-JP" altLang="en-US"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77,880</a:t>
                      </a:r>
                      <a:endParaRPr kumimoji="1" lang="ja-JP" altLang="en-US"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00796" marR="100796" marT="50398" marB="50398"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1" name="正方形/長方形 70"/>
          <p:cNvSpPr/>
          <p:nvPr/>
        </p:nvSpPr>
        <p:spPr>
          <a:xfrm>
            <a:off x="989608" y="5879013"/>
            <a:ext cx="6973384" cy="607602"/>
          </a:xfrm>
          <a:prstGeom prst="rect">
            <a:avLst/>
          </a:prstGeom>
        </p:spPr>
        <p:txBody>
          <a:bodyPr wrap="none">
            <a:spAutoFit/>
          </a:bodyPr>
          <a:lstStyle/>
          <a:p>
            <a:pPr>
              <a:lnSpc>
                <a:spcPct val="150000"/>
              </a:lnSpc>
            </a:pPr>
            <a:r>
              <a:rPr lang="ja-JP" altLang="en-US" sz="1200" dirty="0">
                <a:solidFill>
                  <a:srgbClr val="FF0000"/>
                </a:solidFill>
                <a:latin typeface="Meiryo UI" panose="020B0604030504040204" pitchFamily="50" charset="-128"/>
                <a:ea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台目以降の追加があった場合は工事費</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20,000</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円、環境設定料</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円が</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台毎に発生いたします。</a:t>
            </a: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その他追加機器が発生した場合には別途料金が発生いたします。</a:t>
            </a:r>
          </a:p>
        </p:txBody>
      </p:sp>
      <p:sp>
        <p:nvSpPr>
          <p:cNvPr id="2" name="テキスト ボックス 1"/>
          <p:cNvSpPr txBox="1"/>
          <p:nvPr/>
        </p:nvSpPr>
        <p:spPr>
          <a:xfrm>
            <a:off x="7763908" y="897700"/>
            <a:ext cx="935336" cy="253916"/>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（税別）</a:t>
            </a:r>
          </a:p>
        </p:txBody>
      </p:sp>
    </p:spTree>
    <p:extLst>
      <p:ext uri="{BB962C8B-B14F-4D97-AF65-F5344CB8AC3E}">
        <p14:creationId xmlns:p14="http://schemas.microsoft.com/office/powerpoint/2010/main" val="343842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20</a:t>
            </a:fld>
            <a:endParaRPr lang="ja-JP" altLang="en-US"/>
          </a:p>
        </p:txBody>
      </p:sp>
      <p:sp>
        <p:nvSpPr>
          <p:cNvPr id="6" name="正方形/長方形 5"/>
          <p:cNvSpPr/>
          <p:nvPr/>
        </p:nvSpPr>
        <p:spPr>
          <a:xfrm>
            <a:off x="251520" y="67366"/>
            <a:ext cx="3552155"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現地調査～機器選定について</a:t>
            </a:r>
          </a:p>
        </p:txBody>
      </p:sp>
      <p:sp>
        <p:nvSpPr>
          <p:cNvPr id="7" name="正方形/長方形 6"/>
          <p:cNvSpPr/>
          <p:nvPr/>
        </p:nvSpPr>
        <p:spPr>
          <a:xfrm>
            <a:off x="1136175" y="756527"/>
            <a:ext cx="6886822"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全国２万台以上の導入実績がある弊社スタッフが、</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ご要望や店舗状況に</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合わせてカメラ</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の設置場所・機器選定を</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行います。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14" name="カギ線コネクタ 13"/>
          <p:cNvCxnSpPr>
            <a:stCxn id="12" idx="0"/>
            <a:endCxn id="13" idx="0"/>
          </p:cNvCxnSpPr>
          <p:nvPr/>
        </p:nvCxnSpPr>
        <p:spPr>
          <a:xfrm rot="5400000" flipH="1" flipV="1">
            <a:off x="6645376" y="1892561"/>
            <a:ext cx="7986" cy="1503125"/>
          </a:xfrm>
          <a:prstGeom prst="bentConnector3">
            <a:avLst>
              <a:gd name="adj1" fmla="val 4870849"/>
            </a:avLst>
          </a:prstGeom>
          <a:ln w="57150">
            <a:solidFill>
              <a:srgbClr val="0065B0"/>
            </a:solidFill>
            <a:tailEnd type="arrow"/>
          </a:ln>
        </p:spPr>
        <p:style>
          <a:lnRef idx="1">
            <a:schemeClr val="accent1"/>
          </a:lnRef>
          <a:fillRef idx="0">
            <a:schemeClr val="accent1"/>
          </a:fillRef>
          <a:effectRef idx="0">
            <a:schemeClr val="accent1"/>
          </a:effectRef>
          <a:fontRef idx="minor">
            <a:schemeClr val="tx1"/>
          </a:fontRef>
        </p:style>
      </p:cxnSp>
      <p:sp>
        <p:nvSpPr>
          <p:cNvPr id="9" name="ホームベース 8"/>
          <p:cNvSpPr/>
          <p:nvPr/>
        </p:nvSpPr>
        <p:spPr>
          <a:xfrm>
            <a:off x="950737" y="2640130"/>
            <a:ext cx="1384103" cy="833150"/>
          </a:xfrm>
          <a:prstGeom prst="homePlat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ご要望</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ヒアリング</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2453862" y="2640130"/>
            <a:ext cx="1384103" cy="833150"/>
          </a:xfrm>
          <a:prstGeom prst="homePlat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現地調査</a:t>
            </a:r>
          </a:p>
        </p:txBody>
      </p:sp>
      <p:sp>
        <p:nvSpPr>
          <p:cNvPr id="11" name="ホームベース 10"/>
          <p:cNvSpPr/>
          <p:nvPr/>
        </p:nvSpPr>
        <p:spPr>
          <a:xfrm>
            <a:off x="3926274" y="2640130"/>
            <a:ext cx="1384103" cy="833150"/>
          </a:xfrm>
          <a:prstGeom prst="homePlat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お見積り</a:t>
            </a:r>
          </a:p>
        </p:txBody>
      </p:sp>
      <p:sp>
        <p:nvSpPr>
          <p:cNvPr id="12" name="ホームベース 11"/>
          <p:cNvSpPr/>
          <p:nvPr/>
        </p:nvSpPr>
        <p:spPr>
          <a:xfrm>
            <a:off x="5414043" y="2648116"/>
            <a:ext cx="1384103" cy="833150"/>
          </a:xfrm>
          <a:prstGeom prst="homePlat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ご契約</a:t>
            </a:r>
          </a:p>
        </p:txBody>
      </p:sp>
      <p:sp>
        <p:nvSpPr>
          <p:cNvPr id="13" name="ホームベース 12"/>
          <p:cNvSpPr/>
          <p:nvPr/>
        </p:nvSpPr>
        <p:spPr>
          <a:xfrm>
            <a:off x="6917168" y="2640130"/>
            <a:ext cx="1384103" cy="833150"/>
          </a:xfrm>
          <a:prstGeom prst="homePlate">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設置工事</a:t>
            </a:r>
          </a:p>
        </p:txBody>
      </p:sp>
      <p:sp>
        <p:nvSpPr>
          <p:cNvPr id="15" name="テキスト ボックス 14"/>
          <p:cNvSpPr txBox="1"/>
          <p:nvPr/>
        </p:nvSpPr>
        <p:spPr>
          <a:xfrm>
            <a:off x="6095185" y="2098462"/>
            <a:ext cx="1079142" cy="338554"/>
          </a:xfrm>
          <a:prstGeom prst="rect">
            <a:avLst/>
          </a:prstGeom>
          <a:solidFill>
            <a:schemeClr val="bg1"/>
          </a:solidFill>
          <a:ln>
            <a:solidFill>
              <a:srgbClr val="003399"/>
            </a:solidFill>
          </a:ln>
        </p:spPr>
        <p:txBody>
          <a:bodyPr wrap="none" rtlCol="0">
            <a:spAutoFit/>
          </a:bodyPr>
          <a:lstStyle/>
          <a:p>
            <a:pPr algn="ctr"/>
            <a:r>
              <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営業日</a:t>
            </a:r>
          </a:p>
        </p:txBody>
      </p:sp>
      <p:sp>
        <p:nvSpPr>
          <p:cNvPr id="16" name="角丸四角形 15"/>
          <p:cNvSpPr/>
          <p:nvPr/>
        </p:nvSpPr>
        <p:spPr>
          <a:xfrm>
            <a:off x="543637" y="1927636"/>
            <a:ext cx="8180550" cy="2030824"/>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17" name="テキスト ボックス 16"/>
          <p:cNvSpPr txBox="1"/>
          <p:nvPr/>
        </p:nvSpPr>
        <p:spPr>
          <a:xfrm>
            <a:off x="936435" y="1774328"/>
            <a:ext cx="1673856"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導入までの流れ</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二等辺三角形 17"/>
          <p:cNvSpPr/>
          <p:nvPr/>
        </p:nvSpPr>
        <p:spPr>
          <a:xfrm rot="10800000">
            <a:off x="3466743" y="3962703"/>
            <a:ext cx="2280277" cy="402401"/>
          </a:xfrm>
          <a:prstGeom prs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747760" y="4340911"/>
            <a:ext cx="2718981" cy="2503874"/>
            <a:chOff x="5274692" y="1464367"/>
            <a:chExt cx="4824536" cy="4692528"/>
          </a:xfrm>
        </p:grpSpPr>
        <p:grpSp>
          <p:nvGrpSpPr>
            <p:cNvPr id="20" name="グループ化 19"/>
            <p:cNvGrpSpPr/>
            <p:nvPr/>
          </p:nvGrpSpPr>
          <p:grpSpPr>
            <a:xfrm>
              <a:off x="5274692" y="1548383"/>
              <a:ext cx="4824536" cy="4608512"/>
              <a:chOff x="4050556" y="1837159"/>
              <a:chExt cx="5688632" cy="4390077"/>
            </a:xfrm>
          </p:grpSpPr>
          <p:pic>
            <p:nvPicPr>
              <p:cNvPr id="34" name="Picture 4" descr="関連画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556" y="1837159"/>
                <a:ext cx="4968552" cy="4390077"/>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8803084" y="1980431"/>
                <a:ext cx="936104" cy="3744416"/>
              </a:xfrm>
              <a:prstGeom prst="rect">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駐車場</a:t>
                </a:r>
              </a:p>
            </p:txBody>
          </p:sp>
        </p:grpSp>
        <p:grpSp>
          <p:nvGrpSpPr>
            <p:cNvPr id="21" name="グループ化 20"/>
            <p:cNvGrpSpPr/>
            <p:nvPr/>
          </p:nvGrpSpPr>
          <p:grpSpPr>
            <a:xfrm rot="8341504">
              <a:off x="6286666" y="3640476"/>
              <a:ext cx="720080" cy="720080"/>
              <a:chOff x="3203848" y="1700808"/>
              <a:chExt cx="720080" cy="720080"/>
            </a:xfrm>
          </p:grpSpPr>
          <p:pic>
            <p:nvPicPr>
              <p:cNvPr id="32" name="Picture 3"/>
              <p:cNvPicPr>
                <a:picLocks noChangeAspect="1" noChangeArrowheads="1"/>
              </p:cNvPicPr>
              <p:nvPr/>
            </p:nvPicPr>
            <p:blipFill>
              <a:blip r:embed="rId4" cstate="print"/>
              <a:srcRect/>
              <a:stretch>
                <a:fillRect/>
              </a:stretch>
            </p:blipFill>
            <p:spPr bwMode="auto">
              <a:xfrm>
                <a:off x="3347864" y="1844824"/>
                <a:ext cx="419100" cy="419100"/>
              </a:xfrm>
              <a:prstGeom prst="rect">
                <a:avLst/>
              </a:prstGeom>
              <a:noFill/>
              <a:ln w="9525">
                <a:noFill/>
                <a:miter lim="800000"/>
                <a:headEnd/>
                <a:tailEnd/>
              </a:ln>
            </p:spPr>
          </p:pic>
          <p:sp>
            <p:nvSpPr>
              <p:cNvPr id="33" name="円/楕円 18"/>
              <p:cNvSpPr/>
              <p:nvPr/>
            </p:nvSpPr>
            <p:spPr>
              <a:xfrm>
                <a:off x="3203848" y="1700808"/>
                <a:ext cx="720080"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rot="2239892">
              <a:off x="5346136" y="1599872"/>
              <a:ext cx="720080" cy="720080"/>
              <a:chOff x="3203848" y="1700808"/>
              <a:chExt cx="720080" cy="720080"/>
            </a:xfrm>
          </p:grpSpPr>
          <p:pic>
            <p:nvPicPr>
              <p:cNvPr id="30" name="Picture 3"/>
              <p:cNvPicPr>
                <a:picLocks noChangeAspect="1" noChangeArrowheads="1"/>
              </p:cNvPicPr>
              <p:nvPr/>
            </p:nvPicPr>
            <p:blipFill>
              <a:blip r:embed="rId4" cstate="print"/>
              <a:srcRect/>
              <a:stretch>
                <a:fillRect/>
              </a:stretch>
            </p:blipFill>
            <p:spPr bwMode="auto">
              <a:xfrm>
                <a:off x="3347864" y="1844824"/>
                <a:ext cx="419100" cy="419100"/>
              </a:xfrm>
              <a:prstGeom prst="rect">
                <a:avLst/>
              </a:prstGeom>
              <a:noFill/>
              <a:ln w="9525">
                <a:noFill/>
                <a:miter lim="800000"/>
                <a:headEnd/>
                <a:tailEnd/>
              </a:ln>
            </p:spPr>
          </p:pic>
          <p:sp>
            <p:nvSpPr>
              <p:cNvPr id="31" name="円/楕円 16"/>
              <p:cNvSpPr/>
              <p:nvPr/>
            </p:nvSpPr>
            <p:spPr>
              <a:xfrm>
                <a:off x="3203848" y="1700808"/>
                <a:ext cx="720080"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0800000">
              <a:off x="8227020" y="4864971"/>
              <a:ext cx="720080" cy="720080"/>
              <a:chOff x="3203848" y="1700808"/>
              <a:chExt cx="720080" cy="720080"/>
            </a:xfrm>
          </p:grpSpPr>
          <p:pic>
            <p:nvPicPr>
              <p:cNvPr id="28" name="Picture 3"/>
              <p:cNvPicPr>
                <a:picLocks noChangeAspect="1" noChangeArrowheads="1"/>
              </p:cNvPicPr>
              <p:nvPr/>
            </p:nvPicPr>
            <p:blipFill>
              <a:blip r:embed="rId4" cstate="print"/>
              <a:srcRect/>
              <a:stretch>
                <a:fillRect/>
              </a:stretch>
            </p:blipFill>
            <p:spPr bwMode="auto">
              <a:xfrm>
                <a:off x="3347864" y="1844824"/>
                <a:ext cx="419100" cy="419100"/>
              </a:xfrm>
              <a:prstGeom prst="rect">
                <a:avLst/>
              </a:prstGeom>
              <a:noFill/>
              <a:ln w="9525">
                <a:noFill/>
                <a:miter lim="800000"/>
                <a:headEnd/>
                <a:tailEnd/>
              </a:ln>
            </p:spPr>
          </p:pic>
          <p:sp>
            <p:nvSpPr>
              <p:cNvPr id="29" name="円/楕円 14"/>
              <p:cNvSpPr/>
              <p:nvPr/>
            </p:nvSpPr>
            <p:spPr>
              <a:xfrm>
                <a:off x="3203848" y="1700808"/>
                <a:ext cx="720080"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5400000">
              <a:off x="9163124" y="1464367"/>
              <a:ext cx="720080" cy="720080"/>
              <a:chOff x="3203848" y="2852936"/>
              <a:chExt cx="720080" cy="720080"/>
            </a:xfrm>
          </p:grpSpPr>
          <p:pic>
            <p:nvPicPr>
              <p:cNvPr id="25" name="Picture 5"/>
              <p:cNvPicPr>
                <a:picLocks noChangeAspect="1" noChangeArrowheads="1"/>
              </p:cNvPicPr>
              <p:nvPr/>
            </p:nvPicPr>
            <p:blipFill>
              <a:blip r:embed="rId5" cstate="print"/>
              <a:srcRect/>
              <a:stretch>
                <a:fillRect/>
              </a:stretch>
            </p:blipFill>
            <p:spPr bwMode="auto">
              <a:xfrm>
                <a:off x="3347864" y="2996952"/>
                <a:ext cx="495300" cy="314325"/>
              </a:xfrm>
              <a:prstGeom prst="rect">
                <a:avLst/>
              </a:prstGeom>
              <a:noFill/>
              <a:ln w="9525">
                <a:noFill/>
                <a:miter lim="800000"/>
                <a:headEnd/>
                <a:tailEnd/>
              </a:ln>
            </p:spPr>
          </p:pic>
          <p:sp>
            <p:nvSpPr>
              <p:cNvPr id="26" name="二等辺三角形 25"/>
              <p:cNvSpPr/>
              <p:nvPr/>
            </p:nvSpPr>
            <p:spPr>
              <a:xfrm>
                <a:off x="3491880" y="3284984"/>
                <a:ext cx="144016" cy="144016"/>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2"/>
              <p:cNvSpPr/>
              <p:nvPr/>
            </p:nvSpPr>
            <p:spPr>
              <a:xfrm>
                <a:off x="3203848" y="2852936"/>
                <a:ext cx="720080" cy="7200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7" name="正方形/長方形 36"/>
          <p:cNvSpPr/>
          <p:nvPr/>
        </p:nvSpPr>
        <p:spPr>
          <a:xfrm>
            <a:off x="3725601" y="5126227"/>
            <a:ext cx="4551246" cy="697627"/>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左記イメージのように、現地調査を行った後、</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設置場所選定の上、工事を実施いたします。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091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21</a:t>
            </a:fld>
            <a:endParaRPr lang="ja-JP" altLang="en-US"/>
          </a:p>
        </p:txBody>
      </p:sp>
      <p:sp>
        <p:nvSpPr>
          <p:cNvPr id="6" name="正方形/長方形 5"/>
          <p:cNvSpPr/>
          <p:nvPr/>
        </p:nvSpPr>
        <p:spPr>
          <a:xfrm>
            <a:off x="459490" y="67366"/>
            <a:ext cx="2699778" cy="400110"/>
          </a:xfrm>
          <a:prstGeom prst="rect">
            <a:avLst/>
          </a:prstGeom>
        </p:spPr>
        <p:txBody>
          <a:bodyPr wrap="none">
            <a:spAutoFit/>
          </a:bodyPr>
          <a:lstStyle/>
          <a:p>
            <a:r>
              <a:rPr lang="ja-JP" altLang="en-US" sz="2000" b="1" dirty="0">
                <a:solidFill>
                  <a:schemeClr val="bg1"/>
                </a:solidFill>
                <a:latin typeface="Meiryo UI" panose="020B0604030504040204" pitchFamily="50" charset="-128"/>
                <a:ea typeface="Meiryo UI" panose="020B0604030504040204" pitchFamily="50" charset="-128"/>
              </a:rPr>
              <a:t>各種工事・保守サポート</a:t>
            </a:r>
          </a:p>
        </p:txBody>
      </p:sp>
      <p:sp>
        <p:nvSpPr>
          <p:cNvPr id="7" name="正方形/長方形 6"/>
          <p:cNvSpPr/>
          <p:nvPr/>
        </p:nvSpPr>
        <p:spPr>
          <a:xfrm>
            <a:off x="1322934" y="756527"/>
            <a:ext cx="6513322"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グループ全体で、約</a:t>
            </a: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rPr>
              <a:t>1,000</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名のフィールドエンジニアを保有しており、</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北海道～沖縄まで、全国均一のサポートが可能です。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45" name="グループ化 44"/>
          <p:cNvGrpSpPr/>
          <p:nvPr/>
        </p:nvGrpSpPr>
        <p:grpSpPr>
          <a:xfrm>
            <a:off x="446278" y="1844824"/>
            <a:ext cx="8254082" cy="4323450"/>
            <a:chOff x="539750" y="1588903"/>
            <a:chExt cx="8254082" cy="4323450"/>
          </a:xfrm>
        </p:grpSpPr>
        <p:pic>
          <p:nvPicPr>
            <p:cNvPr id="36" name="図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4464" y="2480885"/>
              <a:ext cx="4664654" cy="3081556"/>
            </a:xfrm>
            <a:prstGeom prst="rect">
              <a:avLst/>
            </a:prstGeom>
            <a:solidFill>
              <a:schemeClr val="bg1"/>
            </a:solidFill>
            <a:effectLst>
              <a:softEdge rad="635000"/>
            </a:effectLst>
          </p:spPr>
        </p:pic>
        <p:grpSp>
          <p:nvGrpSpPr>
            <p:cNvPr id="4" name="グループ化 3"/>
            <p:cNvGrpSpPr/>
            <p:nvPr/>
          </p:nvGrpSpPr>
          <p:grpSpPr>
            <a:xfrm>
              <a:off x="1530146" y="1588903"/>
              <a:ext cx="6273291" cy="971660"/>
              <a:chOff x="1430304" y="1588903"/>
              <a:chExt cx="6273291" cy="971660"/>
            </a:xfrm>
            <a:effectLst>
              <a:outerShdw blurRad="50800" dist="38100" dir="2700000" algn="tl" rotWithShape="0">
                <a:prstClr val="black">
                  <a:alpha val="40000"/>
                </a:prstClr>
              </a:outerShdw>
            </a:effectLst>
          </p:grpSpPr>
          <p:sp>
            <p:nvSpPr>
              <p:cNvPr id="38" name="角丸四角形 37"/>
              <p:cNvSpPr/>
              <p:nvPr/>
            </p:nvSpPr>
            <p:spPr bwMode="auto">
              <a:xfrm>
                <a:off x="1430304" y="1588903"/>
                <a:ext cx="2754421" cy="971660"/>
              </a:xfrm>
              <a:prstGeom prst="roundRect">
                <a:avLst>
                  <a:gd name="adj" fmla="val 50000"/>
                </a:avLst>
              </a:prstGeom>
              <a:solidFill>
                <a:schemeClr val="bg1"/>
              </a:solidFill>
              <a:ln w="76200">
                <a:solidFill>
                  <a:srgbClr val="002774"/>
                </a:solidFill>
              </a:ln>
              <a:effectLst/>
              <a:extLst/>
            </p:spPr>
            <p:txBody>
              <a:bodyPr wrap="none" anchor="ctr"/>
              <a:lstStyle/>
              <a:p>
                <a:pPr marL="370161" indent="-370161" algn="ctr">
                  <a:defRPr/>
                </a:pPr>
                <a:endParaRPr lang="en-US" altLang="ja-JP" sz="1511"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bwMode="auto">
              <a:xfrm>
                <a:off x="4978486" y="1588903"/>
                <a:ext cx="2725109" cy="971660"/>
              </a:xfrm>
              <a:prstGeom prst="roundRect">
                <a:avLst>
                  <a:gd name="adj" fmla="val 50000"/>
                </a:avLst>
              </a:prstGeom>
              <a:solidFill>
                <a:schemeClr val="bg1"/>
              </a:solidFill>
              <a:ln w="76200">
                <a:solidFill>
                  <a:srgbClr val="002774"/>
                </a:solidFill>
              </a:ln>
              <a:effectLst/>
              <a:extLst/>
            </p:spPr>
            <p:txBody>
              <a:bodyPr anchor="ctr"/>
              <a:lstStyle/>
              <a:p>
                <a:pPr algn="ctr">
                  <a:defRPr/>
                </a:pPr>
                <a:endParaRPr lang="en-US" altLang="ja-JP" sz="1511"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 name="グループ化 7"/>
            <p:cNvGrpSpPr/>
            <p:nvPr/>
          </p:nvGrpSpPr>
          <p:grpSpPr>
            <a:xfrm>
              <a:off x="539750" y="3123519"/>
              <a:ext cx="8254082" cy="1112939"/>
              <a:chOff x="539750" y="3123519"/>
              <a:chExt cx="8254082" cy="1112939"/>
            </a:xfrm>
            <a:effectLst>
              <a:outerShdw blurRad="50800" dist="38100" dir="2700000" algn="tl" rotWithShape="0">
                <a:prstClr val="black">
                  <a:alpha val="40000"/>
                </a:prstClr>
              </a:outerShdw>
            </a:effectLst>
          </p:grpSpPr>
          <p:sp>
            <p:nvSpPr>
              <p:cNvPr id="39" name="角丸四角形 38"/>
              <p:cNvSpPr/>
              <p:nvPr/>
            </p:nvSpPr>
            <p:spPr bwMode="auto">
              <a:xfrm>
                <a:off x="539750" y="3124960"/>
                <a:ext cx="2724070" cy="1110057"/>
              </a:xfrm>
              <a:prstGeom prst="roundRect">
                <a:avLst>
                  <a:gd name="adj" fmla="val 50000"/>
                </a:avLst>
              </a:prstGeom>
              <a:solidFill>
                <a:schemeClr val="bg1"/>
              </a:solidFill>
              <a:ln w="76200">
                <a:solidFill>
                  <a:srgbClr val="002774"/>
                </a:solidFill>
              </a:ln>
              <a:effectLst/>
              <a:extLst/>
            </p:spPr>
            <p:txBody>
              <a:bodyPr anchor="ctr"/>
              <a:lstStyle/>
              <a:p>
                <a:pPr algn="ctr">
                  <a:defRPr/>
                </a:pPr>
                <a:endParaRPr lang="en-US" altLang="ja-JP" sz="1511"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角丸四角形 40"/>
              <p:cNvSpPr/>
              <p:nvPr/>
            </p:nvSpPr>
            <p:spPr bwMode="auto">
              <a:xfrm>
                <a:off x="5983099" y="3123519"/>
                <a:ext cx="2810733" cy="1112939"/>
              </a:xfrm>
              <a:prstGeom prst="roundRect">
                <a:avLst>
                  <a:gd name="adj" fmla="val 50000"/>
                </a:avLst>
              </a:prstGeom>
              <a:solidFill>
                <a:schemeClr val="bg1"/>
              </a:solidFill>
              <a:ln w="76200">
                <a:solidFill>
                  <a:srgbClr val="002774"/>
                </a:solidFill>
              </a:ln>
              <a:effectLst/>
              <a:extLst/>
            </p:spPr>
            <p:txBody>
              <a:bodyPr anchor="ctr"/>
              <a:lstStyle/>
              <a:p>
                <a:pPr algn="ctr">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防犯カメラ設置工事</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TV</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共聴設備の構築</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地デジアンテナの設置</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grpSp>
        <p:grpSp>
          <p:nvGrpSpPr>
            <p:cNvPr id="44" name="グループ化 43"/>
            <p:cNvGrpSpPr/>
            <p:nvPr/>
          </p:nvGrpSpPr>
          <p:grpSpPr>
            <a:xfrm>
              <a:off x="1563597" y="4799414"/>
              <a:ext cx="6235670" cy="1112939"/>
              <a:chOff x="1657649" y="4799414"/>
              <a:chExt cx="6235670" cy="1112939"/>
            </a:xfrm>
            <a:effectLst>
              <a:outerShdw blurRad="50800" dist="38100" dir="2700000" algn="tl" rotWithShape="0">
                <a:prstClr val="black">
                  <a:alpha val="40000"/>
                </a:prstClr>
              </a:outerShdw>
            </a:effectLst>
          </p:grpSpPr>
          <p:sp>
            <p:nvSpPr>
              <p:cNvPr id="42" name="角丸四角形 41"/>
              <p:cNvSpPr/>
              <p:nvPr/>
            </p:nvSpPr>
            <p:spPr bwMode="auto">
              <a:xfrm>
                <a:off x="1657649" y="4800856"/>
                <a:ext cx="2819963" cy="1110055"/>
              </a:xfrm>
              <a:prstGeom prst="roundRect">
                <a:avLst>
                  <a:gd name="adj" fmla="val 50000"/>
                </a:avLst>
              </a:prstGeom>
              <a:solidFill>
                <a:schemeClr val="bg1"/>
              </a:solidFill>
              <a:ln w="76200">
                <a:solidFill>
                  <a:srgbClr val="002774"/>
                </a:solidFill>
              </a:ln>
              <a:effectLst/>
              <a:extLst/>
            </p:spPr>
            <p:txBody>
              <a:bodyPr anchor="ctr"/>
              <a:lstStyle/>
              <a:p>
                <a:pPr algn="ctr">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定期保守訪問</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rPr>
                  <a:t>緊急時駆けつけメンテナンス</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42"/>
              <p:cNvSpPr/>
              <p:nvPr/>
            </p:nvSpPr>
            <p:spPr bwMode="auto">
              <a:xfrm>
                <a:off x="4968460" y="4799414"/>
                <a:ext cx="2924859" cy="1112939"/>
              </a:xfrm>
              <a:prstGeom prst="roundRect">
                <a:avLst>
                  <a:gd name="adj" fmla="val 50000"/>
                </a:avLst>
              </a:prstGeom>
              <a:solidFill>
                <a:schemeClr val="bg1"/>
              </a:solidFill>
              <a:ln w="76200">
                <a:solidFill>
                  <a:srgbClr val="002774"/>
                </a:solidFill>
              </a:ln>
              <a:effectLst/>
              <a:extLst/>
            </p:spPr>
            <p:txBody>
              <a:bodyPr anchor="ctr"/>
              <a:lstStyle/>
              <a:p>
                <a:pPr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各種</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機器キッティング</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電気・電子機器再生作業</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6" name="テキスト ボックス 45"/>
          <p:cNvSpPr txBox="1"/>
          <p:nvPr/>
        </p:nvSpPr>
        <p:spPr>
          <a:xfrm>
            <a:off x="2029054" y="2145988"/>
            <a:ext cx="1415772" cy="338554"/>
          </a:xfrm>
          <a:prstGeom prst="rect">
            <a:avLst/>
          </a:prstGeom>
          <a:noFill/>
        </p:spPr>
        <p:txBody>
          <a:bodyPr wrap="none" rtlCol="0">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音響機器工事</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562580" y="2001838"/>
            <a:ext cx="1569660" cy="584775"/>
          </a:xfrm>
          <a:prstGeom prst="rect">
            <a:avLst/>
          </a:prstGeom>
          <a:noFill/>
        </p:spPr>
        <p:txBody>
          <a:bodyPr wrap="none" rtlCol="0">
            <a:spAutoFit/>
          </a:bodyPr>
          <a:lstStyle/>
          <a:p>
            <a:pPr algn="ct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LAN</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配線</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Wi-Fi</a:t>
            </a: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環境</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整備</a:t>
            </a:r>
            <a:endPar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24522" y="3479931"/>
            <a:ext cx="2167581" cy="830997"/>
          </a:xfrm>
          <a:prstGeom prst="rect">
            <a:avLst/>
          </a:prstGeom>
          <a:noFill/>
        </p:spPr>
        <p:txBody>
          <a:bodyPr wrap="none" rtlCol="0">
            <a:spAutoFit/>
          </a:bodyPr>
          <a:lstStyle/>
          <a:p>
            <a:pPr algn="ct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rPr>
              <a:t>LED</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証明、省エネ機器</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（ハイブリッド安定器）</a:t>
            </a:r>
            <a:endParaRPr kumimoji="1" lang="en-US" altLang="ja-JP" sz="16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設置・球交換</a:t>
            </a:r>
          </a:p>
        </p:txBody>
      </p:sp>
    </p:spTree>
    <p:extLst>
      <p:ext uri="{BB962C8B-B14F-4D97-AF65-F5344CB8AC3E}">
        <p14:creationId xmlns:p14="http://schemas.microsoft.com/office/powerpoint/2010/main" val="879967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22</a:t>
            </a:fld>
            <a:endParaRPr lang="ja-JP" altLang="en-US"/>
          </a:p>
        </p:txBody>
      </p:sp>
      <p:sp>
        <p:nvSpPr>
          <p:cNvPr id="6" name="正方形/長方形 5"/>
          <p:cNvSpPr/>
          <p:nvPr/>
        </p:nvSpPr>
        <p:spPr>
          <a:xfrm>
            <a:off x="251520" y="67366"/>
            <a:ext cx="1418558" cy="400110"/>
          </a:xfrm>
          <a:prstGeom prst="rect">
            <a:avLst/>
          </a:prstGeom>
        </p:spPr>
        <p:txBody>
          <a:bodyPr wrap="square">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導入事例</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4" name="Google Shape;507;p16"/>
          <p:cNvSpPr/>
          <p:nvPr/>
        </p:nvSpPr>
        <p:spPr>
          <a:xfrm>
            <a:off x="390672" y="1280105"/>
            <a:ext cx="8319270" cy="2123796"/>
          </a:xfrm>
          <a:prstGeom prst="rect">
            <a:avLst/>
          </a:prstGeom>
          <a:solidFill>
            <a:srgbClr val="006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UI" panose="020B0604030504040204" pitchFamily="50" charset="-128"/>
              <a:ea typeface="Meiryo UI" panose="020B0604030504040204" pitchFamily="50" charset="-128"/>
              <a:cs typeface="Arial"/>
              <a:sym typeface="Arial"/>
            </a:endParaRPr>
          </a:p>
        </p:txBody>
      </p:sp>
      <p:sp>
        <p:nvSpPr>
          <p:cNvPr id="7" name="Google Shape;508;p16"/>
          <p:cNvSpPr txBox="1">
            <a:spLocks/>
          </p:cNvSpPr>
          <p:nvPr/>
        </p:nvSpPr>
        <p:spPr>
          <a:xfrm>
            <a:off x="8591564" y="6387584"/>
            <a:ext cx="576262" cy="25190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defPPr>
              <a:defRPr lang="ja-JP"/>
            </a:defPPr>
            <a:lvl1pPr algn="r" rtl="0" eaLnBrk="1" fontAlgn="base" hangingPunct="1">
              <a:spcBef>
                <a:spcPct val="20000"/>
              </a:spcBef>
              <a:spcAft>
                <a:spcPct val="0"/>
              </a:spcAft>
              <a:defRPr kumimoji="1" sz="1200" kern="1200" smtClean="0">
                <a:solidFill>
                  <a:schemeClr val="bg1"/>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9144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3716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828800" algn="l" rtl="0" eaLnBrk="0" fontAlgn="base" hangingPunct="0">
              <a:spcBef>
                <a:spcPct val="0"/>
              </a:spcBef>
              <a:spcAft>
                <a:spcPct val="0"/>
              </a:spcAft>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2860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6pPr>
            <a:lvl7pPr marL="27432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7pPr>
            <a:lvl8pPr marL="32004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8pPr>
            <a:lvl9pPr marL="3657600" algn="l" defTabSz="914400" rtl="0" eaLnBrk="1" latinLnBrk="0" hangingPunct="1">
              <a:defRPr kumimoji="1" sz="900" kern="1200">
                <a:solidFill>
                  <a:schemeClr val="tx1"/>
                </a:solidFill>
                <a:latin typeface="HGP創英角ｺﾞｼｯｸUB" panose="020B0900000000000000" pitchFamily="50" charset="-128"/>
                <a:ea typeface="HGP創英角ｺﾞｼｯｸUB" panose="020B0900000000000000" pitchFamily="50" charset="-128"/>
                <a:cs typeface="+mn-cs"/>
              </a:defRPr>
            </a:lvl9pPr>
          </a:lstStyle>
          <a:p>
            <a:pPr>
              <a:spcBef>
                <a:spcPts val="0"/>
              </a:spcBef>
              <a:spcAft>
                <a:spcPts val="0"/>
              </a:spcAft>
            </a:pPr>
            <a:fld id="{00000000-1234-1234-1234-123412341234}" type="slidenum">
              <a:rPr lang="en-US" altLang="ja-JP" smtClean="0"/>
              <a:pPr>
                <a:spcBef>
                  <a:spcPts val="0"/>
                </a:spcBef>
                <a:spcAft>
                  <a:spcPts val="0"/>
                </a:spcAft>
              </a:pPr>
              <a:t>22</a:t>
            </a:fld>
            <a:endParaRPr lang="en-US"/>
          </a:p>
        </p:txBody>
      </p:sp>
      <p:pic>
        <p:nvPicPr>
          <p:cNvPr id="8" name="Google Shape;510;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756" y="1545919"/>
            <a:ext cx="2134685" cy="1421244"/>
          </a:xfrm>
          <a:prstGeom prst="rect">
            <a:avLst/>
          </a:prstGeom>
          <a:noFill/>
          <a:ln>
            <a:noFill/>
          </a:ln>
        </p:spPr>
      </p:pic>
      <p:sp>
        <p:nvSpPr>
          <p:cNvPr id="9" name="Google Shape;511;p16"/>
          <p:cNvSpPr txBox="1"/>
          <p:nvPr/>
        </p:nvSpPr>
        <p:spPr>
          <a:xfrm>
            <a:off x="622756" y="734049"/>
            <a:ext cx="7932599"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“キャンクラウド導入で利益率が大幅改善！”</a:t>
            </a:r>
            <a:endParaRPr sz="18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p:txBody>
      </p:sp>
      <p:sp>
        <p:nvSpPr>
          <p:cNvPr id="10" name="Google Shape;512;p16"/>
          <p:cNvSpPr txBox="1"/>
          <p:nvPr/>
        </p:nvSpPr>
        <p:spPr>
          <a:xfrm>
            <a:off x="496744" y="2967163"/>
            <a:ext cx="260606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dirty="0">
                <a:solidFill>
                  <a:schemeClr val="bg1"/>
                </a:solidFill>
                <a:latin typeface="Meiryo UI" panose="020B0604030504040204" pitchFamily="50" charset="-128"/>
                <a:ea typeface="Meiryo UI" panose="020B0604030504040204" pitchFamily="50" charset="-128"/>
                <a:cs typeface="Meiryo"/>
                <a:sym typeface="Meiryo"/>
              </a:rPr>
              <a:t>・株式会社キングスノウ　(運営店舗数15店舗)</a:t>
            </a:r>
            <a:endParaRPr dirty="0">
              <a:solidFill>
                <a:schemeClr val="bg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ja-JP" dirty="0">
                <a:solidFill>
                  <a:schemeClr val="bg1"/>
                </a:solidFill>
                <a:latin typeface="Meiryo UI" panose="020B0604030504040204" pitchFamily="50" charset="-128"/>
                <a:ea typeface="Meiryo UI" panose="020B0604030504040204" pitchFamily="50" charset="-128"/>
                <a:cs typeface="Meiryo"/>
                <a:sym typeface="Meiryo"/>
              </a:rPr>
              <a:t>・執行役員　小川 様</a:t>
            </a:r>
            <a:endParaRPr dirty="0">
              <a:solidFill>
                <a:schemeClr val="bg1"/>
              </a:solidFill>
              <a:latin typeface="Meiryo UI" panose="020B0604030504040204" pitchFamily="50" charset="-128"/>
              <a:ea typeface="Meiryo UI" panose="020B0604030504040204" pitchFamily="50" charset="-128"/>
              <a:cs typeface="Meiryo"/>
              <a:sym typeface="Meiryo"/>
            </a:endParaRPr>
          </a:p>
        </p:txBody>
      </p:sp>
      <p:sp>
        <p:nvSpPr>
          <p:cNvPr id="11" name="Google Shape;513;p16"/>
          <p:cNvSpPr txBox="1"/>
          <p:nvPr/>
        </p:nvSpPr>
        <p:spPr>
          <a:xfrm>
            <a:off x="5885783" y="1528078"/>
            <a:ext cx="164918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eiryo UI" panose="020B0604030504040204" pitchFamily="50" charset="-128"/>
              <a:ea typeface="Meiryo UI" panose="020B0604030504040204" pitchFamily="50" charset="-128"/>
              <a:cs typeface="Arial"/>
              <a:sym typeface="Arial"/>
            </a:endParaRPr>
          </a:p>
        </p:txBody>
      </p:sp>
      <p:sp>
        <p:nvSpPr>
          <p:cNvPr id="12" name="Google Shape;514;p16"/>
          <p:cNvSpPr txBox="1"/>
          <p:nvPr/>
        </p:nvSpPr>
        <p:spPr>
          <a:xfrm>
            <a:off x="3010915" y="1472631"/>
            <a:ext cx="578458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000" b="1" dirty="0" smtClean="0">
                <a:solidFill>
                  <a:schemeClr val="bg1"/>
                </a:solidFill>
                <a:latin typeface="Meiryo UI" panose="020B0604030504040204" pitchFamily="50" charset="-128"/>
                <a:ea typeface="Meiryo UI" panose="020B0604030504040204" pitchFamily="50" charset="-128"/>
                <a:cs typeface="Meiryo"/>
                <a:sym typeface="Meiryo"/>
              </a:rPr>
              <a:t>課題：</a:t>
            </a:r>
            <a:r>
              <a:rPr lang="ja-JP" sz="2000" b="1" dirty="0" smtClean="0">
                <a:solidFill>
                  <a:schemeClr val="bg1"/>
                </a:solidFill>
                <a:latin typeface="Meiryo UI" panose="020B0604030504040204" pitchFamily="50" charset="-128"/>
                <a:ea typeface="Meiryo UI" panose="020B0604030504040204" pitchFamily="50" charset="-128"/>
                <a:cs typeface="Meiryo"/>
                <a:sym typeface="Meiryo"/>
              </a:rPr>
              <a:t>「</a:t>
            </a:r>
            <a:r>
              <a:rPr lang="ja-JP" sz="2000" b="1" dirty="0">
                <a:solidFill>
                  <a:schemeClr val="bg1"/>
                </a:solidFill>
                <a:latin typeface="Meiryo UI" panose="020B0604030504040204" pitchFamily="50" charset="-128"/>
                <a:ea typeface="Meiryo UI" panose="020B0604030504040204" pitchFamily="50" charset="-128"/>
                <a:cs typeface="Meiryo"/>
                <a:sym typeface="Meiryo"/>
              </a:rPr>
              <a:t>店舗運営の精度を高めたい・・」</a:t>
            </a:r>
            <a:endParaRPr sz="2000" b="1" dirty="0">
              <a:solidFill>
                <a:schemeClr val="bg1"/>
              </a:solidFill>
              <a:latin typeface="Meiryo UI" panose="020B0604030504040204" pitchFamily="50" charset="-128"/>
              <a:ea typeface="Meiryo UI" panose="020B0604030504040204" pitchFamily="50" charset="-128"/>
              <a:cs typeface="Meiryo"/>
              <a:sym typeface="Meiryo"/>
            </a:endParaRPr>
          </a:p>
        </p:txBody>
      </p:sp>
      <p:sp>
        <p:nvSpPr>
          <p:cNvPr id="17" name="Google Shape;519;p16"/>
          <p:cNvSpPr/>
          <p:nvPr/>
        </p:nvSpPr>
        <p:spPr>
          <a:xfrm>
            <a:off x="390671" y="3882910"/>
            <a:ext cx="3827066" cy="890823"/>
          </a:xfrm>
          <a:prstGeom prst="rect">
            <a:avLst/>
          </a:prstGeom>
          <a:solidFill>
            <a:srgbClr val="006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rPr>
              <a:t>1.無駄の見える化</a:t>
            </a:r>
            <a:endParaRPr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endParaRPr sz="1800" b="1" dirty="0">
              <a:solidFill>
                <a:srgbClr val="244061"/>
              </a:solidFill>
              <a:latin typeface="Meiryo UI" panose="020B0604030504040204" pitchFamily="50" charset="-128"/>
              <a:ea typeface="Meiryo UI" panose="020B0604030504040204" pitchFamily="50" charset="-128"/>
              <a:cs typeface="Meiryo"/>
              <a:sym typeface="Meiryo"/>
            </a:endParaRPr>
          </a:p>
        </p:txBody>
      </p:sp>
      <p:sp>
        <p:nvSpPr>
          <p:cNvPr id="18" name="Google Shape;520;p16"/>
          <p:cNvSpPr/>
          <p:nvPr/>
        </p:nvSpPr>
        <p:spPr>
          <a:xfrm>
            <a:off x="496744" y="4192306"/>
            <a:ext cx="3654277" cy="43084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・お客様が少ない深夜帯にスタッフを多く勤務させない</a:t>
            </a:r>
            <a:endParaRPr sz="1100" dirty="0">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・オープン前の時間に照明を消す</a:t>
            </a:r>
            <a:endParaRPr sz="1100" dirty="0">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19" name="Google Shape;521;p16"/>
          <p:cNvSpPr/>
          <p:nvPr/>
        </p:nvSpPr>
        <p:spPr>
          <a:xfrm>
            <a:off x="390671" y="4817919"/>
            <a:ext cx="3827066" cy="890823"/>
          </a:xfrm>
          <a:prstGeom prst="rect">
            <a:avLst/>
          </a:prstGeom>
          <a:solidFill>
            <a:srgbClr val="006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rPr>
              <a:t>2.労働生産性/人時売上高の管理</a:t>
            </a:r>
            <a:endParaRPr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endParaRPr sz="1800" b="1" dirty="0">
              <a:solidFill>
                <a:srgbClr val="244061"/>
              </a:solidFill>
              <a:latin typeface="Meiryo UI" panose="020B0604030504040204" pitchFamily="50" charset="-128"/>
              <a:ea typeface="Meiryo UI" panose="020B0604030504040204" pitchFamily="50" charset="-128"/>
              <a:cs typeface="Meiryo"/>
              <a:sym typeface="Meiryo"/>
            </a:endParaRPr>
          </a:p>
        </p:txBody>
      </p:sp>
      <p:sp>
        <p:nvSpPr>
          <p:cNvPr id="20" name="Google Shape;522;p16"/>
          <p:cNvSpPr/>
          <p:nvPr/>
        </p:nvSpPr>
        <p:spPr>
          <a:xfrm>
            <a:off x="496744" y="5127315"/>
            <a:ext cx="3654277" cy="43084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smtClean="0">
                <a:solidFill>
                  <a:srgbClr val="595959"/>
                </a:solidFill>
                <a:latin typeface="Meiryo UI" panose="020B0604030504040204" pitchFamily="50" charset="-128"/>
                <a:ea typeface="Meiryo UI" panose="020B0604030504040204" pitchFamily="50" charset="-128"/>
                <a:cs typeface="Meiryo"/>
                <a:sym typeface="Meiryo"/>
              </a:rPr>
              <a:t>・</a:t>
            </a:r>
            <a:r>
              <a:rPr lang="en-US" altLang="ja-JP" sz="1100" dirty="0">
                <a:solidFill>
                  <a:srgbClr val="595959"/>
                </a:solidFill>
                <a:latin typeface="Meiryo UI" panose="020B0604030504040204" pitchFamily="50" charset="-128"/>
                <a:ea typeface="Meiryo UI" panose="020B0604030504040204" pitchFamily="50" charset="-128"/>
                <a:cs typeface="Meiryo"/>
                <a:sym typeface="Meiryo"/>
              </a:rPr>
              <a:t>15</a:t>
            </a:r>
            <a:r>
              <a:rPr lang="ja-JP" sz="1100" dirty="0" smtClean="0">
                <a:solidFill>
                  <a:srgbClr val="595959"/>
                </a:solidFill>
                <a:latin typeface="Meiryo UI" panose="020B0604030504040204" pitchFamily="50" charset="-128"/>
                <a:ea typeface="Meiryo UI" panose="020B0604030504040204" pitchFamily="50" charset="-128"/>
                <a:cs typeface="Meiryo"/>
                <a:sym typeface="Meiryo"/>
              </a:rPr>
              <a:t>店舗</a:t>
            </a:r>
            <a:r>
              <a:rPr lang="ja-JP" sz="1100" dirty="0">
                <a:solidFill>
                  <a:srgbClr val="595959"/>
                </a:solidFill>
                <a:latin typeface="Meiryo UI" panose="020B0604030504040204" pitchFamily="50" charset="-128"/>
                <a:ea typeface="Meiryo UI" panose="020B0604030504040204" pitchFamily="50" charset="-128"/>
                <a:cs typeface="Meiryo"/>
                <a:sym typeface="Meiryo"/>
              </a:rPr>
              <a:t>の数字を一元管理</a:t>
            </a:r>
            <a:endParaRPr sz="1100" dirty="0">
              <a:solidFill>
                <a:srgbClr val="595959"/>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・データで理解し、カメラで実際の現場様子も確認</a:t>
            </a:r>
            <a:endParaRPr sz="1100" dirty="0">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21" name="Google Shape;523;p16"/>
          <p:cNvSpPr/>
          <p:nvPr/>
        </p:nvSpPr>
        <p:spPr>
          <a:xfrm>
            <a:off x="390671" y="5775976"/>
            <a:ext cx="3827066" cy="890823"/>
          </a:xfrm>
          <a:prstGeom prst="rect">
            <a:avLst/>
          </a:prstGeom>
          <a:solidFill>
            <a:srgbClr val="006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rPr>
              <a:t>3.録画データの活用</a:t>
            </a:r>
            <a:endParaRPr sz="14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endParaRPr sz="1800" b="1" dirty="0">
              <a:solidFill>
                <a:schemeClr val="accent1">
                  <a:lumMod val="20000"/>
                  <a:lumOff val="80000"/>
                </a:schemeClr>
              </a:solidFill>
              <a:latin typeface="Meiryo UI" panose="020B0604030504040204" pitchFamily="50" charset="-128"/>
              <a:ea typeface="Meiryo UI" panose="020B0604030504040204" pitchFamily="50" charset="-128"/>
              <a:cs typeface="Meiryo"/>
              <a:sym typeface="Meiryo"/>
            </a:endParaRPr>
          </a:p>
        </p:txBody>
      </p:sp>
      <p:sp>
        <p:nvSpPr>
          <p:cNvPr id="22" name="Google Shape;524;p16"/>
          <p:cNvSpPr/>
          <p:nvPr/>
        </p:nvSpPr>
        <p:spPr>
          <a:xfrm>
            <a:off x="496744" y="6085372"/>
            <a:ext cx="3654277" cy="43084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・接客内容をスタッフ評価へ反映</a:t>
            </a:r>
            <a:endParaRPr sz="1100" dirty="0">
              <a:solidFill>
                <a:srgbClr val="595959"/>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sz="1100" dirty="0">
                <a:solidFill>
                  <a:srgbClr val="595959"/>
                </a:solidFill>
                <a:latin typeface="Meiryo UI" panose="020B0604030504040204" pitchFamily="50" charset="-128"/>
                <a:ea typeface="Meiryo UI" panose="020B0604030504040204" pitchFamily="50" charset="-128"/>
                <a:cs typeface="Meiryo"/>
                <a:sym typeface="Meiryo"/>
              </a:rPr>
              <a:t>・店長へ店舗改善策のフィードバック</a:t>
            </a:r>
            <a:endParaRPr sz="1100" dirty="0">
              <a:solidFill>
                <a:srgbClr val="595959"/>
              </a:solidFill>
              <a:latin typeface="Meiryo UI" panose="020B0604030504040204" pitchFamily="50" charset="-128"/>
              <a:ea typeface="Meiryo UI" panose="020B0604030504040204" pitchFamily="50" charset="-128"/>
              <a:cs typeface="Meiryo"/>
              <a:sym typeface="Meiryo"/>
            </a:endParaRPr>
          </a:p>
        </p:txBody>
      </p:sp>
      <p:sp>
        <p:nvSpPr>
          <p:cNvPr id="23" name="Google Shape;525;p16"/>
          <p:cNvSpPr txBox="1"/>
          <p:nvPr/>
        </p:nvSpPr>
        <p:spPr>
          <a:xfrm>
            <a:off x="5903205" y="3417983"/>
            <a:ext cx="280831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800" u="sng" dirty="0" smtClean="0">
                <a:solidFill>
                  <a:schemeClr val="dk1"/>
                </a:solidFill>
                <a:latin typeface="Meiryo UI" panose="020B0604030504040204" pitchFamily="50" charset="-128"/>
                <a:ea typeface="Meiryo UI" panose="020B0604030504040204" pitchFamily="50" charset="-128"/>
                <a:cs typeface="Meiryo"/>
                <a:sym typeface="Meiryo"/>
              </a:rPr>
              <a:t>2019</a:t>
            </a:r>
            <a:r>
              <a:rPr lang="ja-JP" sz="800" u="sng" dirty="0" smtClean="0">
                <a:solidFill>
                  <a:schemeClr val="dk1"/>
                </a:solidFill>
                <a:latin typeface="Meiryo UI" panose="020B0604030504040204" pitchFamily="50" charset="-128"/>
                <a:ea typeface="Meiryo UI" panose="020B0604030504040204" pitchFamily="50" charset="-128"/>
                <a:cs typeface="Meiryo"/>
                <a:sym typeface="Meiryo"/>
              </a:rPr>
              <a:t>年</a:t>
            </a:r>
            <a:r>
              <a:rPr lang="en-US" altLang="ja-JP" sz="800" u="sng" dirty="0" smtClean="0">
                <a:solidFill>
                  <a:schemeClr val="dk1"/>
                </a:solidFill>
                <a:latin typeface="Meiryo UI" panose="020B0604030504040204" pitchFamily="50" charset="-128"/>
                <a:ea typeface="Meiryo UI" panose="020B0604030504040204" pitchFamily="50" charset="-128"/>
                <a:cs typeface="Meiryo"/>
                <a:sym typeface="Meiryo"/>
              </a:rPr>
              <a:t>11</a:t>
            </a:r>
            <a:r>
              <a:rPr lang="ja-JP" sz="800" u="sng" dirty="0" smtClean="0">
                <a:solidFill>
                  <a:schemeClr val="dk1"/>
                </a:solidFill>
                <a:latin typeface="Meiryo UI" panose="020B0604030504040204" pitchFamily="50" charset="-128"/>
                <a:ea typeface="Meiryo UI" panose="020B0604030504040204" pitchFamily="50" charset="-128"/>
                <a:cs typeface="Meiryo"/>
                <a:sym typeface="Meiryo"/>
              </a:rPr>
              <a:t>月</a:t>
            </a:r>
            <a:r>
              <a:rPr lang="en-US" altLang="ja-JP" sz="800" u="sng" dirty="0" smtClean="0">
                <a:solidFill>
                  <a:schemeClr val="dk1"/>
                </a:solidFill>
                <a:latin typeface="Meiryo UI" panose="020B0604030504040204" pitchFamily="50" charset="-128"/>
                <a:ea typeface="Meiryo UI" panose="020B0604030504040204" pitchFamily="50" charset="-128"/>
                <a:cs typeface="Meiryo"/>
                <a:sym typeface="Meiryo"/>
              </a:rPr>
              <a:t>20</a:t>
            </a:r>
            <a:r>
              <a:rPr lang="ja-JP" sz="800" u="sng" dirty="0" smtClean="0">
                <a:solidFill>
                  <a:schemeClr val="dk1"/>
                </a:solidFill>
                <a:latin typeface="Meiryo UI" panose="020B0604030504040204" pitchFamily="50" charset="-128"/>
                <a:ea typeface="Meiryo UI" panose="020B0604030504040204" pitchFamily="50" charset="-128"/>
                <a:cs typeface="Meiryo"/>
                <a:sym typeface="Meiryo"/>
              </a:rPr>
              <a:t>日</a:t>
            </a:r>
            <a:r>
              <a:rPr lang="ja-JP" sz="800" u="sng" dirty="0">
                <a:solidFill>
                  <a:schemeClr val="dk1"/>
                </a:solidFill>
                <a:latin typeface="Meiryo UI" panose="020B0604030504040204" pitchFamily="50" charset="-128"/>
                <a:ea typeface="Meiryo UI" panose="020B0604030504040204" pitchFamily="50" charset="-128"/>
                <a:cs typeface="Meiryo"/>
                <a:sym typeface="Meiryo"/>
              </a:rPr>
              <a:t>飲食店.COM/Foodistに掲載</a:t>
            </a:r>
            <a:endParaRPr sz="800" u="sng" dirty="0">
              <a:solidFill>
                <a:schemeClr val="dk1"/>
              </a:solidFill>
              <a:latin typeface="Meiryo UI" panose="020B0604030504040204" pitchFamily="50" charset="-128"/>
              <a:ea typeface="Meiryo UI" panose="020B0604030504040204" pitchFamily="50" charset="-128"/>
              <a:cs typeface="Meiryo"/>
              <a:sym typeface="Meiryo"/>
            </a:endParaRPr>
          </a:p>
          <a:p>
            <a:pPr marL="0" marR="0" lvl="0" indent="0" algn="l" rtl="0">
              <a:spcBef>
                <a:spcPts val="0"/>
              </a:spcBef>
              <a:spcAft>
                <a:spcPts val="0"/>
              </a:spcAft>
              <a:buNone/>
            </a:pPr>
            <a:r>
              <a:rPr lang="ja-JP" sz="800" u="sng" dirty="0">
                <a:solidFill>
                  <a:schemeClr val="dk1"/>
                </a:solidFill>
                <a:latin typeface="Meiryo UI" panose="020B0604030504040204" pitchFamily="50" charset="-128"/>
                <a:ea typeface="Meiryo UI" panose="020B0604030504040204" pitchFamily="50" charset="-128"/>
                <a:cs typeface="Meiryo"/>
                <a:sym typeface="Meiryo"/>
                <a:hlinkClick r:id="rId4"/>
              </a:rPr>
              <a:t>https://www.inshokuten.com/foodist/article/5560/</a:t>
            </a:r>
            <a:endParaRPr sz="800" u="sng" dirty="0">
              <a:solidFill>
                <a:schemeClr val="dk1"/>
              </a:solidFill>
              <a:latin typeface="Meiryo UI" panose="020B0604030504040204" pitchFamily="50" charset="-128"/>
              <a:ea typeface="Meiryo UI" panose="020B0604030504040204" pitchFamily="50" charset="-128"/>
              <a:cs typeface="Meiryo"/>
              <a:sym typeface="Meiryo"/>
            </a:endParaRPr>
          </a:p>
        </p:txBody>
      </p:sp>
      <p:sp>
        <p:nvSpPr>
          <p:cNvPr id="24" name="Google Shape;526;p16"/>
          <p:cNvSpPr/>
          <p:nvPr/>
        </p:nvSpPr>
        <p:spPr>
          <a:xfrm>
            <a:off x="4879911" y="3882910"/>
            <a:ext cx="3830030" cy="2756581"/>
          </a:xfrm>
          <a:prstGeom prst="rect">
            <a:avLst/>
          </a:prstGeom>
          <a:solidFill>
            <a:srgbClr val="006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244061"/>
              </a:solidFill>
              <a:latin typeface="Meiryo UI" panose="020B0604030504040204" pitchFamily="50" charset="-128"/>
              <a:ea typeface="Meiryo UI" panose="020B0604030504040204" pitchFamily="50" charset="-128"/>
              <a:cs typeface="Meiryo"/>
              <a:sym typeface="Meiryo"/>
            </a:endParaRPr>
          </a:p>
        </p:txBody>
      </p:sp>
      <p:sp>
        <p:nvSpPr>
          <p:cNvPr id="26" name="Google Shape;528;p16"/>
          <p:cNvSpPr/>
          <p:nvPr/>
        </p:nvSpPr>
        <p:spPr>
          <a:xfrm>
            <a:off x="5051317" y="4043174"/>
            <a:ext cx="3564816" cy="932523"/>
          </a:xfrm>
          <a:prstGeom prst="rect">
            <a:avLst/>
          </a:prstGeom>
          <a:solidFill>
            <a:schemeClr val="lt1"/>
          </a:solid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b="1" dirty="0">
                <a:solidFill>
                  <a:srgbClr val="E36C09"/>
                </a:solidFill>
                <a:latin typeface="Meiryo UI" panose="020B0604030504040204" pitchFamily="50" charset="-128"/>
                <a:ea typeface="Meiryo UI" panose="020B0604030504040204" pitchFamily="50" charset="-128"/>
                <a:cs typeface="Meiryo"/>
                <a:sym typeface="Meiryo"/>
              </a:rPr>
              <a:t>32</a:t>
            </a:r>
            <a:r>
              <a:rPr lang="ja-JP" sz="1800" b="1" dirty="0">
                <a:solidFill>
                  <a:srgbClr val="E36C09"/>
                </a:solidFill>
                <a:latin typeface="Meiryo UI" panose="020B0604030504040204" pitchFamily="50" charset="-128"/>
                <a:ea typeface="Meiryo UI" panose="020B0604030504040204" pitchFamily="50" charset="-128"/>
                <a:cs typeface="Meiryo"/>
                <a:sym typeface="Meiryo"/>
              </a:rPr>
              <a:t>%の</a:t>
            </a:r>
            <a:r>
              <a:rPr lang="ja-JP" sz="2800" b="1" dirty="0">
                <a:solidFill>
                  <a:srgbClr val="E36C09"/>
                </a:solidFill>
                <a:latin typeface="Meiryo UI" panose="020B0604030504040204" pitchFamily="50" charset="-128"/>
                <a:ea typeface="Meiryo UI" panose="020B0604030504040204" pitchFamily="50" charset="-128"/>
                <a:cs typeface="Meiryo"/>
                <a:sym typeface="Meiryo"/>
              </a:rPr>
              <a:t>人件費率</a:t>
            </a:r>
            <a:r>
              <a:rPr lang="ja-JP" sz="1800" b="1" dirty="0" smtClean="0">
                <a:solidFill>
                  <a:srgbClr val="E36C09"/>
                </a:solidFill>
                <a:latin typeface="Meiryo UI" panose="020B0604030504040204" pitchFamily="50" charset="-128"/>
                <a:ea typeface="Meiryo UI" panose="020B0604030504040204" pitchFamily="50" charset="-128"/>
                <a:cs typeface="Meiryo"/>
                <a:sym typeface="Meiryo"/>
              </a:rPr>
              <a:t>が</a:t>
            </a:r>
            <a:endParaRPr lang="en-US" altLang="ja-JP" sz="1800" b="1" dirty="0" smtClean="0">
              <a:solidFill>
                <a:srgbClr val="E36C09"/>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2800" b="1" dirty="0" smtClean="0">
                <a:solidFill>
                  <a:srgbClr val="E36C09"/>
                </a:solidFill>
                <a:latin typeface="Meiryo UI" panose="020B0604030504040204" pitchFamily="50" charset="-128"/>
                <a:ea typeface="Meiryo UI" panose="020B0604030504040204" pitchFamily="50" charset="-128"/>
                <a:cs typeface="Meiryo"/>
                <a:sym typeface="Meiryo"/>
              </a:rPr>
              <a:t>26.5</a:t>
            </a:r>
            <a:r>
              <a:rPr lang="ja-JP" sz="1800" b="1" dirty="0" smtClean="0">
                <a:solidFill>
                  <a:srgbClr val="E36C09"/>
                </a:solidFill>
                <a:latin typeface="Meiryo UI" panose="020B0604030504040204" pitchFamily="50" charset="-128"/>
                <a:ea typeface="Meiryo UI" panose="020B0604030504040204" pitchFamily="50" charset="-128"/>
                <a:cs typeface="Meiryo"/>
                <a:sym typeface="Meiryo"/>
              </a:rPr>
              <a:t>%</a:t>
            </a:r>
            <a:endParaRPr dirty="0">
              <a:latin typeface="Meiryo UI" panose="020B0604030504040204" pitchFamily="50" charset="-128"/>
              <a:ea typeface="Meiryo UI" panose="020B0604030504040204" pitchFamily="50" charset="-128"/>
            </a:endParaRPr>
          </a:p>
        </p:txBody>
      </p:sp>
      <p:sp>
        <p:nvSpPr>
          <p:cNvPr id="27" name="Google Shape;529;p16"/>
          <p:cNvSpPr/>
          <p:nvPr/>
        </p:nvSpPr>
        <p:spPr>
          <a:xfrm>
            <a:off x="5051317" y="5597627"/>
            <a:ext cx="3564816" cy="932523"/>
          </a:xfrm>
          <a:prstGeom prst="rect">
            <a:avLst/>
          </a:prstGeom>
          <a:solidFill>
            <a:schemeClr val="lt1"/>
          </a:solidFill>
          <a:ln w="5715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1800" b="1" dirty="0">
              <a:solidFill>
                <a:srgbClr val="E36C09"/>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endParaRPr sz="1800" b="1" dirty="0">
              <a:solidFill>
                <a:srgbClr val="E36C09"/>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1800" b="1" dirty="0">
                <a:solidFill>
                  <a:srgbClr val="E36C09"/>
                </a:solidFill>
                <a:latin typeface="Meiryo UI" panose="020B0604030504040204" pitchFamily="50" charset="-128"/>
                <a:ea typeface="Meiryo UI" panose="020B0604030504040204" pitchFamily="50" charset="-128"/>
                <a:cs typeface="Meiryo"/>
                <a:sym typeface="Meiryo"/>
              </a:rPr>
              <a:t>スタッフの</a:t>
            </a:r>
            <a:endParaRPr sz="1800" b="1" dirty="0">
              <a:solidFill>
                <a:srgbClr val="E36C09"/>
              </a:solidFill>
              <a:latin typeface="Meiryo UI" panose="020B0604030504040204" pitchFamily="50" charset="-128"/>
              <a:ea typeface="Meiryo UI" panose="020B0604030504040204" pitchFamily="50" charset="-128"/>
              <a:cs typeface="Meiryo"/>
              <a:sym typeface="Meiryo"/>
            </a:endParaRPr>
          </a:p>
          <a:p>
            <a:pPr marL="0" marR="0" lvl="0" indent="0" algn="ctr" rtl="0">
              <a:spcBef>
                <a:spcPts val="0"/>
              </a:spcBef>
              <a:spcAft>
                <a:spcPts val="0"/>
              </a:spcAft>
              <a:buNone/>
            </a:pPr>
            <a:r>
              <a:rPr lang="ja-JP" sz="2800" b="1" dirty="0">
                <a:solidFill>
                  <a:srgbClr val="E36C09"/>
                </a:solidFill>
                <a:latin typeface="Meiryo UI" panose="020B0604030504040204" pitchFamily="50" charset="-128"/>
                <a:ea typeface="Meiryo UI" panose="020B0604030504040204" pitchFamily="50" charset="-128"/>
                <a:cs typeface="Meiryo"/>
                <a:sym typeface="Meiryo"/>
              </a:rPr>
              <a:t>モチベーションUP</a:t>
            </a:r>
            <a:endParaRPr sz="800" dirty="0">
              <a:latin typeface="Meiryo UI" panose="020B0604030504040204" pitchFamily="50" charset="-128"/>
              <a:ea typeface="Meiryo UI" panose="020B0604030504040204" pitchFamily="50" charset="-128"/>
            </a:endParaRPr>
          </a:p>
        </p:txBody>
      </p:sp>
      <p:cxnSp>
        <p:nvCxnSpPr>
          <p:cNvPr id="28" name="Google Shape;530;p16"/>
          <p:cNvCxnSpPr/>
          <p:nvPr/>
        </p:nvCxnSpPr>
        <p:spPr>
          <a:xfrm>
            <a:off x="7760808" y="4519440"/>
            <a:ext cx="722845" cy="414505"/>
          </a:xfrm>
          <a:prstGeom prst="straightConnector1">
            <a:avLst/>
          </a:prstGeom>
          <a:noFill/>
          <a:ln w="76200" cap="flat" cmpd="sng">
            <a:solidFill>
              <a:srgbClr val="366092"/>
            </a:solidFill>
            <a:prstDash val="solid"/>
            <a:round/>
            <a:headEnd type="none" w="sm" len="sm"/>
            <a:tailEnd type="triangle" w="med" len="med"/>
          </a:ln>
        </p:spPr>
      </p:cxnSp>
      <p:cxnSp>
        <p:nvCxnSpPr>
          <p:cNvPr id="29" name="Google Shape;531;p16"/>
          <p:cNvCxnSpPr/>
          <p:nvPr/>
        </p:nvCxnSpPr>
        <p:spPr>
          <a:xfrm rot="10800000" flipH="1">
            <a:off x="7830523" y="5619989"/>
            <a:ext cx="653130" cy="450992"/>
          </a:xfrm>
          <a:prstGeom prst="straightConnector1">
            <a:avLst/>
          </a:prstGeom>
          <a:noFill/>
          <a:ln w="76200" cap="flat" cmpd="sng">
            <a:solidFill>
              <a:srgbClr val="FF0000"/>
            </a:solidFill>
            <a:prstDash val="solid"/>
            <a:round/>
            <a:headEnd type="none" w="sm" len="sm"/>
            <a:tailEnd type="triangle" w="med" len="med"/>
          </a:ln>
        </p:spPr>
      </p:cxnSp>
      <p:sp>
        <p:nvSpPr>
          <p:cNvPr id="31" name="二等辺三角形 30"/>
          <p:cNvSpPr/>
          <p:nvPr/>
        </p:nvSpPr>
        <p:spPr>
          <a:xfrm rot="10800000">
            <a:off x="1403648" y="3401626"/>
            <a:ext cx="2280277" cy="402401"/>
          </a:xfrm>
          <a:prstGeom prs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Google Shape;525;p16"/>
          <p:cNvSpPr txBox="1"/>
          <p:nvPr/>
        </p:nvSpPr>
        <p:spPr>
          <a:xfrm>
            <a:off x="241152" y="3601791"/>
            <a:ext cx="271365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a:sym typeface="Meiryo"/>
              </a:rPr>
              <a:t>■課題に対する打ち手</a:t>
            </a:r>
            <a:endParaRPr sz="1400" b="1" dirty="0">
              <a:solidFill>
                <a:schemeClr val="tx1">
                  <a:lumMod val="75000"/>
                  <a:lumOff val="25000"/>
                </a:schemeClr>
              </a:solidFill>
              <a:latin typeface="Meiryo UI" panose="020B0604030504040204" pitchFamily="50" charset="-128"/>
              <a:ea typeface="Meiryo UI" panose="020B0604030504040204" pitchFamily="50" charset="-128"/>
              <a:cs typeface="Meiryo"/>
              <a:sym typeface="Meiryo"/>
            </a:endParaRPr>
          </a:p>
        </p:txBody>
      </p:sp>
      <p:sp>
        <p:nvSpPr>
          <p:cNvPr id="25" name="Google Shape;527;p16"/>
          <p:cNvSpPr/>
          <p:nvPr/>
        </p:nvSpPr>
        <p:spPr>
          <a:xfrm>
            <a:off x="6318161" y="5006270"/>
            <a:ext cx="953529" cy="560784"/>
          </a:xfrm>
          <a:prstGeom prst="flowChartConnector">
            <a:avLst/>
          </a:prstGeom>
          <a:solidFill>
            <a:srgbClr val="00206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b="1">
                <a:solidFill>
                  <a:schemeClr val="lt1"/>
                </a:solidFill>
                <a:latin typeface="Meiryo UI" panose="020B0604030504040204" pitchFamily="50" charset="-128"/>
                <a:ea typeface="Meiryo UI" panose="020B0604030504040204" pitchFamily="50" charset="-128"/>
                <a:cs typeface="Meiryo"/>
                <a:sym typeface="Meiryo"/>
              </a:rPr>
              <a:t>効果</a:t>
            </a:r>
            <a:endParaRPr>
              <a:latin typeface="Meiryo UI" panose="020B0604030504040204" pitchFamily="50" charset="-128"/>
              <a:ea typeface="Meiryo UI" panose="020B0604030504040204" pitchFamily="50" charset="-128"/>
            </a:endParaRPr>
          </a:p>
        </p:txBody>
      </p:sp>
      <p:sp>
        <p:nvSpPr>
          <p:cNvPr id="2" name="正方形/長方形 1"/>
          <p:cNvSpPr/>
          <p:nvPr/>
        </p:nvSpPr>
        <p:spPr>
          <a:xfrm>
            <a:off x="3050872" y="2023564"/>
            <a:ext cx="5483166" cy="1200329"/>
          </a:xfrm>
          <a:prstGeom prst="rect">
            <a:avLst/>
          </a:prstGeom>
        </p:spPr>
        <p:txBody>
          <a:bodyPr wrap="square">
            <a:spAutoFit/>
          </a:bodyPr>
          <a:lstStyle/>
          <a:p>
            <a:pPr lvl="0">
              <a:spcBef>
                <a:spcPts val="0"/>
              </a:spcBef>
              <a:spcAft>
                <a:spcPts val="0"/>
              </a:spcAft>
            </a:pP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屋号</a:t>
            </a:r>
            <a:r>
              <a:rPr lang="en-US" altLang="ja-JP" sz="1200" dirty="0">
                <a:solidFill>
                  <a:schemeClr val="bg1"/>
                </a:solidFill>
                <a:latin typeface="Meiryo UI" panose="020B0604030504040204" pitchFamily="50" charset="-128"/>
                <a:ea typeface="Meiryo UI" panose="020B0604030504040204" pitchFamily="50" charset="-128"/>
                <a:cs typeface="Meiryo"/>
                <a:sym typeface="Meiryo"/>
              </a:rPr>
              <a:t>『</a:t>
            </a: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串</a:t>
            </a:r>
            <a:r>
              <a:rPr lang="ja-JP" altLang="en-US" sz="1200" dirty="0" err="1">
                <a:solidFill>
                  <a:schemeClr val="bg1"/>
                </a:solidFill>
                <a:latin typeface="Meiryo UI" panose="020B0604030504040204" pitchFamily="50" charset="-128"/>
                <a:ea typeface="Meiryo UI" panose="020B0604030504040204" pitchFamily="50" charset="-128"/>
                <a:cs typeface="Meiryo"/>
                <a:sym typeface="Meiryo"/>
              </a:rPr>
              <a:t>だ</a:t>
            </a: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おれ</a:t>
            </a:r>
            <a:r>
              <a:rPr lang="en-US" altLang="ja-JP" sz="1200" dirty="0">
                <a:solidFill>
                  <a:schemeClr val="bg1"/>
                </a:solidFill>
                <a:latin typeface="Meiryo UI" panose="020B0604030504040204" pitchFamily="50" charset="-128"/>
                <a:ea typeface="Meiryo UI" panose="020B0604030504040204" pitchFamily="50" charset="-128"/>
                <a:cs typeface="Meiryo"/>
                <a:sym typeface="Meiryo"/>
              </a:rPr>
              <a:t>』</a:t>
            </a: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のほか、複数の業態を展開している株式会社キングスノウ</a:t>
            </a:r>
          </a:p>
          <a:p>
            <a:pPr lvl="0">
              <a:spcBef>
                <a:spcPts val="0"/>
              </a:spcBef>
              <a:spcAft>
                <a:spcPts val="0"/>
              </a:spcAft>
            </a:pP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海外出店も含めて順調に店舗展開を進めてきたが、執行役員の小川さんは会社が</a:t>
            </a:r>
          </a:p>
          <a:p>
            <a:pPr lvl="0">
              <a:spcBef>
                <a:spcPts val="0"/>
              </a:spcBef>
              <a:spcAft>
                <a:spcPts val="0"/>
              </a:spcAft>
            </a:pPr>
            <a:r>
              <a:rPr lang="ja-JP" altLang="en-US" sz="1200" dirty="0">
                <a:solidFill>
                  <a:schemeClr val="bg1"/>
                </a:solidFill>
                <a:latin typeface="Meiryo UI" panose="020B0604030504040204" pitchFamily="50" charset="-128"/>
                <a:ea typeface="Meiryo UI" panose="020B0604030504040204" pitchFamily="50" charset="-128"/>
                <a:cs typeface="Meiryo"/>
                <a:sym typeface="Meiryo"/>
              </a:rPr>
              <a:t>成長していく中である課題を感じていた。</a:t>
            </a:r>
          </a:p>
          <a:p>
            <a:pPr lvl="0">
              <a:spcBef>
                <a:spcPts val="0"/>
              </a:spcBef>
              <a:spcAft>
                <a:spcPts val="0"/>
              </a:spcAft>
            </a:pPr>
            <a:endParaRPr lang="ja-JP" altLang="en-US" sz="1200" dirty="0">
              <a:solidFill>
                <a:schemeClr val="bg1"/>
              </a:solidFill>
              <a:latin typeface="Meiryo UI" panose="020B0604030504040204" pitchFamily="50" charset="-128"/>
              <a:ea typeface="Meiryo UI" panose="020B0604030504040204" pitchFamily="50" charset="-128"/>
              <a:cs typeface="Meiryo"/>
              <a:sym typeface="Meiryo"/>
            </a:endParaRPr>
          </a:p>
          <a:p>
            <a:pPr lvl="0">
              <a:spcBef>
                <a:spcPts val="0"/>
              </a:spcBef>
              <a:spcAft>
                <a:spcPts val="0"/>
              </a:spcAft>
            </a:pPr>
            <a:r>
              <a:rPr lang="ja-JP" altLang="en-US" sz="1200" b="1" dirty="0">
                <a:solidFill>
                  <a:schemeClr val="bg1"/>
                </a:solidFill>
                <a:latin typeface="Meiryo UI" panose="020B0604030504040204" pitchFamily="50" charset="-128"/>
                <a:ea typeface="Meiryo UI" panose="020B0604030504040204" pitchFamily="50" charset="-128"/>
                <a:cs typeface="Meiryo"/>
                <a:sym typeface="Meiryo"/>
              </a:rPr>
              <a:t>「創業して</a:t>
            </a:r>
            <a:r>
              <a:rPr lang="en-US" altLang="ja-JP" sz="1200" b="1" dirty="0">
                <a:solidFill>
                  <a:schemeClr val="bg1"/>
                </a:solidFill>
                <a:latin typeface="Meiryo UI" panose="020B0604030504040204" pitchFamily="50" charset="-128"/>
                <a:ea typeface="Meiryo UI" panose="020B0604030504040204" pitchFamily="50" charset="-128"/>
                <a:cs typeface="Meiryo"/>
                <a:sym typeface="Meiryo"/>
              </a:rPr>
              <a:t>10</a:t>
            </a:r>
            <a:r>
              <a:rPr lang="ja-JP" altLang="en-US" sz="1200" b="1" dirty="0">
                <a:solidFill>
                  <a:schemeClr val="bg1"/>
                </a:solidFill>
                <a:latin typeface="Meiryo UI" panose="020B0604030504040204" pitchFamily="50" charset="-128"/>
                <a:ea typeface="Meiryo UI" panose="020B0604030504040204" pitchFamily="50" charset="-128"/>
                <a:cs typeface="Meiryo"/>
                <a:sym typeface="Meiryo"/>
              </a:rPr>
              <a:t>年ほど経つが、</a:t>
            </a:r>
            <a:r>
              <a:rPr lang="en-US" altLang="ja-JP" sz="1200" b="1" dirty="0">
                <a:solidFill>
                  <a:schemeClr val="bg1"/>
                </a:solidFill>
                <a:latin typeface="Meiryo UI" panose="020B0604030504040204" pitchFamily="50" charset="-128"/>
                <a:ea typeface="Meiryo UI" panose="020B0604030504040204" pitchFamily="50" charset="-128"/>
                <a:cs typeface="Meiryo"/>
                <a:sym typeface="Meiryo"/>
              </a:rPr>
              <a:t>2</a:t>
            </a:r>
            <a:r>
              <a:rPr lang="ja-JP" altLang="en-US" sz="1200" b="1" dirty="0">
                <a:solidFill>
                  <a:schemeClr val="bg1"/>
                </a:solidFill>
                <a:latin typeface="Meiryo UI" panose="020B0604030504040204" pitchFamily="50" charset="-128"/>
                <a:ea typeface="Meiryo UI" panose="020B0604030504040204" pitchFamily="50" charset="-128"/>
                <a:cs typeface="Meiryo"/>
                <a:sym typeface="Meiryo"/>
              </a:rPr>
              <a:t>～</a:t>
            </a:r>
            <a:r>
              <a:rPr lang="en-US" altLang="ja-JP" sz="1200" b="1" dirty="0">
                <a:solidFill>
                  <a:schemeClr val="bg1"/>
                </a:solidFill>
                <a:latin typeface="Meiryo UI" panose="020B0604030504040204" pitchFamily="50" charset="-128"/>
                <a:ea typeface="Meiryo UI" panose="020B0604030504040204" pitchFamily="50" charset="-128"/>
                <a:cs typeface="Meiryo"/>
                <a:sym typeface="Meiryo"/>
              </a:rPr>
              <a:t>3</a:t>
            </a:r>
            <a:r>
              <a:rPr lang="ja-JP" altLang="en-US" sz="1200" b="1" dirty="0">
                <a:solidFill>
                  <a:schemeClr val="bg1"/>
                </a:solidFill>
                <a:latin typeface="Meiryo UI" panose="020B0604030504040204" pitchFamily="50" charset="-128"/>
                <a:ea typeface="Meiryo UI" panose="020B0604030504040204" pitchFamily="50" charset="-128"/>
                <a:cs typeface="Meiryo"/>
                <a:sym typeface="Meiryo"/>
              </a:rPr>
              <a:t>年まではデイリーの売上、人件費、原価を把握</a:t>
            </a:r>
          </a:p>
          <a:p>
            <a:pPr lvl="0">
              <a:spcBef>
                <a:spcPts val="0"/>
              </a:spcBef>
              <a:spcAft>
                <a:spcPts val="0"/>
              </a:spcAft>
            </a:pPr>
            <a:r>
              <a:rPr lang="ja-JP" altLang="en-US" sz="1200" b="1" dirty="0">
                <a:solidFill>
                  <a:schemeClr val="bg1"/>
                </a:solidFill>
                <a:latin typeface="Meiryo UI" panose="020B0604030504040204" pitchFamily="50" charset="-128"/>
                <a:ea typeface="Meiryo UI" panose="020B0604030504040204" pitchFamily="50" charset="-128"/>
                <a:cs typeface="Meiryo"/>
                <a:sym typeface="Meiryo"/>
              </a:rPr>
              <a:t>　しながら、それを改善していくことがあまり出来ていなかったんです・・」</a:t>
            </a:r>
          </a:p>
        </p:txBody>
      </p:sp>
    </p:spTree>
    <p:extLst>
      <p:ext uri="{BB962C8B-B14F-4D97-AF65-F5344CB8AC3E}">
        <p14:creationId xmlns:p14="http://schemas.microsoft.com/office/powerpoint/2010/main" val="2016070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23</a:t>
            </a:fld>
            <a:endParaRPr lang="ja-JP" altLang="en-US"/>
          </a:p>
        </p:txBody>
      </p:sp>
      <p:sp>
        <p:nvSpPr>
          <p:cNvPr id="6" name="正方形/長方形 5"/>
          <p:cNvSpPr/>
          <p:nvPr/>
        </p:nvSpPr>
        <p:spPr>
          <a:xfrm>
            <a:off x="251520" y="67366"/>
            <a:ext cx="1231007" cy="400110"/>
          </a:xfrm>
          <a:prstGeom prst="rect">
            <a:avLst/>
          </a:prstGeom>
        </p:spPr>
        <p:txBody>
          <a:bodyPr wrap="square">
            <a:spAutoFit/>
          </a:bodyPr>
          <a:lstStyle/>
          <a:p>
            <a:r>
              <a:rPr lang="en-US" altLang="ja-JP" sz="2000" b="1" dirty="0">
                <a:solidFill>
                  <a:schemeClr val="bg1"/>
                </a:solidFill>
                <a:latin typeface="Meiryo UI" panose="020B0604030504040204" pitchFamily="50" charset="-128"/>
                <a:ea typeface="Meiryo UI" panose="020B0604030504040204" pitchFamily="50" charset="-128"/>
              </a:rPr>
              <a:t>MEMO</a:t>
            </a:r>
            <a:endParaRPr lang="ja-JP" altLang="en-US" sz="2000" b="1" dirty="0">
              <a:solidFill>
                <a:schemeClr val="bg1"/>
              </a:solidFill>
              <a:latin typeface="Meiryo UI" panose="020B0604030504040204" pitchFamily="50" charset="-128"/>
              <a:ea typeface="Meiryo UI" panose="020B0604030504040204" pitchFamily="50" charset="-128"/>
            </a:endParaRPr>
          </a:p>
        </p:txBody>
      </p:sp>
      <p:cxnSp>
        <p:nvCxnSpPr>
          <p:cNvPr id="4" name="Google Shape;491;p15"/>
          <p:cNvCxnSpPr/>
          <p:nvPr/>
        </p:nvCxnSpPr>
        <p:spPr>
          <a:xfrm rot="10800000" flipH="1">
            <a:off x="353422" y="6104788"/>
            <a:ext cx="8349405" cy="28536"/>
          </a:xfrm>
          <a:prstGeom prst="straightConnector1">
            <a:avLst/>
          </a:prstGeom>
          <a:noFill/>
          <a:ln w="9525" cap="flat" cmpd="sng">
            <a:solidFill>
              <a:schemeClr val="tx1">
                <a:lumMod val="50000"/>
                <a:lumOff val="50000"/>
              </a:schemeClr>
            </a:solidFill>
            <a:prstDash val="solid"/>
            <a:round/>
            <a:headEnd type="none" w="sm" len="sm"/>
            <a:tailEnd type="none" w="sm" len="sm"/>
          </a:ln>
        </p:spPr>
      </p:cxnSp>
      <p:sp>
        <p:nvSpPr>
          <p:cNvPr id="7" name="Google Shape;492;p15"/>
          <p:cNvSpPr txBox="1"/>
          <p:nvPr/>
        </p:nvSpPr>
        <p:spPr>
          <a:xfrm>
            <a:off x="353422" y="5733256"/>
            <a:ext cx="53285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800" dirty="0" smtClean="0">
                <a:solidFill>
                  <a:schemeClr val="dk1"/>
                </a:solidFill>
                <a:latin typeface="Meiryo UI" panose="020B0604030504040204" pitchFamily="50" charset="-128"/>
                <a:ea typeface="Meiryo UI" panose="020B0604030504040204" pitchFamily="50" charset="-128"/>
                <a:cs typeface="Meiryo"/>
                <a:sym typeface="Meiryo"/>
              </a:rPr>
              <a:t>◆</a:t>
            </a:r>
            <a:r>
              <a:rPr lang="ja-JP" sz="1800" dirty="0" smtClean="0">
                <a:solidFill>
                  <a:schemeClr val="dk1"/>
                </a:solidFill>
                <a:latin typeface="Meiryo UI" panose="020B0604030504040204" pitchFamily="50" charset="-128"/>
                <a:ea typeface="Meiryo UI" panose="020B0604030504040204" pitchFamily="50" charset="-128"/>
                <a:cs typeface="Meiryo"/>
                <a:sym typeface="Meiryo"/>
              </a:rPr>
              <a:t>お問い合わせ先</a:t>
            </a:r>
            <a:endParaRPr sz="2800" dirty="0">
              <a:solidFill>
                <a:schemeClr val="dk1"/>
              </a:solidFill>
              <a:latin typeface="Meiryo UI" panose="020B0604030504040204" pitchFamily="50" charset="-128"/>
              <a:ea typeface="Meiryo UI" panose="020B0604030504040204" pitchFamily="50" charset="-128"/>
              <a:cs typeface="Meiryo"/>
              <a:sym typeface="Meiryo"/>
            </a:endParaRPr>
          </a:p>
        </p:txBody>
      </p:sp>
      <p:sp>
        <p:nvSpPr>
          <p:cNvPr id="8" name="Google Shape;493;p15"/>
          <p:cNvSpPr txBox="1"/>
          <p:nvPr/>
        </p:nvSpPr>
        <p:spPr>
          <a:xfrm>
            <a:off x="3055042" y="6205332"/>
            <a:ext cx="564778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Meiryo UI" panose="020B0604030504040204" pitchFamily="50" charset="-128"/>
                <a:ea typeface="Meiryo UI" panose="020B0604030504040204" pitchFamily="50" charset="-128"/>
                <a:cs typeface="Meiryo"/>
                <a:sym typeface="Meiryo"/>
              </a:rPr>
              <a:t>キャンシステム株式</a:t>
            </a:r>
            <a:r>
              <a:rPr lang="ja-JP" sz="1800" dirty="0" smtClean="0">
                <a:solidFill>
                  <a:schemeClr val="dk1"/>
                </a:solidFill>
                <a:latin typeface="Meiryo UI" panose="020B0604030504040204" pitchFamily="50" charset="-128"/>
                <a:ea typeface="Meiryo UI" panose="020B0604030504040204" pitchFamily="50" charset="-128"/>
                <a:cs typeface="Meiryo"/>
                <a:sym typeface="Meiryo"/>
              </a:rPr>
              <a:t>会社</a:t>
            </a:r>
            <a:r>
              <a:rPr lang="ja-JP" altLang="en-US" sz="2000" dirty="0" smtClean="0">
                <a:solidFill>
                  <a:schemeClr val="dk1"/>
                </a:solidFill>
                <a:latin typeface="Meiryo UI" panose="020B0604030504040204" pitchFamily="50" charset="-128"/>
                <a:ea typeface="Meiryo UI" panose="020B0604030504040204" pitchFamily="50" charset="-128"/>
                <a:cs typeface="Meiryo"/>
                <a:sym typeface="Meiryo"/>
              </a:rPr>
              <a:t>　</a:t>
            </a:r>
            <a:r>
              <a:rPr lang="ja-JP" sz="2800" dirty="0" smtClean="0">
                <a:solidFill>
                  <a:schemeClr val="dk1"/>
                </a:solidFill>
                <a:latin typeface="Meiryo UI" panose="020B0604030504040204" pitchFamily="50" charset="-128"/>
                <a:ea typeface="Meiryo UI" panose="020B0604030504040204" pitchFamily="50" charset="-128"/>
                <a:cs typeface="Meiryo"/>
                <a:sym typeface="Meiryo"/>
              </a:rPr>
              <a:t>☎</a:t>
            </a:r>
            <a:r>
              <a:rPr lang="ja-JP" sz="2800" dirty="0">
                <a:solidFill>
                  <a:schemeClr val="dk1"/>
                </a:solidFill>
                <a:latin typeface="Meiryo UI" panose="020B0604030504040204" pitchFamily="50" charset="-128"/>
                <a:ea typeface="Meiryo UI" panose="020B0604030504040204" pitchFamily="50" charset="-128"/>
                <a:cs typeface="Meiryo"/>
                <a:sym typeface="Meiryo"/>
              </a:rPr>
              <a:t>0120-463-450</a:t>
            </a:r>
            <a:endParaRPr sz="2800" dirty="0">
              <a:solidFill>
                <a:schemeClr val="dk1"/>
              </a:solidFill>
              <a:latin typeface="Meiryo UI" panose="020B0604030504040204" pitchFamily="50" charset="-128"/>
              <a:ea typeface="Meiryo UI" panose="020B0604030504040204" pitchFamily="50" charset="-128"/>
              <a:sym typeface="Arial"/>
            </a:endParaRPr>
          </a:p>
        </p:txBody>
      </p:sp>
    </p:spTree>
    <p:extLst>
      <p:ext uri="{BB962C8B-B14F-4D97-AF65-F5344CB8AC3E}">
        <p14:creationId xmlns:p14="http://schemas.microsoft.com/office/powerpoint/2010/main" val="3198822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9681"/>
            <a:ext cx="1594520" cy="471237"/>
          </a:xfrm>
        </p:spPr>
        <p:txBody>
          <a:bodyPr/>
          <a:lstStyle/>
          <a:p>
            <a:pPr algn="l"/>
            <a:r>
              <a:rPr kumimoji="1" lang="ja-JP" altLang="en-US" sz="2000" b="1" dirty="0" smtClean="0">
                <a:solidFill>
                  <a:schemeClr val="bg1"/>
                </a:solidFill>
                <a:latin typeface="Meiryo UI" panose="020B0604030504040204" pitchFamily="50" charset="-128"/>
                <a:ea typeface="Meiryo UI" panose="020B0604030504040204" pitchFamily="50" charset="-128"/>
              </a:rPr>
              <a:t>会社概要</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2</a:t>
            </a:fld>
            <a:endParaRPr lang="ja-JP" altLang="en-US" dirty="0"/>
          </a:p>
        </p:txBody>
      </p:sp>
      <p:pic>
        <p:nvPicPr>
          <p:cNvPr id="47" name="Google Shape;149;p3"/>
          <p:cNvPicPr preferRelativeResize="0"/>
          <p:nvPr/>
        </p:nvPicPr>
        <p:blipFill rotWithShape="1">
          <a:blip r:embed="rId2">
            <a:alphaModFix/>
          </a:blip>
          <a:srcRect/>
          <a:stretch/>
        </p:blipFill>
        <p:spPr>
          <a:xfrm>
            <a:off x="483466" y="1196752"/>
            <a:ext cx="3213333" cy="5095113"/>
          </a:xfrm>
          <a:prstGeom prst="rect">
            <a:avLst/>
          </a:prstGeom>
          <a:noFill/>
          <a:ln>
            <a:noFill/>
          </a:ln>
        </p:spPr>
      </p:pic>
      <p:sp>
        <p:nvSpPr>
          <p:cNvPr id="6" name="正方形/長方形 5"/>
          <p:cNvSpPr/>
          <p:nvPr/>
        </p:nvSpPr>
        <p:spPr>
          <a:xfrm>
            <a:off x="4211960" y="1556792"/>
            <a:ext cx="4463728" cy="4401205"/>
          </a:xfrm>
          <a:prstGeom prst="rect">
            <a:avLst/>
          </a:prstGeom>
        </p:spPr>
        <p:txBody>
          <a:bodyPr wrap="square">
            <a:spAutoFit/>
          </a:bodyPr>
          <a:lstStyle/>
          <a:p>
            <a:pPr fontAlgn="auto">
              <a:spcBef>
                <a:spcPts val="0"/>
              </a:spcBef>
              <a:spcAft>
                <a:spcPts val="0"/>
              </a:spcAft>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商号</a:t>
            </a:r>
          </a:p>
          <a:p>
            <a:pPr fontAlgn="auto">
              <a:spcBef>
                <a:spcPts val="0"/>
              </a:spcBef>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キャンシステム株式会社</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endParaRPr>
          </a:p>
          <a:p>
            <a:pPr fontAlgn="auto">
              <a:spcBef>
                <a:spcPts val="0"/>
              </a:spcBef>
              <a:spcAft>
                <a:spcPts val="0"/>
              </a:spcAft>
            </a:pP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■事業所</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 東京都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杉並区天沼</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2-3-1</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キャンシステム荻窪</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rPr>
              <a:t>ビル</a:t>
            </a:r>
            <a:endPar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endParaRPr>
          </a:p>
          <a:p>
            <a:pPr fontAlgn="auto">
              <a:spcBef>
                <a:spcPts val="0"/>
              </a:spcBef>
              <a:spcAft>
                <a:spcPts val="0"/>
              </a:spcAft>
            </a:pP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創業</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37</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a:rPr>
              <a:t>設立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メイリオ"/>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　昭和</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40</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年</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3</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月 </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endParaRPr>
          </a:p>
          <a:p>
            <a:endPar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代表者</a:t>
            </a:r>
          </a:p>
          <a:p>
            <a:pPr fontAlgn="auto">
              <a:spcBef>
                <a:spcPts val="0"/>
              </a:spcBef>
              <a:spcAft>
                <a:spcPts val="0"/>
              </a:spcAft>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代表取締役　工藤 嘉高</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事業内容</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クラウド録画型 監視・防犯カメラ事業</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
            </a:r>
            <a:b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b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cs typeface="メイリオ"/>
              </a:rPr>
              <a:t>■建設業</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a:rPr>
              <a:t>許可 </a:t>
            </a:r>
            <a:endParaRPr lang="en-US" altLang="ja-JP" sz="1400" b="1" dirty="0" smtClean="0">
              <a:solidFill>
                <a:schemeClr val="tx1">
                  <a:lumMod val="75000"/>
                  <a:lumOff val="25000"/>
                </a:schemeClr>
              </a:solidFill>
              <a:latin typeface="Meiryo UI" panose="020B0604030504040204" pitchFamily="50" charset="-128"/>
              <a:ea typeface="Meiryo UI" panose="020B0604030504040204" pitchFamily="50" charset="-128"/>
              <a:cs typeface="メイリオ"/>
            </a:endParaRPr>
          </a:p>
          <a:p>
            <a:pPr fontAlgn="auto">
              <a:spcBef>
                <a:spcPts val="0"/>
              </a:spcBef>
              <a:spcAft>
                <a:spcPts val="0"/>
              </a:spcAft>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メイリオ"/>
              </a:rPr>
              <a:t>　</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メイリオ"/>
              </a:rPr>
              <a:t>東京都</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知事 許可 第</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rPr>
              <a:t>151617</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メイリオ"/>
              </a:rPr>
              <a:t>号</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メイリオ"/>
            </a:endParaRPr>
          </a:p>
        </p:txBody>
      </p:sp>
    </p:spTree>
    <p:extLst>
      <p:ext uri="{BB962C8B-B14F-4D97-AF65-F5344CB8AC3E}">
        <p14:creationId xmlns:p14="http://schemas.microsoft.com/office/powerpoint/2010/main" val="75222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3</a:t>
            </a:fld>
            <a:endParaRPr lang="ja-JP" altLang="en-US"/>
          </a:p>
        </p:txBody>
      </p:sp>
      <p:sp>
        <p:nvSpPr>
          <p:cNvPr id="6" name="正方形/長方形 5"/>
          <p:cNvSpPr/>
          <p:nvPr/>
        </p:nvSpPr>
        <p:spPr>
          <a:xfrm>
            <a:off x="251520" y="67366"/>
            <a:ext cx="1178273"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はじめに</a:t>
            </a:r>
          </a:p>
        </p:txBody>
      </p:sp>
      <p:sp>
        <p:nvSpPr>
          <p:cNvPr id="9" name="正方形/長方形 8"/>
          <p:cNvSpPr/>
          <p:nvPr/>
        </p:nvSpPr>
        <p:spPr>
          <a:xfrm>
            <a:off x="562226" y="917162"/>
            <a:ext cx="8034572"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多くの人々が出入する</a:t>
            </a:r>
            <a:r>
              <a:rPr lang="ja-JP" altLang="en-US" sz="1800" b="1" dirty="0">
                <a:solidFill>
                  <a:srgbClr val="404040"/>
                </a:solidFill>
                <a:latin typeface="Meiryo UI" panose="020B0604030504040204" pitchFamily="50" charset="-128"/>
                <a:ea typeface="Meiryo UI" panose="020B0604030504040204" pitchFamily="50" charset="-128"/>
              </a:rPr>
              <a:t>店舗</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・施設では、盗難・窃盗抑止をはじめ、</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バイトテロ</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・お</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客様</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rPr>
              <a:t>トラブル</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・クレーマー対応等、多岐に渡る対策が求められています。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1614018" y="1753902"/>
            <a:ext cx="5938553" cy="3988484"/>
            <a:chOff x="1665388" y="1589191"/>
            <a:chExt cx="5938553" cy="3988484"/>
          </a:xfrm>
        </p:grpSpPr>
        <p:grpSp>
          <p:nvGrpSpPr>
            <p:cNvPr id="17" name="グループ化 16"/>
            <p:cNvGrpSpPr/>
            <p:nvPr/>
          </p:nvGrpSpPr>
          <p:grpSpPr>
            <a:xfrm>
              <a:off x="1665388" y="1589191"/>
              <a:ext cx="5938553" cy="3988484"/>
              <a:chOff x="1665388" y="1589191"/>
              <a:chExt cx="5938553" cy="3988484"/>
            </a:xfrm>
          </p:grpSpPr>
          <p:pic>
            <p:nvPicPr>
              <p:cNvPr id="33" name="Picture 4" descr="https://free-materials.com/adm/wp-content/uploads/2017/06/4318dea362fd37f217f0697e6d2c62c0-750x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458" y="3224827"/>
                <a:ext cx="3536345" cy="235284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nvGrpSpPr>
              <p:cNvPr id="16" name="グループ化 15"/>
              <p:cNvGrpSpPr/>
              <p:nvPr/>
            </p:nvGrpSpPr>
            <p:grpSpPr>
              <a:xfrm>
                <a:off x="1665388" y="1589191"/>
                <a:ext cx="5938553" cy="2352848"/>
                <a:chOff x="1665388" y="1589191"/>
                <a:chExt cx="5938553" cy="2352848"/>
              </a:xfrm>
            </p:grpSpPr>
            <p:pic>
              <p:nvPicPr>
                <p:cNvPr id="32" name="Picture 2" descr="「飲食店 フリー素材」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388" y="1589191"/>
                  <a:ext cx="3541076" cy="2352848"/>
                </a:xfrm>
                <a:prstGeom prst="rect">
                  <a:avLst/>
                </a:prstGeom>
                <a:noFill/>
                <a:effectLst>
                  <a:outerShdw blurRad="50800" dist="38100" dir="2700000" algn="tl" rotWithShape="0">
                    <a:prstClr val="black">
                      <a:alpha val="40000"/>
                    </a:prstClr>
                  </a:outerShdw>
                  <a:softEdge rad="317500"/>
                </a:effectLst>
                <a:extLst>
                  <a:ext uri="{909E8E84-426E-40DD-AFC4-6F175D3DCCD1}">
                    <a14:hiddenFill xmlns:a14="http://schemas.microsoft.com/office/drawing/2010/main">
                      <a:solidFill>
                        <a:srgbClr val="FFFFFF"/>
                      </a:solidFill>
                    </a14:hiddenFill>
                  </a:ext>
                </a:extLst>
              </p:spPr>
            </p:pic>
            <p:pic>
              <p:nvPicPr>
                <p:cNvPr id="34" name="Picture 6" descr="スーパーで買い物女性のクローズ アップの詳細 写真素材 - 550536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009" y="1664090"/>
                  <a:ext cx="3242932" cy="21619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grpSp>
        <p:grpSp>
          <p:nvGrpSpPr>
            <p:cNvPr id="15" name="グループ化 14"/>
            <p:cNvGrpSpPr/>
            <p:nvPr/>
          </p:nvGrpSpPr>
          <p:grpSpPr>
            <a:xfrm>
              <a:off x="3643581" y="2313486"/>
              <a:ext cx="1960098" cy="1960098"/>
              <a:chOff x="3588776" y="2313486"/>
              <a:chExt cx="1960098" cy="1960098"/>
            </a:xfrm>
          </p:grpSpPr>
          <p:sp>
            <p:nvSpPr>
              <p:cNvPr id="11" name="楕円 10"/>
              <p:cNvSpPr/>
              <p:nvPr/>
            </p:nvSpPr>
            <p:spPr>
              <a:xfrm>
                <a:off x="3588776" y="2313486"/>
                <a:ext cx="1960098" cy="1960098"/>
              </a:xfrm>
              <a:prstGeom prst="ellipse">
                <a:avLst/>
              </a:prstGeom>
              <a:solidFill>
                <a:schemeClr val="bg1"/>
              </a:solidFill>
              <a:ln w="1111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Picture 4">
                <a:extLst>
                  <a:ext uri="{FF2B5EF4-FFF2-40B4-BE49-F238E27FC236}">
                    <a16:creationId xmlns:a16="http://schemas.microsoft.com/office/drawing/2014/main" id="{606D8946-566D-4902-A8E7-1360EAE66221}"/>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872560" y="2729188"/>
                <a:ext cx="1392530" cy="112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6" name="正方形/長方形 35"/>
          <p:cNvSpPr/>
          <p:nvPr/>
        </p:nvSpPr>
        <p:spPr>
          <a:xfrm>
            <a:off x="539750" y="5775490"/>
            <a:ext cx="8135938" cy="759182"/>
          </a:xfrm>
          <a:prstGeom prst="rect">
            <a:avLst/>
          </a:prstGeom>
        </p:spPr>
        <p:txBody>
          <a:bodyPr wrap="square">
            <a:spAutoFit/>
          </a:bodyPr>
          <a:lstStyle/>
          <a:p>
            <a:pPr algn="ctr" defTabSz="633231" fontAlgn="auto">
              <a:spcBef>
                <a:spcPts val="415"/>
              </a:spcBef>
              <a:spcAft>
                <a:spcPts val="0"/>
              </a:spcAft>
              <a:buClr>
                <a:srgbClr val="000000">
                  <a:lumMod val="65000"/>
                  <a:lumOff val="35000"/>
                </a:srgbClr>
              </a:buClr>
              <a:defRPr/>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「キャンクラウド」は、防犯のみならず、働き方改革の一環や</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スタッフオペレーションの改善ツールとしても活用されております。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567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4</a:t>
            </a:fld>
            <a:endParaRPr lang="ja-JP" altLang="en-US" dirty="0"/>
          </a:p>
        </p:txBody>
      </p:sp>
      <p:sp>
        <p:nvSpPr>
          <p:cNvPr id="6" name="正方形/長方形 5"/>
          <p:cNvSpPr/>
          <p:nvPr/>
        </p:nvSpPr>
        <p:spPr>
          <a:xfrm>
            <a:off x="251520" y="67366"/>
            <a:ext cx="5009284"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店舗における防犯カメラの活用ケース ❶・❷</a:t>
            </a:r>
          </a:p>
        </p:txBody>
      </p:sp>
      <p:sp>
        <p:nvSpPr>
          <p:cNvPr id="13" name="角丸四角形 12"/>
          <p:cNvSpPr/>
          <p:nvPr/>
        </p:nvSpPr>
        <p:spPr>
          <a:xfrm>
            <a:off x="506794" y="953131"/>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14" name="テキスト ボックス 13"/>
          <p:cNvSpPr txBox="1"/>
          <p:nvPr/>
        </p:nvSpPr>
        <p:spPr>
          <a:xfrm>
            <a:off x="991968" y="764704"/>
            <a:ext cx="3416320"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❶ レジでの金銭授受トラブル防止</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556374" y="3957147"/>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40" name="テキスト ボックス 39"/>
          <p:cNvSpPr txBox="1"/>
          <p:nvPr/>
        </p:nvSpPr>
        <p:spPr>
          <a:xfrm>
            <a:off x="991968" y="3768720"/>
            <a:ext cx="2848857"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❷ スタッフによる内引き防止</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1" name="グループ化 30"/>
          <p:cNvGrpSpPr/>
          <p:nvPr/>
        </p:nvGrpSpPr>
        <p:grpSpPr>
          <a:xfrm>
            <a:off x="967508" y="1332583"/>
            <a:ext cx="7603786" cy="1088305"/>
            <a:chOff x="967508" y="2363139"/>
            <a:chExt cx="7603786" cy="1088305"/>
          </a:xfrm>
        </p:grpSpPr>
        <p:sp>
          <p:nvSpPr>
            <p:cNvPr id="15" name="正方形/長方形 14"/>
            <p:cNvSpPr/>
            <p:nvPr/>
          </p:nvSpPr>
          <p:spPr>
            <a:xfrm>
              <a:off x="2684746" y="2486663"/>
              <a:ext cx="5886548" cy="841256"/>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■録画内容：金銭授受・カード・お客様のスマホ返却の様子、接客時の会話</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■設置場所：レジカウンター周辺、金庫・つり銭保管場所</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■必要機能：音声録音、ズーム調整機能</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967508" y="2363139"/>
              <a:ext cx="1632459" cy="1088305"/>
            </a:xfrm>
            <a:prstGeom prst="rect">
              <a:avLst/>
            </a:prstGeom>
            <a:ln>
              <a:solidFill>
                <a:schemeClr val="bg1">
                  <a:lumMod val="50000"/>
                </a:schemeClr>
              </a:solidFill>
            </a:ln>
          </p:spPr>
        </p:pic>
      </p:grpSp>
      <p:grpSp>
        <p:nvGrpSpPr>
          <p:cNvPr id="8" name="グループ化 7"/>
          <p:cNvGrpSpPr/>
          <p:nvPr/>
        </p:nvGrpSpPr>
        <p:grpSpPr>
          <a:xfrm>
            <a:off x="790371" y="2420888"/>
            <a:ext cx="7560083" cy="1117509"/>
            <a:chOff x="800883" y="2585563"/>
            <a:chExt cx="7560083" cy="1117509"/>
          </a:xfrm>
        </p:grpSpPr>
        <p:sp>
          <p:nvSpPr>
            <p:cNvPr id="44" name="正方形/長方形 43"/>
            <p:cNvSpPr/>
            <p:nvPr/>
          </p:nvSpPr>
          <p:spPr>
            <a:xfrm>
              <a:off x="800883" y="2800261"/>
              <a:ext cx="7560083"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キャッシュレス決済の普及でレジ周辺オペレーションの複雑化によるトラブル増加を踏まえ、</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お客様とのやりとりを確実に記録することが重要です。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b="24988"/>
            <a:stretch/>
          </p:blipFill>
          <p:spPr>
            <a:xfrm>
              <a:off x="4440223" y="2585563"/>
              <a:ext cx="280926" cy="262637"/>
            </a:xfrm>
            <a:prstGeom prst="rect">
              <a:avLst/>
            </a:prstGeom>
          </p:spPr>
        </p:pic>
      </p:grpSp>
      <p:grpSp>
        <p:nvGrpSpPr>
          <p:cNvPr id="51" name="グループ化 50"/>
          <p:cNvGrpSpPr/>
          <p:nvPr/>
        </p:nvGrpSpPr>
        <p:grpSpPr>
          <a:xfrm>
            <a:off x="1520539" y="5414312"/>
            <a:ext cx="6099747" cy="1117509"/>
            <a:chOff x="1520539" y="5373216"/>
            <a:chExt cx="6099747" cy="1117509"/>
          </a:xfrm>
        </p:grpSpPr>
        <p:sp>
          <p:nvSpPr>
            <p:cNvPr id="45" name="正方形/長方形 44"/>
            <p:cNvSpPr/>
            <p:nvPr/>
          </p:nvSpPr>
          <p:spPr>
            <a:xfrm>
              <a:off x="1520539" y="5587914"/>
              <a:ext cx="6099747"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金銭だけでなく、商品・顧客情報が狙われる被害も増えています。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該当箇所にもれなくカメラを設置し、入退店を記録することが重要です。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rotWithShape="1">
            <a:blip r:embed="rId4" cstate="print">
              <a:extLst>
                <a:ext uri="{28A0092B-C50C-407E-A947-70E740481C1C}">
                  <a14:useLocalDpi xmlns:a14="http://schemas.microsoft.com/office/drawing/2010/main" val="0"/>
                </a:ext>
              </a:extLst>
            </a:blip>
            <a:srcRect b="24988"/>
            <a:stretch/>
          </p:blipFill>
          <p:spPr>
            <a:xfrm>
              <a:off x="4429949" y="5373216"/>
              <a:ext cx="280926" cy="262637"/>
            </a:xfrm>
            <a:prstGeom prst="rect">
              <a:avLst/>
            </a:prstGeom>
          </p:spPr>
        </p:pic>
      </p:grpSp>
      <p:grpSp>
        <p:nvGrpSpPr>
          <p:cNvPr id="11" name="グループ化 10"/>
          <p:cNvGrpSpPr/>
          <p:nvPr/>
        </p:nvGrpSpPr>
        <p:grpSpPr>
          <a:xfrm>
            <a:off x="967508" y="4287535"/>
            <a:ext cx="6096963" cy="1085681"/>
            <a:chOff x="967508" y="5367655"/>
            <a:chExt cx="6096963" cy="1085681"/>
          </a:xfrm>
        </p:grpSpPr>
        <p:pic>
          <p:nvPicPr>
            <p:cNvPr id="47" name="Picture 2" descr="関連画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508" y="5367655"/>
              <a:ext cx="1632408" cy="108568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8" name="正方形/長方形 47"/>
            <p:cNvSpPr/>
            <p:nvPr/>
          </p:nvSpPr>
          <p:spPr>
            <a:xfrm>
              <a:off x="2684746" y="5489867"/>
              <a:ext cx="4379725" cy="841256"/>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■録画内容：従業員の人物・動きの特定、入退店状況</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■設置場所：商品保管場所、陳列エリア</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■必要機能：音声録音、ズーム調整機能、夜間録画</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22454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5</a:t>
            </a:fld>
            <a:endParaRPr lang="ja-JP" altLang="en-US"/>
          </a:p>
        </p:txBody>
      </p:sp>
      <p:sp>
        <p:nvSpPr>
          <p:cNvPr id="6" name="正方形/長方形 5"/>
          <p:cNvSpPr/>
          <p:nvPr/>
        </p:nvSpPr>
        <p:spPr>
          <a:xfrm>
            <a:off x="251520" y="67366"/>
            <a:ext cx="4924326"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店舗における防犯カメラの活用ケース❸・❹</a:t>
            </a:r>
          </a:p>
        </p:txBody>
      </p:sp>
      <p:sp>
        <p:nvSpPr>
          <p:cNvPr id="25" name="角丸四角形 24"/>
          <p:cNvSpPr/>
          <p:nvPr/>
        </p:nvSpPr>
        <p:spPr>
          <a:xfrm>
            <a:off x="506794" y="953131"/>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28" name="テキスト ボックス 27"/>
          <p:cNvSpPr txBox="1"/>
          <p:nvPr/>
        </p:nvSpPr>
        <p:spPr>
          <a:xfrm>
            <a:off x="794804" y="814766"/>
            <a:ext cx="4589719"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❸ お店の駐車場などで発生するトラブル防止</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2" name="角丸四角形 31"/>
          <p:cNvSpPr/>
          <p:nvPr/>
        </p:nvSpPr>
        <p:spPr>
          <a:xfrm>
            <a:off x="556374" y="3957147"/>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33" name="テキスト ボックス 32"/>
          <p:cNvSpPr txBox="1"/>
          <p:nvPr/>
        </p:nvSpPr>
        <p:spPr>
          <a:xfrm>
            <a:off x="794804" y="3768720"/>
            <a:ext cx="3243196"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❹ 営業時間外の侵入盗難防止</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968334" y="1361316"/>
            <a:ext cx="7529222" cy="1082728"/>
            <a:chOff x="968334" y="2405164"/>
            <a:chExt cx="7529222" cy="1082728"/>
          </a:xfrm>
        </p:grpSpPr>
        <p:pic>
          <p:nvPicPr>
            <p:cNvPr id="51" name="Picture 2" descr="「店舗駐車場　フリー素材」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34" y="2405164"/>
              <a:ext cx="1624091" cy="1082728"/>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2684746" y="2521908"/>
              <a:ext cx="5812810" cy="841256"/>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■録画内容：駐車場への侵入者（主に営業時間外）、利用車種・ナンバー</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■設置場所：駐車場エリア一望が可能な場所、駐車場出入口</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■必要機能：夜間録画、防水防塵</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1201548" y="2424685"/>
            <a:ext cx="6737743" cy="1117509"/>
            <a:chOff x="1212060" y="2585563"/>
            <a:chExt cx="6737743" cy="1117509"/>
          </a:xfrm>
        </p:grpSpPr>
        <p:sp>
          <p:nvSpPr>
            <p:cNvPr id="37" name="正方形/長方形 36"/>
            <p:cNvSpPr/>
            <p:nvPr/>
          </p:nvSpPr>
          <p:spPr>
            <a:xfrm>
              <a:off x="1212060" y="2800261"/>
              <a:ext cx="6737743"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敷地内にたむろされる、ごみの放置等被害が発生しています。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被害者であるはずの店舗の印象が悪くなる前に、予防と早期解決が重要です。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b="24988"/>
            <a:stretch/>
          </p:blipFill>
          <p:spPr>
            <a:xfrm>
              <a:off x="4440223" y="2585563"/>
              <a:ext cx="280926" cy="262637"/>
            </a:xfrm>
            <a:prstGeom prst="rect">
              <a:avLst/>
            </a:prstGeom>
          </p:spPr>
        </p:pic>
      </p:grpSp>
      <p:grpSp>
        <p:nvGrpSpPr>
          <p:cNvPr id="7" name="グループ化 6"/>
          <p:cNvGrpSpPr/>
          <p:nvPr/>
        </p:nvGrpSpPr>
        <p:grpSpPr>
          <a:xfrm>
            <a:off x="701419" y="5418109"/>
            <a:ext cx="7738016" cy="1117509"/>
            <a:chOff x="701419" y="4137883"/>
            <a:chExt cx="7738016" cy="1117509"/>
          </a:xfrm>
        </p:grpSpPr>
        <p:sp>
          <p:nvSpPr>
            <p:cNvPr id="42" name="正方形/長方形 41"/>
            <p:cNvSpPr/>
            <p:nvPr/>
          </p:nvSpPr>
          <p:spPr>
            <a:xfrm>
              <a:off x="701419" y="4352581"/>
              <a:ext cx="7738016"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空き巣犯は定休日・営業時間外に下見可能な店舗をターゲットにする傾向があります。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外部カメラ設置で、防犯意識の高い店舗とみなされターゲットから外れることが重要です。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b="24988"/>
            <a:stretch/>
          </p:blipFill>
          <p:spPr>
            <a:xfrm>
              <a:off x="4429949" y="4137883"/>
              <a:ext cx="280926" cy="262637"/>
            </a:xfrm>
            <a:prstGeom prst="rect">
              <a:avLst/>
            </a:prstGeom>
          </p:spPr>
        </p:pic>
      </p:grpSp>
      <p:grpSp>
        <p:nvGrpSpPr>
          <p:cNvPr id="8" name="グループ化 7"/>
          <p:cNvGrpSpPr/>
          <p:nvPr/>
        </p:nvGrpSpPr>
        <p:grpSpPr>
          <a:xfrm>
            <a:off x="961243" y="4308462"/>
            <a:ext cx="7228536" cy="1064754"/>
            <a:chOff x="961243" y="5410961"/>
            <a:chExt cx="7228536" cy="1064754"/>
          </a:xfrm>
        </p:grpSpPr>
        <p:pic>
          <p:nvPicPr>
            <p:cNvPr id="52" name="Picture 4" descr="「閉店 店舗 フリー素材」の画像検索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243" y="5410961"/>
              <a:ext cx="1638272" cy="1064754"/>
            </a:xfrm>
            <a:prstGeom prst="rect">
              <a:avLst/>
            </a:prstGeom>
            <a:noFill/>
            <a:extLst>
              <a:ext uri="{909E8E84-426E-40DD-AFC4-6F175D3DCCD1}">
                <a14:hiddenFill xmlns:a14="http://schemas.microsoft.com/office/drawing/2010/main">
                  <a:solidFill>
                    <a:srgbClr val="FFFFFF"/>
                  </a:solidFill>
                </a14:hiddenFill>
              </a:ext>
            </a:extLst>
          </p:spPr>
        </p:pic>
        <p:sp>
          <p:nvSpPr>
            <p:cNvPr id="50" name="正方形/長方形 49"/>
            <p:cNvSpPr/>
            <p:nvPr/>
          </p:nvSpPr>
          <p:spPr>
            <a:xfrm>
              <a:off x="2684746" y="5515969"/>
              <a:ext cx="5505033" cy="841256"/>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■録画内容：店舗敷地内への侵入者、接近者（主に夜間・定休日等）</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■設置場所：敷地入口、店舗出入口、窓際の開口部</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■必要機能：夜間録画、防水防塵</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1994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6</a:t>
            </a:fld>
            <a:endParaRPr lang="ja-JP" altLang="en-US"/>
          </a:p>
        </p:txBody>
      </p:sp>
      <p:sp>
        <p:nvSpPr>
          <p:cNvPr id="6" name="正方形/長方形 5"/>
          <p:cNvSpPr/>
          <p:nvPr/>
        </p:nvSpPr>
        <p:spPr>
          <a:xfrm>
            <a:off x="251520" y="67366"/>
            <a:ext cx="7835379"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店舗におけるトラブル実例❶ 不適切なオペレーションによるリスクの発生</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39612" y="703362"/>
            <a:ext cx="8279831"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防犯以外にも、販売報奨金ノルマをクリアせざるを得ないプレッシャーなどから発生する、</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不適切なオペレーション等も見逃しません。</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416084" y="5444362"/>
            <a:ext cx="8316880" cy="1074329"/>
          </a:xfrm>
          <a:prstGeom prst="roundRect">
            <a:avLst>
              <a:gd name="adj" fmla="val 50000"/>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06794" y="1985544"/>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24" name="正方形/長方形 23"/>
          <p:cNvSpPr/>
          <p:nvPr/>
        </p:nvSpPr>
        <p:spPr>
          <a:xfrm>
            <a:off x="2564543" y="2383342"/>
            <a:ext cx="5679865" cy="841256"/>
          </a:xfrm>
          <a:prstGeom prst="rect">
            <a:avLst/>
          </a:prstGeom>
        </p:spPr>
        <p:txBody>
          <a:bodyPr wrap="squar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■発生時期：</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2020</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年１月ごろ</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■発生場所：大手携帯販売ショップ（代理店）</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■発生内容：店舗内の不正なオペレーション</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1419517" y="3422523"/>
            <a:ext cx="6248827" cy="1117509"/>
            <a:chOff x="1456534" y="2585563"/>
            <a:chExt cx="6248827" cy="1117509"/>
          </a:xfrm>
        </p:grpSpPr>
        <p:sp>
          <p:nvSpPr>
            <p:cNvPr id="26" name="正方形/長方形 25"/>
            <p:cNvSpPr/>
            <p:nvPr/>
          </p:nvSpPr>
          <p:spPr>
            <a:xfrm>
              <a:off x="1456534" y="2800261"/>
              <a:ext cx="6248827"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営業停止・代理店資格剥奪のおそれや、</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顧客が遠のくことによる売上減少などのリスクを防止することが重要です。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b="24988"/>
            <a:stretch/>
          </p:blipFill>
          <p:spPr>
            <a:xfrm>
              <a:off x="4440223" y="2585563"/>
              <a:ext cx="280926" cy="262637"/>
            </a:xfrm>
            <a:prstGeom prst="rect">
              <a:avLst/>
            </a:prstGeom>
          </p:spPr>
        </p:pic>
      </p:grpSp>
      <p:sp>
        <p:nvSpPr>
          <p:cNvPr id="4" name="二等辺三角形 3"/>
          <p:cNvSpPr/>
          <p:nvPr/>
        </p:nvSpPr>
        <p:spPr>
          <a:xfrm rot="10800000">
            <a:off x="3429900" y="4682783"/>
            <a:ext cx="2280277" cy="402401"/>
          </a:xfrm>
          <a:prstGeom prs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92693" y="5658361"/>
            <a:ext cx="7763664" cy="646331"/>
          </a:xfrm>
          <a:prstGeom prst="rect">
            <a:avLst/>
          </a:prstGeom>
          <a:noFill/>
        </p:spPr>
        <p:txBody>
          <a:bodyPr wrap="non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店舗にカメラを設置することで、バックヤード・接客ブースでのオペレーション等、</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lang="ja-JP" altLang="en-US" sz="1800" b="1" dirty="0">
                <a:solidFill>
                  <a:schemeClr val="bg1"/>
                </a:solidFill>
                <a:latin typeface="Meiryo UI" panose="020B0604030504040204" pitchFamily="50" charset="-128"/>
                <a:ea typeface="Meiryo UI" panose="020B0604030504040204" pitchFamily="50" charset="-128"/>
              </a:rPr>
              <a:t>店舗状況を本部側で確認することで接客力向上やトラブル抑止が期待できます。</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183210" y="5116096"/>
            <a:ext cx="2888932" cy="307777"/>
          </a:xfrm>
          <a:prstGeom prst="rect">
            <a:avLst/>
          </a:prstGeom>
        </p:spPr>
        <p:txBody>
          <a:bodyPr wrap="none">
            <a:spAutoFit/>
          </a:bodyPr>
          <a:lstStyle/>
          <a:p>
            <a:r>
              <a:rPr lang="ja-JP" altLang="en-US" sz="1400" b="1" dirty="0">
                <a:solidFill>
                  <a:srgbClr val="FF0000"/>
                </a:solidFill>
                <a:latin typeface="Meiryo UI" panose="020B0604030504040204" pitchFamily="50" charset="-128"/>
                <a:ea typeface="Meiryo UI" panose="020B0604030504040204" pitchFamily="50" charset="-128"/>
              </a:rPr>
              <a:t>「キャンクラウド」を導入していれば・・・</a:t>
            </a:r>
            <a:endParaRPr lang="ja-JP" altLang="en-US" sz="1400" dirty="0">
              <a:solidFill>
                <a:srgbClr val="FF0000"/>
              </a:solidFill>
            </a:endParaRPr>
          </a:p>
        </p:txBody>
      </p:sp>
      <p:sp>
        <p:nvSpPr>
          <p:cNvPr id="17" name="テキスト ボックス 16"/>
          <p:cNvSpPr txBox="1"/>
          <p:nvPr/>
        </p:nvSpPr>
        <p:spPr>
          <a:xfrm>
            <a:off x="1116597" y="1763524"/>
            <a:ext cx="6620722"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実例❶ ショップスタッフが不適切な内容のメモを顧客に渡してしまった</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1026" name="Picture 2" descr="スマートフォンの写真素材｜写真素材なら「写真AC」無料（フリー ...">
            <a:extLst>
              <a:ext uri="{FF2B5EF4-FFF2-40B4-BE49-F238E27FC236}">
                <a16:creationId xmlns:a16="http://schemas.microsoft.com/office/drawing/2014/main" id="{E9A426E3-F38E-4FA1-BF07-B908FC04E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73" y="2346855"/>
            <a:ext cx="1669727" cy="111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25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7</a:t>
            </a:fld>
            <a:endParaRPr lang="ja-JP" altLang="en-US"/>
          </a:p>
        </p:txBody>
      </p:sp>
      <p:sp>
        <p:nvSpPr>
          <p:cNvPr id="6" name="正方形/長方形 5"/>
          <p:cNvSpPr/>
          <p:nvPr/>
        </p:nvSpPr>
        <p:spPr>
          <a:xfrm>
            <a:off x="251520" y="67366"/>
            <a:ext cx="7788891" cy="400110"/>
          </a:xfrm>
          <a:prstGeom prst="rect">
            <a:avLst/>
          </a:prstGeom>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店舗におけるトラブル実例❷ 事故発生後の誤った対応による風評被害</a:t>
            </a:r>
          </a:p>
        </p:txBody>
      </p:sp>
      <p:sp>
        <p:nvSpPr>
          <p:cNvPr id="9" name="正方形/長方形 8"/>
          <p:cNvSpPr/>
          <p:nvPr/>
        </p:nvSpPr>
        <p:spPr>
          <a:xfrm>
            <a:off x="4487172" y="703362"/>
            <a:ext cx="184730" cy="369332"/>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角丸四角形 20"/>
          <p:cNvSpPr/>
          <p:nvPr/>
        </p:nvSpPr>
        <p:spPr>
          <a:xfrm>
            <a:off x="506794" y="1985544"/>
            <a:ext cx="8180550" cy="2703027"/>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22" name="テキスト ボックス 21"/>
          <p:cNvSpPr txBox="1"/>
          <p:nvPr/>
        </p:nvSpPr>
        <p:spPr>
          <a:xfrm>
            <a:off x="1000374" y="1763524"/>
            <a:ext cx="6853158" cy="369332"/>
          </a:xfrm>
          <a:prstGeom prst="rect">
            <a:avLst/>
          </a:prstGeom>
          <a:solidFill>
            <a:schemeClr val="bg1"/>
          </a:solidFill>
        </p:spPr>
        <p:txBody>
          <a:bodyPr wrap="none" rtlCol="0" anchor="ctr">
            <a:spAutoFit/>
          </a:bodyPr>
          <a:lstStyle/>
          <a:p>
            <a:pPr algn="ct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実例❷ 食事への異物混入発覚による全店舗営業停止・株価や売上減</a:t>
            </a:r>
            <a:endParaRPr kumimoji="1" lang="ja-JP" altLang="en-US"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585092" y="2383342"/>
            <a:ext cx="5894562" cy="841256"/>
          </a:xfrm>
          <a:prstGeom prst="rect">
            <a:avLst/>
          </a:prstGeom>
        </p:spPr>
        <p:txBody>
          <a:bodyPr wrap="none">
            <a:spAutoFit/>
          </a:bodyPr>
          <a:lstStyle/>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■発生時期：</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2016</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月ごろ</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■発生場所：大手飲食チェーン店（厨房内）</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defTabSz="633231" fontAlgn="auto">
              <a:spcBef>
                <a:spcPts val="415"/>
              </a:spcBef>
              <a:spcAft>
                <a:spcPts val="0"/>
              </a:spcAft>
              <a:buClr>
                <a:srgbClr val="000000">
                  <a:lumMod val="65000"/>
                  <a:lumOff val="35000"/>
                </a:srgbClr>
              </a:buClr>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■発生内容：発覚後の報告遅れや事実と異なる説明など不適切な事後対応</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1954043" y="3432797"/>
            <a:ext cx="5253361" cy="1117509"/>
            <a:chOff x="1954281" y="2585563"/>
            <a:chExt cx="5253361" cy="1117509"/>
          </a:xfrm>
        </p:grpSpPr>
        <p:sp>
          <p:nvSpPr>
            <p:cNvPr id="26" name="正方形/長方形 25"/>
            <p:cNvSpPr/>
            <p:nvPr/>
          </p:nvSpPr>
          <p:spPr>
            <a:xfrm>
              <a:off x="1954281" y="2800261"/>
              <a:ext cx="5253361" cy="902811"/>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en-US" altLang="ja-JP" sz="1400" b="1" dirty="0">
                  <a:solidFill>
                    <a:srgbClr val="FF0000"/>
                  </a:solidFill>
                  <a:latin typeface="Meiryo UI" panose="020B0604030504040204" pitchFamily="50" charset="-128"/>
                  <a:ea typeface="Meiryo UI" panose="020B0604030504040204" pitchFamily="50" charset="-128"/>
                </a:rPr>
                <a:t>POINT</a:t>
              </a: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異物混入等、問題発生の際に企業として適切な対応を取り、</a:t>
              </a:r>
              <a:endParaRPr lang="en-US" altLang="ja-JP" sz="1600" b="1" dirty="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600" b="1" dirty="0">
                  <a:solidFill>
                    <a:srgbClr val="FF0000"/>
                  </a:solidFill>
                  <a:latin typeface="Meiryo UI" panose="020B0604030504040204" pitchFamily="50" charset="-128"/>
                  <a:ea typeface="Meiryo UI" panose="020B0604030504040204" pitchFamily="50" charset="-128"/>
                </a:rPr>
                <a:t>損失を最小限に抑えることが重要です。</a:t>
              </a:r>
              <a:endParaRPr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b="24988"/>
            <a:stretch/>
          </p:blipFill>
          <p:spPr>
            <a:xfrm>
              <a:off x="4440223" y="2585563"/>
              <a:ext cx="280926" cy="262637"/>
            </a:xfrm>
            <a:prstGeom prst="rect">
              <a:avLst/>
            </a:prstGeom>
          </p:spPr>
        </p:pic>
      </p:grpSp>
      <p:sp>
        <p:nvSpPr>
          <p:cNvPr id="4" name="二等辺三角形 3"/>
          <p:cNvSpPr/>
          <p:nvPr/>
        </p:nvSpPr>
        <p:spPr>
          <a:xfrm rot="10800000">
            <a:off x="3429900" y="4682783"/>
            <a:ext cx="2280277" cy="402401"/>
          </a:xfrm>
          <a:prstGeom prs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13415" y="703362"/>
            <a:ext cx="8932253" cy="697627"/>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店舗や敷地内で発生した事故の原因究明や全容把握なども、</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rPr>
              <a:t>正確な状況を迅速に把握することでメディア・保健所等への対応スピード向上に繋がります。</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416084" y="5444362"/>
            <a:ext cx="8316880" cy="1074329"/>
          </a:xfrm>
          <a:prstGeom prst="roundRect">
            <a:avLst>
              <a:gd name="adj" fmla="val 50000"/>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148752" y="5658361"/>
            <a:ext cx="6851556" cy="646331"/>
          </a:xfrm>
          <a:prstGeom prst="rect">
            <a:avLst/>
          </a:prstGeom>
          <a:noFill/>
        </p:spPr>
        <p:txBody>
          <a:bodyPr wrap="non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店舗にカメラを設置することで、事故発生時の正確な状況を</a:t>
            </a:r>
            <a:r>
              <a:rPr lang="ja-JP" altLang="en-US" sz="1800" b="1" dirty="0">
                <a:solidFill>
                  <a:schemeClr val="bg1"/>
                </a:solidFill>
                <a:latin typeface="Meiryo UI" panose="020B0604030504040204" pitchFamily="50" charset="-128"/>
                <a:ea typeface="Meiryo UI" panose="020B0604030504040204" pitchFamily="50" charset="-128"/>
              </a:rPr>
              <a:t>確認の上、</a:t>
            </a:r>
            <a:endParaRPr lang="en-US" altLang="ja-JP" sz="1800" b="1" dirty="0">
              <a:solidFill>
                <a:schemeClr val="bg1"/>
              </a:solidFill>
              <a:latin typeface="Meiryo UI" panose="020B0604030504040204" pitchFamily="50" charset="-128"/>
              <a:ea typeface="Meiryo UI" panose="020B0604030504040204" pitchFamily="50" charset="-128"/>
            </a:endParaRPr>
          </a:p>
          <a:p>
            <a:pPr algn="ctr"/>
            <a:r>
              <a:rPr lang="ja-JP" altLang="en-US" sz="1800" b="1" dirty="0">
                <a:solidFill>
                  <a:schemeClr val="bg1"/>
                </a:solidFill>
                <a:latin typeface="Meiryo UI" panose="020B0604030504040204" pitchFamily="50" charset="-128"/>
                <a:ea typeface="Meiryo UI" panose="020B0604030504040204" pitchFamily="50" charset="-128"/>
              </a:rPr>
              <a:t>メディア対応や関係各所への説明が可能です。</a:t>
            </a:r>
            <a:endParaRPr kumimoji="1" lang="ja-JP" altLang="en-US" sz="1800" b="1" dirty="0">
              <a:solidFill>
                <a:schemeClr val="bg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183210" y="5116096"/>
            <a:ext cx="2888932" cy="307777"/>
          </a:xfrm>
          <a:prstGeom prst="rect">
            <a:avLst/>
          </a:prstGeom>
        </p:spPr>
        <p:txBody>
          <a:bodyPr wrap="none">
            <a:spAutoFit/>
          </a:bodyPr>
          <a:lstStyle/>
          <a:p>
            <a:r>
              <a:rPr lang="ja-JP" altLang="en-US" sz="1400" b="1" dirty="0">
                <a:solidFill>
                  <a:srgbClr val="FF0000"/>
                </a:solidFill>
                <a:latin typeface="Meiryo UI" panose="020B0604030504040204" pitchFamily="50" charset="-128"/>
                <a:ea typeface="Meiryo UI" panose="020B0604030504040204" pitchFamily="50" charset="-128"/>
              </a:rPr>
              <a:t>「キャンクラウド」を導入していれば・・・</a:t>
            </a:r>
            <a:endParaRPr lang="ja-JP" altLang="en-US" sz="1400" dirty="0">
              <a:solidFill>
                <a:srgbClr val="FF0000"/>
              </a:solidFill>
            </a:endParaRPr>
          </a:p>
        </p:txBody>
      </p:sp>
      <p:pic>
        <p:nvPicPr>
          <p:cNvPr id="2050" name="Picture 2" descr="キッチン 料理場 調理 コックのフリー素材・無料の写真 | 1920 x 1280 ...">
            <a:extLst>
              <a:ext uri="{FF2B5EF4-FFF2-40B4-BE49-F238E27FC236}">
                <a16:creationId xmlns:a16="http://schemas.microsoft.com/office/drawing/2014/main" id="{8D0371FB-4175-4484-85E3-9ABD8764A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42" y="2346855"/>
            <a:ext cx="1597718" cy="106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92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18E2EE0B-3E50-48B6-B49D-22D11370CFF6}" type="slidenum">
              <a:rPr lang="ja-JP" altLang="en-US" smtClean="0"/>
              <a:pPr>
                <a:defRPr/>
              </a:pPr>
              <a:t>8</a:t>
            </a:fld>
            <a:endParaRPr lang="ja-JP" altLang="en-US"/>
          </a:p>
        </p:txBody>
      </p:sp>
      <p:sp>
        <p:nvSpPr>
          <p:cNvPr id="4" name="タイトル 3"/>
          <p:cNvSpPr>
            <a:spLocks noGrp="1"/>
          </p:cNvSpPr>
          <p:nvPr>
            <p:ph type="title"/>
          </p:nvPr>
        </p:nvSpPr>
        <p:spPr/>
        <p:txBody>
          <a:bodyPr/>
          <a:lstStyle/>
          <a:p>
            <a:r>
              <a:rPr lang="ja-JP" altLang="en-US" dirty="0"/>
              <a:t>「キャンクラウド」とは？</a:t>
            </a:r>
            <a:endParaRPr kumimoji="1" lang="ja-JP" altLang="en-US" dirty="0"/>
          </a:p>
        </p:txBody>
      </p:sp>
      <p:sp>
        <p:nvSpPr>
          <p:cNvPr id="20" name="正方形/長方形 19"/>
          <p:cNvSpPr/>
          <p:nvPr/>
        </p:nvSpPr>
        <p:spPr>
          <a:xfrm>
            <a:off x="649631" y="703362"/>
            <a:ext cx="7859844" cy="759182"/>
          </a:xfrm>
          <a:prstGeom prst="rect">
            <a:avLst/>
          </a:prstGeom>
        </p:spPr>
        <p:txBody>
          <a:bodyPr wrap="none">
            <a:spAutoFit/>
          </a:bodyPr>
          <a:lstStyle/>
          <a:p>
            <a:pPr algn="ctr" defTabSz="633231" fontAlgn="auto">
              <a:spcBef>
                <a:spcPts val="415"/>
              </a:spcBef>
              <a:spcAft>
                <a:spcPts val="0"/>
              </a:spcAft>
              <a:buClr>
                <a:srgbClr val="000000">
                  <a:lumMod val="65000"/>
                  <a:lumOff val="35000"/>
                </a:srgbClr>
              </a:buClr>
              <a:defRPr/>
            </a:pPr>
            <a:r>
              <a:rPr lang="ja-JP" altLang="en-US" sz="2000" b="1" dirty="0" smtClean="0">
                <a:solidFill>
                  <a:srgbClr val="FF0000"/>
                </a:solidFill>
                <a:latin typeface="Meiryo UI" panose="020B0604030504040204" pitchFamily="50" charset="-128"/>
                <a:ea typeface="Meiryo UI" panose="020B0604030504040204" pitchFamily="50" charset="-128"/>
              </a:rPr>
              <a:t>設置</a:t>
            </a:r>
            <a:r>
              <a:rPr lang="ja-JP" altLang="en-US" sz="2000" b="1" dirty="0">
                <a:solidFill>
                  <a:srgbClr val="FF0000"/>
                </a:solidFill>
                <a:latin typeface="Meiryo UI" panose="020B0604030504040204" pitchFamily="50" charset="-128"/>
                <a:ea typeface="Meiryo UI" panose="020B0604030504040204" pitchFamily="50" charset="-128"/>
              </a:rPr>
              <a:t>したカメラ</a:t>
            </a:r>
            <a:r>
              <a:rPr lang="ja-JP" altLang="en-US" sz="2000" b="1" dirty="0" smtClean="0">
                <a:solidFill>
                  <a:srgbClr val="FF0000"/>
                </a:solidFill>
                <a:latin typeface="Meiryo UI" panose="020B0604030504040204" pitchFamily="50" charset="-128"/>
                <a:ea typeface="Meiryo UI" panose="020B0604030504040204" pitchFamily="50" charset="-128"/>
              </a:rPr>
              <a:t>が</a:t>
            </a:r>
            <a:r>
              <a:rPr lang="ja-JP" altLang="en-US" sz="2000" b="1" dirty="0">
                <a:solidFill>
                  <a:srgbClr val="FF0000"/>
                </a:solidFill>
                <a:latin typeface="Meiryo UI" panose="020B0604030504040204" pitchFamily="50" charset="-128"/>
                <a:ea typeface="Meiryo UI" panose="020B0604030504040204" pitchFamily="50" charset="-128"/>
              </a:rPr>
              <a:t>録画</a:t>
            </a:r>
            <a:r>
              <a:rPr lang="ja-JP" altLang="en-US" sz="2000" b="1" dirty="0" smtClean="0">
                <a:solidFill>
                  <a:srgbClr val="FF0000"/>
                </a:solidFill>
                <a:latin typeface="Meiryo UI" panose="020B0604030504040204" pitchFamily="50" charset="-128"/>
                <a:ea typeface="Meiryo UI" panose="020B0604030504040204" pitchFamily="50" charset="-128"/>
              </a:rPr>
              <a:t>した</a:t>
            </a:r>
            <a:r>
              <a:rPr lang="ja-JP" altLang="en-US" sz="2000" b="1" dirty="0">
                <a:solidFill>
                  <a:srgbClr val="FF0000"/>
                </a:solidFill>
                <a:latin typeface="Meiryo UI" panose="020B0604030504040204" pitchFamily="50" charset="-128"/>
                <a:ea typeface="Meiryo UI" panose="020B0604030504040204" pitchFamily="50" charset="-128"/>
              </a:rPr>
              <a:t>映像</a:t>
            </a:r>
            <a:r>
              <a:rPr lang="ja-JP" altLang="en-US" sz="2000" b="1" dirty="0" smtClean="0">
                <a:solidFill>
                  <a:srgbClr val="FF0000"/>
                </a:solidFill>
                <a:latin typeface="Meiryo UI" panose="020B0604030504040204" pitchFamily="50" charset="-128"/>
                <a:ea typeface="Meiryo UI" panose="020B0604030504040204" pitchFamily="50" charset="-128"/>
              </a:rPr>
              <a:t>を、録画機器</a:t>
            </a:r>
            <a:r>
              <a:rPr lang="en-US" altLang="ja-JP" sz="2000" b="1" dirty="0" smtClean="0">
                <a:solidFill>
                  <a:srgbClr val="FF0000"/>
                </a:solidFill>
                <a:latin typeface="Meiryo UI" panose="020B0604030504040204" pitchFamily="50" charset="-128"/>
                <a:ea typeface="Meiryo UI" panose="020B0604030504040204" pitchFamily="50" charset="-128"/>
              </a:rPr>
              <a:t>(</a:t>
            </a:r>
            <a:r>
              <a:rPr lang="ja-JP" altLang="en-US" sz="2000" b="1" dirty="0" smtClean="0">
                <a:solidFill>
                  <a:srgbClr val="FF0000"/>
                </a:solidFill>
                <a:latin typeface="Meiryo UI" panose="020B0604030504040204" pitchFamily="50" charset="-128"/>
                <a:ea typeface="Meiryo UI" panose="020B0604030504040204" pitchFamily="50" charset="-128"/>
              </a:rPr>
              <a:t>レコーダー</a:t>
            </a:r>
            <a:r>
              <a:rPr lang="en-US" altLang="ja-JP" sz="2000" b="1" dirty="0" smtClean="0">
                <a:solidFill>
                  <a:srgbClr val="FF0000"/>
                </a:solidFill>
                <a:latin typeface="Meiryo UI" panose="020B0604030504040204" pitchFamily="50" charset="-128"/>
                <a:ea typeface="Meiryo UI" panose="020B0604030504040204" pitchFamily="50" charset="-128"/>
              </a:rPr>
              <a:t>/HDD)</a:t>
            </a:r>
            <a:r>
              <a:rPr lang="ja-JP" altLang="en-US" sz="2000" b="1" dirty="0" smtClean="0">
                <a:solidFill>
                  <a:srgbClr val="FF0000"/>
                </a:solidFill>
                <a:latin typeface="Meiryo UI" panose="020B0604030504040204" pitchFamily="50" charset="-128"/>
                <a:ea typeface="Meiryo UI" panose="020B0604030504040204" pitchFamily="50" charset="-128"/>
              </a:rPr>
              <a:t>ではなく、</a:t>
            </a:r>
            <a:endParaRPr lang="en-US" altLang="ja-JP" sz="2000" b="1" dirty="0" smtClean="0">
              <a:solidFill>
                <a:srgbClr val="FF0000"/>
              </a:solidFill>
              <a:latin typeface="Meiryo UI" panose="020B0604030504040204" pitchFamily="50" charset="-128"/>
              <a:ea typeface="Meiryo UI" panose="020B0604030504040204" pitchFamily="50" charset="-128"/>
            </a:endParaRPr>
          </a:p>
          <a:p>
            <a:pPr algn="ctr" defTabSz="633231" fontAlgn="auto">
              <a:spcBef>
                <a:spcPts val="415"/>
              </a:spcBef>
              <a:spcAft>
                <a:spcPts val="0"/>
              </a:spcAft>
              <a:buClr>
                <a:srgbClr val="000000">
                  <a:lumMod val="65000"/>
                  <a:lumOff val="35000"/>
                </a:srgbClr>
              </a:buClr>
              <a:defRPr/>
            </a:pPr>
            <a:r>
              <a:rPr lang="ja-JP" altLang="en-US" sz="2000" b="1" dirty="0" smtClean="0">
                <a:solidFill>
                  <a:srgbClr val="FF0000"/>
                </a:solidFill>
                <a:latin typeface="Meiryo UI" panose="020B0604030504040204" pitchFamily="50" charset="-128"/>
                <a:ea typeface="Meiryo UI" panose="020B0604030504040204" pitchFamily="50" charset="-128"/>
              </a:rPr>
              <a:t>クラウドサーバー上に保存する</a:t>
            </a:r>
            <a:r>
              <a:rPr lang="ja-JP" altLang="en-US" sz="2000" b="1" dirty="0" smtClean="0">
                <a:solidFill>
                  <a:schemeClr val="tx1">
                    <a:lumMod val="75000"/>
                    <a:lumOff val="25000"/>
                  </a:schemeClr>
                </a:solidFill>
                <a:latin typeface="Meiryo UI" panose="020B0604030504040204" pitchFamily="50" charset="-128"/>
                <a:ea typeface="Meiryo UI" panose="020B0604030504040204" pitchFamily="50" charset="-128"/>
              </a:rPr>
              <a:t>サービス</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です。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3429900" y="4165249"/>
            <a:ext cx="2280277" cy="402401"/>
          </a:xfrm>
          <a:prstGeom prst="triangl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a:extLst>
              <a:ext uri="{FF2B5EF4-FFF2-40B4-BE49-F238E27FC236}">
                <a16:creationId xmlns:a16="http://schemas.microsoft.com/office/drawing/2014/main" id="{A5DFAC66-AD14-4784-9E0B-8A096E4710B0}"/>
              </a:ext>
            </a:extLst>
          </p:cNvPr>
          <p:cNvPicPr>
            <a:picLocks noChangeAspect="1" noChangeArrowheads="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115616" y="6013490"/>
            <a:ext cx="842802" cy="44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a:extLst>
              <a:ext uri="{FF2B5EF4-FFF2-40B4-BE49-F238E27FC236}">
                <a16:creationId xmlns:a16="http://schemas.microsoft.com/office/drawing/2014/main" id="{7D4FCC22-BC2E-4139-83C7-50C9B7182DB4}"/>
              </a:ext>
            </a:extLst>
          </p:cNvPr>
          <p:cNvSpPr txBox="1"/>
          <p:nvPr/>
        </p:nvSpPr>
        <p:spPr>
          <a:xfrm>
            <a:off x="3121897" y="6038787"/>
            <a:ext cx="5316694" cy="406265"/>
          </a:xfrm>
          <a:prstGeom prst="rect">
            <a:avLst/>
          </a:prstGeom>
        </p:spPr>
        <p:txBody>
          <a:bodyPr wrap="square" lIns="0" tIns="0" rIns="0" bIns="0" rtlCol="0" anchor="ctr" anchorCtr="1">
            <a:spAutoFit/>
          </a:bodyPr>
          <a:lstStyle/>
          <a:p>
            <a:pPr marL="0" indent="0">
              <a:lnSpc>
                <a:spcPct val="120000"/>
              </a:lnSpc>
              <a:buNone/>
            </a:pPr>
            <a:r>
              <a:rPr kumimoji="1" lang="ja-JP" altLang="en-US" sz="1100"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通信帯域制限</a:t>
            </a:r>
            <a:r>
              <a:rPr lang="ja-JP" altLang="en-US" sz="1100"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、録画データ送信時間指定、録画データ一時保存</a:t>
            </a:r>
            <a:r>
              <a:rPr lang="ja-JP" altLang="en-US"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セキュア</a:t>
            </a:r>
            <a:r>
              <a:rPr lang="ja-JP" altLang="en-US" sz="1100"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通信</a:t>
            </a:r>
            <a:r>
              <a:rPr lang="ja-JP" altLang="en-US"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を実現</a:t>
            </a:r>
            <a:r>
              <a:rPr lang="ja-JP" altLang="en-US" sz="1100"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します。後述有。（</a:t>
            </a:r>
            <a:r>
              <a:rPr lang="en-US" altLang="ja-JP"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Page13</a:t>
            </a:r>
            <a:r>
              <a:rPr lang="ja-JP" altLang="en-US" sz="1100" dirty="0" smtClean="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4D68EEA8-120A-43F8-9694-C506A374FD3B}"/>
              </a:ext>
            </a:extLst>
          </p:cNvPr>
          <p:cNvSpPr txBox="1"/>
          <p:nvPr/>
        </p:nvSpPr>
        <p:spPr>
          <a:xfrm>
            <a:off x="2026724" y="6096697"/>
            <a:ext cx="1493101" cy="276999"/>
          </a:xfrm>
          <a:prstGeom prst="rect">
            <a:avLst/>
          </a:prstGeom>
        </p:spPr>
        <p:txBody>
          <a:bodyPr wrap="none" lIns="0" tIns="0" rIns="0" bIns="0" rtlCol="0" anchor="ctr" anchorCtr="1">
            <a:spAutoFit/>
          </a:bodyPr>
          <a:lstStyle/>
          <a:p>
            <a:pPr marL="0" indent="0" algn="ctr">
              <a:buNone/>
            </a:pPr>
            <a:r>
              <a:rPr kumimoji="1" lang="en-US" altLang="ja-JP" sz="18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…Agent Box</a:t>
            </a:r>
            <a:endParaRPr kumimoji="1" lang="ja-JP" altLang="en-US" sz="18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7" name="グループ化 26"/>
          <p:cNvGrpSpPr/>
          <p:nvPr/>
        </p:nvGrpSpPr>
        <p:grpSpPr>
          <a:xfrm>
            <a:off x="459490" y="4664463"/>
            <a:ext cx="8316880" cy="1074329"/>
            <a:chOff x="416084" y="5444362"/>
            <a:chExt cx="8316880" cy="1074329"/>
          </a:xfrm>
        </p:grpSpPr>
        <p:sp>
          <p:nvSpPr>
            <p:cNvPr id="28" name="角丸四角形 27"/>
            <p:cNvSpPr/>
            <p:nvPr/>
          </p:nvSpPr>
          <p:spPr>
            <a:xfrm>
              <a:off x="416084" y="5444362"/>
              <a:ext cx="8316880" cy="1074329"/>
            </a:xfrm>
            <a:prstGeom prst="roundRect">
              <a:avLst>
                <a:gd name="adj" fmla="val 50000"/>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485396" y="5658361"/>
              <a:ext cx="6178294" cy="646331"/>
            </a:xfrm>
            <a:prstGeom prst="rect">
              <a:avLst/>
            </a:prstGeom>
            <a:noFill/>
          </p:spPr>
          <p:txBody>
            <a:bodyPr wrap="none" rtlCol="0">
              <a:spAutoFit/>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rPr>
                <a:t>Web</a:t>
              </a:r>
              <a:r>
                <a:rPr kumimoji="1" lang="ja-JP" altLang="en-US" sz="1800" b="1" dirty="0">
                  <a:solidFill>
                    <a:schemeClr val="bg1"/>
                  </a:solidFill>
                  <a:latin typeface="Meiryo UI" panose="020B0604030504040204" pitchFamily="50" charset="-128"/>
                  <a:ea typeface="Meiryo UI" panose="020B0604030504040204" pitchFamily="50" charset="-128"/>
                </a:rPr>
                <a:t>ブラウザ・スマートフォンアプリ（</a:t>
              </a:r>
              <a:r>
                <a:rPr kumimoji="1" lang="en-US" altLang="ja-JP" sz="1800" b="1" dirty="0">
                  <a:solidFill>
                    <a:schemeClr val="bg1"/>
                  </a:solidFill>
                  <a:latin typeface="Meiryo UI" panose="020B0604030504040204" pitchFamily="50" charset="-128"/>
                  <a:ea typeface="Meiryo UI" panose="020B0604030504040204" pitchFamily="50" charset="-128"/>
                </a:rPr>
                <a:t>iOS</a:t>
              </a:r>
              <a:r>
                <a:rPr kumimoji="1" lang="ja-JP" altLang="en-US" sz="1800" b="1" dirty="0">
                  <a:solidFill>
                    <a:schemeClr val="bg1"/>
                  </a:solidFill>
                  <a:latin typeface="Meiryo UI" panose="020B0604030504040204" pitchFamily="50" charset="-128"/>
                  <a:ea typeface="Meiryo UI" panose="020B0604030504040204" pitchFamily="50" charset="-128"/>
                </a:rPr>
                <a:t>専用）から、</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algn="ctr"/>
              <a:r>
                <a:rPr kumimoji="1" lang="ja-JP" altLang="en-US" sz="1800" b="1" dirty="0">
                  <a:solidFill>
                    <a:schemeClr val="bg1"/>
                  </a:solidFill>
                  <a:latin typeface="Meiryo UI" panose="020B0604030504040204" pitchFamily="50" charset="-128"/>
                  <a:ea typeface="Meiryo UI" panose="020B0604030504040204" pitchFamily="50" charset="-128"/>
                </a:rPr>
                <a:t>リアルタイム映像のモニタリングや</a:t>
              </a:r>
              <a:r>
                <a:rPr lang="ja-JP" altLang="en-US" sz="1800" b="1" dirty="0">
                  <a:solidFill>
                    <a:schemeClr val="bg1"/>
                  </a:solidFill>
                  <a:latin typeface="Meiryo UI" panose="020B0604030504040204" pitchFamily="50" charset="-128"/>
                  <a:ea typeface="Meiryo UI" panose="020B0604030504040204" pitchFamily="50" charset="-128"/>
                </a:rPr>
                <a:t>再生・ダウンロードが可能です。</a:t>
              </a:r>
              <a:endParaRPr kumimoji="1" lang="en-US" altLang="ja-JP" sz="1800" b="1" dirty="0">
                <a:solidFill>
                  <a:schemeClr val="bg1"/>
                </a:solidFill>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1019490" y="2044488"/>
            <a:ext cx="7296967" cy="1597692"/>
            <a:chOff x="579324" y="2062763"/>
            <a:chExt cx="8026664" cy="1757461"/>
          </a:xfrm>
        </p:grpSpPr>
        <p:cxnSp>
          <p:nvCxnSpPr>
            <p:cNvPr id="32" name="直線矢印コネクタ 31"/>
            <p:cNvCxnSpPr/>
            <p:nvPr/>
          </p:nvCxnSpPr>
          <p:spPr>
            <a:xfrm>
              <a:off x="5429054" y="2992249"/>
              <a:ext cx="1591218" cy="0"/>
            </a:xfrm>
            <a:prstGeom prst="straightConnector1">
              <a:avLst/>
            </a:prstGeom>
            <a:ln w="69850">
              <a:solidFill>
                <a:srgbClr val="0C2A9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066964" y="2992249"/>
              <a:ext cx="1591218" cy="0"/>
            </a:xfrm>
            <a:prstGeom prst="straightConnector1">
              <a:avLst/>
            </a:prstGeom>
            <a:ln w="69850">
              <a:solidFill>
                <a:srgbClr val="0C2A94"/>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763139" y="2175388"/>
              <a:ext cx="1644832" cy="1644836"/>
              <a:chOff x="937249" y="3514457"/>
              <a:chExt cx="1644832" cy="1644836"/>
            </a:xfrm>
          </p:grpSpPr>
          <p:sp>
            <p:nvSpPr>
              <p:cNvPr id="73" name="楕円 72"/>
              <p:cNvSpPr/>
              <p:nvPr/>
            </p:nvSpPr>
            <p:spPr>
              <a:xfrm>
                <a:off x="937249" y="3514457"/>
                <a:ext cx="1644832" cy="1644836"/>
              </a:xfrm>
              <a:prstGeom prst="ellipse">
                <a:avLst/>
              </a:prstGeom>
              <a:solidFill>
                <a:schemeClr val="bg1"/>
              </a:solidFill>
              <a:ln w="76200">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n>
                    <a:solidFill>
                      <a:srgbClr val="003399"/>
                    </a:solidFill>
                  </a:ln>
                </a:endParaRPr>
              </a:p>
            </p:txBody>
          </p:sp>
          <p:pic>
            <p:nvPicPr>
              <p:cNvPr id="74" name="Picture 4">
                <a:extLst>
                  <a:ext uri="{FF2B5EF4-FFF2-40B4-BE49-F238E27FC236}">
                    <a16:creationId xmlns:a16="http://schemas.microsoft.com/office/drawing/2014/main" id="{606D8946-566D-4902-A8E7-1360EAE66221}"/>
                  </a:ext>
                </a:extLst>
              </p:cNvPr>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63400" y="3772528"/>
                <a:ext cx="1392530" cy="112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グループ化 34"/>
            <p:cNvGrpSpPr/>
            <p:nvPr/>
          </p:nvGrpSpPr>
          <p:grpSpPr>
            <a:xfrm>
              <a:off x="5624427" y="2482268"/>
              <a:ext cx="1025922" cy="772029"/>
              <a:chOff x="5624427" y="2727768"/>
              <a:chExt cx="1025922" cy="772029"/>
            </a:xfrm>
          </p:grpSpPr>
          <p:sp>
            <p:nvSpPr>
              <p:cNvPr id="69" name="テキスト ボックス 68">
                <a:extLst>
                  <a:ext uri="{FF2B5EF4-FFF2-40B4-BE49-F238E27FC236}">
                    <a16:creationId xmlns:a16="http://schemas.microsoft.com/office/drawing/2014/main" id="{F477C380-BCCB-43AD-B240-A501109A17A8}"/>
                  </a:ext>
                </a:extLst>
              </p:cNvPr>
              <p:cNvSpPr txBox="1"/>
              <p:nvPr/>
            </p:nvSpPr>
            <p:spPr>
              <a:xfrm>
                <a:off x="5624427" y="2727768"/>
                <a:ext cx="1025922" cy="179536"/>
              </a:xfrm>
              <a:prstGeom prst="rect">
                <a:avLst/>
              </a:prstGeom>
            </p:spPr>
            <p:txBody>
              <a:bodyPr wrap="none" lIns="0" tIns="0" rIns="0" bIns="0" rtlCol="0" anchor="ctr" anchorCtr="1">
                <a:spAutoFit/>
              </a:bodyPr>
              <a:lstStyle/>
              <a:p>
                <a:pPr marL="0" indent="0" algn="ctr">
                  <a:lnSpc>
                    <a:spcPts val="1400"/>
                  </a:lnSpc>
                  <a:buNone/>
                </a:pPr>
                <a:r>
                  <a:rPr kumimoji="1" lang="ja-JP" altLang="en-US"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暗号セキュリティ</a:t>
                </a:r>
              </a:p>
            </p:txBody>
          </p:sp>
          <p:grpSp>
            <p:nvGrpSpPr>
              <p:cNvPr id="70" name="グループ化 69"/>
              <p:cNvGrpSpPr/>
              <p:nvPr/>
            </p:nvGrpSpPr>
            <p:grpSpPr>
              <a:xfrm>
                <a:off x="5875341" y="2975702"/>
                <a:ext cx="524095" cy="524095"/>
                <a:chOff x="5893789" y="2143311"/>
                <a:chExt cx="524095" cy="524095"/>
              </a:xfrm>
            </p:grpSpPr>
            <p:sp>
              <p:nvSpPr>
                <p:cNvPr id="71" name="楕円 70"/>
                <p:cNvSpPr/>
                <p:nvPr/>
              </p:nvSpPr>
              <p:spPr>
                <a:xfrm>
                  <a:off x="5893789" y="2143311"/>
                  <a:ext cx="524095" cy="524095"/>
                </a:xfrm>
                <a:prstGeom prst="ellipse">
                  <a:avLst/>
                </a:prstGeom>
                <a:solidFill>
                  <a:schemeClr val="bg1"/>
                </a:solidFill>
                <a:ln w="38100">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n>
                      <a:solidFill>
                        <a:srgbClr val="003399"/>
                      </a:solidFill>
                    </a:ln>
                  </a:endParaRPr>
                </a:p>
              </p:txBody>
            </p:sp>
            <p:sp>
              <p:nvSpPr>
                <p:cNvPr id="72" name="フリーフォーム: 図形 107">
                  <a:extLst>
                    <a:ext uri="{FF2B5EF4-FFF2-40B4-BE49-F238E27FC236}">
                      <a16:creationId xmlns:a16="http://schemas.microsoft.com/office/drawing/2014/main" id="{D77BB922-693E-419D-815C-302437207913}"/>
                    </a:ext>
                  </a:extLst>
                </p:cNvPr>
                <p:cNvSpPr/>
                <p:nvPr/>
              </p:nvSpPr>
              <p:spPr>
                <a:xfrm>
                  <a:off x="6027104" y="2250938"/>
                  <a:ext cx="220567" cy="245043"/>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1"/>
                        <a:pt x="53811" y="81000"/>
                        <a:pt x="57210" y="79867"/>
                      </a:cubicBezTo>
                      <a:lnTo>
                        <a:pt x="57210" y="69671"/>
                      </a:lnTo>
                      <a:lnTo>
                        <a:pt x="64007" y="69671"/>
                      </a:lnTo>
                      <a:lnTo>
                        <a:pt x="64007" y="79867"/>
                      </a:lnTo>
                      <a:cubicBezTo>
                        <a:pt x="68539" y="81000"/>
                        <a:pt x="70804" y="85531"/>
                        <a:pt x="70804" y="90063"/>
                      </a:cubicBezTo>
                      <a:cubicBezTo>
                        <a:pt x="70804" y="95727"/>
                        <a:pt x="66273" y="100259"/>
                        <a:pt x="60608" y="100259"/>
                      </a:cubicBezTo>
                      <a:cubicBezTo>
                        <a:pt x="54944" y="101392"/>
                        <a:pt x="50413" y="96860"/>
                        <a:pt x="50413" y="90063"/>
                      </a:cubicBezTo>
                      <a:close/>
                    </a:path>
                  </a:pathLst>
                </a:custGeom>
                <a:solidFill>
                  <a:srgbClr val="0C2A94"/>
                </a:solidFill>
                <a:ln w="9525" cap="flat">
                  <a:solidFill>
                    <a:srgbClr val="0C2A94"/>
                  </a:solidFill>
                  <a:prstDash val="solid"/>
                  <a:miter/>
                </a:ln>
              </p:spPr>
              <p:txBody>
                <a:bodyPr/>
                <a:lstStyle/>
                <a:p>
                  <a:endParaRPr lang="ja-JP" altLang="en-US" dirty="0">
                    <a:solidFill>
                      <a:srgbClr val="0070C0"/>
                    </a:solidFill>
                    <a:latin typeface="ＭＳ Ｐゴシック" panose="020B0600070205080204" pitchFamily="50" charset="-128"/>
                  </a:endParaRPr>
                </a:p>
              </p:txBody>
            </p:sp>
          </p:grpSp>
        </p:grpSp>
        <p:grpSp>
          <p:nvGrpSpPr>
            <p:cNvPr id="36" name="グループ化 35"/>
            <p:cNvGrpSpPr/>
            <p:nvPr/>
          </p:nvGrpSpPr>
          <p:grpSpPr>
            <a:xfrm>
              <a:off x="2342654" y="2295608"/>
              <a:ext cx="1128515" cy="958689"/>
              <a:chOff x="2342654" y="2541108"/>
              <a:chExt cx="1128515" cy="958689"/>
            </a:xfrm>
          </p:grpSpPr>
          <p:sp>
            <p:nvSpPr>
              <p:cNvPr id="67" name="楕円 66"/>
              <p:cNvSpPr/>
              <p:nvPr/>
            </p:nvSpPr>
            <p:spPr>
              <a:xfrm>
                <a:off x="2644864" y="2975702"/>
                <a:ext cx="524095" cy="524095"/>
              </a:xfrm>
              <a:prstGeom prst="ellipse">
                <a:avLst/>
              </a:prstGeom>
              <a:solidFill>
                <a:schemeClr val="bg1"/>
              </a:solidFill>
              <a:ln w="38100">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n>
                    <a:solidFill>
                      <a:srgbClr val="003399"/>
                    </a:solidFill>
                  </a:ln>
                </a:endParaRPr>
              </a:p>
            </p:txBody>
          </p:sp>
          <p:sp>
            <p:nvSpPr>
              <p:cNvPr id="68" name="テキスト ボックス 67">
                <a:extLst>
                  <a:ext uri="{FF2B5EF4-FFF2-40B4-BE49-F238E27FC236}">
                    <a16:creationId xmlns:a16="http://schemas.microsoft.com/office/drawing/2014/main" id="{F477C380-BCCB-43AD-B240-A501109A17A8}"/>
                  </a:ext>
                </a:extLst>
              </p:cNvPr>
              <p:cNvSpPr txBox="1"/>
              <p:nvPr/>
            </p:nvSpPr>
            <p:spPr>
              <a:xfrm>
                <a:off x="2342654" y="2541108"/>
                <a:ext cx="1128515" cy="394980"/>
              </a:xfrm>
              <a:prstGeom prst="rect">
                <a:avLst/>
              </a:prstGeom>
            </p:spPr>
            <p:txBody>
              <a:bodyPr wrap="none" lIns="0" tIns="0" rIns="0" bIns="0" rtlCol="0" anchor="ctr" anchorCtr="1">
                <a:spAutoFit/>
              </a:bodyPr>
              <a:lstStyle/>
              <a:p>
                <a:pPr algn="ctr">
                  <a:lnSpc>
                    <a:spcPts val="1400"/>
                  </a:lnSpc>
                </a:pPr>
                <a:r>
                  <a:rPr lang="ja-JP" altLang="en-US"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400"/>
                  </a:lnSpc>
                </a:pPr>
                <a:r>
                  <a:rPr lang="ja-JP" altLang="en-US"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暗号セキュリティ</a:t>
                </a:r>
                <a:endParaRPr kumimoji="1" lang="ja-JP" altLang="en-US" sz="10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7" name="グループ化 36"/>
            <p:cNvGrpSpPr/>
            <p:nvPr/>
          </p:nvGrpSpPr>
          <p:grpSpPr>
            <a:xfrm>
              <a:off x="579324" y="2062763"/>
              <a:ext cx="1644832" cy="1757461"/>
              <a:chOff x="579324" y="2308263"/>
              <a:chExt cx="1644832" cy="1757461"/>
            </a:xfrm>
          </p:grpSpPr>
          <p:sp>
            <p:nvSpPr>
              <p:cNvPr id="50" name="楕円 49"/>
              <p:cNvSpPr/>
              <p:nvPr/>
            </p:nvSpPr>
            <p:spPr>
              <a:xfrm>
                <a:off x="579324" y="2420888"/>
                <a:ext cx="1644832" cy="1644836"/>
              </a:xfrm>
              <a:prstGeom prst="ellipse">
                <a:avLst/>
              </a:prstGeom>
              <a:solidFill>
                <a:schemeClr val="bg1"/>
              </a:solidFill>
              <a:ln w="76200">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n>
                    <a:solidFill>
                      <a:srgbClr val="003399"/>
                    </a:solidFill>
                  </a:ln>
                </a:endParaRPr>
              </a:p>
            </p:txBody>
          </p:sp>
          <p:grpSp>
            <p:nvGrpSpPr>
              <p:cNvPr id="51" name="グループ化 50">
                <a:extLst>
                  <a:ext uri="{FF2B5EF4-FFF2-40B4-BE49-F238E27FC236}">
                    <a16:creationId xmlns:a16="http://schemas.microsoft.com/office/drawing/2014/main" id="{1B51F38F-7727-40AA-9EF8-120910DC2388}"/>
                  </a:ext>
                </a:extLst>
              </p:cNvPr>
              <p:cNvGrpSpPr>
                <a:grpSpLocks noChangeAspect="1"/>
              </p:cNvGrpSpPr>
              <p:nvPr/>
            </p:nvGrpSpPr>
            <p:grpSpPr>
              <a:xfrm>
                <a:off x="965228" y="2936067"/>
                <a:ext cx="873024" cy="736534"/>
                <a:chOff x="1853685" y="3334469"/>
                <a:chExt cx="589091" cy="515454"/>
              </a:xfrm>
            </p:grpSpPr>
            <p:sp>
              <p:nvSpPr>
                <p:cNvPr id="53" name="フリーフォーム: 図形 78">
                  <a:extLst>
                    <a:ext uri="{FF2B5EF4-FFF2-40B4-BE49-F238E27FC236}">
                      <a16:creationId xmlns:a16="http://schemas.microsoft.com/office/drawing/2014/main" id="{9333BBD6-70EA-4C66-B2F8-8164298332D4}"/>
                    </a:ext>
                  </a:extLst>
                </p:cNvPr>
                <p:cNvSpPr/>
                <p:nvPr/>
              </p:nvSpPr>
              <p:spPr>
                <a:xfrm>
                  <a:off x="1923923" y="3388846"/>
                  <a:ext cx="453147" cy="441818"/>
                </a:xfrm>
                <a:custGeom>
                  <a:avLst/>
                  <a:gdLst/>
                  <a:ahLst/>
                  <a:cxnLst/>
                  <a:rect l="0" t="0" r="0" b="0"/>
                  <a:pathLst>
                    <a:path w="453146" h="441818">
                      <a:moveTo>
                        <a:pt x="426525" y="129713"/>
                      </a:moveTo>
                      <a:cubicBezTo>
                        <a:pt x="391406" y="58343"/>
                        <a:pt x="315504" y="8497"/>
                        <a:pt x="228273" y="8497"/>
                      </a:cubicBezTo>
                      <a:cubicBezTo>
                        <a:pt x="141042" y="8497"/>
                        <a:pt x="65140" y="58343"/>
                        <a:pt x="30021" y="130846"/>
                      </a:cubicBezTo>
                      <a:cubicBezTo>
                        <a:pt x="16427" y="159168"/>
                        <a:pt x="8497" y="189755"/>
                        <a:pt x="8497" y="223741"/>
                      </a:cubicBezTo>
                      <a:cubicBezTo>
                        <a:pt x="8497" y="254329"/>
                        <a:pt x="15294" y="284916"/>
                        <a:pt x="27755" y="310972"/>
                      </a:cubicBezTo>
                      <a:cubicBezTo>
                        <a:pt x="61741" y="385741"/>
                        <a:pt x="138776" y="437853"/>
                        <a:pt x="228273" y="437853"/>
                      </a:cubicBezTo>
                      <a:cubicBezTo>
                        <a:pt x="317769" y="437853"/>
                        <a:pt x="393671" y="385741"/>
                        <a:pt x="428790" y="312105"/>
                      </a:cubicBezTo>
                      <a:cubicBezTo>
                        <a:pt x="441252" y="284916"/>
                        <a:pt x="448049" y="255462"/>
                        <a:pt x="448049" y="223741"/>
                      </a:cubicBezTo>
                      <a:cubicBezTo>
                        <a:pt x="449182" y="189755"/>
                        <a:pt x="441252" y="158035"/>
                        <a:pt x="426525" y="129713"/>
                      </a:cubicBezTo>
                      <a:close/>
                    </a:path>
                  </a:pathLst>
                </a:custGeom>
                <a:solidFill>
                  <a:srgbClr val="FFFFFF"/>
                </a:solidFill>
                <a:ln w="9525" cap="flat">
                  <a:solidFill>
                    <a:schemeClr val="tx1"/>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54" name="フリーフォーム: 図形 79">
                  <a:extLst>
                    <a:ext uri="{FF2B5EF4-FFF2-40B4-BE49-F238E27FC236}">
                      <a16:creationId xmlns:a16="http://schemas.microsoft.com/office/drawing/2014/main" id="{F6BFF182-3D6C-47F6-AF88-D1005D6F2353}"/>
                    </a:ext>
                  </a:extLst>
                </p:cNvPr>
                <p:cNvSpPr/>
                <p:nvPr/>
              </p:nvSpPr>
              <p:spPr>
                <a:xfrm>
                  <a:off x="1909195" y="3374119"/>
                  <a:ext cx="487133" cy="475804"/>
                </a:xfrm>
                <a:custGeom>
                  <a:avLst/>
                  <a:gdLst/>
                  <a:ahLst/>
                  <a:cxnLst/>
                  <a:rect l="0" t="0" r="0" b="0"/>
                  <a:pathLst>
                    <a:path w="487132" h="475804">
                      <a:moveTo>
                        <a:pt x="244133" y="468440"/>
                      </a:moveTo>
                      <a:cubicBezTo>
                        <a:pt x="151238" y="468440"/>
                        <a:pt x="67406" y="415196"/>
                        <a:pt x="28888" y="332496"/>
                      </a:cubicBezTo>
                      <a:cubicBezTo>
                        <a:pt x="15294" y="303042"/>
                        <a:pt x="8497" y="271322"/>
                        <a:pt x="8497" y="238468"/>
                      </a:cubicBezTo>
                      <a:cubicBezTo>
                        <a:pt x="8497" y="203350"/>
                        <a:pt x="16427" y="170496"/>
                        <a:pt x="31154" y="138776"/>
                      </a:cubicBezTo>
                      <a:cubicBezTo>
                        <a:pt x="50413" y="100259"/>
                        <a:pt x="79867" y="67406"/>
                        <a:pt x="116119" y="44748"/>
                      </a:cubicBezTo>
                      <a:cubicBezTo>
                        <a:pt x="153504" y="20958"/>
                        <a:pt x="197685" y="8497"/>
                        <a:pt x="243000" y="8497"/>
                      </a:cubicBezTo>
                      <a:cubicBezTo>
                        <a:pt x="288315" y="8497"/>
                        <a:pt x="331364" y="20958"/>
                        <a:pt x="369881" y="44748"/>
                      </a:cubicBezTo>
                      <a:cubicBezTo>
                        <a:pt x="407266" y="67406"/>
                        <a:pt x="436720" y="100259"/>
                        <a:pt x="454846" y="138776"/>
                      </a:cubicBezTo>
                      <a:cubicBezTo>
                        <a:pt x="470706" y="170496"/>
                        <a:pt x="478636" y="204482"/>
                        <a:pt x="478636" y="239601"/>
                      </a:cubicBezTo>
                      <a:cubicBezTo>
                        <a:pt x="478636" y="272454"/>
                        <a:pt x="471839" y="304175"/>
                        <a:pt x="458245" y="334762"/>
                      </a:cubicBezTo>
                      <a:cubicBezTo>
                        <a:pt x="420860" y="415196"/>
                        <a:pt x="335895" y="468440"/>
                        <a:pt x="244133" y="468440"/>
                      </a:cubicBezTo>
                      <a:close/>
                      <a:moveTo>
                        <a:pt x="244133" y="39084"/>
                      </a:moveTo>
                      <a:cubicBezTo>
                        <a:pt x="204483" y="39084"/>
                        <a:pt x="167098" y="50413"/>
                        <a:pt x="134245" y="70804"/>
                      </a:cubicBezTo>
                      <a:cubicBezTo>
                        <a:pt x="102525" y="91196"/>
                        <a:pt x="76469" y="119517"/>
                        <a:pt x="60608" y="152371"/>
                      </a:cubicBezTo>
                      <a:cubicBezTo>
                        <a:pt x="47014" y="179559"/>
                        <a:pt x="40217" y="207881"/>
                        <a:pt x="40217" y="238468"/>
                      </a:cubicBezTo>
                      <a:cubicBezTo>
                        <a:pt x="40217" y="266790"/>
                        <a:pt x="45881" y="293979"/>
                        <a:pt x="58343" y="318902"/>
                      </a:cubicBezTo>
                      <a:cubicBezTo>
                        <a:pt x="91196" y="390273"/>
                        <a:pt x="163699" y="436720"/>
                        <a:pt x="244133" y="436720"/>
                      </a:cubicBezTo>
                      <a:cubicBezTo>
                        <a:pt x="324566" y="436720"/>
                        <a:pt x="397070" y="390273"/>
                        <a:pt x="429923" y="320035"/>
                      </a:cubicBezTo>
                      <a:cubicBezTo>
                        <a:pt x="441252" y="293979"/>
                        <a:pt x="448049" y="266790"/>
                        <a:pt x="448049" y="238468"/>
                      </a:cubicBezTo>
                      <a:cubicBezTo>
                        <a:pt x="448049" y="207881"/>
                        <a:pt x="441252" y="179559"/>
                        <a:pt x="427657" y="152371"/>
                      </a:cubicBezTo>
                      <a:cubicBezTo>
                        <a:pt x="410664" y="119517"/>
                        <a:pt x="385741" y="91196"/>
                        <a:pt x="354021" y="70804"/>
                      </a:cubicBezTo>
                      <a:cubicBezTo>
                        <a:pt x="321168" y="50413"/>
                        <a:pt x="282650" y="39084"/>
                        <a:pt x="244133" y="39084"/>
                      </a:cubicBez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55" name="フリーフォーム: 図形 80">
                  <a:extLst>
                    <a:ext uri="{FF2B5EF4-FFF2-40B4-BE49-F238E27FC236}">
                      <a16:creationId xmlns:a16="http://schemas.microsoft.com/office/drawing/2014/main" id="{8EC3D353-EDB7-4EC3-B914-1D0DFA842F44}"/>
                    </a:ext>
                  </a:extLst>
                </p:cNvPr>
                <p:cNvSpPr/>
                <p:nvPr/>
              </p:nvSpPr>
              <p:spPr>
                <a:xfrm>
                  <a:off x="2039475" y="3524790"/>
                  <a:ext cx="215245" cy="215245"/>
                </a:xfrm>
                <a:custGeom>
                  <a:avLst/>
                  <a:gdLst/>
                  <a:ahLst/>
                  <a:cxnLst/>
                  <a:rect l="0" t="0" r="0" b="0"/>
                  <a:pathLst>
                    <a:path w="215244" h="215244">
                      <a:moveTo>
                        <a:pt x="212413" y="108189"/>
                      </a:moveTo>
                      <a:cubicBezTo>
                        <a:pt x="212413" y="163247"/>
                        <a:pt x="166764" y="207881"/>
                        <a:pt x="110455" y="207881"/>
                      </a:cubicBezTo>
                      <a:cubicBezTo>
                        <a:pt x="54145" y="207881"/>
                        <a:pt x="8497" y="163247"/>
                        <a:pt x="8497" y="108189"/>
                      </a:cubicBezTo>
                      <a:cubicBezTo>
                        <a:pt x="8497" y="53130"/>
                        <a:pt x="54145" y="8496"/>
                        <a:pt x="110455" y="8496"/>
                      </a:cubicBezTo>
                      <a:cubicBezTo>
                        <a:pt x="166764" y="8496"/>
                        <a:pt x="212413" y="53130"/>
                        <a:pt x="212413" y="108189"/>
                      </a:cubicBez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56" name="フリーフォーム: 図形 81">
                  <a:extLst>
                    <a:ext uri="{FF2B5EF4-FFF2-40B4-BE49-F238E27FC236}">
                      <a16:creationId xmlns:a16="http://schemas.microsoft.com/office/drawing/2014/main" id="{064A6BB5-62BF-4FC1-8AD6-4E3EA6E1B136}"/>
                    </a:ext>
                  </a:extLst>
                </p:cNvPr>
                <p:cNvSpPr/>
                <p:nvPr/>
              </p:nvSpPr>
              <p:spPr>
                <a:xfrm>
                  <a:off x="2100650" y="3681126"/>
                  <a:ext cx="90629" cy="90629"/>
                </a:xfrm>
                <a:custGeom>
                  <a:avLst/>
                  <a:gdLst/>
                  <a:ahLst/>
                  <a:cxnLst/>
                  <a:rect l="0" t="0" r="0" b="0"/>
                  <a:pathLst>
                    <a:path w="90629" h="90629">
                      <a:moveTo>
                        <a:pt x="90063" y="49280"/>
                      </a:moveTo>
                      <a:cubicBezTo>
                        <a:pt x="90063" y="71804"/>
                        <a:pt x="71804" y="90063"/>
                        <a:pt x="49280" y="90063"/>
                      </a:cubicBezTo>
                      <a:cubicBezTo>
                        <a:pt x="26756" y="90063"/>
                        <a:pt x="8496" y="71804"/>
                        <a:pt x="8496" y="49280"/>
                      </a:cubicBezTo>
                      <a:cubicBezTo>
                        <a:pt x="8496" y="26756"/>
                        <a:pt x="26756" y="8496"/>
                        <a:pt x="49280" y="8496"/>
                      </a:cubicBezTo>
                      <a:cubicBezTo>
                        <a:pt x="71804" y="8496"/>
                        <a:pt x="90063" y="26756"/>
                        <a:pt x="90063" y="49280"/>
                      </a:cubicBezTo>
                      <a:close/>
                    </a:path>
                  </a:pathLst>
                </a:custGeom>
                <a:solidFill>
                  <a:srgbClr val="FFFFFF"/>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60" name="フリーフォーム: 図形 82">
                  <a:extLst>
                    <a:ext uri="{FF2B5EF4-FFF2-40B4-BE49-F238E27FC236}">
                      <a16:creationId xmlns:a16="http://schemas.microsoft.com/office/drawing/2014/main" id="{DC91080A-BC4B-4645-957A-45C441E9BD0A}"/>
                    </a:ext>
                  </a:extLst>
                </p:cNvPr>
                <p:cNvSpPr/>
                <p:nvPr/>
              </p:nvSpPr>
              <p:spPr>
                <a:xfrm>
                  <a:off x="1869545" y="3349196"/>
                  <a:ext cx="555105" cy="271888"/>
                </a:xfrm>
                <a:custGeom>
                  <a:avLst/>
                  <a:gdLst/>
                  <a:ahLst/>
                  <a:cxnLst/>
                  <a:rect l="0" t="0" r="0" b="0"/>
                  <a:pathLst>
                    <a:path w="555105" h="271888">
                      <a:moveTo>
                        <a:pt x="514888" y="269056"/>
                      </a:moveTo>
                      <a:lnTo>
                        <a:pt x="49280" y="269056"/>
                      </a:lnTo>
                      <a:cubicBezTo>
                        <a:pt x="26622" y="269056"/>
                        <a:pt x="8497" y="250930"/>
                        <a:pt x="8497" y="228273"/>
                      </a:cubicBezTo>
                      <a:lnTo>
                        <a:pt x="8497" y="49280"/>
                      </a:lnTo>
                      <a:cubicBezTo>
                        <a:pt x="8497" y="26622"/>
                        <a:pt x="26622" y="8497"/>
                        <a:pt x="49280" y="8497"/>
                      </a:cubicBezTo>
                      <a:lnTo>
                        <a:pt x="514888" y="8497"/>
                      </a:lnTo>
                      <a:cubicBezTo>
                        <a:pt x="537546" y="8497"/>
                        <a:pt x="555671" y="26622"/>
                        <a:pt x="555671" y="49280"/>
                      </a:cubicBezTo>
                      <a:lnTo>
                        <a:pt x="555671" y="228273"/>
                      </a:lnTo>
                      <a:cubicBezTo>
                        <a:pt x="554539" y="250930"/>
                        <a:pt x="536413" y="269056"/>
                        <a:pt x="514888" y="269056"/>
                      </a:cubicBezTo>
                      <a:close/>
                    </a:path>
                  </a:pathLst>
                </a:custGeom>
                <a:solidFill>
                  <a:srgbClr val="FFFFFF"/>
                </a:solidFill>
                <a:ln w="9525" cap="flat">
                  <a:solidFill>
                    <a:schemeClr val="tx1"/>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64" name="フリーフォーム: 図形 83">
                  <a:extLst>
                    <a:ext uri="{FF2B5EF4-FFF2-40B4-BE49-F238E27FC236}">
                      <a16:creationId xmlns:a16="http://schemas.microsoft.com/office/drawing/2014/main" id="{A7601E03-F788-4E22-9B93-F08AAB622AE1}"/>
                    </a:ext>
                  </a:extLst>
                </p:cNvPr>
                <p:cNvSpPr/>
                <p:nvPr/>
              </p:nvSpPr>
              <p:spPr>
                <a:xfrm>
                  <a:off x="1853685" y="3334469"/>
                  <a:ext cx="589091" cy="305874"/>
                </a:xfrm>
                <a:custGeom>
                  <a:avLst/>
                  <a:gdLst/>
                  <a:ahLst/>
                  <a:cxnLst/>
                  <a:rect l="0" t="0" r="0" b="0"/>
                  <a:pathLst>
                    <a:path w="589091" h="305874">
                      <a:moveTo>
                        <a:pt x="552273" y="298510"/>
                      </a:moveTo>
                      <a:lnTo>
                        <a:pt x="42483" y="298510"/>
                      </a:lnTo>
                      <a:cubicBezTo>
                        <a:pt x="23224" y="298510"/>
                        <a:pt x="8497" y="282650"/>
                        <a:pt x="8497" y="264524"/>
                      </a:cubicBezTo>
                      <a:lnTo>
                        <a:pt x="8497" y="42483"/>
                      </a:lnTo>
                      <a:cubicBezTo>
                        <a:pt x="8497" y="23224"/>
                        <a:pt x="24357" y="8497"/>
                        <a:pt x="42483" y="8497"/>
                      </a:cubicBezTo>
                      <a:lnTo>
                        <a:pt x="552273" y="8497"/>
                      </a:lnTo>
                      <a:cubicBezTo>
                        <a:pt x="571532" y="8497"/>
                        <a:pt x="586259" y="24357"/>
                        <a:pt x="586259" y="42483"/>
                      </a:cubicBezTo>
                      <a:lnTo>
                        <a:pt x="586259" y="264524"/>
                      </a:lnTo>
                      <a:cubicBezTo>
                        <a:pt x="586259" y="283783"/>
                        <a:pt x="571532" y="298510"/>
                        <a:pt x="552273" y="298510"/>
                      </a:cubicBezTo>
                      <a:close/>
                      <a:moveTo>
                        <a:pt x="42483" y="39084"/>
                      </a:moveTo>
                      <a:cubicBezTo>
                        <a:pt x="41350" y="39084"/>
                        <a:pt x="39084" y="40217"/>
                        <a:pt x="39084" y="42483"/>
                      </a:cubicBezTo>
                      <a:lnTo>
                        <a:pt x="39084" y="264524"/>
                      </a:lnTo>
                      <a:cubicBezTo>
                        <a:pt x="39084" y="265657"/>
                        <a:pt x="40217" y="267923"/>
                        <a:pt x="42483" y="267923"/>
                      </a:cubicBezTo>
                      <a:lnTo>
                        <a:pt x="552273" y="267923"/>
                      </a:lnTo>
                      <a:cubicBezTo>
                        <a:pt x="553406" y="267923"/>
                        <a:pt x="555671" y="266790"/>
                        <a:pt x="555671" y="264524"/>
                      </a:cubicBezTo>
                      <a:lnTo>
                        <a:pt x="555671" y="42483"/>
                      </a:lnTo>
                      <a:cubicBezTo>
                        <a:pt x="555671" y="41350"/>
                        <a:pt x="554539" y="39084"/>
                        <a:pt x="552273" y="39084"/>
                      </a:cubicBezTo>
                      <a:lnTo>
                        <a:pt x="42483" y="39084"/>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65" name="フリーフォーム: 図形 84">
                  <a:extLst>
                    <a:ext uri="{FF2B5EF4-FFF2-40B4-BE49-F238E27FC236}">
                      <a16:creationId xmlns:a16="http://schemas.microsoft.com/office/drawing/2014/main" id="{2065BD55-2699-42FC-9DB1-534B85345B62}"/>
                    </a:ext>
                  </a:extLst>
                </p:cNvPr>
                <p:cNvSpPr/>
                <p:nvPr/>
              </p:nvSpPr>
              <p:spPr>
                <a:xfrm>
                  <a:off x="1876342" y="3421699"/>
                  <a:ext cx="543776" cy="11329"/>
                </a:xfrm>
                <a:custGeom>
                  <a:avLst/>
                  <a:gdLst/>
                  <a:ahLst/>
                  <a:cxnLst/>
                  <a:rect l="0" t="0" r="0" b="0"/>
                  <a:pathLst>
                    <a:path w="543776" h="11328">
                      <a:moveTo>
                        <a:pt x="8497" y="8497"/>
                      </a:moveTo>
                      <a:lnTo>
                        <a:pt x="540944" y="8497"/>
                      </a:lnTo>
                    </a:path>
                  </a:pathLst>
                </a:custGeom>
                <a:ln w="9525" cap="flat">
                  <a:solidFill>
                    <a:schemeClr val="tx1"/>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66" name="フリーフォーム: 図形 85">
                  <a:extLst>
                    <a:ext uri="{FF2B5EF4-FFF2-40B4-BE49-F238E27FC236}">
                      <a16:creationId xmlns:a16="http://schemas.microsoft.com/office/drawing/2014/main" id="{B395D226-70C7-4B44-BDC3-3106DF604FED}"/>
                    </a:ext>
                  </a:extLst>
                </p:cNvPr>
                <p:cNvSpPr/>
                <p:nvPr/>
              </p:nvSpPr>
              <p:spPr>
                <a:xfrm>
                  <a:off x="1860482" y="3405839"/>
                  <a:ext cx="577762" cy="45315"/>
                </a:xfrm>
                <a:custGeom>
                  <a:avLst/>
                  <a:gdLst/>
                  <a:ahLst/>
                  <a:cxnLst/>
                  <a:rect l="0" t="0" r="0" b="0"/>
                  <a:pathLst>
                    <a:path w="577762" h="45314">
                      <a:moveTo>
                        <a:pt x="556804" y="40217"/>
                      </a:moveTo>
                      <a:lnTo>
                        <a:pt x="24357" y="40217"/>
                      </a:lnTo>
                      <a:cubicBezTo>
                        <a:pt x="15294" y="40217"/>
                        <a:pt x="8497" y="33420"/>
                        <a:pt x="8497" y="24357"/>
                      </a:cubicBezTo>
                      <a:cubicBezTo>
                        <a:pt x="8497" y="15294"/>
                        <a:pt x="15294" y="8497"/>
                        <a:pt x="24357" y="8497"/>
                      </a:cubicBezTo>
                      <a:lnTo>
                        <a:pt x="556804" y="8497"/>
                      </a:lnTo>
                      <a:cubicBezTo>
                        <a:pt x="565867" y="8497"/>
                        <a:pt x="572664" y="15294"/>
                        <a:pt x="572664" y="24357"/>
                      </a:cubicBezTo>
                      <a:cubicBezTo>
                        <a:pt x="572664" y="33420"/>
                        <a:pt x="565867" y="40217"/>
                        <a:pt x="556804" y="40217"/>
                      </a:cubicBez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grpSp>
          <p:sp>
            <p:nvSpPr>
              <p:cNvPr id="52" name="テキスト ボックス 51">
                <a:extLst>
                  <a:ext uri="{FF2B5EF4-FFF2-40B4-BE49-F238E27FC236}">
                    <a16:creationId xmlns:a16="http://schemas.microsoft.com/office/drawing/2014/main" id="{4D68EEA8-120A-43F8-9694-C506A374FD3B}"/>
                  </a:ext>
                </a:extLst>
              </p:cNvPr>
              <p:cNvSpPr txBox="1"/>
              <p:nvPr/>
            </p:nvSpPr>
            <p:spPr>
              <a:xfrm>
                <a:off x="703472" y="2308263"/>
                <a:ext cx="1396536" cy="372409"/>
              </a:xfrm>
              <a:prstGeom prst="rect">
                <a:avLst/>
              </a:prstGeom>
              <a:solidFill>
                <a:schemeClr val="bg1"/>
              </a:solidFill>
            </p:spPr>
            <p:txBody>
              <a:bodyPr wrap="none" lIns="0" tIns="0" rIns="0" bIns="0" rtlCol="0" anchor="ctr" anchorCtr="1">
                <a:spAutoFit/>
              </a:bodyPr>
              <a:lstStyle/>
              <a:p>
                <a:pPr marL="0" indent="0" algn="ctr">
                  <a:buNone/>
                </a:pPr>
                <a:r>
                  <a:rPr kumimoji="1" lang="ja-JP" altLang="en-US"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「キャンクラウド」</a:t>
                </a:r>
                <a:endParaRPr kumimoji="1" lang="en-US" altLang="ja-JP"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対応カメラ</a:t>
                </a:r>
                <a:endParaRPr kumimoji="1" lang="ja-JP" altLang="en-US"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8" name="グループ化 37"/>
            <p:cNvGrpSpPr/>
            <p:nvPr/>
          </p:nvGrpSpPr>
          <p:grpSpPr>
            <a:xfrm>
              <a:off x="6961156" y="2077866"/>
              <a:ext cx="1644832" cy="1742358"/>
              <a:chOff x="6961156" y="2323366"/>
              <a:chExt cx="1644832" cy="1742358"/>
            </a:xfrm>
          </p:grpSpPr>
          <p:sp>
            <p:nvSpPr>
              <p:cNvPr id="39" name="楕円 38"/>
              <p:cNvSpPr/>
              <p:nvPr/>
            </p:nvSpPr>
            <p:spPr>
              <a:xfrm>
                <a:off x="6961156" y="2420888"/>
                <a:ext cx="1644832" cy="1644836"/>
              </a:xfrm>
              <a:prstGeom prst="ellipse">
                <a:avLst/>
              </a:prstGeom>
              <a:solidFill>
                <a:schemeClr val="bg1"/>
              </a:solidFill>
              <a:ln w="76200">
                <a:solidFill>
                  <a:srgbClr val="0033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ln>
                    <a:solidFill>
                      <a:srgbClr val="003399"/>
                    </a:solidFill>
                  </a:ln>
                </a:endParaRPr>
              </a:p>
            </p:txBody>
          </p:sp>
          <p:grpSp>
            <p:nvGrpSpPr>
              <p:cNvPr id="40" name="グループ化 39">
                <a:extLst>
                  <a:ext uri="{FF2B5EF4-FFF2-40B4-BE49-F238E27FC236}">
                    <a16:creationId xmlns:a16="http://schemas.microsoft.com/office/drawing/2014/main" id="{EC415D7A-77D1-42C9-A210-F7FC012BC404}"/>
                  </a:ext>
                </a:extLst>
              </p:cNvPr>
              <p:cNvGrpSpPr>
                <a:grpSpLocks noChangeAspect="1"/>
              </p:cNvGrpSpPr>
              <p:nvPr/>
            </p:nvGrpSpPr>
            <p:grpSpPr>
              <a:xfrm>
                <a:off x="7255558" y="2802388"/>
                <a:ext cx="1056029" cy="897563"/>
                <a:chOff x="6222021" y="3343531"/>
                <a:chExt cx="966336" cy="821329"/>
              </a:xfrm>
            </p:grpSpPr>
            <p:sp>
              <p:nvSpPr>
                <p:cNvPr id="42" name="フリーフォーム: 図形 89">
                  <a:extLst>
                    <a:ext uri="{FF2B5EF4-FFF2-40B4-BE49-F238E27FC236}">
                      <a16:creationId xmlns:a16="http://schemas.microsoft.com/office/drawing/2014/main" id="{7B90FFF2-4A62-4C29-BE3D-6AC887C6EB5F}"/>
                    </a:ext>
                  </a:extLst>
                </p:cNvPr>
                <p:cNvSpPr/>
                <p:nvPr/>
              </p:nvSpPr>
              <p:spPr>
                <a:xfrm>
                  <a:off x="6372693" y="3343531"/>
                  <a:ext cx="815664" cy="566434"/>
                </a:xfrm>
                <a:custGeom>
                  <a:avLst/>
                  <a:gdLst/>
                  <a:ahLst/>
                  <a:cxnLst/>
                  <a:rect l="0" t="0" r="0" b="0"/>
                  <a:pathLst>
                    <a:path w="815664" h="566433">
                      <a:moveTo>
                        <a:pt x="767518" y="568133"/>
                      </a:moveTo>
                      <a:lnTo>
                        <a:pt x="57210" y="568133"/>
                      </a:lnTo>
                      <a:cubicBezTo>
                        <a:pt x="30021" y="568133"/>
                        <a:pt x="8497" y="546608"/>
                        <a:pt x="8497" y="519420"/>
                      </a:cubicBezTo>
                      <a:lnTo>
                        <a:pt x="8497" y="57210"/>
                      </a:lnTo>
                      <a:cubicBezTo>
                        <a:pt x="8497" y="30021"/>
                        <a:pt x="30021" y="8497"/>
                        <a:pt x="57210" y="8497"/>
                      </a:cubicBezTo>
                      <a:lnTo>
                        <a:pt x="766385" y="8497"/>
                      </a:lnTo>
                      <a:cubicBezTo>
                        <a:pt x="793573" y="8497"/>
                        <a:pt x="815098" y="30021"/>
                        <a:pt x="815098" y="57210"/>
                      </a:cubicBezTo>
                      <a:lnTo>
                        <a:pt x="815098" y="519420"/>
                      </a:lnTo>
                      <a:cubicBezTo>
                        <a:pt x="816231" y="546608"/>
                        <a:pt x="793573" y="568133"/>
                        <a:pt x="767518" y="568133"/>
                      </a:cubicBezTo>
                      <a:close/>
                      <a:moveTo>
                        <a:pt x="57210" y="40217"/>
                      </a:moveTo>
                      <a:cubicBezTo>
                        <a:pt x="48147" y="40217"/>
                        <a:pt x="40217" y="48147"/>
                        <a:pt x="40217" y="57210"/>
                      </a:cubicBezTo>
                      <a:lnTo>
                        <a:pt x="40217" y="519420"/>
                      </a:lnTo>
                      <a:cubicBezTo>
                        <a:pt x="40217" y="528483"/>
                        <a:pt x="48147" y="536413"/>
                        <a:pt x="57210" y="536413"/>
                      </a:cubicBezTo>
                      <a:lnTo>
                        <a:pt x="766385" y="536413"/>
                      </a:lnTo>
                      <a:cubicBezTo>
                        <a:pt x="775448" y="536413"/>
                        <a:pt x="783378" y="528483"/>
                        <a:pt x="783378" y="519420"/>
                      </a:cubicBezTo>
                      <a:lnTo>
                        <a:pt x="783378" y="57210"/>
                      </a:lnTo>
                      <a:cubicBezTo>
                        <a:pt x="783378" y="48147"/>
                        <a:pt x="775448" y="40217"/>
                        <a:pt x="766385" y="40217"/>
                      </a:cubicBezTo>
                      <a:lnTo>
                        <a:pt x="57210" y="40217"/>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3" name="フリーフォーム: 図形 90">
                  <a:extLst>
                    <a:ext uri="{FF2B5EF4-FFF2-40B4-BE49-F238E27FC236}">
                      <a16:creationId xmlns:a16="http://schemas.microsoft.com/office/drawing/2014/main" id="{C9ABB541-40E4-4F65-B07F-1E7EC00A67A8}"/>
                    </a:ext>
                  </a:extLst>
                </p:cNvPr>
                <p:cNvSpPr/>
                <p:nvPr/>
              </p:nvSpPr>
              <p:spPr>
                <a:xfrm>
                  <a:off x="6458790" y="3421699"/>
                  <a:ext cx="645734" cy="396503"/>
                </a:xfrm>
                <a:custGeom>
                  <a:avLst/>
                  <a:gdLst/>
                  <a:ahLst/>
                  <a:cxnLst/>
                  <a:rect l="0" t="0" r="0" b="0"/>
                  <a:pathLst>
                    <a:path w="645734" h="396503">
                      <a:moveTo>
                        <a:pt x="612315" y="39084"/>
                      </a:moveTo>
                      <a:cubicBezTo>
                        <a:pt x="613448" y="39084"/>
                        <a:pt x="614581" y="40217"/>
                        <a:pt x="614581" y="41350"/>
                      </a:cubicBezTo>
                      <a:lnTo>
                        <a:pt x="614581" y="361951"/>
                      </a:lnTo>
                      <a:cubicBezTo>
                        <a:pt x="614581" y="363084"/>
                        <a:pt x="613448" y="364217"/>
                        <a:pt x="612315" y="364217"/>
                      </a:cubicBezTo>
                      <a:lnTo>
                        <a:pt x="41350" y="364217"/>
                      </a:lnTo>
                      <a:cubicBezTo>
                        <a:pt x="40217" y="364217"/>
                        <a:pt x="39084" y="363084"/>
                        <a:pt x="39084" y="361951"/>
                      </a:cubicBezTo>
                      <a:lnTo>
                        <a:pt x="39084" y="41350"/>
                      </a:lnTo>
                      <a:cubicBezTo>
                        <a:pt x="39084" y="40217"/>
                        <a:pt x="40217" y="39084"/>
                        <a:pt x="41350" y="39084"/>
                      </a:cubicBezTo>
                      <a:lnTo>
                        <a:pt x="612315" y="39084"/>
                      </a:lnTo>
                      <a:moveTo>
                        <a:pt x="612315" y="8497"/>
                      </a:moveTo>
                      <a:lnTo>
                        <a:pt x="41350" y="8497"/>
                      </a:lnTo>
                      <a:cubicBezTo>
                        <a:pt x="23224" y="8497"/>
                        <a:pt x="8497" y="23224"/>
                        <a:pt x="8497" y="41350"/>
                      </a:cubicBezTo>
                      <a:lnTo>
                        <a:pt x="8497" y="361951"/>
                      </a:lnTo>
                      <a:cubicBezTo>
                        <a:pt x="8497" y="380077"/>
                        <a:pt x="23224" y="394804"/>
                        <a:pt x="41350" y="394804"/>
                      </a:cubicBezTo>
                      <a:lnTo>
                        <a:pt x="612315" y="394804"/>
                      </a:lnTo>
                      <a:cubicBezTo>
                        <a:pt x="630441" y="394804"/>
                        <a:pt x="645168" y="380077"/>
                        <a:pt x="645168" y="361951"/>
                      </a:cubicBezTo>
                      <a:lnTo>
                        <a:pt x="645168" y="41350"/>
                      </a:lnTo>
                      <a:cubicBezTo>
                        <a:pt x="645168" y="23224"/>
                        <a:pt x="630441" y="8497"/>
                        <a:pt x="612315" y="8497"/>
                      </a:cubicBezTo>
                      <a:lnTo>
                        <a:pt x="612315" y="8497"/>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4" name="フリーフォーム: 図形 91">
                  <a:extLst>
                    <a:ext uri="{FF2B5EF4-FFF2-40B4-BE49-F238E27FC236}">
                      <a16:creationId xmlns:a16="http://schemas.microsoft.com/office/drawing/2014/main" id="{70AFC1FC-216E-4F83-8342-FDA4B4FD7B21}"/>
                    </a:ext>
                  </a:extLst>
                </p:cNvPr>
                <p:cNvSpPr/>
                <p:nvPr/>
              </p:nvSpPr>
              <p:spPr>
                <a:xfrm>
                  <a:off x="6617958" y="3872580"/>
                  <a:ext cx="328532" cy="192587"/>
                </a:xfrm>
                <a:custGeom>
                  <a:avLst/>
                  <a:gdLst/>
                  <a:ahLst/>
                  <a:cxnLst/>
                  <a:rect l="0" t="0" r="0" b="0"/>
                  <a:pathLst>
                    <a:path w="328531" h="192587">
                      <a:moveTo>
                        <a:pt x="309273" y="192021"/>
                      </a:moveTo>
                      <a:cubicBezTo>
                        <a:pt x="309273" y="192021"/>
                        <a:pt x="309273" y="192021"/>
                        <a:pt x="309273" y="192021"/>
                      </a:cubicBezTo>
                      <a:lnTo>
                        <a:pt x="23790" y="192021"/>
                      </a:lnTo>
                      <a:cubicBezTo>
                        <a:pt x="18126" y="192021"/>
                        <a:pt x="13594" y="188622"/>
                        <a:pt x="10196" y="184091"/>
                      </a:cubicBezTo>
                      <a:cubicBezTo>
                        <a:pt x="7930" y="179559"/>
                        <a:pt x="7930" y="172762"/>
                        <a:pt x="10196" y="168231"/>
                      </a:cubicBezTo>
                      <a:lnTo>
                        <a:pt x="54378" y="91196"/>
                      </a:lnTo>
                      <a:lnTo>
                        <a:pt x="54378" y="24357"/>
                      </a:lnTo>
                      <a:cubicBezTo>
                        <a:pt x="54378" y="15294"/>
                        <a:pt x="61175" y="8497"/>
                        <a:pt x="70238" y="8497"/>
                      </a:cubicBezTo>
                      <a:lnTo>
                        <a:pt x="261693" y="8497"/>
                      </a:lnTo>
                      <a:cubicBezTo>
                        <a:pt x="270755" y="8497"/>
                        <a:pt x="277553" y="15294"/>
                        <a:pt x="277553" y="24357"/>
                      </a:cubicBezTo>
                      <a:lnTo>
                        <a:pt x="277553" y="91196"/>
                      </a:lnTo>
                      <a:lnTo>
                        <a:pt x="321734" y="168231"/>
                      </a:lnTo>
                      <a:cubicBezTo>
                        <a:pt x="322867" y="170496"/>
                        <a:pt x="324000" y="173895"/>
                        <a:pt x="324000" y="177294"/>
                      </a:cubicBezTo>
                      <a:cubicBezTo>
                        <a:pt x="325133" y="185224"/>
                        <a:pt x="318336" y="192021"/>
                        <a:pt x="309273" y="192021"/>
                      </a:cubicBezTo>
                      <a:close/>
                      <a:moveTo>
                        <a:pt x="52112" y="161434"/>
                      </a:moveTo>
                      <a:lnTo>
                        <a:pt x="283217" y="161434"/>
                      </a:lnTo>
                      <a:lnTo>
                        <a:pt x="250364" y="103657"/>
                      </a:lnTo>
                      <a:cubicBezTo>
                        <a:pt x="249231" y="101392"/>
                        <a:pt x="248098" y="99126"/>
                        <a:pt x="248098" y="95727"/>
                      </a:cubicBezTo>
                      <a:lnTo>
                        <a:pt x="248098" y="40217"/>
                      </a:lnTo>
                      <a:lnTo>
                        <a:pt x="87231" y="40217"/>
                      </a:lnTo>
                      <a:lnTo>
                        <a:pt x="87231" y="95727"/>
                      </a:lnTo>
                      <a:cubicBezTo>
                        <a:pt x="87231" y="97993"/>
                        <a:pt x="86098" y="101392"/>
                        <a:pt x="84965" y="103657"/>
                      </a:cubicBezTo>
                      <a:lnTo>
                        <a:pt x="52112" y="161434"/>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5" name="フリーフォーム: 図形 92">
                  <a:extLst>
                    <a:ext uri="{FF2B5EF4-FFF2-40B4-BE49-F238E27FC236}">
                      <a16:creationId xmlns:a16="http://schemas.microsoft.com/office/drawing/2014/main" id="{CA8E32C5-AA52-41DC-9BA8-438B4D09E9AE}"/>
                    </a:ext>
                  </a:extLst>
                </p:cNvPr>
                <p:cNvSpPr/>
                <p:nvPr/>
              </p:nvSpPr>
              <p:spPr>
                <a:xfrm>
                  <a:off x="6350035" y="3702650"/>
                  <a:ext cx="203916" cy="237902"/>
                </a:xfrm>
                <a:custGeom>
                  <a:avLst/>
                  <a:gdLst/>
                  <a:ahLst/>
                  <a:cxnLst/>
                  <a:rect l="0" t="0" r="0" b="0"/>
                  <a:pathLst>
                    <a:path w="203916" h="237902">
                      <a:moveTo>
                        <a:pt x="8497" y="8497"/>
                      </a:moveTo>
                      <a:lnTo>
                        <a:pt x="202217" y="8497"/>
                      </a:lnTo>
                      <a:lnTo>
                        <a:pt x="202217" y="238469"/>
                      </a:lnTo>
                      <a:lnTo>
                        <a:pt x="8497" y="238469"/>
                      </a:lnTo>
                      <a:close/>
                    </a:path>
                  </a:pathLst>
                </a:custGeom>
                <a:solidFill>
                  <a:srgbClr val="727272"/>
                </a:solidFill>
                <a:ln w="9525" cap="flat">
                  <a:no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6" name="フリーフォーム: 図形 93">
                  <a:extLst>
                    <a:ext uri="{FF2B5EF4-FFF2-40B4-BE49-F238E27FC236}">
                      <a16:creationId xmlns:a16="http://schemas.microsoft.com/office/drawing/2014/main" id="{F5CABE2A-014F-45F9-9D5F-EF3ECA933735}"/>
                    </a:ext>
                  </a:extLst>
                </p:cNvPr>
                <p:cNvSpPr/>
                <p:nvPr/>
              </p:nvSpPr>
              <p:spPr>
                <a:xfrm>
                  <a:off x="6234483" y="3701517"/>
                  <a:ext cx="317203" cy="453147"/>
                </a:xfrm>
                <a:custGeom>
                  <a:avLst/>
                  <a:gdLst/>
                  <a:ahLst/>
                  <a:cxnLst/>
                  <a:rect l="0" t="0" r="0" b="0"/>
                  <a:pathLst>
                    <a:path w="317202" h="453146">
                      <a:moveTo>
                        <a:pt x="292846" y="452580"/>
                      </a:moveTo>
                      <a:lnTo>
                        <a:pt x="34552" y="452580"/>
                      </a:lnTo>
                      <a:cubicBezTo>
                        <a:pt x="20958" y="452580"/>
                        <a:pt x="8497" y="441252"/>
                        <a:pt x="8497" y="426524"/>
                      </a:cubicBezTo>
                      <a:lnTo>
                        <a:pt x="8497" y="34552"/>
                      </a:lnTo>
                      <a:cubicBezTo>
                        <a:pt x="8497" y="20958"/>
                        <a:pt x="19825" y="8497"/>
                        <a:pt x="34552" y="8497"/>
                      </a:cubicBezTo>
                      <a:lnTo>
                        <a:pt x="292846" y="8497"/>
                      </a:lnTo>
                      <a:cubicBezTo>
                        <a:pt x="306440" y="8497"/>
                        <a:pt x="318902" y="19825"/>
                        <a:pt x="318902" y="34552"/>
                      </a:cubicBezTo>
                      <a:lnTo>
                        <a:pt x="318902" y="426524"/>
                      </a:lnTo>
                      <a:cubicBezTo>
                        <a:pt x="318902" y="440119"/>
                        <a:pt x="306440" y="452580"/>
                        <a:pt x="292846" y="452580"/>
                      </a:cubicBezTo>
                      <a:close/>
                    </a:path>
                  </a:pathLst>
                </a:custGeom>
                <a:solidFill>
                  <a:srgbClr val="FFFFFF"/>
                </a:solidFill>
                <a:ln w="9525" cap="flat">
                  <a:no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7" name="フリーフォーム: 図形 94">
                  <a:extLst>
                    <a:ext uri="{FF2B5EF4-FFF2-40B4-BE49-F238E27FC236}">
                      <a16:creationId xmlns:a16="http://schemas.microsoft.com/office/drawing/2014/main" id="{BEF2F355-2213-455E-8817-FD8AAD0FB228}"/>
                    </a:ext>
                  </a:extLst>
                </p:cNvPr>
                <p:cNvSpPr/>
                <p:nvPr/>
              </p:nvSpPr>
              <p:spPr>
                <a:xfrm>
                  <a:off x="6222021" y="3689056"/>
                  <a:ext cx="351189" cy="475804"/>
                </a:xfrm>
                <a:custGeom>
                  <a:avLst/>
                  <a:gdLst/>
                  <a:ahLst/>
                  <a:cxnLst/>
                  <a:rect l="0" t="0" r="0" b="0"/>
                  <a:pathLst>
                    <a:path w="351188" h="475804">
                      <a:moveTo>
                        <a:pt x="315504" y="477504"/>
                      </a:moveTo>
                      <a:lnTo>
                        <a:pt x="36818" y="477504"/>
                      </a:lnTo>
                      <a:cubicBezTo>
                        <a:pt x="20958" y="477504"/>
                        <a:pt x="8497" y="465042"/>
                        <a:pt x="8497" y="449182"/>
                      </a:cubicBezTo>
                      <a:lnTo>
                        <a:pt x="8497" y="36818"/>
                      </a:lnTo>
                      <a:cubicBezTo>
                        <a:pt x="8497" y="20958"/>
                        <a:pt x="20958" y="8497"/>
                        <a:pt x="36818" y="8497"/>
                      </a:cubicBezTo>
                      <a:lnTo>
                        <a:pt x="315504" y="8497"/>
                      </a:lnTo>
                      <a:cubicBezTo>
                        <a:pt x="331364" y="8497"/>
                        <a:pt x="343825" y="20958"/>
                        <a:pt x="343825" y="36818"/>
                      </a:cubicBezTo>
                      <a:lnTo>
                        <a:pt x="343825" y="449182"/>
                      </a:lnTo>
                      <a:cubicBezTo>
                        <a:pt x="343825" y="465042"/>
                        <a:pt x="331364" y="477504"/>
                        <a:pt x="315504" y="477504"/>
                      </a:cubicBezTo>
                      <a:close/>
                      <a:moveTo>
                        <a:pt x="36818" y="34552"/>
                      </a:moveTo>
                      <a:cubicBezTo>
                        <a:pt x="35685" y="34552"/>
                        <a:pt x="34553" y="35685"/>
                        <a:pt x="34553" y="36818"/>
                      </a:cubicBezTo>
                      <a:lnTo>
                        <a:pt x="34553" y="449182"/>
                      </a:lnTo>
                      <a:cubicBezTo>
                        <a:pt x="34553" y="450315"/>
                        <a:pt x="35685" y="451448"/>
                        <a:pt x="36818" y="451448"/>
                      </a:cubicBezTo>
                      <a:lnTo>
                        <a:pt x="315504" y="451448"/>
                      </a:lnTo>
                      <a:cubicBezTo>
                        <a:pt x="316637" y="451448"/>
                        <a:pt x="317770" y="450315"/>
                        <a:pt x="317770" y="449182"/>
                      </a:cubicBezTo>
                      <a:lnTo>
                        <a:pt x="317770" y="36818"/>
                      </a:lnTo>
                      <a:cubicBezTo>
                        <a:pt x="317770" y="35685"/>
                        <a:pt x="316637" y="34552"/>
                        <a:pt x="315504" y="34552"/>
                      </a:cubicBezTo>
                      <a:lnTo>
                        <a:pt x="36818" y="34552"/>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8" name="フリーフォーム: 図形 95">
                  <a:extLst>
                    <a:ext uri="{FF2B5EF4-FFF2-40B4-BE49-F238E27FC236}">
                      <a16:creationId xmlns:a16="http://schemas.microsoft.com/office/drawing/2014/main" id="{819EF19A-E3DC-4441-8104-AE2700B35939}"/>
                    </a:ext>
                  </a:extLst>
                </p:cNvPr>
                <p:cNvSpPr/>
                <p:nvPr/>
              </p:nvSpPr>
              <p:spPr>
                <a:xfrm>
                  <a:off x="6365895" y="4070832"/>
                  <a:ext cx="56643" cy="56643"/>
                </a:xfrm>
                <a:custGeom>
                  <a:avLst/>
                  <a:gdLst/>
                  <a:ahLst/>
                  <a:cxnLst/>
                  <a:rect l="0" t="0" r="0" b="0"/>
                  <a:pathLst>
                    <a:path w="56643" h="56643">
                      <a:moveTo>
                        <a:pt x="58343" y="33420"/>
                      </a:moveTo>
                      <a:cubicBezTo>
                        <a:pt x="58343" y="47184"/>
                        <a:pt x="47184" y="58343"/>
                        <a:pt x="33419" y="58343"/>
                      </a:cubicBezTo>
                      <a:cubicBezTo>
                        <a:pt x="19655" y="58343"/>
                        <a:pt x="8496" y="47184"/>
                        <a:pt x="8496" y="33420"/>
                      </a:cubicBezTo>
                      <a:cubicBezTo>
                        <a:pt x="8496" y="19655"/>
                        <a:pt x="19655" y="8497"/>
                        <a:pt x="33419" y="8497"/>
                      </a:cubicBezTo>
                      <a:cubicBezTo>
                        <a:pt x="47184" y="8497"/>
                        <a:pt x="58343" y="19655"/>
                        <a:pt x="58343" y="33420"/>
                      </a:cubicBez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sp>
              <p:nvSpPr>
                <p:cNvPr id="49" name="フリーフォーム: 図形 97">
                  <a:extLst>
                    <a:ext uri="{FF2B5EF4-FFF2-40B4-BE49-F238E27FC236}">
                      <a16:creationId xmlns:a16="http://schemas.microsoft.com/office/drawing/2014/main" id="{F8177803-2FEC-4AB3-A6A2-0370ED46AD5A}"/>
                    </a:ext>
                  </a:extLst>
                </p:cNvPr>
                <p:cNvSpPr/>
                <p:nvPr/>
              </p:nvSpPr>
              <p:spPr>
                <a:xfrm>
                  <a:off x="6274133" y="3742301"/>
                  <a:ext cx="249231" cy="317203"/>
                </a:xfrm>
                <a:custGeom>
                  <a:avLst/>
                  <a:gdLst/>
                  <a:ahLst/>
                  <a:cxnLst/>
                  <a:rect l="0" t="0" r="0" b="0"/>
                  <a:pathLst>
                    <a:path w="249230" h="317202">
                      <a:moveTo>
                        <a:pt x="215811" y="34552"/>
                      </a:moveTo>
                      <a:lnTo>
                        <a:pt x="215811" y="290580"/>
                      </a:lnTo>
                      <a:lnTo>
                        <a:pt x="35685" y="290580"/>
                      </a:lnTo>
                      <a:lnTo>
                        <a:pt x="35685" y="34552"/>
                      </a:lnTo>
                      <a:lnTo>
                        <a:pt x="215811" y="34552"/>
                      </a:lnTo>
                      <a:moveTo>
                        <a:pt x="224874" y="8497"/>
                      </a:moveTo>
                      <a:lnTo>
                        <a:pt x="24357" y="8497"/>
                      </a:lnTo>
                      <a:cubicBezTo>
                        <a:pt x="15294" y="8497"/>
                        <a:pt x="8497" y="15294"/>
                        <a:pt x="8497" y="24357"/>
                      </a:cubicBezTo>
                      <a:lnTo>
                        <a:pt x="8497" y="299643"/>
                      </a:lnTo>
                      <a:cubicBezTo>
                        <a:pt x="8497" y="308706"/>
                        <a:pt x="15294" y="315503"/>
                        <a:pt x="24357" y="315503"/>
                      </a:cubicBezTo>
                      <a:lnTo>
                        <a:pt x="224874" y="315503"/>
                      </a:lnTo>
                      <a:cubicBezTo>
                        <a:pt x="233937" y="315503"/>
                        <a:pt x="240734" y="308706"/>
                        <a:pt x="240734" y="299643"/>
                      </a:cubicBezTo>
                      <a:lnTo>
                        <a:pt x="240734" y="24357"/>
                      </a:lnTo>
                      <a:cubicBezTo>
                        <a:pt x="241867" y="16427"/>
                        <a:pt x="233937" y="8497"/>
                        <a:pt x="224874" y="8497"/>
                      </a:cubicBezTo>
                      <a:lnTo>
                        <a:pt x="224874" y="8497"/>
                      </a:lnTo>
                      <a:close/>
                    </a:path>
                  </a:pathLst>
                </a:custGeom>
                <a:solidFill>
                  <a:schemeClr val="bg1">
                    <a:lumMod val="65000"/>
                  </a:schemeClr>
                </a:solidFill>
                <a:ln w="9525" cap="flat">
                  <a:solidFill>
                    <a:schemeClr val="bg1">
                      <a:lumMod val="65000"/>
                    </a:schemeClr>
                  </a:solidFill>
                  <a:prstDash val="solid"/>
                  <a:miter/>
                </a:ln>
              </p:spPr>
              <p:txBody>
                <a:bodyPr/>
                <a:lstStyle/>
                <a:p>
                  <a:endParaRPr lang="ja-JP" altLang="en-US">
                    <a:solidFill>
                      <a:srgbClr val="0070C0"/>
                    </a:solidFill>
                    <a:latin typeface="ＭＳ Ｐゴシック" panose="020B0600070205080204" pitchFamily="50" charset="-128"/>
                  </a:endParaRPr>
                </a:p>
              </p:txBody>
            </p:sp>
          </p:grpSp>
          <p:sp>
            <p:nvSpPr>
              <p:cNvPr id="41" name="テキスト ボックス 40">
                <a:extLst>
                  <a:ext uri="{FF2B5EF4-FFF2-40B4-BE49-F238E27FC236}">
                    <a16:creationId xmlns:a16="http://schemas.microsoft.com/office/drawing/2014/main" id="{4D68EEA8-120A-43F8-9694-C506A374FD3B}"/>
                  </a:ext>
                </a:extLst>
              </p:cNvPr>
              <p:cNvSpPr txBox="1"/>
              <p:nvPr/>
            </p:nvSpPr>
            <p:spPr>
              <a:xfrm>
                <a:off x="7211381" y="2323366"/>
                <a:ext cx="1144384" cy="372409"/>
              </a:xfrm>
              <a:prstGeom prst="rect">
                <a:avLst/>
              </a:prstGeom>
              <a:solidFill>
                <a:schemeClr val="bg1"/>
              </a:solidFill>
            </p:spPr>
            <p:txBody>
              <a:bodyPr wrap="none" lIns="0" tIns="0" rIns="0" bIns="0" rtlCol="0" anchor="ctr" anchorCtr="1">
                <a:spAutoFit/>
              </a:bodyPr>
              <a:lstStyle/>
              <a:p>
                <a:pPr marL="0" indent="0" algn="ctr">
                  <a:buNone/>
                </a:pPr>
                <a:r>
                  <a:rPr lang="en-US" altLang="ja-JP"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・タブレット</a:t>
                </a:r>
                <a:endParaRPr kumimoji="1" lang="en-US" altLang="ja-JP"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1100" b="1" dirty="0">
                    <a:solidFill>
                      <a:srgbClr val="0C2A94"/>
                    </a:solidFill>
                    <a:latin typeface="メイリオ" panose="020B0604030504040204" pitchFamily="50" charset="-128"/>
                    <a:ea typeface="メイリオ" panose="020B0604030504040204" pitchFamily="50" charset="-128"/>
                    <a:cs typeface="メイリオ" panose="020B0604030504040204" pitchFamily="50" charset="-128"/>
                  </a:rPr>
                  <a:t>スマートフォン</a:t>
                </a:r>
              </a:p>
            </p:txBody>
          </p:sp>
        </p:grpSp>
      </p:grpSp>
      <p:sp>
        <p:nvSpPr>
          <p:cNvPr id="75" name="角丸四角形 74"/>
          <p:cNvSpPr/>
          <p:nvPr/>
        </p:nvSpPr>
        <p:spPr>
          <a:xfrm>
            <a:off x="592744" y="1694669"/>
            <a:ext cx="8180550" cy="2379560"/>
          </a:xfrm>
          <a:prstGeom prst="roundRect">
            <a:avLst>
              <a:gd name="adj" fmla="val 7338"/>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31"/>
          </a:p>
        </p:txBody>
      </p:sp>
      <p:sp>
        <p:nvSpPr>
          <p:cNvPr id="77" name="フリーフォーム: 図形 107">
            <a:extLst>
              <a:ext uri="{FF2B5EF4-FFF2-40B4-BE49-F238E27FC236}">
                <a16:creationId xmlns:a16="http://schemas.microsoft.com/office/drawing/2014/main" id="{D77BB922-693E-419D-815C-302437207913}"/>
              </a:ext>
            </a:extLst>
          </p:cNvPr>
          <p:cNvSpPr/>
          <p:nvPr/>
        </p:nvSpPr>
        <p:spPr>
          <a:xfrm>
            <a:off x="3024064" y="2774180"/>
            <a:ext cx="200515" cy="222766"/>
          </a:xfrm>
          <a:custGeom>
            <a:avLst/>
            <a:gdLst/>
            <a:ahLst/>
            <a:cxnLst/>
            <a:rect l="0" t="0" r="0" b="0"/>
            <a:pathLst>
              <a:path w="113286" h="124615">
                <a:moveTo>
                  <a:pt x="8497" y="53811"/>
                </a:moveTo>
                <a:lnTo>
                  <a:pt x="8497" y="117252"/>
                </a:lnTo>
                <a:cubicBezTo>
                  <a:pt x="8497" y="121783"/>
                  <a:pt x="11895" y="125182"/>
                  <a:pt x="16427" y="125182"/>
                </a:cubicBezTo>
                <a:lnTo>
                  <a:pt x="105923" y="125182"/>
                </a:lnTo>
                <a:cubicBezTo>
                  <a:pt x="110455" y="125182"/>
                  <a:pt x="113853" y="121783"/>
                  <a:pt x="113853" y="117252"/>
                </a:cubicBezTo>
                <a:lnTo>
                  <a:pt x="113853" y="53811"/>
                </a:lnTo>
                <a:cubicBezTo>
                  <a:pt x="113853" y="49280"/>
                  <a:pt x="110455" y="45881"/>
                  <a:pt x="105923" y="45881"/>
                </a:cubicBezTo>
                <a:lnTo>
                  <a:pt x="97993" y="45881"/>
                </a:lnTo>
                <a:lnTo>
                  <a:pt x="97993" y="24357"/>
                </a:lnTo>
                <a:cubicBezTo>
                  <a:pt x="97993" y="15294"/>
                  <a:pt x="91196" y="8497"/>
                  <a:pt x="82133" y="8497"/>
                </a:cubicBezTo>
                <a:lnTo>
                  <a:pt x="37951" y="8497"/>
                </a:lnTo>
                <a:cubicBezTo>
                  <a:pt x="28888" y="8497"/>
                  <a:pt x="22091" y="15294"/>
                  <a:pt x="22091" y="24357"/>
                </a:cubicBezTo>
                <a:lnTo>
                  <a:pt x="22091" y="45881"/>
                </a:lnTo>
                <a:lnTo>
                  <a:pt x="15294" y="45881"/>
                </a:lnTo>
                <a:cubicBezTo>
                  <a:pt x="11895" y="45881"/>
                  <a:pt x="8497" y="50413"/>
                  <a:pt x="8497" y="53811"/>
                </a:cubicBezTo>
                <a:close/>
                <a:moveTo>
                  <a:pt x="83266" y="45881"/>
                </a:moveTo>
                <a:lnTo>
                  <a:pt x="39084" y="45881"/>
                </a:lnTo>
                <a:lnTo>
                  <a:pt x="39084" y="24357"/>
                </a:lnTo>
                <a:lnTo>
                  <a:pt x="83266" y="24357"/>
                </a:lnTo>
                <a:lnTo>
                  <a:pt x="83266" y="45881"/>
                </a:lnTo>
                <a:close/>
                <a:moveTo>
                  <a:pt x="50413" y="90063"/>
                </a:moveTo>
                <a:cubicBezTo>
                  <a:pt x="50413" y="85531"/>
                  <a:pt x="53811" y="81000"/>
                  <a:pt x="57210" y="79867"/>
                </a:cubicBezTo>
                <a:lnTo>
                  <a:pt x="57210" y="69671"/>
                </a:lnTo>
                <a:lnTo>
                  <a:pt x="64007" y="69671"/>
                </a:lnTo>
                <a:lnTo>
                  <a:pt x="64007" y="79867"/>
                </a:lnTo>
                <a:cubicBezTo>
                  <a:pt x="68539" y="81000"/>
                  <a:pt x="70804" y="85531"/>
                  <a:pt x="70804" y="90063"/>
                </a:cubicBezTo>
                <a:cubicBezTo>
                  <a:pt x="70804" y="95727"/>
                  <a:pt x="66273" y="100259"/>
                  <a:pt x="60608" y="100259"/>
                </a:cubicBezTo>
                <a:cubicBezTo>
                  <a:pt x="54944" y="101392"/>
                  <a:pt x="50413" y="96860"/>
                  <a:pt x="50413" y="90063"/>
                </a:cubicBezTo>
                <a:close/>
              </a:path>
            </a:pathLst>
          </a:custGeom>
          <a:solidFill>
            <a:srgbClr val="0C2A94"/>
          </a:solidFill>
          <a:ln w="9525" cap="flat">
            <a:solidFill>
              <a:srgbClr val="0C2A94"/>
            </a:solidFill>
            <a:prstDash val="solid"/>
            <a:miter/>
          </a:ln>
        </p:spPr>
        <p:txBody>
          <a:bodyPr/>
          <a:lstStyle/>
          <a:p>
            <a:endParaRPr lang="ja-JP" altLang="en-US" dirty="0">
              <a:solidFill>
                <a:srgbClr val="0070C0"/>
              </a:solidFill>
              <a:latin typeface="ＭＳ Ｐゴシック" panose="020B0600070205080204" pitchFamily="50" charset="-128"/>
            </a:endParaRPr>
          </a:p>
        </p:txBody>
      </p:sp>
      <p:sp>
        <p:nvSpPr>
          <p:cNvPr id="78" name="テキスト ボックス 77"/>
          <p:cNvSpPr txBox="1"/>
          <p:nvPr/>
        </p:nvSpPr>
        <p:spPr>
          <a:xfrm>
            <a:off x="700362" y="6020590"/>
            <a:ext cx="441146" cy="400110"/>
          </a:xfrm>
          <a:prstGeom prst="rect">
            <a:avLst/>
          </a:prstGeom>
          <a:noFill/>
        </p:spPr>
        <p:txBody>
          <a:bodyPr wrap="none" rtlCol="0">
            <a:spAutoFit/>
          </a:bodyPr>
          <a:lstStyle/>
          <a:p>
            <a:r>
              <a:rPr kumimoji="1" lang="en-US" altLang="ja-JP" sz="2000" b="1" dirty="0">
                <a:solidFill>
                  <a:srgbClr val="FF0000"/>
                </a:solidFill>
                <a:latin typeface="Meiryo UI" panose="020B0604030504040204" pitchFamily="50" charset="-128"/>
                <a:ea typeface="Meiryo UI" panose="020B0604030504040204" pitchFamily="50" charset="-128"/>
              </a:rPr>
              <a:t>※</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314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37166</TotalTime>
  <Words>3033</Words>
  <Application>Microsoft Office PowerPoint</Application>
  <PresentationFormat>画面に合わせる (4:3)</PresentationFormat>
  <Paragraphs>557</Paragraphs>
  <Slides>24</Slides>
  <Notes>18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24</vt:i4>
      </vt:variant>
    </vt:vector>
  </HeadingPairs>
  <TitlesOfParts>
    <vt:vector size="35" baseType="lpstr">
      <vt:lpstr>HGP創英角ｺﾞｼｯｸUB</vt:lpstr>
      <vt:lpstr>Meiryo UI</vt:lpstr>
      <vt:lpstr>ＭＳ Ｐゴシック</vt:lpstr>
      <vt:lpstr>ＭＳ Ｐ明朝</vt:lpstr>
      <vt:lpstr>メイリオ</vt:lpstr>
      <vt:lpstr>メイリオ</vt:lpstr>
      <vt:lpstr>Arial</vt:lpstr>
      <vt:lpstr>Calibri</vt:lpstr>
      <vt:lpstr>Times New Roman</vt:lpstr>
      <vt:lpstr>Wingdings</vt:lpstr>
      <vt:lpstr>Office ​​テーマ</vt:lpstr>
      <vt:lpstr>PowerPoint プレゼンテーション</vt:lpstr>
      <vt:lpstr>USEN-NEXTグループ概要</vt:lpstr>
      <vt:lpstr>会社概要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「キャンクラウド」とは？</vt:lpstr>
      <vt:lpstr>クラウドカメラ顧客満足度　３冠達成☆</vt:lpstr>
      <vt:lpstr>PowerPoint プレゼンテーション</vt:lpstr>
      <vt:lpstr>PowerPoint プレゼンテーション</vt:lpstr>
      <vt:lpstr>視聴方法</vt:lpstr>
      <vt:lpstr>カメラ機器</vt:lpstr>
      <vt:lpstr>Agent Box（エージェントボックス）について①</vt:lpstr>
      <vt:lpstr>PowerPoint プレゼンテーション</vt:lpstr>
      <vt:lpstr>販売価格（月額利用料）</vt:lpstr>
      <vt:lpstr>PowerPoint プレゼンテーション</vt:lpstr>
      <vt:lpstr>販売価格（初期費用）</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チェーン店向け総合提案書200906</dc:title>
  <dc:creator>sakamoto</dc:creator>
  <cp:lastModifiedBy>大池　つかさ</cp:lastModifiedBy>
  <cp:revision>2643</cp:revision>
  <cp:lastPrinted>2020-01-22T11:24:30Z</cp:lastPrinted>
  <dcterms:created xsi:type="dcterms:W3CDTF">2004-06-28T04:19:53Z</dcterms:created>
  <dcterms:modified xsi:type="dcterms:W3CDTF">2020-08-27T08:36:29Z</dcterms:modified>
</cp:coreProperties>
</file>