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1" r:id="rId2"/>
  </p:sldMasterIdLst>
  <p:notesMasterIdLst>
    <p:notesMasterId r:id="rId11"/>
  </p:notesMasterIdLst>
  <p:handoutMasterIdLst>
    <p:handoutMasterId r:id="rId12"/>
  </p:handoutMasterIdLst>
  <p:sldIdLst>
    <p:sldId id="262" r:id="rId3"/>
    <p:sldId id="319" r:id="rId4"/>
    <p:sldId id="325" r:id="rId5"/>
    <p:sldId id="322" r:id="rId6"/>
    <p:sldId id="323" r:id="rId7"/>
    <p:sldId id="320" r:id="rId8"/>
    <p:sldId id="324" r:id="rId9"/>
    <p:sldId id="321" r:id="rId10"/>
  </p:sldIdLst>
  <p:sldSz cx="9144000" cy="6858000" type="screen4x3"/>
  <p:notesSz cx="9866313" cy="14295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7783481-CEB3-4090-BACA-1AB9815FC059}">
          <p14:sldIdLst>
            <p14:sldId id="262"/>
            <p14:sldId id="319"/>
            <p14:sldId id="325"/>
            <p14:sldId id="322"/>
            <p14:sldId id="323"/>
            <p14:sldId id="320"/>
            <p14:sldId id="324"/>
            <p14:sldId id="3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502" userDrawn="1">
          <p15:clr>
            <a:srgbClr val="A4A3A4"/>
          </p15:clr>
        </p15:guide>
        <p15:guide id="2" pos="31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FFCC"/>
    <a:srgbClr val="FFFF99"/>
    <a:srgbClr val="CCFFCC"/>
    <a:srgbClr val="99FF99"/>
    <a:srgbClr val="CCFF99"/>
    <a:srgbClr val="CCFF66"/>
    <a:srgbClr val="00FFCC"/>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94660"/>
  </p:normalViewPr>
  <p:slideViewPr>
    <p:cSldViewPr>
      <p:cViewPr varScale="1">
        <p:scale>
          <a:sx n="83" d="100"/>
          <a:sy n="83" d="100"/>
        </p:scale>
        <p:origin x="1637"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3018" y="-102"/>
      </p:cViewPr>
      <p:guideLst>
        <p:guide orient="horz" pos="4502"/>
        <p:guide pos="31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6255" cy="715348"/>
          </a:xfrm>
          <a:prstGeom prst="rect">
            <a:avLst/>
          </a:prstGeom>
        </p:spPr>
        <p:txBody>
          <a:bodyPr vert="horz" lIns="133060" tIns="66530" rIns="133060" bIns="66530" rtlCol="0"/>
          <a:lstStyle>
            <a:lvl1pPr algn="l">
              <a:defRPr sz="1700"/>
            </a:lvl1pPr>
          </a:lstStyle>
          <a:p>
            <a:endParaRPr kumimoji="1" lang="ja-JP" altLang="en-US"/>
          </a:p>
        </p:txBody>
      </p:sp>
      <p:sp>
        <p:nvSpPr>
          <p:cNvPr id="3" name="日付プレースホルダー 2"/>
          <p:cNvSpPr>
            <a:spLocks noGrp="1"/>
          </p:cNvSpPr>
          <p:nvPr>
            <p:ph type="dt" sz="quarter" idx="1"/>
          </p:nvPr>
        </p:nvSpPr>
        <p:spPr>
          <a:xfrm>
            <a:off x="5587732" y="1"/>
            <a:ext cx="4276254" cy="715348"/>
          </a:xfrm>
          <a:prstGeom prst="rect">
            <a:avLst/>
          </a:prstGeom>
        </p:spPr>
        <p:txBody>
          <a:bodyPr vert="horz" lIns="133060" tIns="66530" rIns="133060" bIns="66530" rtlCol="0"/>
          <a:lstStyle>
            <a:lvl1pPr algn="r">
              <a:defRPr sz="1700"/>
            </a:lvl1pPr>
          </a:lstStyle>
          <a:p>
            <a:fld id="{125C37D8-E55C-4AB5-8362-89BD35827F7E}" type="datetimeFigureOut">
              <a:rPr kumimoji="1" lang="ja-JP" altLang="en-US" smtClean="0"/>
              <a:t>2018/10/15</a:t>
            </a:fld>
            <a:endParaRPr kumimoji="1" lang="ja-JP" altLang="en-US"/>
          </a:p>
        </p:txBody>
      </p:sp>
      <p:sp>
        <p:nvSpPr>
          <p:cNvPr id="4" name="フッター プレースホルダー 3"/>
          <p:cNvSpPr>
            <a:spLocks noGrp="1"/>
          </p:cNvSpPr>
          <p:nvPr>
            <p:ph type="ftr" sz="quarter" idx="2"/>
          </p:nvPr>
        </p:nvSpPr>
        <p:spPr>
          <a:xfrm>
            <a:off x="2" y="13577791"/>
            <a:ext cx="4276255" cy="715348"/>
          </a:xfrm>
          <a:prstGeom prst="rect">
            <a:avLst/>
          </a:prstGeom>
        </p:spPr>
        <p:txBody>
          <a:bodyPr vert="horz" lIns="133060" tIns="66530" rIns="133060" bIns="66530" rtlCol="0" anchor="b"/>
          <a:lstStyle>
            <a:lvl1pPr algn="l">
              <a:defRPr sz="1700"/>
            </a:lvl1pPr>
          </a:lstStyle>
          <a:p>
            <a:endParaRPr kumimoji="1" lang="ja-JP" altLang="en-US"/>
          </a:p>
        </p:txBody>
      </p:sp>
      <p:sp>
        <p:nvSpPr>
          <p:cNvPr id="5" name="スライド番号プレースホルダー 4"/>
          <p:cNvSpPr>
            <a:spLocks noGrp="1"/>
          </p:cNvSpPr>
          <p:nvPr>
            <p:ph type="sldNum" sz="quarter" idx="3"/>
          </p:nvPr>
        </p:nvSpPr>
        <p:spPr>
          <a:xfrm>
            <a:off x="5587732" y="13577791"/>
            <a:ext cx="4276254" cy="715348"/>
          </a:xfrm>
          <a:prstGeom prst="rect">
            <a:avLst/>
          </a:prstGeom>
        </p:spPr>
        <p:txBody>
          <a:bodyPr vert="horz" lIns="133060" tIns="66530" rIns="133060" bIns="66530" rtlCol="0" anchor="b"/>
          <a:lstStyle>
            <a:lvl1pPr algn="r">
              <a:defRPr sz="1700"/>
            </a:lvl1pPr>
          </a:lstStyle>
          <a:p>
            <a:fld id="{98DCCE64-2B9D-4881-9741-10B609EC6152}" type="slidenum">
              <a:rPr kumimoji="1" lang="ja-JP" altLang="en-US" smtClean="0"/>
              <a:t>‹#›</a:t>
            </a:fld>
            <a:endParaRPr kumimoji="1" lang="ja-JP" altLang="en-US"/>
          </a:p>
        </p:txBody>
      </p:sp>
    </p:spTree>
    <p:extLst>
      <p:ext uri="{BB962C8B-B14F-4D97-AF65-F5344CB8AC3E}">
        <p14:creationId xmlns:p14="http://schemas.microsoft.com/office/powerpoint/2010/main" val="1856855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6"/>
            <a:ext cx="4276255" cy="715348"/>
          </a:xfrm>
          <a:prstGeom prst="rect">
            <a:avLst/>
          </a:prstGeom>
        </p:spPr>
        <p:txBody>
          <a:bodyPr vert="horz" lIns="132987" tIns="66494" rIns="132987" bIns="66494" rtlCol="0"/>
          <a:lstStyle>
            <a:lvl1pPr algn="l">
              <a:defRPr sz="1700"/>
            </a:lvl1pPr>
          </a:lstStyle>
          <a:p>
            <a:endParaRPr kumimoji="1" lang="ja-JP" altLang="en-US"/>
          </a:p>
        </p:txBody>
      </p:sp>
      <p:sp>
        <p:nvSpPr>
          <p:cNvPr id="3" name="日付プレースホルダー 2"/>
          <p:cNvSpPr>
            <a:spLocks noGrp="1"/>
          </p:cNvSpPr>
          <p:nvPr>
            <p:ph type="dt" idx="1"/>
          </p:nvPr>
        </p:nvSpPr>
        <p:spPr>
          <a:xfrm>
            <a:off x="5587732" y="6"/>
            <a:ext cx="4276254" cy="715348"/>
          </a:xfrm>
          <a:prstGeom prst="rect">
            <a:avLst/>
          </a:prstGeom>
        </p:spPr>
        <p:txBody>
          <a:bodyPr vert="horz" lIns="132987" tIns="66494" rIns="132987" bIns="66494" rtlCol="0"/>
          <a:lstStyle>
            <a:lvl1pPr algn="r">
              <a:defRPr sz="1700"/>
            </a:lvl1pPr>
          </a:lstStyle>
          <a:p>
            <a:fld id="{055D5E16-358E-4789-9C28-57A657FA4796}" type="datetimeFigureOut">
              <a:rPr kumimoji="1" lang="ja-JP" altLang="en-US" smtClean="0"/>
              <a:t>2018/10/15</a:t>
            </a:fld>
            <a:endParaRPr kumimoji="1" lang="ja-JP" altLang="en-US"/>
          </a:p>
        </p:txBody>
      </p:sp>
      <p:sp>
        <p:nvSpPr>
          <p:cNvPr id="4" name="スライド イメージ プレースホルダー 3"/>
          <p:cNvSpPr>
            <a:spLocks noGrp="1" noRot="1" noChangeAspect="1"/>
          </p:cNvSpPr>
          <p:nvPr>
            <p:ph type="sldImg" idx="2"/>
          </p:nvPr>
        </p:nvSpPr>
        <p:spPr>
          <a:xfrm>
            <a:off x="1357313" y="1071563"/>
            <a:ext cx="7151687" cy="5362575"/>
          </a:xfrm>
          <a:prstGeom prst="rect">
            <a:avLst/>
          </a:prstGeom>
          <a:noFill/>
          <a:ln w="12700">
            <a:solidFill>
              <a:prstClr val="black"/>
            </a:solidFill>
          </a:ln>
        </p:spPr>
        <p:txBody>
          <a:bodyPr vert="horz" lIns="132987" tIns="66494" rIns="132987" bIns="66494" rtlCol="0" anchor="ctr"/>
          <a:lstStyle/>
          <a:p>
            <a:endParaRPr lang="ja-JP" altLang="en-US"/>
          </a:p>
        </p:txBody>
      </p:sp>
      <p:sp>
        <p:nvSpPr>
          <p:cNvPr id="5" name="ノート プレースホルダー 4"/>
          <p:cNvSpPr>
            <a:spLocks noGrp="1"/>
          </p:cNvSpPr>
          <p:nvPr>
            <p:ph type="body" sz="quarter" idx="3"/>
          </p:nvPr>
        </p:nvSpPr>
        <p:spPr>
          <a:xfrm>
            <a:off x="985943" y="6790046"/>
            <a:ext cx="7894444" cy="6433523"/>
          </a:xfrm>
          <a:prstGeom prst="rect">
            <a:avLst/>
          </a:prstGeom>
        </p:spPr>
        <p:txBody>
          <a:bodyPr vert="horz" lIns="132987" tIns="66494" rIns="132987" bIns="6649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8" y="13577791"/>
            <a:ext cx="4276255" cy="715348"/>
          </a:xfrm>
          <a:prstGeom prst="rect">
            <a:avLst/>
          </a:prstGeom>
        </p:spPr>
        <p:txBody>
          <a:bodyPr vert="horz" lIns="132987" tIns="66494" rIns="132987" bIns="66494"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587732" y="13577791"/>
            <a:ext cx="4276254" cy="715348"/>
          </a:xfrm>
          <a:prstGeom prst="rect">
            <a:avLst/>
          </a:prstGeom>
        </p:spPr>
        <p:txBody>
          <a:bodyPr vert="horz" lIns="132987" tIns="66494" rIns="132987" bIns="66494" rtlCol="0" anchor="b"/>
          <a:lstStyle>
            <a:lvl1pPr algn="r">
              <a:defRPr sz="1700"/>
            </a:lvl1pPr>
          </a:lstStyle>
          <a:p>
            <a:fld id="{0560D2DE-63D0-4A27-B3FF-FED319809625}" type="slidenum">
              <a:rPr kumimoji="1" lang="ja-JP" altLang="en-US" smtClean="0"/>
              <a:t>‹#›</a:t>
            </a:fld>
            <a:endParaRPr kumimoji="1" lang="ja-JP" altLang="en-US"/>
          </a:p>
        </p:txBody>
      </p:sp>
    </p:spTree>
    <p:extLst>
      <p:ext uri="{BB962C8B-B14F-4D97-AF65-F5344CB8AC3E}">
        <p14:creationId xmlns:p14="http://schemas.microsoft.com/office/powerpoint/2010/main" val="4218611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kumimoji="1" sz="1700">
                <a:solidFill>
                  <a:schemeClr val="tx1"/>
                </a:solidFill>
                <a:latin typeface="Arial" pitchFamily="34" charset="0"/>
                <a:ea typeface="ＭＳ Ｐ明朝" pitchFamily="18" charset="-128"/>
              </a:defRPr>
            </a:lvl1pPr>
            <a:lvl2pPr marL="1081107" indent="-415811" eaLnBrk="0" hangingPunct="0">
              <a:spcBef>
                <a:spcPct val="30000"/>
              </a:spcBef>
              <a:defRPr kumimoji="1" sz="1700">
                <a:solidFill>
                  <a:schemeClr val="tx1"/>
                </a:solidFill>
                <a:latin typeface="Arial" pitchFamily="34" charset="0"/>
                <a:ea typeface="ＭＳ Ｐ明朝" pitchFamily="18" charset="-128"/>
              </a:defRPr>
            </a:lvl2pPr>
            <a:lvl3pPr marL="1663242" indent="-332650" eaLnBrk="0" hangingPunct="0">
              <a:spcBef>
                <a:spcPct val="30000"/>
              </a:spcBef>
              <a:defRPr kumimoji="1" sz="1700">
                <a:solidFill>
                  <a:schemeClr val="tx1"/>
                </a:solidFill>
                <a:latin typeface="Arial" pitchFamily="34" charset="0"/>
                <a:ea typeface="ＭＳ Ｐ明朝" pitchFamily="18" charset="-128"/>
              </a:defRPr>
            </a:lvl3pPr>
            <a:lvl4pPr marL="2328537" indent="-332650" eaLnBrk="0" hangingPunct="0">
              <a:spcBef>
                <a:spcPct val="30000"/>
              </a:spcBef>
              <a:defRPr kumimoji="1" sz="1700">
                <a:solidFill>
                  <a:schemeClr val="tx1"/>
                </a:solidFill>
                <a:latin typeface="Arial" pitchFamily="34" charset="0"/>
                <a:ea typeface="ＭＳ Ｐ明朝" pitchFamily="18" charset="-128"/>
              </a:defRPr>
            </a:lvl4pPr>
            <a:lvl5pPr marL="2993834" indent="-332650" eaLnBrk="0" hangingPunct="0">
              <a:spcBef>
                <a:spcPct val="30000"/>
              </a:spcBef>
              <a:defRPr kumimoji="1" sz="1700">
                <a:solidFill>
                  <a:schemeClr val="tx1"/>
                </a:solidFill>
                <a:latin typeface="Arial" pitchFamily="34" charset="0"/>
                <a:ea typeface="ＭＳ Ｐ明朝" pitchFamily="18" charset="-128"/>
              </a:defRPr>
            </a:lvl5pPr>
            <a:lvl6pPr marL="3659131"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6pPr>
            <a:lvl7pPr marL="4324427"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7pPr>
            <a:lvl8pPr marL="4989723"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8pPr>
            <a:lvl9pPr marL="5655019"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9pPr>
          </a:lstStyle>
          <a:p>
            <a:pPr eaLnBrk="1" hangingPunct="1">
              <a:spcBef>
                <a:spcPct val="0"/>
              </a:spcBef>
            </a:pPr>
            <a:fld id="{3A93DFF9-C9FE-413B-9396-F82E34D1A294}" type="slidenum">
              <a:rPr lang="en-US" altLang="ja-JP" smtClean="0">
                <a:ea typeface="ＭＳ Ｐゴシック" pitchFamily="50" charset="-128"/>
              </a:rPr>
              <a:pPr eaLnBrk="1" hangingPunct="1">
                <a:spcBef>
                  <a:spcPct val="0"/>
                </a:spcBef>
              </a:pPr>
              <a:t>1</a:t>
            </a:fld>
            <a:endParaRPr lang="en-US" altLang="ja-JP" smtClean="0">
              <a:ea typeface="ＭＳ Ｐゴシック" pitchFamily="50"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ja-JP" altLang="ja-JP" smtClean="0">
              <a:latin typeface="Arial" pitchFamily="34" charset="0"/>
              <a:ea typeface="ＭＳ Ｐ明朝" pitchFamily="18" charset="-128"/>
            </a:endParaRPr>
          </a:p>
        </p:txBody>
      </p:sp>
    </p:spTree>
    <p:extLst>
      <p:ext uri="{BB962C8B-B14F-4D97-AF65-F5344CB8AC3E}">
        <p14:creationId xmlns:p14="http://schemas.microsoft.com/office/powerpoint/2010/main" val="394101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kumimoji="1" sz="1700">
                <a:solidFill>
                  <a:schemeClr val="tx1"/>
                </a:solidFill>
                <a:latin typeface="Arial" pitchFamily="34" charset="0"/>
                <a:ea typeface="ＭＳ Ｐ明朝" pitchFamily="18" charset="-128"/>
              </a:defRPr>
            </a:lvl1pPr>
            <a:lvl2pPr marL="1081107" indent="-415811" eaLnBrk="0" hangingPunct="0">
              <a:spcBef>
                <a:spcPct val="30000"/>
              </a:spcBef>
              <a:defRPr kumimoji="1" sz="1700">
                <a:solidFill>
                  <a:schemeClr val="tx1"/>
                </a:solidFill>
                <a:latin typeface="Arial" pitchFamily="34" charset="0"/>
                <a:ea typeface="ＭＳ Ｐ明朝" pitchFamily="18" charset="-128"/>
              </a:defRPr>
            </a:lvl2pPr>
            <a:lvl3pPr marL="1663242" indent="-332650" eaLnBrk="0" hangingPunct="0">
              <a:spcBef>
                <a:spcPct val="30000"/>
              </a:spcBef>
              <a:defRPr kumimoji="1" sz="1700">
                <a:solidFill>
                  <a:schemeClr val="tx1"/>
                </a:solidFill>
                <a:latin typeface="Arial" pitchFamily="34" charset="0"/>
                <a:ea typeface="ＭＳ Ｐ明朝" pitchFamily="18" charset="-128"/>
              </a:defRPr>
            </a:lvl3pPr>
            <a:lvl4pPr marL="2328537" indent="-332650" eaLnBrk="0" hangingPunct="0">
              <a:spcBef>
                <a:spcPct val="30000"/>
              </a:spcBef>
              <a:defRPr kumimoji="1" sz="1700">
                <a:solidFill>
                  <a:schemeClr val="tx1"/>
                </a:solidFill>
                <a:latin typeface="Arial" pitchFamily="34" charset="0"/>
                <a:ea typeface="ＭＳ Ｐ明朝" pitchFamily="18" charset="-128"/>
              </a:defRPr>
            </a:lvl4pPr>
            <a:lvl5pPr marL="2993834" indent="-332650" eaLnBrk="0" hangingPunct="0">
              <a:spcBef>
                <a:spcPct val="30000"/>
              </a:spcBef>
              <a:defRPr kumimoji="1" sz="1700">
                <a:solidFill>
                  <a:schemeClr val="tx1"/>
                </a:solidFill>
                <a:latin typeface="Arial" pitchFamily="34" charset="0"/>
                <a:ea typeface="ＭＳ Ｐ明朝" pitchFamily="18" charset="-128"/>
              </a:defRPr>
            </a:lvl5pPr>
            <a:lvl6pPr marL="3659131"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6pPr>
            <a:lvl7pPr marL="4324427"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7pPr>
            <a:lvl8pPr marL="4989723"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8pPr>
            <a:lvl9pPr marL="5655019"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9pPr>
          </a:lstStyle>
          <a:p>
            <a:pPr eaLnBrk="1" hangingPunct="1">
              <a:spcBef>
                <a:spcPct val="0"/>
              </a:spcBef>
            </a:pPr>
            <a:fld id="{3A93DFF9-C9FE-413B-9396-F82E34D1A294}" type="slidenum">
              <a:rPr lang="en-US" altLang="ja-JP" smtClean="0">
                <a:ea typeface="ＭＳ Ｐゴシック" pitchFamily="50" charset="-128"/>
              </a:rPr>
              <a:pPr eaLnBrk="1" hangingPunct="1">
                <a:spcBef>
                  <a:spcPct val="0"/>
                </a:spcBef>
              </a:pPr>
              <a:t>2</a:t>
            </a:fld>
            <a:endParaRPr lang="en-US" altLang="ja-JP" smtClean="0">
              <a:ea typeface="ＭＳ Ｐゴシック" pitchFamily="50"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ja-JP" altLang="ja-JP" smtClean="0">
              <a:latin typeface="Arial" pitchFamily="34" charset="0"/>
              <a:ea typeface="ＭＳ Ｐ明朝" pitchFamily="18" charset="-128"/>
            </a:endParaRPr>
          </a:p>
        </p:txBody>
      </p:sp>
    </p:spTree>
    <p:extLst>
      <p:ext uri="{BB962C8B-B14F-4D97-AF65-F5344CB8AC3E}">
        <p14:creationId xmlns:p14="http://schemas.microsoft.com/office/powerpoint/2010/main" val="100037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3BF8E43-CE61-4B80-8837-D55162658CF2}" type="slidenum">
              <a:rPr lang="en-US" altLang="ja-JP" smtClean="0"/>
              <a:pPr>
                <a:defRPr/>
              </a:pPr>
              <a:t>3</a:t>
            </a:fld>
            <a:endParaRPr lang="en-US" altLang="ja-JP"/>
          </a:p>
        </p:txBody>
      </p:sp>
    </p:spTree>
    <p:extLst>
      <p:ext uri="{BB962C8B-B14F-4D97-AF65-F5344CB8AC3E}">
        <p14:creationId xmlns:p14="http://schemas.microsoft.com/office/powerpoint/2010/main" val="280365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1916281" eaLnBrk="0" hangingPunct="0">
              <a:spcBef>
                <a:spcPct val="30000"/>
              </a:spcBef>
              <a:defRPr kumimoji="1" sz="2500">
                <a:solidFill>
                  <a:schemeClr val="tx1"/>
                </a:solidFill>
                <a:latin typeface="Times New Roman" pitchFamily="18" charset="0"/>
                <a:ea typeface="ＭＳ Ｐ明朝" pitchFamily="18" charset="-128"/>
              </a:defRPr>
            </a:lvl1pPr>
            <a:lvl2pPr marL="1565129" indent="-601972" defTabSz="1916281" eaLnBrk="0" hangingPunct="0">
              <a:spcBef>
                <a:spcPct val="30000"/>
              </a:spcBef>
              <a:defRPr kumimoji="1" sz="2500">
                <a:solidFill>
                  <a:schemeClr val="tx1"/>
                </a:solidFill>
                <a:latin typeface="Times New Roman" pitchFamily="18" charset="0"/>
                <a:ea typeface="ＭＳ Ｐ明朝" pitchFamily="18" charset="-128"/>
              </a:defRPr>
            </a:lvl2pPr>
            <a:lvl3pPr marL="2407896" indent="-481582" defTabSz="1916281" eaLnBrk="0" hangingPunct="0">
              <a:spcBef>
                <a:spcPct val="30000"/>
              </a:spcBef>
              <a:defRPr kumimoji="1" sz="2500">
                <a:solidFill>
                  <a:schemeClr val="tx1"/>
                </a:solidFill>
                <a:latin typeface="Times New Roman" pitchFamily="18" charset="0"/>
                <a:ea typeface="ＭＳ Ｐ明朝" pitchFamily="18" charset="-128"/>
              </a:defRPr>
            </a:lvl3pPr>
            <a:lvl4pPr marL="3371045" indent="-481582" defTabSz="1916281" eaLnBrk="0" hangingPunct="0">
              <a:spcBef>
                <a:spcPct val="30000"/>
              </a:spcBef>
              <a:defRPr kumimoji="1" sz="2500">
                <a:solidFill>
                  <a:schemeClr val="tx1"/>
                </a:solidFill>
                <a:latin typeface="Times New Roman" pitchFamily="18" charset="0"/>
                <a:ea typeface="ＭＳ Ｐ明朝" pitchFamily="18" charset="-128"/>
              </a:defRPr>
            </a:lvl4pPr>
            <a:lvl5pPr marL="4334206" indent="-481582" defTabSz="1916281" eaLnBrk="0" hangingPunct="0">
              <a:spcBef>
                <a:spcPct val="30000"/>
              </a:spcBef>
              <a:defRPr kumimoji="1" sz="2500">
                <a:solidFill>
                  <a:schemeClr val="tx1"/>
                </a:solidFill>
                <a:latin typeface="Times New Roman" pitchFamily="18" charset="0"/>
                <a:ea typeface="ＭＳ Ｐ明朝" pitchFamily="18" charset="-128"/>
              </a:defRPr>
            </a:lvl5pPr>
            <a:lvl6pPr marL="5297363" indent="-481582" defTabSz="1916281" eaLnBrk="0" fontAlgn="base" hangingPunct="0">
              <a:spcBef>
                <a:spcPct val="30000"/>
              </a:spcBef>
              <a:spcAft>
                <a:spcPct val="0"/>
              </a:spcAft>
              <a:defRPr kumimoji="1" sz="2500">
                <a:solidFill>
                  <a:schemeClr val="tx1"/>
                </a:solidFill>
                <a:latin typeface="Times New Roman" pitchFamily="18" charset="0"/>
                <a:ea typeface="ＭＳ Ｐ明朝" pitchFamily="18" charset="-128"/>
              </a:defRPr>
            </a:lvl6pPr>
            <a:lvl7pPr marL="6260522" indent="-481582" defTabSz="1916281" eaLnBrk="0" fontAlgn="base" hangingPunct="0">
              <a:spcBef>
                <a:spcPct val="30000"/>
              </a:spcBef>
              <a:spcAft>
                <a:spcPct val="0"/>
              </a:spcAft>
              <a:defRPr kumimoji="1" sz="2500">
                <a:solidFill>
                  <a:schemeClr val="tx1"/>
                </a:solidFill>
                <a:latin typeface="Times New Roman" pitchFamily="18" charset="0"/>
                <a:ea typeface="ＭＳ Ｐ明朝" pitchFamily="18" charset="-128"/>
              </a:defRPr>
            </a:lvl7pPr>
            <a:lvl8pPr marL="7223678" indent="-481582" defTabSz="1916281" eaLnBrk="0" fontAlgn="base" hangingPunct="0">
              <a:spcBef>
                <a:spcPct val="30000"/>
              </a:spcBef>
              <a:spcAft>
                <a:spcPct val="0"/>
              </a:spcAft>
              <a:defRPr kumimoji="1" sz="2500">
                <a:solidFill>
                  <a:schemeClr val="tx1"/>
                </a:solidFill>
                <a:latin typeface="Times New Roman" pitchFamily="18" charset="0"/>
                <a:ea typeface="ＭＳ Ｐ明朝" pitchFamily="18" charset="-128"/>
              </a:defRPr>
            </a:lvl8pPr>
            <a:lvl9pPr marL="8186831" indent="-481582" defTabSz="1916281" eaLnBrk="0" fontAlgn="base" hangingPunct="0">
              <a:spcBef>
                <a:spcPct val="30000"/>
              </a:spcBef>
              <a:spcAft>
                <a:spcPct val="0"/>
              </a:spcAft>
              <a:defRPr kumimoji="1" sz="2500">
                <a:solidFill>
                  <a:schemeClr val="tx1"/>
                </a:solidFill>
                <a:latin typeface="Times New Roman" pitchFamily="18" charset="0"/>
                <a:ea typeface="ＭＳ Ｐ明朝" pitchFamily="18" charset="-128"/>
              </a:defRPr>
            </a:lvl9pPr>
          </a:lstStyle>
          <a:p>
            <a:pPr eaLnBrk="1" hangingPunct="1">
              <a:spcBef>
                <a:spcPct val="0"/>
              </a:spcBef>
            </a:pPr>
            <a:fld id="{2093BD1F-0981-4CA0-BC98-5E8D664036A3}" type="slidenum">
              <a:rPr lang="en-US" altLang="ja-JP" sz="2300">
                <a:ea typeface="ＭＳ Ｐゴシック" pitchFamily="50" charset="-128"/>
              </a:rPr>
              <a:pPr eaLnBrk="1" hangingPunct="1">
                <a:spcBef>
                  <a:spcPct val="0"/>
                </a:spcBef>
              </a:pPr>
              <a:t>4</a:t>
            </a:fld>
            <a:endParaRPr lang="en-US" altLang="ja-JP" sz="2300">
              <a:ea typeface="ＭＳ Ｐゴシック" pitchFamily="50" charset="-128"/>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ja-JP" altLang="ja-JP" smtClean="0"/>
          </a:p>
        </p:txBody>
      </p:sp>
    </p:spTree>
    <p:extLst>
      <p:ext uri="{BB962C8B-B14F-4D97-AF65-F5344CB8AC3E}">
        <p14:creationId xmlns:p14="http://schemas.microsoft.com/office/powerpoint/2010/main" val="372300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kumimoji="1" sz="1700">
                <a:solidFill>
                  <a:schemeClr val="tx1"/>
                </a:solidFill>
                <a:latin typeface="Arial" pitchFamily="34" charset="0"/>
                <a:ea typeface="ＭＳ Ｐ明朝" pitchFamily="18" charset="-128"/>
              </a:defRPr>
            </a:lvl1pPr>
            <a:lvl2pPr marL="1081107" indent="-415811" eaLnBrk="0" hangingPunct="0">
              <a:spcBef>
                <a:spcPct val="30000"/>
              </a:spcBef>
              <a:defRPr kumimoji="1" sz="1700">
                <a:solidFill>
                  <a:schemeClr val="tx1"/>
                </a:solidFill>
                <a:latin typeface="Arial" pitchFamily="34" charset="0"/>
                <a:ea typeface="ＭＳ Ｐ明朝" pitchFamily="18" charset="-128"/>
              </a:defRPr>
            </a:lvl2pPr>
            <a:lvl3pPr marL="1663242" indent="-332650" eaLnBrk="0" hangingPunct="0">
              <a:spcBef>
                <a:spcPct val="30000"/>
              </a:spcBef>
              <a:defRPr kumimoji="1" sz="1700">
                <a:solidFill>
                  <a:schemeClr val="tx1"/>
                </a:solidFill>
                <a:latin typeface="Arial" pitchFamily="34" charset="0"/>
                <a:ea typeface="ＭＳ Ｐ明朝" pitchFamily="18" charset="-128"/>
              </a:defRPr>
            </a:lvl3pPr>
            <a:lvl4pPr marL="2328537" indent="-332650" eaLnBrk="0" hangingPunct="0">
              <a:spcBef>
                <a:spcPct val="30000"/>
              </a:spcBef>
              <a:defRPr kumimoji="1" sz="1700">
                <a:solidFill>
                  <a:schemeClr val="tx1"/>
                </a:solidFill>
                <a:latin typeface="Arial" pitchFamily="34" charset="0"/>
                <a:ea typeface="ＭＳ Ｐ明朝" pitchFamily="18" charset="-128"/>
              </a:defRPr>
            </a:lvl4pPr>
            <a:lvl5pPr marL="2993834" indent="-332650" eaLnBrk="0" hangingPunct="0">
              <a:spcBef>
                <a:spcPct val="30000"/>
              </a:spcBef>
              <a:defRPr kumimoji="1" sz="1700">
                <a:solidFill>
                  <a:schemeClr val="tx1"/>
                </a:solidFill>
                <a:latin typeface="Arial" pitchFamily="34" charset="0"/>
                <a:ea typeface="ＭＳ Ｐ明朝" pitchFamily="18" charset="-128"/>
              </a:defRPr>
            </a:lvl5pPr>
            <a:lvl6pPr marL="3659131"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6pPr>
            <a:lvl7pPr marL="4324427"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7pPr>
            <a:lvl8pPr marL="4989723"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8pPr>
            <a:lvl9pPr marL="5655019"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9pPr>
          </a:lstStyle>
          <a:p>
            <a:pPr eaLnBrk="1" hangingPunct="1">
              <a:spcBef>
                <a:spcPct val="0"/>
              </a:spcBef>
            </a:pPr>
            <a:fld id="{3A93DFF9-C9FE-413B-9396-F82E34D1A294}" type="slidenum">
              <a:rPr lang="en-US" altLang="ja-JP" smtClean="0">
                <a:ea typeface="ＭＳ Ｐゴシック" pitchFamily="50" charset="-128"/>
              </a:rPr>
              <a:pPr eaLnBrk="1" hangingPunct="1">
                <a:spcBef>
                  <a:spcPct val="0"/>
                </a:spcBef>
              </a:pPr>
              <a:t>5</a:t>
            </a:fld>
            <a:endParaRPr lang="en-US" altLang="ja-JP" smtClean="0">
              <a:ea typeface="ＭＳ Ｐゴシック" pitchFamily="50"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ja-JP" altLang="ja-JP" smtClean="0">
              <a:latin typeface="Arial" pitchFamily="34" charset="0"/>
              <a:ea typeface="ＭＳ Ｐ明朝" pitchFamily="18" charset="-128"/>
            </a:endParaRPr>
          </a:p>
        </p:txBody>
      </p:sp>
    </p:spTree>
    <p:extLst>
      <p:ext uri="{BB962C8B-B14F-4D97-AF65-F5344CB8AC3E}">
        <p14:creationId xmlns:p14="http://schemas.microsoft.com/office/powerpoint/2010/main" val="220590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kumimoji="1" sz="1700">
                <a:solidFill>
                  <a:schemeClr val="tx1"/>
                </a:solidFill>
                <a:latin typeface="Arial" pitchFamily="34" charset="0"/>
                <a:ea typeface="ＭＳ Ｐ明朝" pitchFamily="18" charset="-128"/>
              </a:defRPr>
            </a:lvl1pPr>
            <a:lvl2pPr marL="1081107" indent="-415811" eaLnBrk="0" hangingPunct="0">
              <a:spcBef>
                <a:spcPct val="30000"/>
              </a:spcBef>
              <a:defRPr kumimoji="1" sz="1700">
                <a:solidFill>
                  <a:schemeClr val="tx1"/>
                </a:solidFill>
                <a:latin typeface="Arial" pitchFamily="34" charset="0"/>
                <a:ea typeface="ＭＳ Ｐ明朝" pitchFamily="18" charset="-128"/>
              </a:defRPr>
            </a:lvl2pPr>
            <a:lvl3pPr marL="1663242" indent="-332650" eaLnBrk="0" hangingPunct="0">
              <a:spcBef>
                <a:spcPct val="30000"/>
              </a:spcBef>
              <a:defRPr kumimoji="1" sz="1700">
                <a:solidFill>
                  <a:schemeClr val="tx1"/>
                </a:solidFill>
                <a:latin typeface="Arial" pitchFamily="34" charset="0"/>
                <a:ea typeface="ＭＳ Ｐ明朝" pitchFamily="18" charset="-128"/>
              </a:defRPr>
            </a:lvl3pPr>
            <a:lvl4pPr marL="2328537" indent="-332650" eaLnBrk="0" hangingPunct="0">
              <a:spcBef>
                <a:spcPct val="30000"/>
              </a:spcBef>
              <a:defRPr kumimoji="1" sz="1700">
                <a:solidFill>
                  <a:schemeClr val="tx1"/>
                </a:solidFill>
                <a:latin typeface="Arial" pitchFamily="34" charset="0"/>
                <a:ea typeface="ＭＳ Ｐ明朝" pitchFamily="18" charset="-128"/>
              </a:defRPr>
            </a:lvl4pPr>
            <a:lvl5pPr marL="2993834" indent="-332650" eaLnBrk="0" hangingPunct="0">
              <a:spcBef>
                <a:spcPct val="30000"/>
              </a:spcBef>
              <a:defRPr kumimoji="1" sz="1700">
                <a:solidFill>
                  <a:schemeClr val="tx1"/>
                </a:solidFill>
                <a:latin typeface="Arial" pitchFamily="34" charset="0"/>
                <a:ea typeface="ＭＳ Ｐ明朝" pitchFamily="18" charset="-128"/>
              </a:defRPr>
            </a:lvl5pPr>
            <a:lvl6pPr marL="3659131"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6pPr>
            <a:lvl7pPr marL="4324427"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7pPr>
            <a:lvl8pPr marL="4989723"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8pPr>
            <a:lvl9pPr marL="5655019"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9pPr>
          </a:lstStyle>
          <a:p>
            <a:pPr eaLnBrk="1" hangingPunct="1">
              <a:spcBef>
                <a:spcPct val="0"/>
              </a:spcBef>
            </a:pPr>
            <a:fld id="{3A93DFF9-C9FE-413B-9396-F82E34D1A294}" type="slidenum">
              <a:rPr lang="en-US" altLang="ja-JP" smtClean="0">
                <a:ea typeface="ＭＳ Ｐゴシック" pitchFamily="50" charset="-128"/>
              </a:rPr>
              <a:pPr eaLnBrk="1" hangingPunct="1">
                <a:spcBef>
                  <a:spcPct val="0"/>
                </a:spcBef>
              </a:pPr>
              <a:t>6</a:t>
            </a:fld>
            <a:endParaRPr lang="en-US" altLang="ja-JP" smtClean="0">
              <a:ea typeface="ＭＳ Ｐゴシック" pitchFamily="50"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ja-JP" altLang="ja-JP" smtClean="0">
              <a:latin typeface="Arial" pitchFamily="34" charset="0"/>
              <a:ea typeface="ＭＳ Ｐ明朝" pitchFamily="18" charset="-128"/>
            </a:endParaRPr>
          </a:p>
        </p:txBody>
      </p:sp>
    </p:spTree>
    <p:extLst>
      <p:ext uri="{BB962C8B-B14F-4D97-AF65-F5344CB8AC3E}">
        <p14:creationId xmlns:p14="http://schemas.microsoft.com/office/powerpoint/2010/main" val="306321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kumimoji="1" sz="1700">
                <a:solidFill>
                  <a:schemeClr val="tx1"/>
                </a:solidFill>
                <a:latin typeface="Arial" pitchFamily="34" charset="0"/>
                <a:ea typeface="ＭＳ Ｐ明朝" pitchFamily="18" charset="-128"/>
              </a:defRPr>
            </a:lvl1pPr>
            <a:lvl2pPr marL="1081107" indent="-415811" eaLnBrk="0" hangingPunct="0">
              <a:spcBef>
                <a:spcPct val="30000"/>
              </a:spcBef>
              <a:defRPr kumimoji="1" sz="1700">
                <a:solidFill>
                  <a:schemeClr val="tx1"/>
                </a:solidFill>
                <a:latin typeface="Arial" pitchFamily="34" charset="0"/>
                <a:ea typeface="ＭＳ Ｐ明朝" pitchFamily="18" charset="-128"/>
              </a:defRPr>
            </a:lvl2pPr>
            <a:lvl3pPr marL="1663242" indent="-332650" eaLnBrk="0" hangingPunct="0">
              <a:spcBef>
                <a:spcPct val="30000"/>
              </a:spcBef>
              <a:defRPr kumimoji="1" sz="1700">
                <a:solidFill>
                  <a:schemeClr val="tx1"/>
                </a:solidFill>
                <a:latin typeface="Arial" pitchFamily="34" charset="0"/>
                <a:ea typeface="ＭＳ Ｐ明朝" pitchFamily="18" charset="-128"/>
              </a:defRPr>
            </a:lvl3pPr>
            <a:lvl4pPr marL="2328537" indent="-332650" eaLnBrk="0" hangingPunct="0">
              <a:spcBef>
                <a:spcPct val="30000"/>
              </a:spcBef>
              <a:defRPr kumimoji="1" sz="1700">
                <a:solidFill>
                  <a:schemeClr val="tx1"/>
                </a:solidFill>
                <a:latin typeface="Arial" pitchFamily="34" charset="0"/>
                <a:ea typeface="ＭＳ Ｐ明朝" pitchFamily="18" charset="-128"/>
              </a:defRPr>
            </a:lvl4pPr>
            <a:lvl5pPr marL="2993834" indent="-332650" eaLnBrk="0" hangingPunct="0">
              <a:spcBef>
                <a:spcPct val="30000"/>
              </a:spcBef>
              <a:defRPr kumimoji="1" sz="1700">
                <a:solidFill>
                  <a:schemeClr val="tx1"/>
                </a:solidFill>
                <a:latin typeface="Arial" pitchFamily="34" charset="0"/>
                <a:ea typeface="ＭＳ Ｐ明朝" pitchFamily="18" charset="-128"/>
              </a:defRPr>
            </a:lvl5pPr>
            <a:lvl6pPr marL="3659131"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6pPr>
            <a:lvl7pPr marL="4324427"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7pPr>
            <a:lvl8pPr marL="4989723"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8pPr>
            <a:lvl9pPr marL="5655019" indent="-332650" eaLnBrk="0" fontAlgn="base" hangingPunct="0">
              <a:spcBef>
                <a:spcPct val="30000"/>
              </a:spcBef>
              <a:spcAft>
                <a:spcPct val="0"/>
              </a:spcAft>
              <a:defRPr kumimoji="1" sz="1700">
                <a:solidFill>
                  <a:schemeClr val="tx1"/>
                </a:solidFill>
                <a:latin typeface="Arial" pitchFamily="34" charset="0"/>
                <a:ea typeface="ＭＳ Ｐ明朝" pitchFamily="18" charset="-128"/>
              </a:defRPr>
            </a:lvl9pPr>
          </a:lstStyle>
          <a:p>
            <a:pPr eaLnBrk="1" hangingPunct="1">
              <a:spcBef>
                <a:spcPct val="0"/>
              </a:spcBef>
            </a:pPr>
            <a:fld id="{3A93DFF9-C9FE-413B-9396-F82E34D1A294}" type="slidenum">
              <a:rPr lang="en-US" altLang="ja-JP" smtClean="0">
                <a:ea typeface="ＭＳ Ｐゴシック" pitchFamily="50" charset="-128"/>
              </a:rPr>
              <a:pPr eaLnBrk="1" hangingPunct="1">
                <a:spcBef>
                  <a:spcPct val="0"/>
                </a:spcBef>
              </a:pPr>
              <a:t>7</a:t>
            </a:fld>
            <a:endParaRPr lang="en-US" altLang="ja-JP" smtClean="0">
              <a:ea typeface="ＭＳ Ｐゴシック" pitchFamily="50"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ja-JP" altLang="ja-JP" smtClean="0">
              <a:latin typeface="Arial" pitchFamily="34" charset="0"/>
              <a:ea typeface="ＭＳ Ｐ明朝" pitchFamily="18" charset="-128"/>
            </a:endParaRPr>
          </a:p>
        </p:txBody>
      </p:sp>
    </p:spTree>
    <p:extLst>
      <p:ext uri="{BB962C8B-B14F-4D97-AF65-F5344CB8AC3E}">
        <p14:creationId xmlns:p14="http://schemas.microsoft.com/office/powerpoint/2010/main" val="241015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438A41D-010B-45A2-9A97-1CEE6DBEB66F}"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9DBAC3-AF2E-48AB-A85B-2E6A1AB06D78}" type="slidenum">
              <a:rPr kumimoji="1" lang="ja-JP" altLang="en-US" smtClean="0"/>
              <a:t>‹#›</a:t>
            </a:fld>
            <a:endParaRPr kumimoji="1" lang="ja-JP" altLang="en-US" dirty="0"/>
          </a:p>
        </p:txBody>
      </p:sp>
    </p:spTree>
    <p:extLst>
      <p:ext uri="{BB962C8B-B14F-4D97-AF65-F5344CB8AC3E}">
        <p14:creationId xmlns:p14="http://schemas.microsoft.com/office/powerpoint/2010/main" val="385163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438A41D-010B-45A2-9A97-1CEE6DBEB66F}"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9DBAC3-AF2E-48AB-A85B-2E6A1AB06D78}" type="slidenum">
              <a:rPr kumimoji="1" lang="ja-JP" altLang="en-US" smtClean="0"/>
              <a:t>‹#›</a:t>
            </a:fld>
            <a:endParaRPr kumimoji="1" lang="ja-JP" altLang="en-US"/>
          </a:p>
        </p:txBody>
      </p:sp>
    </p:spTree>
    <p:extLst>
      <p:ext uri="{BB962C8B-B14F-4D97-AF65-F5344CB8AC3E}">
        <p14:creationId xmlns:p14="http://schemas.microsoft.com/office/powerpoint/2010/main" val="317624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438A41D-010B-45A2-9A97-1CEE6DBEB66F}"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9DBAC3-AF2E-48AB-A85B-2E6A1AB06D78}" type="slidenum">
              <a:rPr kumimoji="1" lang="ja-JP" altLang="en-US" smtClean="0"/>
              <a:t>‹#›</a:t>
            </a:fld>
            <a:endParaRPr kumimoji="1" lang="ja-JP" altLang="en-US"/>
          </a:p>
        </p:txBody>
      </p:sp>
    </p:spTree>
    <p:extLst>
      <p:ext uri="{BB962C8B-B14F-4D97-AF65-F5344CB8AC3E}">
        <p14:creationId xmlns:p14="http://schemas.microsoft.com/office/powerpoint/2010/main" val="240209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1" y="274639"/>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89B56B9D-ED6E-46AE-B60F-392193D82EA4}" type="slidenum">
              <a:rPr lang="en-US" altLang="ja-JP"/>
              <a:pPr>
                <a:defRPr/>
              </a:pPr>
              <a:t>‹#›</a:t>
            </a:fld>
            <a:endParaRPr lang="en-US" altLang="ja-JP"/>
          </a:p>
        </p:txBody>
      </p:sp>
    </p:spTree>
    <p:extLst>
      <p:ext uri="{BB962C8B-B14F-4D97-AF65-F5344CB8AC3E}">
        <p14:creationId xmlns:p14="http://schemas.microsoft.com/office/powerpoint/2010/main" val="3315881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0CC1D12-92E7-4D6B-942F-CA238DA2EB79}"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4285992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0CC1D12-92E7-4D6B-942F-CA238DA2EB79}"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3844062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0CC1D12-92E7-4D6B-942F-CA238DA2EB79}"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115901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0CC1D12-92E7-4D6B-942F-CA238DA2EB79}" type="datetimeFigureOut">
              <a:rPr kumimoji="1" lang="ja-JP" altLang="en-US" smtClean="0"/>
              <a:t>2018/10/15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3353357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0CC1D12-92E7-4D6B-942F-CA238DA2EB79}" type="datetimeFigureOut">
              <a:rPr kumimoji="1" lang="ja-JP" altLang="en-US" smtClean="0"/>
              <a:t>2018/10/15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412652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0CC1D12-92E7-4D6B-942F-CA238DA2EB79}" type="datetimeFigureOut">
              <a:rPr kumimoji="1" lang="ja-JP" altLang="en-US" smtClean="0"/>
              <a:t>2018/10/15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426715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0CC1D12-92E7-4D6B-942F-CA238DA2EB79}" type="datetimeFigureOut">
              <a:rPr kumimoji="1" lang="ja-JP" altLang="en-US" smtClean="0"/>
              <a:t>2018/10/15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366807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lumMod val="75000"/>
                    <a:lumOff val="25000"/>
                  </a:schemeClr>
                </a:solidFill>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438A41D-010B-45A2-9A97-1CEE6DBEB66F}"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9DBAC3-AF2E-48AB-A85B-2E6A1AB06D78}" type="slidenum">
              <a:rPr kumimoji="1" lang="ja-JP" altLang="en-US" smtClean="0"/>
              <a:t>‹#›</a:t>
            </a:fld>
            <a:endParaRPr kumimoji="1" lang="ja-JP" altLang="en-US"/>
          </a:p>
        </p:txBody>
      </p:sp>
    </p:spTree>
    <p:extLst>
      <p:ext uri="{BB962C8B-B14F-4D97-AF65-F5344CB8AC3E}">
        <p14:creationId xmlns:p14="http://schemas.microsoft.com/office/powerpoint/2010/main" val="1464952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0CC1D12-92E7-4D6B-942F-CA238DA2EB79}" type="datetimeFigureOut">
              <a:rPr kumimoji="1" lang="ja-JP" altLang="en-US" smtClean="0"/>
              <a:t>2018/10/15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1754997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0CC1D12-92E7-4D6B-942F-CA238DA2EB79}" type="datetimeFigureOut">
              <a:rPr kumimoji="1" lang="ja-JP" altLang="en-US" smtClean="0"/>
              <a:t>2018/10/15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3523824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0CC1D12-92E7-4D6B-942F-CA238DA2EB79}"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1531465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0CC1D12-92E7-4D6B-942F-CA238DA2EB79}"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159760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438A41D-010B-45A2-9A97-1CEE6DBEB66F}"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9DBAC3-AF2E-48AB-A85B-2E6A1AB06D78}" type="slidenum">
              <a:rPr kumimoji="1" lang="ja-JP" altLang="en-US" smtClean="0"/>
              <a:t>‹#›</a:t>
            </a:fld>
            <a:endParaRPr kumimoji="1" lang="ja-JP" altLang="en-US"/>
          </a:p>
        </p:txBody>
      </p:sp>
    </p:spTree>
    <p:extLst>
      <p:ext uri="{BB962C8B-B14F-4D97-AF65-F5344CB8AC3E}">
        <p14:creationId xmlns:p14="http://schemas.microsoft.com/office/powerpoint/2010/main" val="391308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438A41D-010B-45A2-9A97-1CEE6DBEB66F}" type="datetimeFigureOut">
              <a:rPr kumimoji="1" lang="ja-JP" altLang="en-US" smtClean="0"/>
              <a:t>2018/10/15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9DBAC3-AF2E-48AB-A85B-2E6A1AB06D78}" type="slidenum">
              <a:rPr kumimoji="1" lang="ja-JP" altLang="en-US" smtClean="0"/>
              <a:t>‹#›</a:t>
            </a:fld>
            <a:endParaRPr kumimoji="1" lang="ja-JP" altLang="en-US"/>
          </a:p>
        </p:txBody>
      </p:sp>
    </p:spTree>
    <p:extLst>
      <p:ext uri="{BB962C8B-B14F-4D97-AF65-F5344CB8AC3E}">
        <p14:creationId xmlns:p14="http://schemas.microsoft.com/office/powerpoint/2010/main" val="119485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438A41D-010B-45A2-9A97-1CEE6DBEB66F}" type="datetimeFigureOut">
              <a:rPr kumimoji="1" lang="ja-JP" altLang="en-US" smtClean="0"/>
              <a:t>2018/10/15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19DBAC3-AF2E-48AB-A85B-2E6A1AB06D78}" type="slidenum">
              <a:rPr kumimoji="1" lang="ja-JP" altLang="en-US" smtClean="0"/>
              <a:t>‹#›</a:t>
            </a:fld>
            <a:endParaRPr kumimoji="1" lang="ja-JP" altLang="en-US"/>
          </a:p>
        </p:txBody>
      </p:sp>
    </p:spTree>
    <p:extLst>
      <p:ext uri="{BB962C8B-B14F-4D97-AF65-F5344CB8AC3E}">
        <p14:creationId xmlns:p14="http://schemas.microsoft.com/office/powerpoint/2010/main" val="246787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438A41D-010B-45A2-9A97-1CEE6DBEB66F}" type="datetimeFigureOut">
              <a:rPr kumimoji="1" lang="ja-JP" altLang="en-US" smtClean="0"/>
              <a:t>2018/10/15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19DBAC3-AF2E-48AB-A85B-2E6A1AB06D78}" type="slidenum">
              <a:rPr kumimoji="1" lang="ja-JP" altLang="en-US" smtClean="0"/>
              <a:t>‹#›</a:t>
            </a:fld>
            <a:endParaRPr kumimoji="1" lang="ja-JP" altLang="en-US"/>
          </a:p>
        </p:txBody>
      </p:sp>
    </p:spTree>
    <p:extLst>
      <p:ext uri="{BB962C8B-B14F-4D97-AF65-F5344CB8AC3E}">
        <p14:creationId xmlns:p14="http://schemas.microsoft.com/office/powerpoint/2010/main" val="278037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438A41D-010B-45A2-9A97-1CEE6DBEB66F}" type="datetimeFigureOut">
              <a:rPr kumimoji="1" lang="ja-JP" altLang="en-US" smtClean="0"/>
              <a:t>2018/10/15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19DBAC3-AF2E-48AB-A85B-2E6A1AB06D78}" type="slidenum">
              <a:rPr kumimoji="1" lang="ja-JP" altLang="en-US" smtClean="0"/>
              <a:t>‹#›</a:t>
            </a:fld>
            <a:endParaRPr kumimoji="1" lang="ja-JP" altLang="en-US"/>
          </a:p>
        </p:txBody>
      </p:sp>
    </p:spTree>
    <p:extLst>
      <p:ext uri="{BB962C8B-B14F-4D97-AF65-F5344CB8AC3E}">
        <p14:creationId xmlns:p14="http://schemas.microsoft.com/office/powerpoint/2010/main" val="243398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438A41D-010B-45A2-9A97-1CEE6DBEB66F}" type="datetimeFigureOut">
              <a:rPr kumimoji="1" lang="ja-JP" altLang="en-US" smtClean="0"/>
              <a:t>2018/10/15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9DBAC3-AF2E-48AB-A85B-2E6A1AB06D78}" type="slidenum">
              <a:rPr kumimoji="1" lang="ja-JP" altLang="en-US" smtClean="0"/>
              <a:t>‹#›</a:t>
            </a:fld>
            <a:endParaRPr kumimoji="1" lang="ja-JP" altLang="en-US"/>
          </a:p>
        </p:txBody>
      </p:sp>
    </p:spTree>
    <p:extLst>
      <p:ext uri="{BB962C8B-B14F-4D97-AF65-F5344CB8AC3E}">
        <p14:creationId xmlns:p14="http://schemas.microsoft.com/office/powerpoint/2010/main" val="247517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438A41D-010B-45A2-9A97-1CEE6DBEB66F}" type="datetimeFigureOut">
              <a:rPr kumimoji="1" lang="ja-JP" altLang="en-US" smtClean="0"/>
              <a:t>2018/10/15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9DBAC3-AF2E-48AB-A85B-2E6A1AB06D78}" type="slidenum">
              <a:rPr kumimoji="1" lang="ja-JP" altLang="en-US" smtClean="0"/>
              <a:t>‹#›</a:t>
            </a:fld>
            <a:endParaRPr kumimoji="1" lang="ja-JP" altLang="en-US"/>
          </a:p>
        </p:txBody>
      </p:sp>
    </p:spTree>
    <p:extLst>
      <p:ext uri="{BB962C8B-B14F-4D97-AF65-F5344CB8AC3E}">
        <p14:creationId xmlns:p14="http://schemas.microsoft.com/office/powerpoint/2010/main" val="38033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0"/>
            <a:ext cx="8229600" cy="5486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8A41D-010B-45A2-9A97-1CEE6DBEB66F}" type="datetimeFigureOut">
              <a:rPr kumimoji="1" lang="ja-JP" altLang="en-US" smtClean="0"/>
              <a:t>2018/10/15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DBAC3-AF2E-48AB-A85B-2E6A1AB06D78}" type="slidenum">
              <a:rPr kumimoji="1" lang="ja-JP" altLang="en-US" smtClean="0"/>
              <a:t>‹#›</a:t>
            </a:fld>
            <a:endParaRPr kumimoji="1" lang="ja-JP" altLang="en-US" dirty="0"/>
          </a:p>
        </p:txBody>
      </p:sp>
      <p:cxnSp>
        <p:nvCxnSpPr>
          <p:cNvPr id="7" name="直線コネクタ 6"/>
          <p:cNvCxnSpPr/>
          <p:nvPr userDrawn="1"/>
        </p:nvCxnSpPr>
        <p:spPr>
          <a:xfrm>
            <a:off x="0" y="54868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32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18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C1D12-92E7-4D6B-942F-CA238DA2EB79}" type="datetimeFigureOut">
              <a:rPr kumimoji="1" lang="ja-JP" altLang="en-US" smtClean="0"/>
              <a:t>2018/10/15</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6180E-4AA7-45B6-80C6-45E8D9180FC9}" type="slidenum">
              <a:rPr kumimoji="1" lang="ja-JP" altLang="en-US" smtClean="0"/>
              <a:t>‹#›</a:t>
            </a:fld>
            <a:endParaRPr kumimoji="1" lang="ja-JP" altLang="en-US"/>
          </a:p>
        </p:txBody>
      </p:sp>
    </p:spTree>
    <p:extLst>
      <p:ext uri="{BB962C8B-B14F-4D97-AF65-F5344CB8AC3E}">
        <p14:creationId xmlns:p14="http://schemas.microsoft.com/office/powerpoint/2010/main" val="32747838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srcRect l="20075" t="26060" r="18500" b="33620"/>
          <a:stretch/>
        </p:blipFill>
        <p:spPr>
          <a:xfrm>
            <a:off x="-26680" y="0"/>
            <a:ext cx="9170680" cy="3762330"/>
          </a:xfrm>
          <a:prstGeom prst="rect">
            <a:avLst/>
          </a:prstGeom>
        </p:spPr>
      </p:pic>
      <p:sp>
        <p:nvSpPr>
          <p:cNvPr id="6" name="テキスト ボックス 5"/>
          <p:cNvSpPr txBox="1"/>
          <p:nvPr/>
        </p:nvSpPr>
        <p:spPr>
          <a:xfrm>
            <a:off x="1622315" y="4092374"/>
            <a:ext cx="5899372" cy="523220"/>
          </a:xfrm>
          <a:prstGeom prst="rect">
            <a:avLst/>
          </a:prstGeom>
          <a:noFill/>
          <a:ln>
            <a:noFill/>
          </a:ln>
        </p:spPr>
        <p:txBody>
          <a:bodyPr wrap="none" rtlCol="0">
            <a:spAutoFit/>
          </a:bodyPr>
          <a:lstStyle/>
          <a:p>
            <a:pPr algn="ct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エンジニア</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リソース活用</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事例</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6165304"/>
            <a:ext cx="1403648" cy="481975"/>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6165304"/>
            <a:ext cx="1403648" cy="481975"/>
          </a:xfrm>
          <a:prstGeom prst="rect">
            <a:avLst/>
          </a:prstGeom>
        </p:spPr>
      </p:pic>
    </p:spTree>
    <p:extLst>
      <p:ext uri="{BB962C8B-B14F-4D97-AF65-F5344CB8AC3E}">
        <p14:creationId xmlns:p14="http://schemas.microsoft.com/office/powerpoint/2010/main" val="1128839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はじめ</a:t>
            </a:r>
            <a:r>
              <a:rPr lang="ja-JP" altLang="en-US" dirty="0" smtClean="0"/>
              <a:t>に</a:t>
            </a:r>
            <a:endParaRPr kumimoji="1" lang="ja-JP" altLang="en-US" dirty="0"/>
          </a:p>
        </p:txBody>
      </p:sp>
      <p:sp>
        <p:nvSpPr>
          <p:cNvPr id="3" name="コンテンツ プレースホルダー 2"/>
          <p:cNvSpPr>
            <a:spLocks noGrp="1"/>
          </p:cNvSpPr>
          <p:nvPr>
            <p:ph idx="1"/>
          </p:nvPr>
        </p:nvSpPr>
        <p:spPr>
          <a:xfrm>
            <a:off x="457200" y="1340768"/>
            <a:ext cx="8229600" cy="4525963"/>
          </a:xfrm>
        </p:spPr>
        <p:txBody>
          <a:bodyPr>
            <a:noAutofit/>
          </a:bodyPr>
          <a:lstStyle/>
          <a:p>
            <a:pPr marL="0" indent="0" fontAlgn="ctr">
              <a:buNone/>
            </a:pPr>
            <a:r>
              <a:rPr lang="ja-JP" altLang="en-US" sz="1800" b="1" dirty="0">
                <a:solidFill>
                  <a:schemeClr val="tx1">
                    <a:lumMod val="75000"/>
                    <a:lumOff val="25000"/>
                  </a:schemeClr>
                </a:solidFill>
              </a:rPr>
              <a:t>現在弊社では、全国約</a:t>
            </a:r>
            <a:r>
              <a:rPr lang="en-US" altLang="ja-JP" sz="1800" b="1" dirty="0">
                <a:solidFill>
                  <a:schemeClr val="tx1">
                    <a:lumMod val="75000"/>
                    <a:lumOff val="25000"/>
                  </a:schemeClr>
                </a:solidFill>
              </a:rPr>
              <a:t>60</a:t>
            </a:r>
            <a:r>
              <a:rPr lang="ja-JP" altLang="en-US" sz="1800" b="1" dirty="0">
                <a:solidFill>
                  <a:schemeClr val="tx1">
                    <a:lumMod val="75000"/>
                    <a:lumOff val="25000"/>
                  </a:schemeClr>
                </a:solidFill>
              </a:rPr>
              <a:t>万軒超のお客様に</a:t>
            </a:r>
            <a:r>
              <a:rPr lang="en-US" altLang="ja-JP" sz="1800" b="1" dirty="0">
                <a:solidFill>
                  <a:schemeClr val="tx1">
                    <a:lumMod val="75000"/>
                    <a:lumOff val="25000"/>
                  </a:schemeClr>
                </a:solidFill>
              </a:rPr>
              <a:t>BGM</a:t>
            </a:r>
            <a:r>
              <a:rPr lang="ja-JP" altLang="en-US" sz="1800" b="1" dirty="0">
                <a:solidFill>
                  <a:schemeClr val="tx1">
                    <a:lumMod val="75000"/>
                    <a:lumOff val="25000"/>
                  </a:schemeClr>
                </a:solidFill>
              </a:rPr>
              <a:t>をご利用いただいており</a:t>
            </a:r>
            <a:r>
              <a:rPr lang="ja-JP" altLang="en-US" sz="1800" b="1" dirty="0" smtClean="0">
                <a:solidFill>
                  <a:schemeClr val="tx1">
                    <a:lumMod val="75000"/>
                    <a:lumOff val="25000"/>
                  </a:schemeClr>
                </a:solidFill>
              </a:rPr>
              <a:t>、</a:t>
            </a:r>
            <a:endParaRPr lang="en-US" altLang="ja-JP" sz="1800" b="1" dirty="0" smtClean="0">
              <a:solidFill>
                <a:schemeClr val="tx1">
                  <a:lumMod val="75000"/>
                  <a:lumOff val="25000"/>
                </a:schemeClr>
              </a:solidFill>
            </a:endParaRPr>
          </a:p>
          <a:p>
            <a:pPr marL="0" indent="0" fontAlgn="ctr">
              <a:buNone/>
            </a:pPr>
            <a:r>
              <a:rPr lang="ja-JP" altLang="en-US" sz="1800" b="1" dirty="0" smtClean="0">
                <a:solidFill>
                  <a:schemeClr val="tx1">
                    <a:lumMod val="75000"/>
                    <a:lumOff val="25000"/>
                  </a:schemeClr>
                </a:solidFill>
              </a:rPr>
              <a:t>その</a:t>
            </a:r>
            <a:r>
              <a:rPr lang="ja-JP" altLang="en-US" sz="1800" b="1" dirty="0">
                <a:solidFill>
                  <a:schemeClr val="tx1">
                    <a:lumMod val="75000"/>
                    <a:lumOff val="25000"/>
                  </a:schemeClr>
                </a:solidFill>
              </a:rPr>
              <a:t>設備設置やメンテナンスに</a:t>
            </a:r>
            <a:r>
              <a:rPr lang="ja-JP" altLang="en-US" sz="1800" b="1" dirty="0" smtClean="0">
                <a:solidFill>
                  <a:schemeClr val="tx1">
                    <a:lumMod val="75000"/>
                    <a:lumOff val="25000"/>
                  </a:schemeClr>
                </a:solidFill>
              </a:rPr>
              <a:t>当たる</a:t>
            </a:r>
            <a:r>
              <a:rPr lang="ja-JP" altLang="en-US" sz="1800" b="1" dirty="0">
                <a:solidFill>
                  <a:schemeClr val="tx1">
                    <a:lumMod val="75000"/>
                    <a:lumOff val="25000"/>
                  </a:schemeClr>
                </a:solidFill>
              </a:rPr>
              <a:t>エンジニア</a:t>
            </a:r>
            <a:r>
              <a:rPr lang="ja-JP" altLang="en-US" sz="1800" b="1" dirty="0" smtClean="0">
                <a:solidFill>
                  <a:schemeClr val="tx1">
                    <a:lumMod val="75000"/>
                    <a:lumOff val="25000"/>
                  </a:schemeClr>
                </a:solidFill>
              </a:rPr>
              <a:t>を</a:t>
            </a:r>
            <a:r>
              <a:rPr lang="ja-JP" altLang="en-US" sz="1800" b="1" dirty="0">
                <a:solidFill>
                  <a:schemeClr val="tx1">
                    <a:lumMod val="75000"/>
                    <a:lumOff val="25000"/>
                  </a:schemeClr>
                </a:solidFill>
              </a:rPr>
              <a:t>約</a:t>
            </a:r>
            <a:r>
              <a:rPr lang="en-US" altLang="ja-JP" sz="1800" b="1" dirty="0">
                <a:solidFill>
                  <a:schemeClr val="tx1">
                    <a:lumMod val="75000"/>
                    <a:lumOff val="25000"/>
                  </a:schemeClr>
                </a:solidFill>
              </a:rPr>
              <a:t>700</a:t>
            </a:r>
            <a:r>
              <a:rPr lang="ja-JP" altLang="en-US" sz="1800" b="1" dirty="0">
                <a:solidFill>
                  <a:schemeClr val="tx1">
                    <a:lumMod val="75000"/>
                    <a:lumOff val="25000"/>
                  </a:schemeClr>
                </a:solidFill>
              </a:rPr>
              <a:t>名抱えています。</a:t>
            </a:r>
            <a:endParaRPr lang="en-US" altLang="ja-JP" sz="1800" b="1" dirty="0">
              <a:solidFill>
                <a:schemeClr val="tx1">
                  <a:lumMod val="75000"/>
                  <a:lumOff val="25000"/>
                </a:schemeClr>
              </a:solidFill>
            </a:endParaRPr>
          </a:p>
          <a:p>
            <a:pPr marL="0" indent="0" fontAlgn="ctr">
              <a:buNone/>
            </a:pPr>
            <a:endParaRPr lang="en-US" altLang="ja-JP" sz="1800" b="1" dirty="0">
              <a:solidFill>
                <a:schemeClr val="tx1">
                  <a:lumMod val="75000"/>
                  <a:lumOff val="25000"/>
                </a:schemeClr>
              </a:solidFill>
            </a:endParaRPr>
          </a:p>
          <a:p>
            <a:pPr marL="0" indent="0" fontAlgn="ctr">
              <a:buNone/>
            </a:pPr>
            <a:r>
              <a:rPr lang="ja-JP" altLang="en-US" sz="1800" b="1" dirty="0" smtClean="0">
                <a:solidFill>
                  <a:schemeClr val="tx1">
                    <a:lumMod val="75000"/>
                    <a:lumOff val="25000"/>
                  </a:schemeClr>
                </a:solidFill>
              </a:rPr>
              <a:t>多店舗展開されている企業</a:t>
            </a:r>
            <a:r>
              <a:rPr lang="ja-JP" altLang="en-US" sz="1800" b="1" dirty="0">
                <a:solidFill>
                  <a:schemeClr val="tx1">
                    <a:lumMod val="75000"/>
                    <a:lumOff val="25000"/>
                  </a:schemeClr>
                </a:solidFill>
              </a:rPr>
              <a:t>様におきましては、</a:t>
            </a:r>
            <a:r>
              <a:rPr lang="ja-JP" altLang="en-US" sz="1800" b="1" dirty="0">
                <a:solidFill>
                  <a:srgbClr val="FF0000"/>
                </a:solidFill>
              </a:rPr>
              <a:t>“コストリプレイス“</a:t>
            </a:r>
            <a:r>
              <a:rPr lang="ja-JP" altLang="en-US" sz="1800" b="1" dirty="0"/>
              <a:t>、</a:t>
            </a:r>
            <a:r>
              <a:rPr lang="ja-JP" altLang="en-US" sz="1800" b="1" dirty="0">
                <a:solidFill>
                  <a:schemeClr val="tx1">
                    <a:lumMod val="75000"/>
                    <a:lumOff val="25000"/>
                  </a:schemeClr>
                </a:solidFill>
              </a:rPr>
              <a:t>つまり</a:t>
            </a:r>
            <a:r>
              <a:rPr lang="ja-JP" altLang="en-US" sz="1800" b="1" dirty="0">
                <a:solidFill>
                  <a:srgbClr val="FF0000"/>
                </a:solidFill>
              </a:rPr>
              <a:t>”現在何かに掛かっているコストを、チェーン店様の店舗基盤を活用することで圧縮し、その分を他の費用に回すこと”</a:t>
            </a:r>
            <a:r>
              <a:rPr lang="ja-JP" altLang="en-US" sz="1800" b="1" dirty="0">
                <a:solidFill>
                  <a:schemeClr val="tx1">
                    <a:lumMod val="75000"/>
                    <a:lumOff val="25000"/>
                  </a:schemeClr>
                </a:solidFill>
              </a:rPr>
              <a:t>を日々ご検討されて</a:t>
            </a:r>
            <a:r>
              <a:rPr lang="ja-JP" altLang="en-US" sz="1800" b="1" dirty="0" smtClean="0">
                <a:solidFill>
                  <a:schemeClr val="tx1">
                    <a:lumMod val="75000"/>
                    <a:lumOff val="25000"/>
                  </a:schemeClr>
                </a:solidFill>
              </a:rPr>
              <a:t>いる</a:t>
            </a:r>
            <a:r>
              <a:rPr lang="ja-JP" altLang="en-US" sz="1800" b="1" dirty="0">
                <a:solidFill>
                  <a:schemeClr val="tx1">
                    <a:lumMod val="75000"/>
                    <a:lumOff val="25000"/>
                  </a:schemeClr>
                </a:solidFill>
              </a:rPr>
              <a:t>事</a:t>
            </a:r>
            <a:r>
              <a:rPr lang="ja-JP" altLang="en-US" sz="1800" b="1" dirty="0" smtClean="0">
                <a:solidFill>
                  <a:schemeClr val="tx1">
                    <a:lumMod val="75000"/>
                    <a:lumOff val="25000"/>
                  </a:schemeClr>
                </a:solidFill>
              </a:rPr>
              <a:t>と</a:t>
            </a:r>
            <a:r>
              <a:rPr lang="ja-JP" altLang="en-US" sz="1800" b="1" dirty="0">
                <a:solidFill>
                  <a:schemeClr val="tx1">
                    <a:lumMod val="75000"/>
                    <a:lumOff val="25000"/>
                  </a:schemeClr>
                </a:solidFill>
              </a:rPr>
              <a:t>思います。</a:t>
            </a:r>
            <a:endParaRPr lang="en-US" altLang="ja-JP" sz="1800" b="1" dirty="0">
              <a:solidFill>
                <a:schemeClr val="tx1">
                  <a:lumMod val="75000"/>
                  <a:lumOff val="25000"/>
                </a:schemeClr>
              </a:solidFill>
            </a:endParaRPr>
          </a:p>
          <a:p>
            <a:pPr marL="0" indent="0" fontAlgn="ctr">
              <a:buNone/>
            </a:pPr>
            <a:endParaRPr lang="en-US" altLang="ja-JP" sz="1800" b="1" dirty="0">
              <a:solidFill>
                <a:schemeClr val="tx1">
                  <a:lumMod val="75000"/>
                  <a:lumOff val="25000"/>
                </a:schemeClr>
              </a:solidFill>
            </a:endParaRPr>
          </a:p>
          <a:p>
            <a:pPr marL="0" indent="0" fontAlgn="ctr">
              <a:buNone/>
            </a:pPr>
            <a:r>
              <a:rPr lang="ja-JP" altLang="en-US" sz="1800" b="1" dirty="0">
                <a:solidFill>
                  <a:schemeClr val="tx1">
                    <a:lumMod val="75000"/>
                    <a:lumOff val="25000"/>
                  </a:schemeClr>
                </a:solidFill>
              </a:rPr>
              <a:t>近年、この</a:t>
            </a:r>
            <a:r>
              <a:rPr lang="ja-JP" altLang="en-US" sz="1800" b="1" dirty="0">
                <a:solidFill>
                  <a:srgbClr val="FF0000"/>
                </a:solidFill>
              </a:rPr>
              <a:t>「チェーン店様の店舗基盤」と「</a:t>
            </a:r>
            <a:r>
              <a:rPr lang="en-US" altLang="ja-JP" sz="1800" b="1" dirty="0">
                <a:solidFill>
                  <a:srgbClr val="FF0000"/>
                </a:solidFill>
              </a:rPr>
              <a:t>USEN</a:t>
            </a:r>
            <a:r>
              <a:rPr lang="ja-JP" altLang="en-US" sz="1800" b="1" dirty="0" smtClean="0">
                <a:solidFill>
                  <a:srgbClr val="FF0000"/>
                </a:solidFill>
              </a:rPr>
              <a:t>のエンジニアリソース</a:t>
            </a:r>
            <a:r>
              <a:rPr lang="ja-JP" altLang="en-US" sz="1800" b="1" dirty="0">
                <a:solidFill>
                  <a:srgbClr val="FF0000"/>
                </a:solidFill>
              </a:rPr>
              <a:t>」</a:t>
            </a:r>
            <a:r>
              <a:rPr lang="ja-JP" altLang="en-US" sz="1800" b="1" dirty="0">
                <a:solidFill>
                  <a:schemeClr val="tx1">
                    <a:lumMod val="75000"/>
                    <a:lumOff val="25000"/>
                  </a:schemeClr>
                </a:solidFill>
              </a:rPr>
              <a:t>の２つ</a:t>
            </a:r>
            <a:r>
              <a:rPr lang="ja-JP" altLang="en-US" sz="1800" b="1" dirty="0" smtClean="0">
                <a:solidFill>
                  <a:schemeClr val="tx1">
                    <a:lumMod val="75000"/>
                    <a:lumOff val="25000"/>
                  </a:schemeClr>
                </a:solidFill>
              </a:rPr>
              <a:t>を掛け合わせる</a:t>
            </a:r>
            <a:r>
              <a:rPr lang="ja-JP" altLang="en-US" sz="1800" b="1" dirty="0">
                <a:solidFill>
                  <a:schemeClr val="tx1">
                    <a:lumMod val="75000"/>
                    <a:lumOff val="25000"/>
                  </a:schemeClr>
                </a:solidFill>
              </a:rPr>
              <a:t>ことで双方メリットを見出せないかというお問合せ・ご相談</a:t>
            </a:r>
            <a:r>
              <a:rPr lang="ja-JP" altLang="en-US" sz="1800" b="1" dirty="0" smtClean="0">
                <a:solidFill>
                  <a:schemeClr val="tx1">
                    <a:lumMod val="75000"/>
                    <a:lumOff val="25000"/>
                  </a:schemeClr>
                </a:solidFill>
              </a:rPr>
              <a:t>を、多く</a:t>
            </a:r>
            <a:r>
              <a:rPr lang="ja-JP" altLang="en-US" sz="1800" b="1" dirty="0">
                <a:solidFill>
                  <a:schemeClr val="tx1">
                    <a:lumMod val="75000"/>
                    <a:lumOff val="25000"/>
                  </a:schemeClr>
                </a:solidFill>
              </a:rPr>
              <a:t>いただくようになりました。</a:t>
            </a:r>
            <a:endParaRPr lang="en-US" altLang="ja-JP" sz="1800" b="1" dirty="0">
              <a:solidFill>
                <a:schemeClr val="tx1">
                  <a:lumMod val="75000"/>
                  <a:lumOff val="25000"/>
                </a:schemeClr>
              </a:solidFill>
            </a:endParaRPr>
          </a:p>
          <a:p>
            <a:pPr marL="0" indent="0" fontAlgn="ctr">
              <a:buNone/>
            </a:pPr>
            <a:endParaRPr lang="en-US" altLang="ja-JP" sz="1800" b="1" dirty="0">
              <a:solidFill>
                <a:schemeClr val="tx1">
                  <a:lumMod val="75000"/>
                  <a:lumOff val="25000"/>
                </a:schemeClr>
              </a:solidFill>
            </a:endParaRPr>
          </a:p>
          <a:p>
            <a:pPr marL="0" indent="0" fontAlgn="ctr">
              <a:buNone/>
            </a:pPr>
            <a:r>
              <a:rPr lang="ja-JP" altLang="en-US" sz="1800" b="1" dirty="0">
                <a:solidFill>
                  <a:schemeClr val="tx1">
                    <a:lumMod val="75000"/>
                    <a:lumOff val="25000"/>
                  </a:schemeClr>
                </a:solidFill>
              </a:rPr>
              <a:t>ここでは、弊社</a:t>
            </a:r>
            <a:r>
              <a:rPr lang="ja-JP" altLang="en-US" sz="1800" b="1" dirty="0" smtClean="0">
                <a:solidFill>
                  <a:schemeClr val="tx1">
                    <a:lumMod val="75000"/>
                    <a:lumOff val="25000"/>
                  </a:schemeClr>
                </a:solidFill>
              </a:rPr>
              <a:t>のエンジニアリソース</a:t>
            </a:r>
            <a:r>
              <a:rPr lang="ja-JP" altLang="en-US" sz="1800" b="1" dirty="0">
                <a:solidFill>
                  <a:schemeClr val="tx1">
                    <a:lumMod val="75000"/>
                    <a:lumOff val="25000"/>
                  </a:schemeClr>
                </a:solidFill>
              </a:rPr>
              <a:t>の活用事例をご紹介させていただきます</a:t>
            </a:r>
            <a:r>
              <a:rPr lang="ja-JP" altLang="en-US" sz="1800" b="1" dirty="0" smtClean="0">
                <a:solidFill>
                  <a:schemeClr val="tx1">
                    <a:lumMod val="75000"/>
                    <a:lumOff val="25000"/>
                  </a:schemeClr>
                </a:solidFill>
              </a:rPr>
              <a:t>。</a:t>
            </a:r>
            <a:endParaRPr lang="en-US" altLang="ja-JP" sz="1800" b="1" dirty="0" smtClean="0">
              <a:solidFill>
                <a:schemeClr val="tx1">
                  <a:lumMod val="75000"/>
                  <a:lumOff val="25000"/>
                </a:schemeClr>
              </a:solidFill>
            </a:endParaRPr>
          </a:p>
          <a:p>
            <a:pPr marL="0" indent="0" fontAlgn="ctr">
              <a:buNone/>
            </a:pPr>
            <a:endParaRPr lang="en-US" altLang="ja-JP" sz="1800" b="1" dirty="0">
              <a:solidFill>
                <a:schemeClr val="tx1">
                  <a:lumMod val="75000"/>
                  <a:lumOff val="25000"/>
                </a:schemeClr>
              </a:solidFill>
            </a:endParaRPr>
          </a:p>
          <a:p>
            <a:pPr marL="0" indent="0" fontAlgn="ctr">
              <a:buNone/>
            </a:pPr>
            <a:r>
              <a:rPr lang="ja-JP" altLang="en-US" sz="1800" b="1" dirty="0">
                <a:solidFill>
                  <a:schemeClr val="tx1">
                    <a:lumMod val="75000"/>
                    <a:lumOff val="25000"/>
                  </a:schemeClr>
                </a:solidFill>
              </a:rPr>
              <a:t>今後の貴社とのお取引において、店内放送以外にも貴社のコスト戦略や収益チャネル拡大の一助になれれば</a:t>
            </a:r>
            <a:r>
              <a:rPr lang="ja-JP" altLang="en-US" sz="1800" b="1" dirty="0" smtClean="0">
                <a:solidFill>
                  <a:schemeClr val="tx1">
                    <a:lumMod val="75000"/>
                    <a:lumOff val="25000"/>
                  </a:schemeClr>
                </a:solidFill>
              </a:rPr>
              <a:t>幸いです。</a:t>
            </a:r>
            <a:endParaRPr lang="en-US" altLang="ja-JP" sz="1800" b="1" dirty="0">
              <a:solidFill>
                <a:schemeClr val="tx1">
                  <a:lumMod val="75000"/>
                  <a:lumOff val="25000"/>
                </a:schemeClr>
              </a:solidFill>
            </a:endParaRPr>
          </a:p>
        </p:txBody>
      </p:sp>
      <p:sp>
        <p:nvSpPr>
          <p:cNvPr id="7" name="スライド番号プレースホルダー 2"/>
          <p:cNvSpPr txBox="1">
            <a:spLocks/>
          </p:cNvSpPr>
          <p:nvPr/>
        </p:nvSpPr>
        <p:spPr>
          <a:xfrm>
            <a:off x="8544818" y="179426"/>
            <a:ext cx="576262" cy="3397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7D6177C9-2EBB-41EA-8FB9-11F20DE75376}" type="slidenum">
              <a:rPr lang="en-US" altLang="ja-JP" sz="1400" smtClean="0">
                <a:solidFill>
                  <a:srgbClr val="000000"/>
                </a:solidFill>
                <a:latin typeface="メイリオ" panose="020B0604030504040204" pitchFamily="50" charset="-128"/>
                <a:ea typeface="メイリオ" panose="020B0604030504040204" pitchFamily="50" charset="-128"/>
              </a:rPr>
              <a:t>1</a:t>
            </a:fld>
            <a:endParaRPr lang="en-US" altLang="ja-JP" sz="14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39620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UTS (USEN</a:t>
            </a:r>
            <a:r>
              <a:rPr lang="ja-JP" altLang="en-US" dirty="0" smtClean="0">
                <a:latin typeface="+mn-ea"/>
              </a:rPr>
              <a:t>テクノサービス</a:t>
            </a:r>
            <a:r>
              <a:rPr kumimoji="1" lang="en-US" altLang="ja-JP" dirty="0" smtClean="0"/>
              <a:t>)</a:t>
            </a:r>
            <a:r>
              <a:rPr kumimoji="1" lang="ja-JP" altLang="en-US" dirty="0" smtClean="0"/>
              <a:t>会社概要</a:t>
            </a:r>
            <a:endParaRPr kumimoji="1" lang="ja-JP" altLang="en-US" dirty="0"/>
          </a:p>
        </p:txBody>
      </p:sp>
      <p:sp>
        <p:nvSpPr>
          <p:cNvPr id="7" name="スライド番号プレースホルダー 2"/>
          <p:cNvSpPr txBox="1">
            <a:spLocks/>
          </p:cNvSpPr>
          <p:nvPr/>
        </p:nvSpPr>
        <p:spPr>
          <a:xfrm>
            <a:off x="8544818" y="179426"/>
            <a:ext cx="576262" cy="3397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7D6177C9-2EBB-41EA-8FB9-11F20DE75376}" type="slidenum">
              <a:rPr lang="en-US" altLang="ja-JP" sz="1400" smtClean="0">
                <a:solidFill>
                  <a:srgbClr val="000000"/>
                </a:solidFill>
                <a:latin typeface="メイリオ" panose="020B0604030504040204" pitchFamily="50" charset="-128"/>
                <a:ea typeface="メイリオ" panose="020B0604030504040204" pitchFamily="50" charset="-128"/>
              </a:rPr>
              <a:t>2</a:t>
            </a:fld>
            <a:endParaRPr lang="en-US" altLang="ja-JP" sz="1400" dirty="0">
              <a:solidFill>
                <a:srgbClr val="000000"/>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539552" y="1412776"/>
            <a:ext cx="1584176" cy="4524315"/>
          </a:xfrm>
          <a:prstGeom prst="rect">
            <a:avLst/>
          </a:prstGeom>
        </p:spPr>
        <p:txBody>
          <a:bodyPr wrap="square">
            <a:spAutoFit/>
          </a:bodyPr>
          <a:lstStyle/>
          <a:p>
            <a:pPr marL="285750" indent="-285750">
              <a:buFont typeface="Wingdings" panose="05000000000000000000" pitchFamily="2" charset="2"/>
              <a:buChar char="u"/>
            </a:pP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商号</a:t>
            </a: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endPar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U R L</a:t>
            </a:r>
          </a:p>
          <a:p>
            <a:pPr marL="285750" indent="-285750">
              <a:buFont typeface="Wingdings" panose="05000000000000000000" pitchFamily="2" charset="2"/>
              <a:buChar char="u"/>
            </a:pP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本社</a:t>
            </a:r>
          </a:p>
          <a:p>
            <a:pPr marL="285750" indent="-285750">
              <a:buFont typeface="Wingdings" panose="05000000000000000000" pitchFamily="2" charset="2"/>
              <a:buChar char="u"/>
            </a:pP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設立</a:t>
            </a:r>
          </a:p>
          <a:p>
            <a:pPr marL="285750" indent="-285750">
              <a:buFont typeface="Wingdings" panose="05000000000000000000" pitchFamily="2" charset="2"/>
              <a:buChar char="u"/>
            </a:pP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代表者</a:t>
            </a:r>
          </a:p>
          <a:p>
            <a:pPr marL="285750" indent="-285750">
              <a:buFont typeface="Wingdings" panose="05000000000000000000" pitchFamily="2" charset="2"/>
              <a:buChar char="u"/>
            </a:pP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資本金</a:t>
            </a:r>
          </a:p>
          <a:p>
            <a:pPr marL="285750" indent="-285750">
              <a:buFont typeface="Wingdings" panose="05000000000000000000" pitchFamily="2" charset="2"/>
              <a:buChar char="u"/>
            </a:pP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社員</a:t>
            </a:r>
          </a:p>
          <a:p>
            <a:pPr marL="285750" indent="-285750">
              <a:buFont typeface="Wingdings" panose="05000000000000000000" pitchFamily="2" charset="2"/>
              <a:buChar char="u"/>
            </a:pP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取引銀行</a:t>
            </a:r>
          </a:p>
          <a:p>
            <a:pPr marL="285750" indent="-285750">
              <a:buFont typeface="Wingdings" panose="05000000000000000000" pitchFamily="2" charset="2"/>
              <a:buChar char="u"/>
            </a:pP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建設業許可</a:t>
            </a:r>
          </a:p>
        </p:txBody>
      </p:sp>
      <p:sp>
        <p:nvSpPr>
          <p:cNvPr id="8" name="正方形/長方形 7"/>
          <p:cNvSpPr/>
          <p:nvPr/>
        </p:nvSpPr>
        <p:spPr>
          <a:xfrm>
            <a:off x="2448272" y="1412776"/>
            <a:ext cx="6444208" cy="5262979"/>
          </a:xfrm>
          <a:prstGeom prst="rect">
            <a:avLst/>
          </a:prstGeom>
        </p:spPr>
        <p:txBody>
          <a:bodyPr wrap="square">
            <a:spAutoFit/>
          </a:bodyPr>
          <a:lstStyle/>
          <a:p>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株式会社</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USEN </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テクノサービス</a:t>
            </a: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http://www.usen-ts.co.jp</a:t>
            </a:r>
          </a:p>
          <a:p>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141-0031</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東京都品川区西五反田</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7-22-17 TOC</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ビル</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4F</a:t>
            </a:r>
          </a:p>
          <a:p>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TEL</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03-6823-3665</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03-6741-4665</a:t>
            </a:r>
          </a:p>
          <a:p>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17 </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 </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日（平成</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27 </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27 </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日に商号変更）</a:t>
            </a:r>
          </a:p>
          <a:p>
            <a:endParaRPr lang="en-US" altLang="zh-TW"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代表取締役</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社長</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田村 公正</a:t>
            </a:r>
          </a:p>
          <a:p>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,000 </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万円</a:t>
            </a:r>
          </a:p>
          <a:p>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0 </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名</a:t>
            </a:r>
          </a:p>
          <a:p>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みずほ銀行　青山支店</a:t>
            </a: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 気 工 事 業  ：</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東京都知事許可（</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般</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143269</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号</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電気通信工事業：東京都知事許可（</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般</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143269</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号</a:t>
            </a:r>
            <a:endPar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建</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築</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工</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事</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業</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東京都知事許可（般</a:t>
            </a:r>
            <a:r>
              <a:rPr lang="en-US" altLang="zh-TW"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-28</a:t>
            </a:r>
            <a:r>
              <a:rPr lang="zh-TW"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zh-TW"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143269</a:t>
            </a:r>
            <a:r>
              <a:rPr lang="zh-TW"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号</a:t>
            </a:r>
          </a:p>
          <a:p>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解</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体</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工</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事</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業</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東京都知事許可（般</a:t>
            </a:r>
            <a:r>
              <a:rPr lang="en-US" altLang="zh-TW"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-29</a:t>
            </a:r>
            <a:r>
              <a:rPr lang="zh-TW"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zh-TW"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143269</a:t>
            </a:r>
            <a:r>
              <a:rPr lang="zh-TW"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号</a:t>
            </a:r>
            <a:endParaRPr lang="zh-TW"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01829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427984" y="2349712"/>
            <a:ext cx="4693096" cy="2754600"/>
          </a:xfrm>
          <a:prstGeom prst="rect">
            <a:avLst/>
          </a:prstGeom>
          <a:noFill/>
        </p:spPr>
        <p:txBody>
          <a:bodyPr wrap="square" rtlCol="0">
            <a:spAutoFit/>
          </a:bodyPr>
          <a:lstStyle/>
          <a:p>
            <a:pPr fontAlgn="ctr">
              <a:spcBef>
                <a:spcPts val="0"/>
              </a:spcBef>
              <a:spcAft>
                <a:spcPts val="600"/>
              </a:spcAft>
              <a:defRPr/>
            </a:pP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エンジニア概要</a:t>
            </a:r>
            <a:r>
              <a:rPr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fontAlgn="ctr">
              <a:spcBef>
                <a:spcPts val="0"/>
              </a:spcBef>
              <a:spcAft>
                <a:spcPts val="600"/>
              </a:spcAft>
              <a:defRPr/>
            </a:pPr>
            <a:endPar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Bef>
                <a:spcPts val="0"/>
              </a:spcBef>
              <a:spcAft>
                <a:spcPts val="600"/>
              </a:spcAf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■技術拠点数　　</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全国</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箇所超（北海道から沖縄まで）</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Bef>
                <a:spcPts val="0"/>
              </a:spcBef>
              <a:spcAft>
                <a:spcPts val="600"/>
              </a:spcAf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エンジニア</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数</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750</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名</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以上（</a:t>
            </a:r>
            <a:r>
              <a:rPr lang="ja-JP" altLang="en-US" sz="120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全て自社社員</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Bef>
                <a:spcPts val="0"/>
              </a:spcBef>
              <a:spcAft>
                <a:spcPts val="600"/>
              </a:spcAf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■資格保有者 　　 </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電気</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工事士</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550</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名以上</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Bef>
                <a:spcPts val="0"/>
              </a:spcBef>
              <a:spcAft>
                <a:spcPts val="600"/>
              </a:spcAf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工事</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担任者：</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390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名以上　　</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Bef>
                <a:spcPts val="0"/>
              </a:spcBef>
              <a:spcAft>
                <a:spcPts val="600"/>
              </a:spcAf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■車両整備　　　  普通</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工事車両：</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台・高所作業車：</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台</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Bef>
                <a:spcPts val="0"/>
              </a:spcBef>
              <a:spcAft>
                <a:spcPts val="0"/>
              </a:spcAf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■保有測定器等　</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スペクトラムアナライザー</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台</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Bef>
                <a:spcPts val="0"/>
              </a:spcBef>
              <a:spcAft>
                <a:spcPts val="0"/>
              </a:spcAf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・光ファイバ融着器</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台　</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Bef>
                <a:spcPts val="0"/>
              </a:spcBef>
              <a:spcAft>
                <a:spcPts val="0"/>
              </a:spcAf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OTDR10</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台</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・ケーブル</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TDR10</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台</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Bef>
                <a:spcPts val="0"/>
              </a:spcBef>
              <a:spcAft>
                <a:spcPts val="0"/>
              </a:spcAf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・ノート</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PC200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台</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5" name="角丸四角形 14"/>
          <p:cNvSpPr/>
          <p:nvPr/>
        </p:nvSpPr>
        <p:spPr>
          <a:xfrm>
            <a:off x="894850" y="6104322"/>
            <a:ext cx="1296144" cy="5040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コスト削減</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16" name="角丸四角形 15"/>
          <p:cNvSpPr/>
          <p:nvPr/>
        </p:nvSpPr>
        <p:spPr>
          <a:xfrm>
            <a:off x="2359720" y="6104322"/>
            <a:ext cx="1398633" cy="5040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業務効率化</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27" name="角丸四角形 26"/>
          <p:cNvSpPr/>
          <p:nvPr/>
        </p:nvSpPr>
        <p:spPr>
          <a:xfrm>
            <a:off x="3927079" y="6104322"/>
            <a:ext cx="1398633" cy="5040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高品質</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0" name="角丸四角形 29"/>
          <p:cNvSpPr/>
          <p:nvPr/>
        </p:nvSpPr>
        <p:spPr>
          <a:xfrm>
            <a:off x="5494438" y="6104322"/>
            <a:ext cx="1398633" cy="5040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迅速化</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7061799" y="6104322"/>
            <a:ext cx="1398633" cy="5040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平準化</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p:txBody>
          <a:bodyPr>
            <a:normAutofit/>
          </a:bodyPr>
          <a:lstStyle/>
          <a:p>
            <a:r>
              <a:rPr lang="en-US" altLang="ja-JP" dirty="0" smtClean="0"/>
              <a:t>USEN</a:t>
            </a:r>
            <a:r>
              <a:rPr lang="ja-JP" altLang="en-US" dirty="0" smtClean="0"/>
              <a:t>エンジニア</a:t>
            </a:r>
            <a:r>
              <a:rPr lang="ja-JP" altLang="en-US" dirty="0"/>
              <a:t>を活用した店舗の</a:t>
            </a:r>
            <a:r>
              <a:rPr lang="ja-JP" altLang="en-US" dirty="0" smtClean="0"/>
              <a:t>メンテナンスサポート</a:t>
            </a:r>
            <a:endParaRPr kumimoji="1" lang="ja-JP" altLang="en-US" dirty="0"/>
          </a:p>
        </p:txBody>
      </p:sp>
      <p:sp>
        <p:nvSpPr>
          <p:cNvPr id="33" name="スライド番号プレースホルダー 2"/>
          <p:cNvSpPr txBox="1">
            <a:spLocks/>
          </p:cNvSpPr>
          <p:nvPr/>
        </p:nvSpPr>
        <p:spPr>
          <a:xfrm>
            <a:off x="8544818" y="179426"/>
            <a:ext cx="576262" cy="3397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5C557B4A-2D38-42F4-BE47-D604A74AC3AD}" type="slidenum">
              <a:rPr lang="en-US" altLang="ja-JP" sz="1400" smtClean="0">
                <a:solidFill>
                  <a:srgbClr val="000000"/>
                </a:solidFill>
                <a:latin typeface="メイリオ" panose="020B0604030504040204" pitchFamily="50" charset="-128"/>
                <a:ea typeface="メイリオ" panose="020B0604030504040204" pitchFamily="50" charset="-128"/>
              </a:rPr>
              <a:t>3</a:t>
            </a:fld>
            <a:endParaRPr lang="en-US" altLang="ja-JP" sz="1400" dirty="0">
              <a:solidFill>
                <a:srgbClr val="000000"/>
              </a:solidFill>
              <a:latin typeface="メイリオ" panose="020B0604030504040204" pitchFamily="50" charset="-128"/>
              <a:ea typeface="メイリオ" panose="020B0604030504040204" pitchFamily="50" charset="-128"/>
            </a:endParaRPr>
          </a:p>
        </p:txBody>
      </p:sp>
      <p:sp>
        <p:nvSpPr>
          <p:cNvPr id="17" name="角丸四角形 16"/>
          <p:cNvSpPr/>
          <p:nvPr/>
        </p:nvSpPr>
        <p:spPr bwMode="auto">
          <a:xfrm>
            <a:off x="530623" y="1030011"/>
            <a:ext cx="8064896" cy="534988"/>
          </a:xfrm>
          <a:prstGeom prst="roundRect">
            <a:avLst>
              <a:gd name="adj" fmla="val 50000"/>
            </a:avLst>
          </a:prstGeom>
          <a:noFill/>
          <a:ln>
            <a:noFill/>
          </a:ln>
          <a:effectLst/>
          <a:extLst/>
        </p:spPr>
        <p:txBody>
          <a:bodyPr wrap="none" anchor="ctr"/>
          <a:lstStyle/>
          <a:p>
            <a:pPr marL="342900" indent="-342900" algn="ctr">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全国の貴社直営店、加盟店全店舗の店舗設備施工やメンテナンス作業も可能</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30" y="1794006"/>
            <a:ext cx="3982165" cy="4181273"/>
          </a:xfrm>
          <a:prstGeom prst="rect">
            <a:avLst/>
          </a:prstGeom>
        </p:spPr>
      </p:pic>
    </p:spTree>
    <p:extLst>
      <p:ext uri="{BB962C8B-B14F-4D97-AF65-F5344CB8AC3E}">
        <p14:creationId xmlns:p14="http://schemas.microsoft.com/office/powerpoint/2010/main" val="2757001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928" y="2280163"/>
            <a:ext cx="5643167" cy="3762111"/>
          </a:xfrm>
          <a:prstGeom prst="rect">
            <a:avLst/>
          </a:prstGeom>
        </p:spPr>
      </p:pic>
      <p:sp>
        <p:nvSpPr>
          <p:cNvPr id="7" name="タイトル 6"/>
          <p:cNvSpPr>
            <a:spLocks noGrp="1"/>
          </p:cNvSpPr>
          <p:nvPr>
            <p:ph type="title"/>
          </p:nvPr>
        </p:nvSpPr>
        <p:spPr/>
        <p:txBody>
          <a:bodyPr>
            <a:normAutofit/>
          </a:bodyPr>
          <a:lstStyle/>
          <a:p>
            <a:r>
              <a:rPr lang="ja-JP" altLang="en-US" dirty="0"/>
              <a:t>各種工事・保守</a:t>
            </a:r>
            <a:r>
              <a:rPr lang="ja-JP" altLang="en-US" dirty="0" smtClean="0"/>
              <a:t>サポート</a:t>
            </a:r>
            <a:endParaRPr kumimoji="1" lang="ja-JP" altLang="en-US" dirty="0"/>
          </a:p>
        </p:txBody>
      </p:sp>
      <p:sp>
        <p:nvSpPr>
          <p:cNvPr id="16" name="スライド番号プレースホルダー 3"/>
          <p:cNvSpPr>
            <a:spLocks noGrp="1"/>
          </p:cNvSpPr>
          <p:nvPr>
            <p:ph type="sldNum" sz="quarter" idx="12"/>
          </p:nvPr>
        </p:nvSpPr>
        <p:spPr>
          <a:xfrm>
            <a:off x="6553200" y="6548030"/>
            <a:ext cx="2133600" cy="365125"/>
          </a:xfrm>
          <a:noFill/>
        </p:spPr>
        <p:txBody>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fld id="{3AC6D9AA-2C6E-4F6B-A626-9683D4051E35}" type="slidenum">
              <a:rPr lang="en-US" altLang="ja-JP" sz="1050" smtClean="0">
                <a:solidFill>
                  <a:schemeClr val="tx1">
                    <a:lumMod val="65000"/>
                    <a:lumOff val="35000"/>
                  </a:schemeClr>
                </a:solidFill>
                <a:latin typeface="Meiryo UI" panose="020B0604030504040204" pitchFamily="50" charset="-128"/>
                <a:ea typeface="Meiryo UI" panose="020B0604030504040204" pitchFamily="50" charset="-128"/>
              </a:rPr>
              <a:t>4</a:t>
            </a:fld>
            <a:endParaRPr lang="en-US" altLang="ja-JP" sz="1050" dirty="0" smtClean="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角丸四角形 1"/>
          <p:cNvSpPr/>
          <p:nvPr/>
        </p:nvSpPr>
        <p:spPr bwMode="auto">
          <a:xfrm>
            <a:off x="971600" y="1831934"/>
            <a:ext cx="2551601" cy="900113"/>
          </a:xfrm>
          <a:prstGeom prst="roundRect">
            <a:avLst>
              <a:gd name="adj" fmla="val 50000"/>
            </a:avLst>
          </a:prstGeom>
          <a:solidFill>
            <a:schemeClr val="accent1"/>
          </a:solidFill>
          <a:ln>
            <a:solidFill>
              <a:schemeClr val="bg1"/>
            </a:solidFill>
          </a:ln>
          <a:effectLst/>
          <a:extLst/>
        </p:spPr>
        <p:txBody>
          <a:bodyPr wrap="none" anchor="ctr"/>
          <a:lstStyle/>
          <a:p>
            <a:pPr marL="342900" indent="-342900" algn="ctr">
              <a:defRPr/>
            </a:pP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音響機器工事</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bwMode="auto">
          <a:xfrm>
            <a:off x="458048" y="3521935"/>
            <a:ext cx="2523485" cy="1028319"/>
          </a:xfrm>
          <a:prstGeom prst="roundRect">
            <a:avLst>
              <a:gd name="adj" fmla="val 50000"/>
            </a:avLst>
          </a:prstGeom>
          <a:solidFill>
            <a:schemeClr val="accent1"/>
          </a:solidFill>
          <a:ln>
            <a:solidFill>
              <a:schemeClr val="bg1"/>
            </a:solidFill>
          </a:ln>
          <a:effectLst/>
          <a:extLst/>
        </p:spPr>
        <p:txBody>
          <a:bodyPr anchor="ctr"/>
          <a:lstStyle/>
          <a:p>
            <a:pPr>
              <a:spcBef>
                <a:spcPts val="0"/>
              </a:spcBef>
              <a:defRPr/>
            </a:pP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照明、省エネ機器</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（ハイブリット安定器）</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等の設置・球交換</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bwMode="auto">
          <a:xfrm>
            <a:off x="5940152" y="1831935"/>
            <a:ext cx="2524448" cy="900113"/>
          </a:xfrm>
          <a:prstGeom prst="roundRect">
            <a:avLst>
              <a:gd name="adj" fmla="val 50000"/>
            </a:avLst>
          </a:prstGeom>
          <a:solidFill>
            <a:schemeClr val="accent1"/>
          </a:solidFill>
          <a:ln>
            <a:solidFill>
              <a:schemeClr val="bg1"/>
            </a:solidFill>
          </a:ln>
          <a:effectLst/>
          <a:extLst/>
        </p:spPr>
        <p:txBody>
          <a:bodyPr anchor="ctr"/>
          <a:lstStyle/>
          <a:p>
            <a:pPr algn="ctr">
              <a:spcBef>
                <a:spcPts val="0"/>
              </a:spcBef>
              <a:defRPr/>
            </a:pP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配線</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や</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0"/>
              </a:spcBef>
              <a:defRPr/>
            </a:pP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環境整備</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bwMode="auto">
          <a:xfrm>
            <a:off x="6268929" y="3441462"/>
            <a:ext cx="2603767" cy="1030989"/>
          </a:xfrm>
          <a:prstGeom prst="roundRect">
            <a:avLst>
              <a:gd name="adj" fmla="val 50000"/>
            </a:avLst>
          </a:prstGeom>
          <a:solidFill>
            <a:schemeClr val="accent1"/>
          </a:solidFill>
          <a:ln>
            <a:solidFill>
              <a:schemeClr val="bg1"/>
            </a:solidFill>
          </a:ln>
          <a:effectLst/>
          <a:extLst/>
        </p:spPr>
        <p:txBody>
          <a:bodyPr anchor="ctr"/>
          <a:lstStyle/>
          <a:p>
            <a:pPr>
              <a:spcBef>
                <a:spcPts val="0"/>
              </a:spcBef>
              <a:defRPr/>
            </a:pPr>
            <a:r>
              <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防犯カメラ設置工事</a:t>
            </a:r>
            <a:r>
              <a:rPr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0"/>
              </a:spcBef>
              <a:defRPr/>
            </a:pPr>
            <a:r>
              <a:rPr lang="en-US" altLang="ja-JP"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TV</a:t>
            </a:r>
            <a:r>
              <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共聴設備の構築・地デジアンテナの設置</a:t>
            </a:r>
            <a:endParaRPr lang="en-US" altLang="ja-JP"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bwMode="auto">
          <a:xfrm>
            <a:off x="962356" y="5272615"/>
            <a:ext cx="2560845" cy="1028317"/>
          </a:xfrm>
          <a:prstGeom prst="roundRect">
            <a:avLst>
              <a:gd name="adj" fmla="val 50000"/>
            </a:avLst>
          </a:prstGeom>
          <a:solidFill>
            <a:schemeClr val="accent1"/>
          </a:solidFill>
          <a:ln>
            <a:solidFill>
              <a:schemeClr val="bg1"/>
            </a:solidFill>
          </a:ln>
          <a:effectLst/>
          <a:extLst/>
        </p:spPr>
        <p:txBody>
          <a:bodyPr anchor="ctr"/>
          <a:lstStyle/>
          <a:p>
            <a:pPr>
              <a:spcBef>
                <a:spcPts val="0"/>
              </a:spcBef>
              <a:defRPr/>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店舗・</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施設へ</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の定期保守訪問や緊急時の駆けつけメンテナンス</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bwMode="auto">
          <a:xfrm>
            <a:off x="5940152" y="5333221"/>
            <a:ext cx="2603767" cy="1030989"/>
          </a:xfrm>
          <a:prstGeom prst="roundRect">
            <a:avLst>
              <a:gd name="adj" fmla="val 50000"/>
            </a:avLst>
          </a:prstGeom>
          <a:solidFill>
            <a:schemeClr val="accent1"/>
          </a:solidFill>
          <a:ln>
            <a:solidFill>
              <a:schemeClr val="bg1"/>
            </a:solidFill>
          </a:ln>
          <a:effectLst/>
          <a:extLst/>
        </p:spPr>
        <p:txBody>
          <a:bodyPr anchor="ctr"/>
          <a:lstStyle/>
          <a:p>
            <a:pPr>
              <a:spcBef>
                <a:spcPts val="0"/>
              </a:spcBef>
              <a:defRPr/>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各種</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機器キッティング</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0"/>
              </a:spcBef>
              <a:defRPr/>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電気・電子機器再生作業</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bwMode="auto">
          <a:xfrm>
            <a:off x="530622" y="811745"/>
            <a:ext cx="8342073" cy="800295"/>
          </a:xfrm>
          <a:prstGeom prst="roundRect">
            <a:avLst>
              <a:gd name="adj" fmla="val 50000"/>
            </a:avLst>
          </a:prstGeom>
          <a:noFill/>
          <a:ln>
            <a:noFill/>
          </a:ln>
          <a:effectLst/>
          <a:extLst/>
        </p:spPr>
        <p:txBody>
          <a:bodyPr wrap="none" anchor="ctr"/>
          <a:lstStyle/>
          <a:p>
            <a:pPr marL="342900" indent="-342900" algn="ctr">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北海道から沖縄まで、全国の多種多様なロケーションにおける設備導入や保守作業を、</a:t>
            </a:r>
          </a:p>
          <a:p>
            <a:pPr marL="342900" indent="-342900" algn="ctr">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一元管理のオペレーション、全国均一のサービスとしてサポート可能です。</a:t>
            </a:r>
          </a:p>
        </p:txBody>
      </p:sp>
      <p:sp>
        <p:nvSpPr>
          <p:cNvPr id="20" name="スライド番号プレースホルダー 2"/>
          <p:cNvSpPr txBox="1">
            <a:spLocks/>
          </p:cNvSpPr>
          <p:nvPr/>
        </p:nvSpPr>
        <p:spPr>
          <a:xfrm>
            <a:off x="8544818" y="179426"/>
            <a:ext cx="576262" cy="3397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74761BF-DB43-41D0-B805-7481C4B8C9E5}" type="slidenum">
              <a:rPr lang="en-US" altLang="ja-JP" sz="1400" smtClean="0">
                <a:solidFill>
                  <a:srgbClr val="000000"/>
                </a:solidFill>
                <a:latin typeface="メイリオ" panose="020B0604030504040204" pitchFamily="50" charset="-128"/>
                <a:ea typeface="メイリオ" panose="020B0604030504040204" pitchFamily="50" charset="-128"/>
              </a:rPr>
              <a:t>4</a:t>
            </a:fld>
            <a:endParaRPr lang="en-US" altLang="ja-JP" sz="14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2456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bwMode="auto">
          <a:xfrm>
            <a:off x="265675" y="879950"/>
            <a:ext cx="8568952" cy="390972"/>
          </a:xfrm>
          <a:prstGeom prst="roundRect">
            <a:avLst>
              <a:gd name="adj" fmla="val 50000"/>
            </a:avLst>
          </a:prstGeom>
          <a:noFill/>
          <a:ln>
            <a:noFill/>
          </a:ln>
          <a:effectLst/>
          <a:extLst/>
        </p:spPr>
        <p:txBody>
          <a:bodyPr wrap="none" anchor="ctr"/>
          <a:lstStyle/>
          <a:p>
            <a:pPr marL="342900" indent="-342900" algn="ctr">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店舗毎</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に地場業者に</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依頼するのでは</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なく、</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に一元発注することでコストを圧縮</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normAutofit/>
          </a:bodyPr>
          <a:lstStyle/>
          <a:p>
            <a:r>
              <a:rPr lang="ja-JP" altLang="en-US" dirty="0"/>
              <a:t>店舗に</a:t>
            </a:r>
            <a:r>
              <a:rPr lang="ja-JP" altLang="en-US" dirty="0" smtClean="0"/>
              <a:t>おけるエンジニアリソース</a:t>
            </a:r>
            <a:r>
              <a:rPr lang="ja-JP" altLang="en-US" dirty="0"/>
              <a:t>活用</a:t>
            </a:r>
            <a:r>
              <a:rPr lang="ja-JP" altLang="en-US" dirty="0" smtClean="0"/>
              <a:t>イメージ</a:t>
            </a:r>
            <a:endParaRPr kumimoji="1" lang="ja-JP" altLang="en-US" dirty="0"/>
          </a:p>
        </p:txBody>
      </p:sp>
      <p:pic>
        <p:nvPicPr>
          <p:cNvPr id="37" name="Picture 2" descr="クリックすると新しいウィンドウで開きます"/>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9223" y="1545415"/>
            <a:ext cx="1692292" cy="169895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クリックすると新しいウィンドウで開きます"/>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5163" y="4211697"/>
            <a:ext cx="2033515" cy="1525137"/>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3"/>
          <p:cNvSpPr>
            <a:spLocks noChangeArrowheads="1"/>
          </p:cNvSpPr>
          <p:nvPr/>
        </p:nvSpPr>
        <p:spPr bwMode="auto">
          <a:xfrm>
            <a:off x="3563888" y="3022944"/>
            <a:ext cx="2016224" cy="584775"/>
          </a:xfrm>
          <a:prstGeom prst="rect">
            <a:avLst/>
          </a:prstGeom>
          <a:solidFill>
            <a:schemeClr val="accent1"/>
          </a:solidFill>
          <a:ln>
            <a:noFill/>
          </a:ln>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ctr" hangingPunct="1">
              <a:buFontTx/>
              <a:buNone/>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監視</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カメラ</a:t>
            </a:r>
            <a:endPar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fontAlgn="ctr" hangingPunct="1">
              <a:buFontTx/>
              <a:buNone/>
            </a:pP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交換</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13"/>
          <p:cNvSpPr>
            <a:spLocks noChangeArrowheads="1"/>
          </p:cNvSpPr>
          <p:nvPr/>
        </p:nvSpPr>
        <p:spPr bwMode="auto">
          <a:xfrm>
            <a:off x="3144201" y="6214615"/>
            <a:ext cx="2855598" cy="338554"/>
          </a:xfrm>
          <a:prstGeom prst="rect">
            <a:avLst/>
          </a:prstGeom>
          <a:solidFill>
            <a:schemeClr val="accent1"/>
          </a:solidFill>
          <a:ln>
            <a:noFill/>
          </a:ln>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ctr" hangingPunct="1">
              <a:buFontTx/>
              <a:buNone/>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モニター</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（サイネージ</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3" name="グループ化 42"/>
          <p:cNvGrpSpPr>
            <a:grpSpLocks/>
          </p:cNvGrpSpPr>
          <p:nvPr/>
        </p:nvGrpSpPr>
        <p:grpSpPr>
          <a:xfrm>
            <a:off x="6628319" y="1426710"/>
            <a:ext cx="2287203" cy="1651629"/>
            <a:chOff x="6806967" y="1408904"/>
            <a:chExt cx="2030349" cy="1466151"/>
          </a:xfrm>
        </p:grpSpPr>
        <p:pic>
          <p:nvPicPr>
            <p:cNvPr id="44" name="Picture 12" descr="クリックすると新しいウィンドウで開きます"/>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6967" y="1408904"/>
              <a:ext cx="1498227" cy="93951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クリックすると新しいウィンドウで開きます"/>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39635" y="2044700"/>
              <a:ext cx="897681" cy="830355"/>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正方形/長方形 13"/>
          <p:cNvSpPr>
            <a:spLocks noChangeArrowheads="1"/>
          </p:cNvSpPr>
          <p:nvPr/>
        </p:nvSpPr>
        <p:spPr bwMode="auto">
          <a:xfrm>
            <a:off x="583247" y="3255581"/>
            <a:ext cx="2004244" cy="584775"/>
          </a:xfrm>
          <a:prstGeom prst="rect">
            <a:avLst/>
          </a:prstGeom>
          <a:solidFill>
            <a:schemeClr val="accent1"/>
          </a:solidFill>
          <a:ln>
            <a:noFill/>
          </a:ln>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ctr" hangingPunct="1">
              <a:buFontTx/>
              <a:buNone/>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電灯・</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電球交換</a:t>
            </a:r>
            <a:endPar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ctr" hangingPunct="1">
              <a:buFontTx/>
              <a:buNone/>
            </a:pP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化</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13"/>
          <p:cNvSpPr>
            <a:spLocks noChangeArrowheads="1"/>
          </p:cNvSpPr>
          <p:nvPr/>
        </p:nvSpPr>
        <p:spPr bwMode="auto">
          <a:xfrm>
            <a:off x="703204" y="6215032"/>
            <a:ext cx="1764331" cy="338554"/>
          </a:xfrm>
          <a:prstGeom prst="rect">
            <a:avLst/>
          </a:prstGeom>
          <a:solidFill>
            <a:schemeClr val="accent1"/>
          </a:solidFill>
          <a:ln>
            <a:noFill/>
          </a:ln>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ctr" hangingPunct="1">
              <a:buFontTx/>
              <a:buNone/>
            </a:pP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無線</a:t>
            </a:r>
            <a:r>
              <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13"/>
          <p:cNvSpPr>
            <a:spLocks noChangeArrowheads="1"/>
          </p:cNvSpPr>
          <p:nvPr/>
        </p:nvSpPr>
        <p:spPr bwMode="auto">
          <a:xfrm>
            <a:off x="6731037" y="6030366"/>
            <a:ext cx="2081766" cy="523220"/>
          </a:xfrm>
          <a:prstGeom prst="rect">
            <a:avLst/>
          </a:prstGeom>
          <a:solidFill>
            <a:schemeClr val="accent1"/>
          </a:solidFill>
          <a:ln>
            <a:noFill/>
          </a:ln>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ctr" hangingPunct="1">
              <a:buFontTx/>
              <a:buNone/>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配線の整</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線</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fontAlgn="ctr" hangingPunct="1">
              <a:buFontTx/>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（トラッキング</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火災防止</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 name="Picture 2" descr="C:\Users\ys-yamasaki\Desktop\about_image01.jpg"/>
          <p:cNvPicPr>
            <a:picLocks noGrp="1" noChangeArrowheads="1"/>
          </p:cNvPicPr>
          <p:nvPr>
            <p:ph idx="1"/>
          </p:nvPr>
        </p:nvPicPr>
        <p:blipFill rotWithShape="1">
          <a:blip r:embed="rId7" cstate="email">
            <a:extLst>
              <a:ext uri="{28A0092B-C50C-407E-A947-70E740481C1C}">
                <a14:useLocalDpi xmlns:a14="http://schemas.microsoft.com/office/drawing/2010/main"/>
              </a:ext>
            </a:extLst>
          </a:blip>
          <a:srcRect/>
          <a:stretch/>
        </p:blipFill>
        <p:spPr bwMode="auto">
          <a:xfrm>
            <a:off x="3575977" y="4118005"/>
            <a:ext cx="1992047" cy="1830111"/>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グループ化 49"/>
          <p:cNvGrpSpPr>
            <a:grpSpLocks/>
          </p:cNvGrpSpPr>
          <p:nvPr/>
        </p:nvGrpSpPr>
        <p:grpSpPr>
          <a:xfrm>
            <a:off x="3485308" y="1653704"/>
            <a:ext cx="2173384" cy="1133288"/>
            <a:chOff x="3726307" y="1640779"/>
            <a:chExt cx="1795720" cy="936359"/>
          </a:xfrm>
        </p:grpSpPr>
        <p:pic>
          <p:nvPicPr>
            <p:cNvPr id="51" name="Picture 2" descr="C:\Users\a-hoshimitsu\Desktop\キャプチャ.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26307" y="1640779"/>
              <a:ext cx="655031" cy="93635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2" name="Picture 3" descr="\\fs\部門共有\6188_技術本部　施工管理部(共有)\監視カメラ\IPC-16w_仕様書\IPC-16w.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81694" y="1697362"/>
              <a:ext cx="1040333" cy="823193"/>
            </a:xfrm>
            <a:prstGeom prst="rect">
              <a:avLst/>
            </a:prstGeom>
            <a:noFill/>
            <a:extLst>
              <a:ext uri="{909E8E84-426E-40DD-AFC4-6F175D3DCCD1}">
                <a14:hiddenFill xmlns:a14="http://schemas.microsoft.com/office/drawing/2010/main">
                  <a:solidFill>
                    <a:srgbClr val="FFFFFF"/>
                  </a:solidFill>
                </a14:hiddenFill>
              </a:ext>
            </a:extLst>
          </p:spPr>
        </p:pic>
      </p:grpSp>
      <p:pic>
        <p:nvPicPr>
          <p:cNvPr id="53" name="Picture 2" descr="http://ord.yahoo.co.jp/o/image/SIG=15f4dhcd6/EXP=1472808067;_ylc=X3IDMgRmc3QDMARpZHgDMARvaWQDQU5kOUdjUTA4MWs4VUVZOHBfNldFTk5yOTVxZTgyYVgxemVYalNIdi1PM0ZlaE5YOWVqbExjc3Q3a19ucDhNBHADVWtGUUxURXdPUS0tBHBvcwMyOQRzZWMDc2h3BHNsawNyaQ--/**https%3a/i5.walmartimages.com/asr/732acbd0-8726-4467-8771-a77b607bd96d_1.c138ec78d891b5617c360b86d831523c.jpeg%3fodnHeight=450%26odnWidth=450%26odnBg=fffff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3671" y="4341873"/>
            <a:ext cx="1523396" cy="1523396"/>
          </a:xfrm>
          <a:prstGeom prst="rect">
            <a:avLst/>
          </a:prstGeom>
          <a:noFill/>
          <a:extLst>
            <a:ext uri="{909E8E84-426E-40DD-AFC4-6F175D3DCCD1}">
              <a14:hiddenFill xmlns:a14="http://schemas.microsoft.com/office/drawing/2010/main">
                <a:solidFill>
                  <a:srgbClr val="FFFFFF"/>
                </a:solidFill>
              </a14:hiddenFill>
            </a:ext>
          </a:extLst>
        </p:spPr>
      </p:pic>
      <p:sp>
        <p:nvSpPr>
          <p:cNvPr id="54" name="正方形/長方形 13"/>
          <p:cNvSpPr>
            <a:spLocks noChangeArrowheads="1"/>
          </p:cNvSpPr>
          <p:nvPr/>
        </p:nvSpPr>
        <p:spPr bwMode="auto">
          <a:xfrm>
            <a:off x="6769354" y="3011834"/>
            <a:ext cx="2005133" cy="584775"/>
          </a:xfrm>
          <a:prstGeom prst="rect">
            <a:avLst/>
          </a:prstGeom>
          <a:solidFill>
            <a:schemeClr val="accent1"/>
          </a:solidFill>
          <a:ln>
            <a:noFill/>
          </a:ln>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ctr" hangingPunct="1">
              <a:buFontTx/>
              <a:buNone/>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電源</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コンセント</a:t>
            </a:r>
            <a:endPar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fontAlgn="ctr" hangingPunct="1">
              <a:buFontTx/>
              <a:buNone/>
            </a:pP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増設延長・</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修理</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スライド番号プレースホルダー 2"/>
          <p:cNvSpPr txBox="1">
            <a:spLocks/>
          </p:cNvSpPr>
          <p:nvPr/>
        </p:nvSpPr>
        <p:spPr>
          <a:xfrm>
            <a:off x="8544818" y="179426"/>
            <a:ext cx="576262" cy="3397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F6021A40-BF0B-4195-9405-7C43A12CBC41}" type="slidenum">
              <a:rPr lang="en-US" altLang="ja-JP" sz="1400" smtClean="0">
                <a:solidFill>
                  <a:srgbClr val="000000"/>
                </a:solidFill>
                <a:latin typeface="メイリオ" panose="020B0604030504040204" pitchFamily="50" charset="-128"/>
                <a:ea typeface="メイリオ" panose="020B0604030504040204" pitchFamily="50" charset="-128"/>
              </a:rPr>
              <a:t>5</a:t>
            </a:fld>
            <a:endParaRPr lang="en-US" altLang="ja-JP" sz="14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46025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097"/>
            <a:ext cx="8229600" cy="464512"/>
          </a:xfrm>
        </p:spPr>
        <p:txBody>
          <a:bodyPr>
            <a:normAutofit/>
          </a:bodyPr>
          <a:lstStyle/>
          <a:p>
            <a:r>
              <a:rPr lang="ja-JP" altLang="en-US" dirty="0" smtClean="0"/>
              <a:t>工事・作業実績</a:t>
            </a:r>
            <a:endParaRPr kumimoji="1" lang="ja-JP" altLang="en-US" dirty="0"/>
          </a:p>
        </p:txBody>
      </p:sp>
      <p:sp>
        <p:nvSpPr>
          <p:cNvPr id="55" name="スライド番号プレースホルダー 2"/>
          <p:cNvSpPr txBox="1">
            <a:spLocks/>
          </p:cNvSpPr>
          <p:nvPr/>
        </p:nvSpPr>
        <p:spPr>
          <a:xfrm>
            <a:off x="8544818" y="179426"/>
            <a:ext cx="576262" cy="3397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F6021A40-BF0B-4195-9405-7C43A12CBC41}" type="slidenum">
              <a:rPr lang="en-US" altLang="ja-JP" sz="1400" smtClean="0">
                <a:solidFill>
                  <a:srgbClr val="000000"/>
                </a:solidFill>
                <a:latin typeface="メイリオ" panose="020B0604030504040204" pitchFamily="50" charset="-128"/>
                <a:ea typeface="メイリオ" panose="020B0604030504040204" pitchFamily="50" charset="-128"/>
              </a:rPr>
              <a:t>6</a:t>
            </a:fld>
            <a:endParaRPr lang="en-US" altLang="ja-JP" sz="1400" dirty="0">
              <a:solidFill>
                <a:srgbClr val="000000"/>
              </a:solidFill>
              <a:latin typeface="メイリオ" panose="020B0604030504040204" pitchFamily="50" charset="-128"/>
              <a:ea typeface="メイリオ" panose="020B0604030504040204" pitchFamily="50" charset="-128"/>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0510" y="1087187"/>
            <a:ext cx="570359" cy="57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3300991" y="2536365"/>
            <a:ext cx="524238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CATV</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局舎構築工事</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3302438" y="1384237"/>
            <a:ext cx="524238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◆温泉ホテル</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室（北海道）</a:t>
            </a:r>
            <a:r>
              <a:rPr lang="en-US" altLang="ja-JP" sz="14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化</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439628" y="1169511"/>
            <a:ext cx="1415772" cy="338554"/>
          </a:xfrm>
          <a:prstGeom prst="rect">
            <a:avLst/>
          </a:prstGeom>
        </p:spPr>
        <p:txBody>
          <a:bodyPr wrap="none">
            <a:spAutoFit/>
          </a:bodyPr>
          <a:lstStyle/>
          <a:p>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通信工事実績</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3309438" y="2248333"/>
            <a:ext cx="524238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700MHz</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テレビ受信障害調査及び対策工事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17,000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件</a:t>
            </a:r>
          </a:p>
        </p:txBody>
      </p:sp>
      <p:sp>
        <p:nvSpPr>
          <p:cNvPr id="27" name="正方形/長方形 26"/>
          <p:cNvSpPr/>
          <p:nvPr/>
        </p:nvSpPr>
        <p:spPr>
          <a:xfrm>
            <a:off x="3300991" y="1142130"/>
            <a:ext cx="524238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小規模マンション（</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全国）</a:t>
            </a:r>
            <a:r>
              <a:rPr lang="en-US" altLang="ja-JP" sz="14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化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3,000</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戸　　　　　</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7990" y="3121418"/>
            <a:ext cx="612506" cy="60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a:xfrm>
            <a:off x="439628" y="3116876"/>
            <a:ext cx="1415772" cy="338554"/>
          </a:xfrm>
          <a:prstGeom prst="rect">
            <a:avLst/>
          </a:prstGeom>
        </p:spPr>
        <p:txBody>
          <a:bodyPr wrap="none">
            <a:spAutoFit/>
          </a:bodyPr>
          <a:lstStyle/>
          <a:p>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電気工事実績</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3302438" y="3077673"/>
            <a:ext cx="524238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◆全国飲食店・理美容・工場棟</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化　</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1,700</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3300991" y="3352151"/>
            <a:ext cx="524238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◆北海道コンビニエンスチェーン様</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化　</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93</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3302438" y="3626629"/>
            <a:ext cx="524238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◆大手カーショップ様</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化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90</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3302438" y="1672269"/>
            <a:ext cx="524238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◆監視カメラ・地デジ設置　</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案件</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3302438" y="3901108"/>
            <a:ext cx="5240933" cy="312304"/>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◆小浜・神戸（病院）・中野（ビル）　　蓄電池活性化工事</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3302438" y="1960301"/>
            <a:ext cx="566205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◆大手カーディーラー様　</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6,000</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　衛星アンテナ切替工事</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3302059" y="4708479"/>
            <a:ext cx="576064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◆栃木・徳島　太陽光設置パネル定期点検</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439628" y="4753343"/>
            <a:ext cx="1415772" cy="338554"/>
          </a:xfrm>
          <a:prstGeom prst="rect">
            <a:avLst/>
          </a:prstGeom>
        </p:spPr>
        <p:txBody>
          <a:bodyPr wrap="none">
            <a:spAutoFit/>
          </a:bodyPr>
          <a:lstStyle/>
          <a:p>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保守工事実績</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3302059" y="4997510"/>
            <a:ext cx="576064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◆大手スーパー・ドラックストア・家電販売　放送設備メンテナンス</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3302059" y="5286541"/>
            <a:ext cx="576064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◆愛知・熊本・岡山・島根等　マンションルーター交換</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棟</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6645" y="4795124"/>
            <a:ext cx="715196" cy="52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7990" y="5813019"/>
            <a:ext cx="622073" cy="62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正方形/長方形 59"/>
          <p:cNvSpPr/>
          <p:nvPr/>
        </p:nvSpPr>
        <p:spPr>
          <a:xfrm>
            <a:off x="361161" y="5990839"/>
            <a:ext cx="1910057" cy="307777"/>
          </a:xfrm>
          <a:prstGeom prst="rect">
            <a:avLst/>
          </a:prstGeom>
        </p:spPr>
        <p:txBody>
          <a:bodyPr wrap="square">
            <a:spAutoFit/>
          </a:bodyPr>
          <a:lstStyle/>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リハービッシュ実績</a:t>
            </a:r>
            <a:endPar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正方形/長方形 60"/>
          <p:cNvSpPr/>
          <p:nvPr/>
        </p:nvSpPr>
        <p:spPr>
          <a:xfrm>
            <a:off x="3302059" y="5970168"/>
            <a:ext cx="576064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◆大手ドラックストア様　</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タブレット設定梱包発送作業　</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台</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3303564" y="4169860"/>
            <a:ext cx="5242380" cy="307777"/>
          </a:xfrm>
          <a:prstGeom prst="rect">
            <a:avLst/>
          </a:prstGeom>
        </p:spPr>
        <p:txBody>
          <a:bodyPr wrap="square">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円ショップ様</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化　</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73118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46628" y="862520"/>
            <a:ext cx="8473844" cy="1893694"/>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46628" y="3130907"/>
            <a:ext cx="8473844" cy="1525093"/>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46628" y="5024789"/>
            <a:ext cx="8473844" cy="1525093"/>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13"/>
          <p:cNvSpPr>
            <a:spLocks noChangeArrowheads="1"/>
          </p:cNvSpPr>
          <p:nvPr/>
        </p:nvSpPr>
        <p:spPr bwMode="auto">
          <a:xfrm>
            <a:off x="346628" y="934528"/>
            <a:ext cx="66016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ctr" hangingPunct="1">
              <a:buFontTx/>
              <a:buNone/>
            </a:pPr>
            <a:r>
              <a:rPr lang="ja-JP" altLang="en-US" sz="1600" b="1" dirty="0" smtClean="0">
                <a:latin typeface="メイリオ" pitchFamily="50" charset="-128"/>
                <a:ea typeface="メイリオ" pitchFamily="50" charset="-128"/>
                <a:cs typeface="メイリオ" pitchFamily="50" charset="-128"/>
              </a:rPr>
              <a:t>①　</a:t>
            </a:r>
            <a:r>
              <a:rPr lang="ja-JP" altLang="en-US" sz="1600" b="1" u="sng" dirty="0" smtClean="0">
                <a:latin typeface="メイリオ" pitchFamily="50" charset="-128"/>
                <a:ea typeface="メイリオ" pitchFamily="50" charset="-128"/>
                <a:cs typeface="メイリオ" pitchFamily="50" charset="-128"/>
              </a:rPr>
              <a:t>監視カメラの入れ替え</a:t>
            </a:r>
            <a:r>
              <a:rPr lang="ja-JP" altLang="en-US" sz="1400" b="1" dirty="0" smtClean="0">
                <a:latin typeface="メイリオ" pitchFamily="50" charset="-128"/>
                <a:ea typeface="メイリオ" pitchFamily="50" charset="-128"/>
                <a:cs typeface="メイリオ" pitchFamily="50" charset="-128"/>
              </a:rPr>
              <a:t>　（某弁当チェーン</a:t>
            </a:r>
            <a:r>
              <a:rPr lang="en-US" altLang="ja-JP" sz="1400" b="1" dirty="0" smtClean="0">
                <a:latin typeface="メイリオ" pitchFamily="50" charset="-128"/>
                <a:ea typeface="メイリオ" pitchFamily="50" charset="-128"/>
                <a:cs typeface="メイリオ" pitchFamily="50" charset="-128"/>
              </a:rPr>
              <a:t>A</a:t>
            </a:r>
            <a:r>
              <a:rPr lang="ja-JP" altLang="en-US" sz="1400" b="1" dirty="0" smtClean="0">
                <a:latin typeface="メイリオ" pitchFamily="50" charset="-128"/>
                <a:ea typeface="メイリオ" pitchFamily="50" charset="-128"/>
                <a:cs typeface="メイリオ" pitchFamily="50" charset="-128"/>
              </a:rPr>
              <a:t>社：</a:t>
            </a:r>
            <a:r>
              <a:rPr lang="en-US" altLang="ja-JP" sz="1400" b="1" dirty="0" smtClean="0">
                <a:latin typeface="メイリオ" pitchFamily="50" charset="-128"/>
                <a:ea typeface="メイリオ" pitchFamily="50" charset="-128"/>
                <a:cs typeface="メイリオ" pitchFamily="50" charset="-128"/>
              </a:rPr>
              <a:t>2,900</a:t>
            </a:r>
            <a:r>
              <a:rPr lang="ja-JP" altLang="en-US" sz="1400" b="1" dirty="0" smtClean="0">
                <a:latin typeface="メイリオ" pitchFamily="50" charset="-128"/>
                <a:ea typeface="メイリオ" pitchFamily="50" charset="-128"/>
                <a:cs typeface="メイリオ" pitchFamily="50" charset="-128"/>
              </a:rPr>
              <a:t>店舗）</a:t>
            </a:r>
            <a:endParaRPr lang="en-US" altLang="ja-JP" sz="1400" b="1" dirty="0" smtClean="0">
              <a:latin typeface="メイリオ" pitchFamily="50" charset="-128"/>
              <a:ea typeface="メイリオ" pitchFamily="50" charset="-128"/>
              <a:cs typeface="メイリオ" pitchFamily="50" charset="-128"/>
            </a:endParaRPr>
          </a:p>
        </p:txBody>
      </p:sp>
      <p:sp>
        <p:nvSpPr>
          <p:cNvPr id="40" name="正方形/長方形 13"/>
          <p:cNvSpPr>
            <a:spLocks noChangeArrowheads="1"/>
          </p:cNvSpPr>
          <p:nvPr/>
        </p:nvSpPr>
        <p:spPr bwMode="auto">
          <a:xfrm>
            <a:off x="499027" y="1346831"/>
            <a:ext cx="832144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ctr" hangingPunct="1">
              <a:buFontTx/>
              <a:buNone/>
            </a:pPr>
            <a:r>
              <a:rPr lang="ja-JP" altLang="en-US" sz="1200" dirty="0">
                <a:latin typeface="メイリオ" pitchFamily="50" charset="-128"/>
                <a:ea typeface="メイリオ" pitchFamily="50" charset="-128"/>
                <a:cs typeface="メイリオ" pitchFamily="50" charset="-128"/>
              </a:rPr>
              <a:t>監視</a:t>
            </a:r>
            <a:r>
              <a:rPr lang="ja-JP" altLang="en-US" sz="1200" dirty="0" smtClean="0">
                <a:latin typeface="メイリオ" pitchFamily="50" charset="-128"/>
                <a:ea typeface="メイリオ" pitchFamily="50" charset="-128"/>
                <a:cs typeface="メイリオ" pitchFamily="50" charset="-128"/>
              </a:rPr>
              <a:t>カメラの耐用年数が約</a:t>
            </a:r>
            <a:r>
              <a:rPr lang="en-US" altLang="ja-JP" sz="1200" dirty="0" smtClean="0">
                <a:latin typeface="メイリオ" pitchFamily="50" charset="-128"/>
                <a:ea typeface="メイリオ" pitchFamily="50" charset="-128"/>
                <a:cs typeface="メイリオ" pitchFamily="50" charset="-128"/>
              </a:rPr>
              <a:t>5</a:t>
            </a:r>
            <a:r>
              <a:rPr lang="ja-JP" altLang="en-US" sz="1200" dirty="0" smtClean="0">
                <a:latin typeface="メイリオ" pitchFamily="50" charset="-128"/>
                <a:ea typeface="メイリオ" pitchFamily="50" charset="-128"/>
                <a:cs typeface="メイリオ" pitchFamily="50" charset="-128"/>
              </a:rPr>
              <a:t>年くらいのため、</a:t>
            </a:r>
            <a:r>
              <a:rPr lang="en-US" altLang="ja-JP" sz="1200" dirty="0" smtClean="0">
                <a:latin typeface="メイリオ" pitchFamily="50" charset="-128"/>
                <a:ea typeface="メイリオ" pitchFamily="50" charset="-128"/>
                <a:cs typeface="メイリオ" pitchFamily="50" charset="-128"/>
              </a:rPr>
              <a:t>5</a:t>
            </a:r>
            <a:r>
              <a:rPr lang="ja-JP" altLang="en-US" sz="1200" dirty="0" smtClean="0">
                <a:latin typeface="メイリオ" pitchFamily="50" charset="-128"/>
                <a:ea typeface="メイリオ" pitchFamily="50" charset="-128"/>
                <a:cs typeface="メイリオ" pitchFamily="50" charset="-128"/>
              </a:rPr>
              <a:t>年に一回のペースで機器を交換設置して</a:t>
            </a:r>
            <a:r>
              <a:rPr lang="ja-JP" altLang="en-US" sz="1200" dirty="0">
                <a:latin typeface="メイリオ" pitchFamily="50" charset="-128"/>
                <a:ea typeface="メイリオ" pitchFamily="50" charset="-128"/>
                <a:cs typeface="メイリオ" pitchFamily="50" charset="-128"/>
              </a:rPr>
              <a:t>いる</a:t>
            </a:r>
            <a:r>
              <a:rPr lang="ja-JP" altLang="en-US" sz="1200" dirty="0" smtClean="0">
                <a:latin typeface="メイリオ" pitchFamily="50" charset="-128"/>
                <a:ea typeface="メイリオ" pitchFamily="50" charset="-128"/>
                <a:cs typeface="メイリオ" pitchFamily="50" charset="-128"/>
              </a:rPr>
              <a:t>。（＝年間約</a:t>
            </a:r>
            <a:r>
              <a:rPr lang="en-US" altLang="ja-JP" sz="1200" dirty="0" smtClean="0">
                <a:latin typeface="メイリオ" pitchFamily="50" charset="-128"/>
                <a:ea typeface="メイリオ" pitchFamily="50" charset="-128"/>
                <a:cs typeface="メイリオ" pitchFamily="50" charset="-128"/>
              </a:rPr>
              <a:t>500</a:t>
            </a:r>
            <a:r>
              <a:rPr lang="ja-JP" altLang="en-US" sz="1200" dirty="0" smtClean="0">
                <a:latin typeface="メイリオ" pitchFamily="50" charset="-128"/>
                <a:ea typeface="メイリオ" pitchFamily="50" charset="-128"/>
                <a:cs typeface="メイリオ" pitchFamily="50" charset="-128"/>
              </a:rPr>
              <a:t>店舗）</a:t>
            </a:r>
            <a:endParaRPr lang="en-US" altLang="ja-JP" sz="1200" dirty="0" smtClean="0">
              <a:latin typeface="メイリオ" pitchFamily="50" charset="-128"/>
              <a:ea typeface="メイリオ" pitchFamily="50" charset="-128"/>
              <a:cs typeface="メイリオ" pitchFamily="50" charset="-128"/>
            </a:endParaRPr>
          </a:p>
          <a:p>
            <a:pPr eaLnBrk="1" fontAlgn="ctr" hangingPunct="1">
              <a:buFontTx/>
              <a:buNone/>
            </a:pPr>
            <a:endParaRPr lang="en-US" altLang="ja-JP" sz="1200" dirty="0" smtClean="0">
              <a:latin typeface="メイリオ" pitchFamily="50" charset="-128"/>
              <a:ea typeface="メイリオ" pitchFamily="50" charset="-128"/>
              <a:cs typeface="メイリオ" pitchFamily="50" charset="-128"/>
            </a:endParaRPr>
          </a:p>
          <a:p>
            <a:pPr eaLnBrk="1" fontAlgn="ctr" hangingPunct="1">
              <a:buFontTx/>
              <a:buNone/>
            </a:pPr>
            <a:r>
              <a:rPr lang="ja-JP" altLang="en-US" sz="1200" dirty="0" smtClean="0">
                <a:latin typeface="メイリオ" pitchFamily="50" charset="-128"/>
                <a:ea typeface="メイリオ" pitchFamily="50" charset="-128"/>
                <a:cs typeface="メイリオ" pitchFamily="50" charset="-128"/>
              </a:rPr>
              <a:t>それまでは各エリアの電気業者に</a:t>
            </a:r>
            <a:r>
              <a:rPr lang="ja-JP" altLang="en-US" sz="1200" dirty="0">
                <a:latin typeface="メイリオ" pitchFamily="50" charset="-128"/>
                <a:ea typeface="メイリオ" pitchFamily="50" charset="-128"/>
                <a:cs typeface="メイリオ" pitchFamily="50" charset="-128"/>
              </a:rPr>
              <a:t>発注</a:t>
            </a:r>
            <a:r>
              <a:rPr lang="ja-JP" altLang="en-US" sz="1200" dirty="0" smtClean="0">
                <a:latin typeface="メイリオ" pitchFamily="50" charset="-128"/>
                <a:ea typeface="メイリオ" pitchFamily="50" charset="-128"/>
                <a:cs typeface="メイリオ" pitchFamily="50" charset="-128"/>
              </a:rPr>
              <a:t>していたが、安価で全国対応できる業者を探しており、</a:t>
            </a:r>
            <a:r>
              <a:rPr lang="en-US" altLang="ja-JP" sz="1200" dirty="0" smtClean="0">
                <a:latin typeface="メイリオ" pitchFamily="50" charset="-128"/>
                <a:ea typeface="メイリオ" pitchFamily="50" charset="-128"/>
                <a:cs typeface="メイリオ" pitchFamily="50" charset="-128"/>
              </a:rPr>
              <a:t>USEN</a:t>
            </a:r>
            <a:r>
              <a:rPr lang="ja-JP" altLang="en-US" sz="1200" dirty="0" smtClean="0">
                <a:latin typeface="メイリオ" pitchFamily="50" charset="-128"/>
                <a:ea typeface="メイリオ" pitchFamily="50" charset="-128"/>
                <a:cs typeface="メイリオ" pitchFamily="50" charset="-128"/>
              </a:rPr>
              <a:t>にも「現行電気業者の価格よりも安価に工事することは出来ないか？」と問い合わせをいただく。</a:t>
            </a:r>
            <a:endParaRPr lang="en-US" altLang="ja-JP" sz="1200" dirty="0" smtClean="0">
              <a:latin typeface="メイリオ" pitchFamily="50" charset="-128"/>
              <a:ea typeface="メイリオ" pitchFamily="50" charset="-128"/>
              <a:cs typeface="メイリオ" pitchFamily="50" charset="-128"/>
            </a:endParaRPr>
          </a:p>
          <a:p>
            <a:pPr eaLnBrk="1" fontAlgn="ctr" hangingPunct="1">
              <a:buFontTx/>
              <a:buNone/>
            </a:pPr>
            <a:r>
              <a:rPr lang="ja-JP" altLang="en-US" sz="1200" dirty="0">
                <a:latin typeface="メイリオ" pitchFamily="50" charset="-128"/>
                <a:ea typeface="メイリオ" pitchFamily="50" charset="-128"/>
                <a:cs typeface="メイリオ" pitchFamily="50" charset="-128"/>
              </a:rPr>
              <a:t>作業</a:t>
            </a:r>
            <a:r>
              <a:rPr lang="ja-JP" altLang="en-US" sz="1200" dirty="0" smtClean="0">
                <a:latin typeface="メイリオ" pitchFamily="50" charset="-128"/>
                <a:ea typeface="メイリオ" pitchFamily="50" charset="-128"/>
                <a:cs typeface="メイリオ" pitchFamily="50" charset="-128"/>
              </a:rPr>
              <a:t>内容と店舗数から試算した結果、現行業者よりも安価な金額提示に至り、</a:t>
            </a:r>
            <a:r>
              <a:rPr lang="ja-JP" altLang="en-US" sz="1600" u="sng" dirty="0" smtClean="0">
                <a:solidFill>
                  <a:srgbClr val="FF0000"/>
                </a:solidFill>
                <a:latin typeface="メイリオ" pitchFamily="50" charset="-128"/>
                <a:ea typeface="メイリオ" pitchFamily="50" charset="-128"/>
                <a:cs typeface="メイリオ" pitchFamily="50" charset="-128"/>
              </a:rPr>
              <a:t>年間 約</a:t>
            </a:r>
            <a:r>
              <a:rPr lang="en-US" altLang="ja-JP" sz="1600" u="sng" dirty="0" smtClean="0">
                <a:solidFill>
                  <a:srgbClr val="FF0000"/>
                </a:solidFill>
                <a:latin typeface="メイリオ" pitchFamily="50" charset="-128"/>
                <a:ea typeface="メイリオ" pitchFamily="50" charset="-128"/>
                <a:cs typeface="メイリオ" pitchFamily="50" charset="-128"/>
              </a:rPr>
              <a:t>750</a:t>
            </a:r>
            <a:r>
              <a:rPr lang="ja-JP" altLang="en-US" sz="1600" u="sng" dirty="0" smtClean="0">
                <a:solidFill>
                  <a:srgbClr val="FF0000"/>
                </a:solidFill>
                <a:latin typeface="メイリオ" pitchFamily="50" charset="-128"/>
                <a:ea typeface="メイリオ" pitchFamily="50" charset="-128"/>
                <a:cs typeface="メイリオ" pitchFamily="50" charset="-128"/>
              </a:rPr>
              <a:t>万円のコスト削減</a:t>
            </a:r>
            <a:r>
              <a:rPr lang="ja-JP" altLang="en-US" sz="1200" dirty="0" smtClean="0">
                <a:latin typeface="メイリオ" pitchFamily="50" charset="-128"/>
                <a:ea typeface="メイリオ" pitchFamily="50" charset="-128"/>
                <a:cs typeface="メイリオ" pitchFamily="50" charset="-128"/>
              </a:rPr>
              <a:t>に繋がった</a:t>
            </a:r>
            <a:r>
              <a:rPr lang="ja-JP" altLang="en-US" sz="1200" dirty="0">
                <a:latin typeface="メイリオ" pitchFamily="50" charset="-128"/>
                <a:ea typeface="メイリオ" pitchFamily="50" charset="-128"/>
                <a:cs typeface="メイリオ" pitchFamily="50" charset="-128"/>
              </a:rPr>
              <a:t>。</a:t>
            </a:r>
            <a:endParaRPr lang="en-US" altLang="ja-JP" sz="1050" dirty="0" smtClean="0">
              <a:latin typeface="メイリオ" pitchFamily="50" charset="-128"/>
              <a:ea typeface="メイリオ" pitchFamily="50" charset="-128"/>
              <a:cs typeface="メイリオ" pitchFamily="50" charset="-128"/>
            </a:endParaRPr>
          </a:p>
        </p:txBody>
      </p:sp>
      <p:sp>
        <p:nvSpPr>
          <p:cNvPr id="41" name="正方形/長方形 13"/>
          <p:cNvSpPr>
            <a:spLocks noChangeArrowheads="1"/>
          </p:cNvSpPr>
          <p:nvPr/>
        </p:nvSpPr>
        <p:spPr bwMode="auto">
          <a:xfrm>
            <a:off x="346628" y="3164007"/>
            <a:ext cx="66016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ctr" hangingPunct="1">
              <a:buFontTx/>
              <a:buNone/>
            </a:pPr>
            <a:r>
              <a:rPr lang="ja-JP" altLang="en-US" sz="1600" b="1" dirty="0">
                <a:latin typeface="メイリオ" pitchFamily="50" charset="-128"/>
                <a:ea typeface="メイリオ" pitchFamily="50" charset="-128"/>
                <a:cs typeface="メイリオ" pitchFamily="50" charset="-128"/>
              </a:rPr>
              <a:t>②</a:t>
            </a:r>
            <a:r>
              <a:rPr lang="ja-JP" altLang="en-US" sz="1600" b="1" dirty="0" smtClean="0">
                <a:latin typeface="メイリオ" pitchFamily="50" charset="-128"/>
                <a:ea typeface="メイリオ" pitchFamily="50" charset="-128"/>
                <a:cs typeface="メイリオ" pitchFamily="50" charset="-128"/>
              </a:rPr>
              <a:t>　</a:t>
            </a:r>
            <a:r>
              <a:rPr lang="en-US" altLang="ja-JP" sz="1600" b="1" u="sng" dirty="0" smtClean="0">
                <a:latin typeface="メイリオ" pitchFamily="50" charset="-128"/>
                <a:ea typeface="メイリオ" pitchFamily="50" charset="-128"/>
                <a:cs typeface="メイリオ" pitchFamily="50" charset="-128"/>
              </a:rPr>
              <a:t>LED</a:t>
            </a:r>
            <a:r>
              <a:rPr lang="ja-JP" altLang="en-US" sz="1600" b="1" u="sng" dirty="0" smtClean="0">
                <a:latin typeface="メイリオ" pitchFamily="50" charset="-128"/>
                <a:ea typeface="メイリオ" pitchFamily="50" charset="-128"/>
                <a:cs typeface="メイリオ" pitchFamily="50" charset="-128"/>
              </a:rPr>
              <a:t>電灯の入れ替え</a:t>
            </a:r>
            <a:r>
              <a:rPr lang="ja-JP" altLang="en-US" sz="1400" b="1" dirty="0" smtClean="0">
                <a:latin typeface="メイリオ" pitchFamily="50" charset="-128"/>
                <a:ea typeface="メイリオ" pitchFamily="50" charset="-128"/>
                <a:cs typeface="メイリオ" pitchFamily="50" charset="-128"/>
              </a:rPr>
              <a:t>（某コンビニチェーン</a:t>
            </a:r>
            <a:r>
              <a:rPr lang="en-US" altLang="ja-JP" sz="1400" b="1" dirty="0">
                <a:latin typeface="メイリオ" pitchFamily="50" charset="-128"/>
                <a:ea typeface="メイリオ" pitchFamily="50" charset="-128"/>
                <a:cs typeface="メイリオ" pitchFamily="50" charset="-128"/>
              </a:rPr>
              <a:t>B</a:t>
            </a:r>
            <a:r>
              <a:rPr lang="ja-JP" altLang="en-US" sz="1400" b="1" dirty="0" smtClean="0">
                <a:latin typeface="メイリオ" pitchFamily="50" charset="-128"/>
                <a:ea typeface="メイリオ" pitchFamily="50" charset="-128"/>
                <a:cs typeface="メイリオ" pitchFamily="50" charset="-128"/>
              </a:rPr>
              <a:t>社：</a:t>
            </a:r>
            <a:r>
              <a:rPr lang="en-US" altLang="ja-JP" sz="1400" b="1" dirty="0" smtClean="0">
                <a:latin typeface="メイリオ" pitchFamily="50" charset="-128"/>
                <a:ea typeface="メイリオ" pitchFamily="50" charset="-128"/>
                <a:cs typeface="メイリオ" pitchFamily="50" charset="-128"/>
              </a:rPr>
              <a:t>1,100</a:t>
            </a:r>
            <a:r>
              <a:rPr lang="ja-JP" altLang="en-US" sz="1400" b="1" dirty="0" smtClean="0">
                <a:latin typeface="メイリオ" pitchFamily="50" charset="-128"/>
                <a:ea typeface="メイリオ" pitchFamily="50" charset="-128"/>
                <a:cs typeface="メイリオ" pitchFamily="50" charset="-128"/>
              </a:rPr>
              <a:t>店舗）</a:t>
            </a:r>
            <a:endParaRPr lang="en-US" altLang="ja-JP" sz="1400" b="1" dirty="0" smtClean="0">
              <a:latin typeface="メイリオ" pitchFamily="50" charset="-128"/>
              <a:ea typeface="メイリオ" pitchFamily="50" charset="-128"/>
              <a:cs typeface="メイリオ" pitchFamily="50" charset="-128"/>
            </a:endParaRPr>
          </a:p>
        </p:txBody>
      </p:sp>
      <p:sp>
        <p:nvSpPr>
          <p:cNvPr id="42" name="正方形/長方形 13"/>
          <p:cNvSpPr>
            <a:spLocks noChangeArrowheads="1"/>
          </p:cNvSpPr>
          <p:nvPr/>
        </p:nvSpPr>
        <p:spPr bwMode="auto">
          <a:xfrm>
            <a:off x="499028" y="3576310"/>
            <a:ext cx="8177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ctr" hangingPunct="1">
              <a:buFontTx/>
              <a:buNone/>
            </a:pPr>
            <a:r>
              <a:rPr lang="ja-JP" altLang="en-US" sz="1200" dirty="0" smtClean="0">
                <a:latin typeface="メイリオ" pitchFamily="50" charset="-128"/>
                <a:ea typeface="メイリオ" pitchFamily="50" charset="-128"/>
                <a:cs typeface="メイリオ" pitchFamily="50" charset="-128"/>
              </a:rPr>
              <a:t>全店</a:t>
            </a:r>
            <a:r>
              <a:rPr lang="en-US" altLang="ja-JP" sz="1200" dirty="0" smtClean="0">
                <a:latin typeface="メイリオ" pitchFamily="50" charset="-128"/>
                <a:ea typeface="メイリオ" pitchFamily="50" charset="-128"/>
                <a:cs typeface="メイリオ" pitchFamily="50" charset="-128"/>
              </a:rPr>
              <a:t>LED</a:t>
            </a:r>
            <a:r>
              <a:rPr lang="ja-JP" altLang="en-US" sz="1200" dirty="0">
                <a:latin typeface="メイリオ" pitchFamily="50" charset="-128"/>
                <a:ea typeface="メイリオ" pitchFamily="50" charset="-128"/>
                <a:cs typeface="メイリオ" pitchFamily="50" charset="-128"/>
              </a:rPr>
              <a:t>電灯</a:t>
            </a:r>
            <a:r>
              <a:rPr lang="ja-JP" altLang="en-US" sz="1200" dirty="0" smtClean="0">
                <a:latin typeface="メイリオ" pitchFamily="50" charset="-128"/>
                <a:ea typeface="メイリオ" pitchFamily="50" charset="-128"/>
                <a:cs typeface="メイリオ" pitchFamily="50" charset="-128"/>
              </a:rPr>
              <a:t>へ交換する計画があり、電気業者から取った見積りで社内予算を取っていたが、その後</a:t>
            </a:r>
            <a:r>
              <a:rPr lang="en-US" altLang="ja-JP" sz="1200" dirty="0" smtClean="0">
                <a:latin typeface="メイリオ" pitchFamily="50" charset="-128"/>
                <a:ea typeface="メイリオ" pitchFamily="50" charset="-128"/>
                <a:cs typeface="メイリオ" pitchFamily="50" charset="-128"/>
              </a:rPr>
              <a:t>USEN</a:t>
            </a:r>
            <a:r>
              <a:rPr lang="ja-JP" altLang="en-US" sz="1200" dirty="0" smtClean="0">
                <a:latin typeface="メイリオ" pitchFamily="50" charset="-128"/>
                <a:ea typeface="メイリオ" pitchFamily="50" charset="-128"/>
                <a:cs typeface="メイリオ" pitchFamily="50" charset="-128"/>
              </a:rPr>
              <a:t>でも</a:t>
            </a:r>
            <a:r>
              <a:rPr lang="en-US" altLang="ja-JP" sz="1200" dirty="0" smtClean="0">
                <a:latin typeface="メイリオ" pitchFamily="50" charset="-128"/>
                <a:ea typeface="メイリオ" pitchFamily="50" charset="-128"/>
                <a:cs typeface="メイリオ" pitchFamily="50" charset="-128"/>
              </a:rPr>
              <a:t>LED</a:t>
            </a:r>
            <a:r>
              <a:rPr lang="ja-JP" altLang="en-US" sz="1200" dirty="0" smtClean="0">
                <a:latin typeface="メイリオ" pitchFamily="50" charset="-128"/>
                <a:ea typeface="メイリオ" pitchFamily="50" charset="-128"/>
                <a:cs typeface="メイリオ" pitchFamily="50" charset="-128"/>
              </a:rPr>
              <a:t>交換が出来ることを知り、「予算内で工事できるか？」とご相談をいただく。</a:t>
            </a:r>
            <a:endParaRPr lang="en-US" altLang="ja-JP" sz="1200" dirty="0" smtClean="0">
              <a:latin typeface="メイリオ" pitchFamily="50" charset="-128"/>
              <a:ea typeface="メイリオ" pitchFamily="50" charset="-128"/>
              <a:cs typeface="メイリオ" pitchFamily="50" charset="-128"/>
            </a:endParaRPr>
          </a:p>
          <a:p>
            <a:pPr eaLnBrk="1" fontAlgn="ctr" hangingPunct="1">
              <a:buFontTx/>
              <a:buNone/>
            </a:pPr>
            <a:endParaRPr lang="en-US" altLang="ja-JP" sz="1200" b="1" dirty="0" smtClean="0">
              <a:latin typeface="メイリオ" pitchFamily="50" charset="-128"/>
              <a:ea typeface="メイリオ" pitchFamily="50" charset="-128"/>
              <a:cs typeface="メイリオ" pitchFamily="50" charset="-128"/>
            </a:endParaRPr>
          </a:p>
          <a:p>
            <a:pPr eaLnBrk="1" fontAlgn="ctr" hangingPunct="1">
              <a:buFontTx/>
              <a:buNone/>
            </a:pPr>
            <a:r>
              <a:rPr lang="ja-JP" altLang="en-US" sz="1200" dirty="0" smtClean="0">
                <a:latin typeface="メイリオ" pitchFamily="50" charset="-128"/>
                <a:ea typeface="メイリオ" pitchFamily="50" charset="-128"/>
                <a:cs typeface="メイリオ" pitchFamily="50" charset="-128"/>
              </a:rPr>
              <a:t>結果、</a:t>
            </a:r>
            <a:r>
              <a:rPr lang="en-US" altLang="ja-JP" sz="1600" u="sng" dirty="0" smtClean="0">
                <a:solidFill>
                  <a:srgbClr val="FF0000"/>
                </a:solidFill>
                <a:latin typeface="メイリオ" pitchFamily="50" charset="-128"/>
                <a:ea typeface="メイリオ" pitchFamily="50" charset="-128"/>
                <a:cs typeface="メイリオ" pitchFamily="50" charset="-128"/>
              </a:rPr>
              <a:t>1</a:t>
            </a:r>
            <a:r>
              <a:rPr lang="ja-JP" altLang="en-US" sz="1600" u="sng" dirty="0" smtClean="0">
                <a:solidFill>
                  <a:srgbClr val="FF0000"/>
                </a:solidFill>
                <a:latin typeface="メイリオ" pitchFamily="50" charset="-128"/>
                <a:ea typeface="メイリオ" pitchFamily="50" charset="-128"/>
                <a:cs typeface="メイリオ" pitchFamily="50" charset="-128"/>
              </a:rPr>
              <a:t>店舗あたり約</a:t>
            </a:r>
            <a:r>
              <a:rPr lang="en-US" altLang="ja-JP" sz="1600" u="sng" dirty="0" smtClean="0">
                <a:solidFill>
                  <a:srgbClr val="FF0000"/>
                </a:solidFill>
                <a:latin typeface="メイリオ" pitchFamily="50" charset="-128"/>
                <a:ea typeface="メイリオ" pitchFamily="50" charset="-128"/>
                <a:cs typeface="メイリオ" pitchFamily="50" charset="-128"/>
              </a:rPr>
              <a:t>1</a:t>
            </a:r>
            <a:r>
              <a:rPr lang="ja-JP" altLang="en-US" sz="1600" u="sng" dirty="0" smtClean="0">
                <a:solidFill>
                  <a:srgbClr val="FF0000"/>
                </a:solidFill>
                <a:latin typeface="メイリオ" pitchFamily="50" charset="-128"/>
                <a:ea typeface="メイリオ" pitchFamily="50" charset="-128"/>
                <a:cs typeface="メイリオ" pitchFamily="50" charset="-128"/>
              </a:rPr>
              <a:t>万円（トータルで</a:t>
            </a:r>
            <a:r>
              <a:rPr lang="en-US" altLang="ja-JP" sz="1600" u="sng" dirty="0" smtClean="0">
                <a:solidFill>
                  <a:srgbClr val="FF0000"/>
                </a:solidFill>
                <a:latin typeface="メイリオ" pitchFamily="50" charset="-128"/>
                <a:ea typeface="メイリオ" pitchFamily="50" charset="-128"/>
                <a:cs typeface="メイリオ" pitchFamily="50" charset="-128"/>
              </a:rPr>
              <a:t>1,100</a:t>
            </a:r>
            <a:r>
              <a:rPr lang="ja-JP" altLang="en-US" sz="1600" u="sng" dirty="0" smtClean="0">
                <a:solidFill>
                  <a:srgbClr val="FF0000"/>
                </a:solidFill>
                <a:latin typeface="メイリオ" pitchFamily="50" charset="-128"/>
                <a:ea typeface="メイリオ" pitchFamily="50" charset="-128"/>
                <a:cs typeface="メイリオ" pitchFamily="50" charset="-128"/>
              </a:rPr>
              <a:t>万円）の工事費減額</a:t>
            </a:r>
            <a:r>
              <a:rPr lang="ja-JP" altLang="en-US" sz="1200" dirty="0" smtClean="0">
                <a:latin typeface="メイリオ" pitchFamily="50" charset="-128"/>
                <a:ea typeface="メイリオ" pitchFamily="50" charset="-128"/>
                <a:cs typeface="メイリオ" pitchFamily="50" charset="-128"/>
              </a:rPr>
              <a:t>に繋がり、予算差分を別予算に回すことが出来た。</a:t>
            </a:r>
            <a:endParaRPr lang="en-US" altLang="ja-JP" sz="1200" dirty="0" smtClean="0">
              <a:latin typeface="メイリオ" pitchFamily="50" charset="-128"/>
              <a:ea typeface="メイリオ" pitchFamily="50" charset="-128"/>
              <a:cs typeface="メイリオ" pitchFamily="50" charset="-128"/>
            </a:endParaRPr>
          </a:p>
        </p:txBody>
      </p:sp>
      <p:sp>
        <p:nvSpPr>
          <p:cNvPr id="19" name="正方形/長方形 13"/>
          <p:cNvSpPr>
            <a:spLocks noChangeArrowheads="1"/>
          </p:cNvSpPr>
          <p:nvPr/>
        </p:nvSpPr>
        <p:spPr bwMode="auto">
          <a:xfrm>
            <a:off x="346628" y="5057889"/>
            <a:ext cx="66016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ctr" hangingPunct="1">
              <a:buFontTx/>
              <a:buNone/>
            </a:pPr>
            <a:r>
              <a:rPr lang="ja-JP" altLang="en-US" sz="1600" b="1" dirty="0">
                <a:latin typeface="メイリオ" pitchFamily="50" charset="-128"/>
                <a:ea typeface="メイリオ" pitchFamily="50" charset="-128"/>
                <a:cs typeface="メイリオ" pitchFamily="50" charset="-128"/>
              </a:rPr>
              <a:t>③</a:t>
            </a:r>
            <a:r>
              <a:rPr lang="ja-JP" altLang="en-US" sz="1600" b="1" dirty="0" smtClean="0">
                <a:latin typeface="メイリオ" pitchFamily="50" charset="-128"/>
                <a:ea typeface="メイリオ" pitchFamily="50" charset="-128"/>
                <a:cs typeface="メイリオ" pitchFamily="50" charset="-128"/>
              </a:rPr>
              <a:t>　</a:t>
            </a:r>
            <a:r>
              <a:rPr lang="en-US" altLang="ja-JP" sz="1600" b="1" u="sng" dirty="0" smtClean="0">
                <a:latin typeface="メイリオ" pitchFamily="50" charset="-128"/>
                <a:ea typeface="メイリオ" pitchFamily="50" charset="-128"/>
                <a:cs typeface="メイリオ" pitchFamily="50" charset="-128"/>
              </a:rPr>
              <a:t>LAN</a:t>
            </a:r>
            <a:r>
              <a:rPr lang="ja-JP" altLang="en-US" sz="1600" b="1" u="sng" dirty="0" smtClean="0">
                <a:latin typeface="メイリオ" pitchFamily="50" charset="-128"/>
                <a:ea typeface="メイリオ" pitchFamily="50" charset="-128"/>
                <a:cs typeface="メイリオ" pitchFamily="50" charset="-128"/>
              </a:rPr>
              <a:t>配線</a:t>
            </a:r>
            <a:r>
              <a:rPr lang="ja-JP" altLang="en-US" sz="1600" b="1" dirty="0" smtClean="0">
                <a:latin typeface="メイリオ" pitchFamily="50" charset="-128"/>
                <a:ea typeface="メイリオ" pitchFamily="50" charset="-128"/>
                <a:cs typeface="メイリオ" pitchFamily="50" charset="-128"/>
              </a:rPr>
              <a:t>　</a:t>
            </a:r>
            <a:r>
              <a:rPr lang="ja-JP" altLang="en-US" sz="1400" b="1" dirty="0" smtClean="0">
                <a:latin typeface="メイリオ" pitchFamily="50" charset="-128"/>
                <a:ea typeface="メイリオ" pitchFamily="50" charset="-128"/>
                <a:cs typeface="メイリオ" pitchFamily="50" charset="-128"/>
              </a:rPr>
              <a:t>（某ドラッグストアチェーン</a:t>
            </a:r>
            <a:r>
              <a:rPr lang="en-US" altLang="ja-JP" sz="1400" b="1" dirty="0">
                <a:latin typeface="メイリオ" pitchFamily="50" charset="-128"/>
                <a:ea typeface="メイリオ" pitchFamily="50" charset="-128"/>
                <a:cs typeface="メイリオ" pitchFamily="50" charset="-128"/>
              </a:rPr>
              <a:t>C</a:t>
            </a:r>
            <a:r>
              <a:rPr lang="ja-JP" altLang="en-US" sz="1400" b="1" dirty="0" smtClean="0">
                <a:latin typeface="メイリオ" pitchFamily="50" charset="-128"/>
                <a:ea typeface="メイリオ" pitchFamily="50" charset="-128"/>
                <a:cs typeface="メイリオ" pitchFamily="50" charset="-128"/>
              </a:rPr>
              <a:t>社：</a:t>
            </a:r>
            <a:r>
              <a:rPr lang="en-US" altLang="ja-JP" sz="1400" b="1" dirty="0" smtClean="0">
                <a:latin typeface="メイリオ" pitchFamily="50" charset="-128"/>
                <a:ea typeface="メイリオ" pitchFamily="50" charset="-128"/>
                <a:cs typeface="メイリオ" pitchFamily="50" charset="-128"/>
              </a:rPr>
              <a:t>60</a:t>
            </a:r>
            <a:r>
              <a:rPr lang="ja-JP" altLang="en-US" sz="1400" b="1" dirty="0" smtClean="0">
                <a:latin typeface="メイリオ" pitchFamily="50" charset="-128"/>
                <a:ea typeface="メイリオ" pitchFamily="50" charset="-128"/>
                <a:cs typeface="メイリオ" pitchFamily="50" charset="-128"/>
              </a:rPr>
              <a:t>店舗）</a:t>
            </a:r>
            <a:endParaRPr lang="en-US" altLang="ja-JP" sz="1400" b="1" dirty="0" smtClean="0">
              <a:latin typeface="メイリオ" pitchFamily="50" charset="-128"/>
              <a:ea typeface="メイリオ" pitchFamily="50" charset="-128"/>
              <a:cs typeface="メイリオ" pitchFamily="50" charset="-128"/>
            </a:endParaRPr>
          </a:p>
        </p:txBody>
      </p:sp>
      <p:sp>
        <p:nvSpPr>
          <p:cNvPr id="20" name="正方形/長方形 13"/>
          <p:cNvSpPr>
            <a:spLocks noChangeArrowheads="1"/>
          </p:cNvSpPr>
          <p:nvPr/>
        </p:nvSpPr>
        <p:spPr bwMode="auto">
          <a:xfrm>
            <a:off x="499028" y="5470192"/>
            <a:ext cx="817742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ctr" hangingPunct="1">
              <a:buFontTx/>
              <a:buNone/>
            </a:pPr>
            <a:r>
              <a:rPr lang="ja-JP" altLang="en-US" sz="1200" dirty="0" smtClean="0">
                <a:latin typeface="メイリオ" pitchFamily="50" charset="-128"/>
                <a:ea typeface="メイリオ" pitchFamily="50" charset="-128"/>
                <a:cs typeface="メイリオ" pitchFamily="50" charset="-128"/>
              </a:rPr>
              <a:t>全店にキオスク端末を設置するため、</a:t>
            </a:r>
            <a:r>
              <a:rPr lang="en-US" altLang="ja-JP" sz="1200" dirty="0" smtClean="0">
                <a:latin typeface="メイリオ" pitchFamily="50" charset="-128"/>
                <a:ea typeface="メイリオ" pitchFamily="50" charset="-128"/>
                <a:cs typeface="メイリオ" pitchFamily="50" charset="-128"/>
              </a:rPr>
              <a:t>LAN</a:t>
            </a:r>
            <a:r>
              <a:rPr lang="ja-JP" altLang="en-US" sz="1200" dirty="0" smtClean="0">
                <a:latin typeface="メイリオ" pitchFamily="50" charset="-128"/>
                <a:ea typeface="メイリオ" pitchFamily="50" charset="-128"/>
                <a:cs typeface="メイリオ" pitchFamily="50" charset="-128"/>
              </a:rPr>
              <a:t>と電源の配線が必要となった。付き合いのあるファシリティ会社から見積りを取ったところ、地域によって単価が異なっていた為、広範囲で対応している業者からも見積りを取りたいということで</a:t>
            </a:r>
            <a:r>
              <a:rPr lang="en-US" altLang="ja-JP" sz="1200" dirty="0" smtClean="0">
                <a:latin typeface="メイリオ" pitchFamily="50" charset="-128"/>
                <a:ea typeface="メイリオ" pitchFamily="50" charset="-128"/>
                <a:cs typeface="メイリオ" pitchFamily="50" charset="-128"/>
              </a:rPr>
              <a:t>USEN</a:t>
            </a:r>
            <a:r>
              <a:rPr lang="ja-JP" altLang="en-US" sz="1200" dirty="0" smtClean="0">
                <a:latin typeface="メイリオ" pitchFamily="50" charset="-128"/>
                <a:ea typeface="メイリオ" pitchFamily="50" charset="-128"/>
                <a:cs typeface="メイリオ" pitchFamily="50" charset="-128"/>
              </a:rPr>
              <a:t>にご相談をいただく。</a:t>
            </a:r>
            <a:endParaRPr lang="en-US" altLang="ja-JP" sz="1200" dirty="0" smtClean="0">
              <a:latin typeface="メイリオ" pitchFamily="50" charset="-128"/>
              <a:ea typeface="メイリオ" pitchFamily="50" charset="-128"/>
              <a:cs typeface="メイリオ" pitchFamily="50" charset="-128"/>
            </a:endParaRPr>
          </a:p>
          <a:p>
            <a:pPr eaLnBrk="1" fontAlgn="ctr" hangingPunct="1">
              <a:buFontTx/>
              <a:buNone/>
            </a:pPr>
            <a:endParaRPr lang="en-US" altLang="ja-JP" sz="1200" dirty="0" smtClean="0">
              <a:latin typeface="メイリオ" pitchFamily="50" charset="-128"/>
              <a:ea typeface="メイリオ" pitchFamily="50" charset="-128"/>
              <a:cs typeface="メイリオ" pitchFamily="50" charset="-128"/>
            </a:endParaRPr>
          </a:p>
          <a:p>
            <a:pPr eaLnBrk="1" fontAlgn="ctr" hangingPunct="1">
              <a:buFontTx/>
              <a:buNone/>
            </a:pPr>
            <a:r>
              <a:rPr lang="ja-JP" altLang="en-US" sz="1200" dirty="0" smtClean="0">
                <a:latin typeface="メイリオ" pitchFamily="50" charset="-128"/>
                <a:ea typeface="メイリオ" pitchFamily="50" charset="-128"/>
                <a:cs typeface="メイリオ" pitchFamily="50" charset="-128"/>
              </a:rPr>
              <a:t>結果、エリアに関わらず統一した金額を提示することができ、</a:t>
            </a:r>
            <a:r>
              <a:rPr lang="ja-JP" altLang="en-US" sz="1400" u="sng" dirty="0" smtClean="0">
                <a:solidFill>
                  <a:srgbClr val="FF0000"/>
                </a:solidFill>
                <a:latin typeface="メイリオ" pitchFamily="50" charset="-128"/>
                <a:ea typeface="メイリオ" pitchFamily="50" charset="-128"/>
                <a:cs typeface="メイリオ" pitchFamily="50" charset="-128"/>
              </a:rPr>
              <a:t>トータルで約</a:t>
            </a:r>
            <a:r>
              <a:rPr lang="en-US" altLang="ja-JP" sz="1400" u="sng" dirty="0" smtClean="0">
                <a:solidFill>
                  <a:srgbClr val="FF0000"/>
                </a:solidFill>
                <a:latin typeface="メイリオ" pitchFamily="50" charset="-128"/>
                <a:ea typeface="メイリオ" pitchFamily="50" charset="-128"/>
                <a:cs typeface="メイリオ" pitchFamily="50" charset="-128"/>
              </a:rPr>
              <a:t>80</a:t>
            </a:r>
            <a:r>
              <a:rPr lang="ja-JP" altLang="en-US" sz="1400" u="sng" dirty="0" smtClean="0">
                <a:solidFill>
                  <a:srgbClr val="FF0000"/>
                </a:solidFill>
                <a:latin typeface="メイリオ" pitchFamily="50" charset="-128"/>
                <a:ea typeface="メイリオ" pitchFamily="50" charset="-128"/>
                <a:cs typeface="メイリオ" pitchFamily="50" charset="-128"/>
              </a:rPr>
              <a:t>万円のコスト削減</a:t>
            </a:r>
            <a:r>
              <a:rPr lang="ja-JP" altLang="en-US" sz="1200" dirty="0" smtClean="0">
                <a:solidFill>
                  <a:schemeClr val="tx1">
                    <a:lumMod val="85000"/>
                    <a:lumOff val="15000"/>
                  </a:schemeClr>
                </a:solidFill>
                <a:latin typeface="メイリオ" pitchFamily="50" charset="-128"/>
                <a:ea typeface="メイリオ" pitchFamily="50" charset="-128"/>
                <a:cs typeface="メイリオ" pitchFamily="50" charset="-128"/>
              </a:rPr>
              <a:t>が図れた</a:t>
            </a:r>
            <a:r>
              <a:rPr lang="ja-JP" altLang="en-US" sz="1200" dirty="0" smtClean="0">
                <a:latin typeface="メイリオ" pitchFamily="50" charset="-128"/>
                <a:ea typeface="メイリオ" pitchFamily="50" charset="-128"/>
                <a:cs typeface="メイリオ" pitchFamily="50" charset="-128"/>
              </a:rPr>
              <a:t>。</a:t>
            </a:r>
            <a:endParaRPr lang="en-US" altLang="ja-JP" sz="1200" dirty="0" smtClean="0">
              <a:latin typeface="メイリオ" pitchFamily="50" charset="-128"/>
              <a:ea typeface="メイリオ" pitchFamily="50" charset="-128"/>
              <a:cs typeface="メイリオ" pitchFamily="50" charset="-128"/>
            </a:endParaRPr>
          </a:p>
        </p:txBody>
      </p:sp>
      <p:sp>
        <p:nvSpPr>
          <p:cNvPr id="3" name="タイトル 2"/>
          <p:cNvSpPr>
            <a:spLocks noGrp="1"/>
          </p:cNvSpPr>
          <p:nvPr>
            <p:ph type="title"/>
          </p:nvPr>
        </p:nvSpPr>
        <p:spPr/>
        <p:txBody>
          <a:bodyPr>
            <a:normAutofit/>
          </a:bodyPr>
          <a:lstStyle/>
          <a:p>
            <a:r>
              <a:rPr lang="en-US" altLang="ja-JP" dirty="0"/>
              <a:t>USEN</a:t>
            </a:r>
            <a:r>
              <a:rPr lang="ja-JP" altLang="en-US" dirty="0"/>
              <a:t>技術リソース活用によるコストリプレイス</a:t>
            </a:r>
            <a:r>
              <a:rPr lang="ja-JP" altLang="en-US" dirty="0" smtClean="0"/>
              <a:t>事例</a:t>
            </a:r>
            <a:endParaRPr kumimoji="1" lang="ja-JP" altLang="en-US" dirty="0"/>
          </a:p>
        </p:txBody>
      </p:sp>
      <p:sp>
        <p:nvSpPr>
          <p:cNvPr id="22" name="スライド番号プレースホルダー 2"/>
          <p:cNvSpPr txBox="1">
            <a:spLocks/>
          </p:cNvSpPr>
          <p:nvPr/>
        </p:nvSpPr>
        <p:spPr>
          <a:xfrm>
            <a:off x="8544818" y="179426"/>
            <a:ext cx="576262" cy="3397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50A046F6-E7B2-4EBB-A02D-ACEFC71E21A0}" type="slidenum">
              <a:rPr lang="en-US" altLang="ja-JP" sz="1400" smtClean="0">
                <a:solidFill>
                  <a:srgbClr val="000000"/>
                </a:solidFill>
                <a:latin typeface="メイリオ" panose="020B0604030504040204" pitchFamily="50" charset="-128"/>
                <a:ea typeface="メイリオ" panose="020B0604030504040204" pitchFamily="50" charset="-128"/>
              </a:rPr>
              <a:t>7</a:t>
            </a:fld>
            <a:endParaRPr lang="en-US" altLang="ja-JP" sz="14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20692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8328</TotalTime>
  <Words>841</Words>
  <Application>Microsoft Office PowerPoint</Application>
  <PresentationFormat>画面に合わせる (4:3)</PresentationFormat>
  <Paragraphs>143</Paragraphs>
  <Slides>8</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8</vt:i4>
      </vt:variant>
    </vt:vector>
  </HeadingPairs>
  <TitlesOfParts>
    <vt:vector size="19" baseType="lpstr">
      <vt:lpstr>Meiryo UI</vt:lpstr>
      <vt:lpstr>ＭＳ Ｐゴシック</vt:lpstr>
      <vt:lpstr>ＭＳ Ｐ明朝</vt:lpstr>
      <vt:lpstr>メイリオ</vt:lpstr>
      <vt:lpstr>Arial</vt:lpstr>
      <vt:lpstr>Calibri</vt:lpstr>
      <vt:lpstr>Calibri Light</vt:lpstr>
      <vt:lpstr>Times New Roman</vt:lpstr>
      <vt:lpstr>Wingdings</vt:lpstr>
      <vt:lpstr>Office ​​テーマ</vt:lpstr>
      <vt:lpstr>デザインの設定</vt:lpstr>
      <vt:lpstr>PowerPoint プレゼンテーション</vt:lpstr>
      <vt:lpstr>はじめに</vt:lpstr>
      <vt:lpstr>UTS (USENテクノサービス)会社概要</vt:lpstr>
      <vt:lpstr>USENエンジニアを活用した店舗のメンテナンスサポート</vt:lpstr>
      <vt:lpstr>各種工事・保守サポート</vt:lpstr>
      <vt:lpstr>店舗におけるエンジニアリソース活用イメージ</vt:lpstr>
      <vt:lpstr>工事・作業実績</vt:lpstr>
      <vt:lpstr>USEN技術リソース活用によるコストリプレイス事例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舟川　渡</dc:creator>
  <cp:lastModifiedBy>中野　俊彦</cp:lastModifiedBy>
  <cp:revision>565</cp:revision>
  <cp:lastPrinted>2018-10-15T09:03:27Z</cp:lastPrinted>
  <dcterms:created xsi:type="dcterms:W3CDTF">2012-05-31T07:58:04Z</dcterms:created>
  <dcterms:modified xsi:type="dcterms:W3CDTF">2018-10-15T09:03:32Z</dcterms:modified>
</cp:coreProperties>
</file>